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58" r:id="rId4"/>
    <p:sldId id="259" r:id="rId5"/>
    <p:sldId id="260" r:id="rId6"/>
    <p:sldId id="261" r:id="rId7"/>
    <p:sldId id="262" r:id="rId8"/>
    <p:sldId id="264" r:id="rId9"/>
    <p:sldId id="265" r:id="rId10"/>
    <p:sldId id="273" r:id="rId11"/>
    <p:sldId id="315" r:id="rId12"/>
    <p:sldId id="272" r:id="rId13"/>
    <p:sldId id="267" r:id="rId14"/>
    <p:sldId id="271" r:id="rId15"/>
    <p:sldId id="278" r:id="rId16"/>
    <p:sldId id="281" r:id="rId17"/>
    <p:sldId id="293" r:id="rId18"/>
    <p:sldId id="317" r:id="rId19"/>
    <p:sldId id="270" r:id="rId20"/>
    <p:sldId id="286" r:id="rId21"/>
    <p:sldId id="284" r:id="rId22"/>
    <p:sldId id="319" r:id="rId23"/>
    <p:sldId id="275" r:id="rId24"/>
    <p:sldId id="310" r:id="rId25"/>
    <p:sldId id="314" r:id="rId26"/>
    <p:sldId id="323" r:id="rId27"/>
    <p:sldId id="320" r:id="rId28"/>
    <p:sldId id="321" r:id="rId29"/>
    <p:sldId id="322" r:id="rId30"/>
    <p:sldId id="311" r:id="rId31"/>
    <p:sldId id="312" r:id="rId32"/>
    <p:sldId id="313" r:id="rId33"/>
    <p:sldId id="285" r:id="rId34"/>
    <p:sldId id="288" r:id="rId35"/>
    <p:sldId id="282" r:id="rId36"/>
    <p:sldId id="283" r:id="rId37"/>
    <p:sldId id="274" r:id="rId38"/>
    <p:sldId id="287" r:id="rId39"/>
    <p:sldId id="280" r:id="rId40"/>
    <p:sldId id="289" r:id="rId41"/>
    <p:sldId id="276" r:id="rId42"/>
    <p:sldId id="296" r:id="rId43"/>
    <p:sldId id="279" r:id="rId44"/>
    <p:sldId id="295" r:id="rId45"/>
    <p:sldId id="297" r:id="rId46"/>
    <p:sldId id="299" r:id="rId47"/>
    <p:sldId id="303" r:id="rId48"/>
    <p:sldId id="316" r:id="rId49"/>
    <p:sldId id="302" r:id="rId50"/>
    <p:sldId id="309" r:id="rId51"/>
    <p:sldId id="304" r:id="rId52"/>
    <p:sldId id="277" r:id="rId53"/>
    <p:sldId id="307" r:id="rId54"/>
    <p:sldId id="308" r:id="rId55"/>
    <p:sldId id="306" r:id="rId56"/>
    <p:sldId id="326" r:id="rId57"/>
    <p:sldId id="327" r:id="rId58"/>
    <p:sldId id="328" r:id="rId59"/>
    <p:sldId id="3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99" autoAdjust="0"/>
  </p:normalViewPr>
  <p:slideViewPr>
    <p:cSldViewPr snapToGrid="0" snapToObjects="1">
      <p:cViewPr varScale="1">
        <p:scale>
          <a:sx n="73" d="100"/>
          <a:sy n="73" d="100"/>
        </p:scale>
        <p:origin x="-10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1A3A8-701F-4B43-8238-FAFA52FCBA61}"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7686BD2-EF6F-044E-B8B4-4F6ADD9B9DA2}">
      <dgm:prSet phldrT="[Text]" custT="1"/>
      <dgm:spPr/>
      <dgm:t>
        <a:bodyPr/>
        <a:lstStyle/>
        <a:p>
          <a:r>
            <a:rPr lang="en-US" sz="2000" b="1" dirty="0" smtClean="0"/>
            <a:t>Tendinopathy</a:t>
          </a:r>
          <a:endParaRPr lang="en-US" sz="2000" b="1" dirty="0"/>
        </a:p>
      </dgm:t>
    </dgm:pt>
    <dgm:pt modelId="{E38FCF62-2ED9-A04F-B20C-0B2C97E573D0}" type="parTrans" cxnId="{476B9C9F-BB25-C548-ACF8-4F613CBF1B2F}">
      <dgm:prSet/>
      <dgm:spPr/>
      <dgm:t>
        <a:bodyPr/>
        <a:lstStyle/>
        <a:p>
          <a:endParaRPr lang="en-US"/>
        </a:p>
      </dgm:t>
    </dgm:pt>
    <dgm:pt modelId="{4D4BCD0C-2FAF-3F4C-A9C6-539D6AFB87EC}" type="sibTrans" cxnId="{476B9C9F-BB25-C548-ACF8-4F613CBF1B2F}">
      <dgm:prSet/>
      <dgm:spPr/>
      <dgm:t>
        <a:bodyPr/>
        <a:lstStyle/>
        <a:p>
          <a:endParaRPr lang="en-US"/>
        </a:p>
      </dgm:t>
    </dgm:pt>
    <dgm:pt modelId="{28FD15C5-0A83-0E4C-B402-E4559E7ED383}">
      <dgm:prSet phldrT="[Text]"/>
      <dgm:spPr/>
      <dgm:t>
        <a:bodyPr/>
        <a:lstStyle/>
        <a:p>
          <a:r>
            <a:rPr lang="en-US" dirty="0" smtClean="0"/>
            <a:t>Tendinosis</a:t>
          </a:r>
          <a:endParaRPr lang="en-US" dirty="0"/>
        </a:p>
      </dgm:t>
    </dgm:pt>
    <dgm:pt modelId="{F26B6A18-B870-AE4F-A4BF-D6455AAAC99E}" type="parTrans" cxnId="{29367971-1344-BD46-A5CF-E326B2725E04}">
      <dgm:prSet/>
      <dgm:spPr/>
      <dgm:t>
        <a:bodyPr/>
        <a:lstStyle/>
        <a:p>
          <a:endParaRPr lang="en-US"/>
        </a:p>
      </dgm:t>
    </dgm:pt>
    <dgm:pt modelId="{3CA2DA9B-18EF-D947-ADA2-8A0D1C8E0D6A}" type="sibTrans" cxnId="{29367971-1344-BD46-A5CF-E326B2725E04}">
      <dgm:prSet/>
      <dgm:spPr/>
      <dgm:t>
        <a:bodyPr/>
        <a:lstStyle/>
        <a:p>
          <a:endParaRPr lang="en-US"/>
        </a:p>
      </dgm:t>
    </dgm:pt>
    <dgm:pt modelId="{01B48A90-13D4-9B4F-A765-23D6FCEC29DD}">
      <dgm:prSet phldrT="[Text]"/>
      <dgm:spPr/>
      <dgm:t>
        <a:bodyPr/>
        <a:lstStyle/>
        <a:p>
          <a:r>
            <a:rPr lang="en-US" dirty="0" smtClean="0"/>
            <a:t>Tendinitis/Partial Rupture</a:t>
          </a:r>
          <a:endParaRPr lang="en-US" dirty="0"/>
        </a:p>
      </dgm:t>
    </dgm:pt>
    <dgm:pt modelId="{C73AC9C0-D006-1142-84F2-F651CB1FF75B}" type="parTrans" cxnId="{56333831-F30C-CA44-B9B8-18478211CA19}">
      <dgm:prSet/>
      <dgm:spPr/>
      <dgm:t>
        <a:bodyPr/>
        <a:lstStyle/>
        <a:p>
          <a:endParaRPr lang="en-US"/>
        </a:p>
      </dgm:t>
    </dgm:pt>
    <dgm:pt modelId="{DB93DCEA-E28E-B647-B216-799D7375BAA4}" type="sibTrans" cxnId="{56333831-F30C-CA44-B9B8-18478211CA19}">
      <dgm:prSet/>
      <dgm:spPr/>
      <dgm:t>
        <a:bodyPr/>
        <a:lstStyle/>
        <a:p>
          <a:endParaRPr lang="en-US"/>
        </a:p>
      </dgm:t>
    </dgm:pt>
    <dgm:pt modelId="{DF38EDB4-B864-214F-AD63-DA6247F27B39}">
      <dgm:prSet phldrT="[Text]"/>
      <dgm:spPr/>
      <dgm:t>
        <a:bodyPr/>
        <a:lstStyle/>
        <a:p>
          <a:r>
            <a:rPr lang="en-US" dirty="0" smtClean="0"/>
            <a:t>Paratendonitis</a:t>
          </a:r>
          <a:endParaRPr lang="en-US" dirty="0"/>
        </a:p>
      </dgm:t>
    </dgm:pt>
    <dgm:pt modelId="{43264907-15F7-1545-A0E2-76EEC1FE5492}" type="parTrans" cxnId="{20A96EFE-578B-E14B-A0C9-CFDD823D61CB}">
      <dgm:prSet/>
      <dgm:spPr/>
      <dgm:t>
        <a:bodyPr/>
        <a:lstStyle/>
        <a:p>
          <a:endParaRPr lang="en-US"/>
        </a:p>
      </dgm:t>
    </dgm:pt>
    <dgm:pt modelId="{0F065C9E-2918-A445-A39D-7B1F01B67BF7}" type="sibTrans" cxnId="{20A96EFE-578B-E14B-A0C9-CFDD823D61CB}">
      <dgm:prSet/>
      <dgm:spPr/>
      <dgm:t>
        <a:bodyPr/>
        <a:lstStyle/>
        <a:p>
          <a:endParaRPr lang="en-US"/>
        </a:p>
      </dgm:t>
    </dgm:pt>
    <dgm:pt modelId="{AEAB2124-71A6-DC46-BE09-392D2AC030F0}">
      <dgm:prSet/>
      <dgm:spPr/>
      <dgm:t>
        <a:bodyPr/>
        <a:lstStyle/>
        <a:p>
          <a:r>
            <a:rPr lang="en-US" dirty="0" smtClean="0"/>
            <a:t>Paratendonitis with Tendinosis</a:t>
          </a:r>
          <a:endParaRPr lang="en-US" dirty="0"/>
        </a:p>
      </dgm:t>
    </dgm:pt>
    <dgm:pt modelId="{AFB42FC0-18D9-1247-BC25-4F5A9C0F2542}" type="parTrans" cxnId="{00EF1055-4F17-374C-B612-DEC0940AC47B}">
      <dgm:prSet/>
      <dgm:spPr/>
      <dgm:t>
        <a:bodyPr/>
        <a:lstStyle/>
        <a:p>
          <a:endParaRPr lang="en-US"/>
        </a:p>
      </dgm:t>
    </dgm:pt>
    <dgm:pt modelId="{9FAF180C-8BBF-1F43-A213-7385ECD143F2}" type="sibTrans" cxnId="{00EF1055-4F17-374C-B612-DEC0940AC47B}">
      <dgm:prSet/>
      <dgm:spPr/>
      <dgm:t>
        <a:bodyPr/>
        <a:lstStyle/>
        <a:p>
          <a:endParaRPr lang="en-US"/>
        </a:p>
      </dgm:t>
    </dgm:pt>
    <dgm:pt modelId="{2869D49D-6EF0-DC4B-B6F4-C819016B6ABF}" type="pres">
      <dgm:prSet presAssocID="{10B1A3A8-701F-4B43-8238-FAFA52FCBA61}" presName="cycle" presStyleCnt="0">
        <dgm:presLayoutVars>
          <dgm:chMax val="1"/>
          <dgm:dir/>
          <dgm:animLvl val="ctr"/>
          <dgm:resizeHandles val="exact"/>
        </dgm:presLayoutVars>
      </dgm:prSet>
      <dgm:spPr/>
      <dgm:t>
        <a:bodyPr/>
        <a:lstStyle/>
        <a:p>
          <a:endParaRPr lang="en-US"/>
        </a:p>
      </dgm:t>
    </dgm:pt>
    <dgm:pt modelId="{1A519681-4CFF-214E-9D94-492BCAE30252}" type="pres">
      <dgm:prSet presAssocID="{97686BD2-EF6F-044E-B8B4-4F6ADD9B9DA2}" presName="centerShape" presStyleLbl="node0" presStyleIdx="0" presStyleCnt="1" custScaleX="118953" custScaleY="109278" custLinFactNeighborX="-6" custLinFactNeighborY="-235"/>
      <dgm:spPr/>
      <dgm:t>
        <a:bodyPr/>
        <a:lstStyle/>
        <a:p>
          <a:endParaRPr lang="en-US"/>
        </a:p>
      </dgm:t>
    </dgm:pt>
    <dgm:pt modelId="{6B59CE09-98F0-C647-B0AC-8B12A0D2EF54}" type="pres">
      <dgm:prSet presAssocID="{F26B6A18-B870-AE4F-A4BF-D6455AAAC99E}" presName="parTrans" presStyleLbl="bgSibTrans2D1" presStyleIdx="0" presStyleCnt="4" custScaleX="91790" custLinFactNeighborX="1695" custLinFactNeighborY="26372"/>
      <dgm:spPr/>
      <dgm:t>
        <a:bodyPr/>
        <a:lstStyle/>
        <a:p>
          <a:endParaRPr lang="en-US"/>
        </a:p>
      </dgm:t>
    </dgm:pt>
    <dgm:pt modelId="{9C542DCA-72A8-CD47-92B5-03EFBDD67CF0}" type="pres">
      <dgm:prSet presAssocID="{28FD15C5-0A83-0E4C-B402-E4559E7ED383}" presName="node" presStyleLbl="node1" presStyleIdx="0" presStyleCnt="4" custScaleX="70066" custScaleY="88107" custRadScaleRad="129341" custRadScaleInc="60340">
        <dgm:presLayoutVars>
          <dgm:bulletEnabled val="1"/>
        </dgm:presLayoutVars>
      </dgm:prSet>
      <dgm:spPr/>
      <dgm:t>
        <a:bodyPr/>
        <a:lstStyle/>
        <a:p>
          <a:endParaRPr lang="en-US"/>
        </a:p>
      </dgm:t>
    </dgm:pt>
    <dgm:pt modelId="{8219F1C2-71B5-2846-AB9C-86D565713E6D}" type="pres">
      <dgm:prSet presAssocID="{C73AC9C0-D006-1142-84F2-F651CB1FF75B}" presName="parTrans" presStyleLbl="bgSibTrans2D1" presStyleIdx="1" presStyleCnt="4"/>
      <dgm:spPr/>
      <dgm:t>
        <a:bodyPr/>
        <a:lstStyle/>
        <a:p>
          <a:endParaRPr lang="en-US"/>
        </a:p>
      </dgm:t>
    </dgm:pt>
    <dgm:pt modelId="{539710BA-D7DC-1341-9B15-4870D123045E}" type="pres">
      <dgm:prSet presAssocID="{01B48A90-13D4-9B4F-A765-23D6FCEC29DD}" presName="node" presStyleLbl="node1" presStyleIdx="1" presStyleCnt="4" custScaleX="70758" custScaleY="88690" custRadScaleRad="100283" custRadScaleInc="14831">
        <dgm:presLayoutVars>
          <dgm:bulletEnabled val="1"/>
        </dgm:presLayoutVars>
      </dgm:prSet>
      <dgm:spPr/>
      <dgm:t>
        <a:bodyPr/>
        <a:lstStyle/>
        <a:p>
          <a:endParaRPr lang="en-US"/>
        </a:p>
      </dgm:t>
    </dgm:pt>
    <dgm:pt modelId="{430C9311-4A77-044E-A2F4-1489C03FDC68}" type="pres">
      <dgm:prSet presAssocID="{43264907-15F7-1545-A0E2-76EEC1FE5492}" presName="parTrans" presStyleLbl="bgSibTrans2D1" presStyleIdx="2" presStyleCnt="4"/>
      <dgm:spPr/>
      <dgm:t>
        <a:bodyPr/>
        <a:lstStyle/>
        <a:p>
          <a:endParaRPr lang="en-US"/>
        </a:p>
      </dgm:t>
    </dgm:pt>
    <dgm:pt modelId="{297E08CC-F806-844A-B44B-5F3968E10572}" type="pres">
      <dgm:prSet presAssocID="{DF38EDB4-B864-214F-AD63-DA6247F27B39}" presName="node" presStyleLbl="node1" presStyleIdx="2" presStyleCnt="4" custScaleX="70763" custScaleY="87291" custRadScaleRad="100793" custRadScaleInc="-14387">
        <dgm:presLayoutVars>
          <dgm:bulletEnabled val="1"/>
        </dgm:presLayoutVars>
      </dgm:prSet>
      <dgm:spPr/>
      <dgm:t>
        <a:bodyPr/>
        <a:lstStyle/>
        <a:p>
          <a:endParaRPr lang="en-US"/>
        </a:p>
      </dgm:t>
    </dgm:pt>
    <dgm:pt modelId="{D840D0BC-5213-794E-AFB7-8AE97B14A19A}" type="pres">
      <dgm:prSet presAssocID="{AFB42FC0-18D9-1247-BC25-4F5A9C0F2542}" presName="parTrans" presStyleLbl="bgSibTrans2D1" presStyleIdx="3" presStyleCnt="4"/>
      <dgm:spPr/>
      <dgm:t>
        <a:bodyPr/>
        <a:lstStyle/>
        <a:p>
          <a:endParaRPr lang="en-US"/>
        </a:p>
      </dgm:t>
    </dgm:pt>
    <dgm:pt modelId="{D54D1729-C7E8-6A46-A9E8-69E40FB65F61}" type="pres">
      <dgm:prSet presAssocID="{AEAB2124-71A6-DC46-BE09-392D2AC030F0}" presName="node" presStyleLbl="node1" presStyleIdx="3" presStyleCnt="4" custScaleX="70453" custScaleY="88527" custRadScaleRad="129747" custRadScaleInc="-59530">
        <dgm:presLayoutVars>
          <dgm:bulletEnabled val="1"/>
        </dgm:presLayoutVars>
      </dgm:prSet>
      <dgm:spPr/>
      <dgm:t>
        <a:bodyPr/>
        <a:lstStyle/>
        <a:p>
          <a:endParaRPr lang="en-US"/>
        </a:p>
      </dgm:t>
    </dgm:pt>
  </dgm:ptLst>
  <dgm:cxnLst>
    <dgm:cxn modelId="{25B96D90-7EB3-B94E-9201-DD181F3C8D4A}" type="presOf" srcId="{C73AC9C0-D006-1142-84F2-F651CB1FF75B}" destId="{8219F1C2-71B5-2846-AB9C-86D565713E6D}" srcOrd="0" destOrd="0" presId="urn:microsoft.com/office/officeart/2005/8/layout/radial4"/>
    <dgm:cxn modelId="{9AAB39C2-EDCD-A444-8D36-961CCC47E855}" type="presOf" srcId="{AEAB2124-71A6-DC46-BE09-392D2AC030F0}" destId="{D54D1729-C7E8-6A46-A9E8-69E40FB65F61}" srcOrd="0" destOrd="0" presId="urn:microsoft.com/office/officeart/2005/8/layout/radial4"/>
    <dgm:cxn modelId="{D2C4DEC8-06D1-194A-8D2A-B70887A2E12E}" type="presOf" srcId="{10B1A3A8-701F-4B43-8238-FAFA52FCBA61}" destId="{2869D49D-6EF0-DC4B-B6F4-C819016B6ABF}" srcOrd="0" destOrd="0" presId="urn:microsoft.com/office/officeart/2005/8/layout/radial4"/>
    <dgm:cxn modelId="{BEF54AC3-EE5C-704D-94A1-BC7D846C7DB0}" type="presOf" srcId="{DF38EDB4-B864-214F-AD63-DA6247F27B39}" destId="{297E08CC-F806-844A-B44B-5F3968E10572}" srcOrd="0" destOrd="0" presId="urn:microsoft.com/office/officeart/2005/8/layout/radial4"/>
    <dgm:cxn modelId="{00EF1055-4F17-374C-B612-DEC0940AC47B}" srcId="{97686BD2-EF6F-044E-B8B4-4F6ADD9B9DA2}" destId="{AEAB2124-71A6-DC46-BE09-392D2AC030F0}" srcOrd="3" destOrd="0" parTransId="{AFB42FC0-18D9-1247-BC25-4F5A9C0F2542}" sibTransId="{9FAF180C-8BBF-1F43-A213-7385ECD143F2}"/>
    <dgm:cxn modelId="{29367971-1344-BD46-A5CF-E326B2725E04}" srcId="{97686BD2-EF6F-044E-B8B4-4F6ADD9B9DA2}" destId="{28FD15C5-0A83-0E4C-B402-E4559E7ED383}" srcOrd="0" destOrd="0" parTransId="{F26B6A18-B870-AE4F-A4BF-D6455AAAC99E}" sibTransId="{3CA2DA9B-18EF-D947-ADA2-8A0D1C8E0D6A}"/>
    <dgm:cxn modelId="{20A96EFE-578B-E14B-A0C9-CFDD823D61CB}" srcId="{97686BD2-EF6F-044E-B8B4-4F6ADD9B9DA2}" destId="{DF38EDB4-B864-214F-AD63-DA6247F27B39}" srcOrd="2" destOrd="0" parTransId="{43264907-15F7-1545-A0E2-76EEC1FE5492}" sibTransId="{0F065C9E-2918-A445-A39D-7B1F01B67BF7}"/>
    <dgm:cxn modelId="{47D33F72-A221-4F45-ADC1-6D039724AFA3}" type="presOf" srcId="{97686BD2-EF6F-044E-B8B4-4F6ADD9B9DA2}" destId="{1A519681-4CFF-214E-9D94-492BCAE30252}" srcOrd="0" destOrd="0" presId="urn:microsoft.com/office/officeart/2005/8/layout/radial4"/>
    <dgm:cxn modelId="{56333831-F30C-CA44-B9B8-18478211CA19}" srcId="{97686BD2-EF6F-044E-B8B4-4F6ADD9B9DA2}" destId="{01B48A90-13D4-9B4F-A765-23D6FCEC29DD}" srcOrd="1" destOrd="0" parTransId="{C73AC9C0-D006-1142-84F2-F651CB1FF75B}" sibTransId="{DB93DCEA-E28E-B647-B216-799D7375BAA4}"/>
    <dgm:cxn modelId="{476B9C9F-BB25-C548-ACF8-4F613CBF1B2F}" srcId="{10B1A3A8-701F-4B43-8238-FAFA52FCBA61}" destId="{97686BD2-EF6F-044E-B8B4-4F6ADD9B9DA2}" srcOrd="0" destOrd="0" parTransId="{E38FCF62-2ED9-A04F-B20C-0B2C97E573D0}" sibTransId="{4D4BCD0C-2FAF-3F4C-A9C6-539D6AFB87EC}"/>
    <dgm:cxn modelId="{50752E6B-56ED-FF4D-AEA8-C53437D2F8E4}" type="presOf" srcId="{AFB42FC0-18D9-1247-BC25-4F5A9C0F2542}" destId="{D840D0BC-5213-794E-AFB7-8AE97B14A19A}" srcOrd="0" destOrd="0" presId="urn:microsoft.com/office/officeart/2005/8/layout/radial4"/>
    <dgm:cxn modelId="{F8E9D0A2-4E3C-0640-BFBA-4183A8C2898A}" type="presOf" srcId="{F26B6A18-B870-AE4F-A4BF-D6455AAAC99E}" destId="{6B59CE09-98F0-C647-B0AC-8B12A0D2EF54}" srcOrd="0" destOrd="0" presId="urn:microsoft.com/office/officeart/2005/8/layout/radial4"/>
    <dgm:cxn modelId="{9AFC6C0B-4EA4-C747-82FA-A2172CA773A5}" type="presOf" srcId="{28FD15C5-0A83-0E4C-B402-E4559E7ED383}" destId="{9C542DCA-72A8-CD47-92B5-03EFBDD67CF0}" srcOrd="0" destOrd="0" presId="urn:microsoft.com/office/officeart/2005/8/layout/radial4"/>
    <dgm:cxn modelId="{1EE9E723-E2BC-FA49-8752-A2F03089617E}" type="presOf" srcId="{43264907-15F7-1545-A0E2-76EEC1FE5492}" destId="{430C9311-4A77-044E-A2F4-1489C03FDC68}" srcOrd="0" destOrd="0" presId="urn:microsoft.com/office/officeart/2005/8/layout/radial4"/>
    <dgm:cxn modelId="{E6344F19-D860-E940-8C3D-25EA50472996}" type="presOf" srcId="{01B48A90-13D4-9B4F-A765-23D6FCEC29DD}" destId="{539710BA-D7DC-1341-9B15-4870D123045E}" srcOrd="0" destOrd="0" presId="urn:microsoft.com/office/officeart/2005/8/layout/radial4"/>
    <dgm:cxn modelId="{73BF88DB-10BA-2940-87F6-4951483B96FC}" type="presParOf" srcId="{2869D49D-6EF0-DC4B-B6F4-C819016B6ABF}" destId="{1A519681-4CFF-214E-9D94-492BCAE30252}" srcOrd="0" destOrd="0" presId="urn:microsoft.com/office/officeart/2005/8/layout/radial4"/>
    <dgm:cxn modelId="{7495B949-E64A-DB44-9668-F38A9EF4599C}" type="presParOf" srcId="{2869D49D-6EF0-DC4B-B6F4-C819016B6ABF}" destId="{6B59CE09-98F0-C647-B0AC-8B12A0D2EF54}" srcOrd="1" destOrd="0" presId="urn:microsoft.com/office/officeart/2005/8/layout/radial4"/>
    <dgm:cxn modelId="{2D387800-75F7-4C4D-8F36-F74D3EE1C962}" type="presParOf" srcId="{2869D49D-6EF0-DC4B-B6F4-C819016B6ABF}" destId="{9C542DCA-72A8-CD47-92B5-03EFBDD67CF0}" srcOrd="2" destOrd="0" presId="urn:microsoft.com/office/officeart/2005/8/layout/radial4"/>
    <dgm:cxn modelId="{6C5EC0B9-026B-7C4F-A8C1-E28C25194D83}" type="presParOf" srcId="{2869D49D-6EF0-DC4B-B6F4-C819016B6ABF}" destId="{8219F1C2-71B5-2846-AB9C-86D565713E6D}" srcOrd="3" destOrd="0" presId="urn:microsoft.com/office/officeart/2005/8/layout/radial4"/>
    <dgm:cxn modelId="{185943BF-58BE-6341-8755-47EBDAB30D0F}" type="presParOf" srcId="{2869D49D-6EF0-DC4B-B6F4-C819016B6ABF}" destId="{539710BA-D7DC-1341-9B15-4870D123045E}" srcOrd="4" destOrd="0" presId="urn:microsoft.com/office/officeart/2005/8/layout/radial4"/>
    <dgm:cxn modelId="{86907D1F-16AA-6A4C-AF1E-83C24FD81E6B}" type="presParOf" srcId="{2869D49D-6EF0-DC4B-B6F4-C819016B6ABF}" destId="{430C9311-4A77-044E-A2F4-1489C03FDC68}" srcOrd="5" destOrd="0" presId="urn:microsoft.com/office/officeart/2005/8/layout/radial4"/>
    <dgm:cxn modelId="{685C66C9-F124-EA4D-A9BD-0A50986ABA87}" type="presParOf" srcId="{2869D49D-6EF0-DC4B-B6F4-C819016B6ABF}" destId="{297E08CC-F806-844A-B44B-5F3968E10572}" srcOrd="6" destOrd="0" presId="urn:microsoft.com/office/officeart/2005/8/layout/radial4"/>
    <dgm:cxn modelId="{3981A856-A4EB-5145-9E65-D87E7507079F}" type="presParOf" srcId="{2869D49D-6EF0-DC4B-B6F4-C819016B6ABF}" destId="{D840D0BC-5213-794E-AFB7-8AE97B14A19A}" srcOrd="7" destOrd="0" presId="urn:microsoft.com/office/officeart/2005/8/layout/radial4"/>
    <dgm:cxn modelId="{E57496B5-ABEF-514C-BF2F-8EE10471E967}" type="presParOf" srcId="{2869D49D-6EF0-DC4B-B6F4-C819016B6ABF}" destId="{D54D1729-C7E8-6A46-A9E8-69E40FB65F6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9681-4CFF-214E-9D94-492BCAE30252}">
      <dsp:nvSpPr>
        <dsp:cNvPr id="0" name=""/>
        <dsp:cNvSpPr/>
      </dsp:nvSpPr>
      <dsp:spPr>
        <a:xfrm>
          <a:off x="2883949" y="2565167"/>
          <a:ext cx="2731332" cy="250918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Tendinopathy</a:t>
          </a:r>
          <a:endParaRPr lang="en-US" sz="2000" b="1" kern="1200" dirty="0"/>
        </a:p>
      </dsp:txBody>
      <dsp:txXfrm>
        <a:off x="3283943" y="2932628"/>
        <a:ext cx="1931344" cy="1774258"/>
      </dsp:txXfrm>
    </dsp:sp>
    <dsp:sp modelId="{6B59CE09-98F0-C647-B0AC-8B12A0D2EF54}">
      <dsp:nvSpPr>
        <dsp:cNvPr id="0" name=""/>
        <dsp:cNvSpPr/>
      </dsp:nvSpPr>
      <dsp:spPr>
        <a:xfrm rot="13320110">
          <a:off x="919454" y="1760332"/>
          <a:ext cx="2522769" cy="65440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9C542DCA-72A8-CD47-92B5-03EFBDD67CF0}">
      <dsp:nvSpPr>
        <dsp:cNvPr id="0" name=""/>
        <dsp:cNvSpPr/>
      </dsp:nvSpPr>
      <dsp:spPr>
        <a:xfrm>
          <a:off x="348860" y="226632"/>
          <a:ext cx="1528375" cy="153752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Tendinosis</a:t>
          </a:r>
          <a:endParaRPr lang="en-US" sz="1600" kern="1200" dirty="0"/>
        </a:p>
      </dsp:txBody>
      <dsp:txXfrm>
        <a:off x="393625" y="271397"/>
        <a:ext cx="1438845" cy="1447998"/>
      </dsp:txXfrm>
    </dsp:sp>
    <dsp:sp modelId="{8219F1C2-71B5-2846-AB9C-86D565713E6D}">
      <dsp:nvSpPr>
        <dsp:cNvPr id="0" name=""/>
        <dsp:cNvSpPr/>
      </dsp:nvSpPr>
      <dsp:spPr>
        <a:xfrm rot="15077825">
          <a:off x="2592234" y="1319790"/>
          <a:ext cx="1843635" cy="65440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39710BA-D7DC-1341-9B15-4870D123045E}">
      <dsp:nvSpPr>
        <dsp:cNvPr id="0" name=""/>
        <dsp:cNvSpPr/>
      </dsp:nvSpPr>
      <dsp:spPr>
        <a:xfrm>
          <a:off x="2446725" y="0"/>
          <a:ext cx="1543470" cy="1547702"/>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Tendinitis/Partial Rupture</a:t>
          </a:r>
          <a:endParaRPr lang="en-US" sz="1600" kern="1200" dirty="0"/>
        </a:p>
      </dsp:txBody>
      <dsp:txXfrm>
        <a:off x="2491932" y="45207"/>
        <a:ext cx="1453056" cy="1457288"/>
      </dsp:txXfrm>
    </dsp:sp>
    <dsp:sp modelId="{430C9311-4A77-044E-A2F4-1489C03FDC68}">
      <dsp:nvSpPr>
        <dsp:cNvPr id="0" name=""/>
        <dsp:cNvSpPr/>
      </dsp:nvSpPr>
      <dsp:spPr>
        <a:xfrm rot="17335076">
          <a:off x="4066524" y="1313972"/>
          <a:ext cx="1859499" cy="65440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97E08CC-F806-844A-B44B-5F3968E10572}">
      <dsp:nvSpPr>
        <dsp:cNvPr id="0" name=""/>
        <dsp:cNvSpPr/>
      </dsp:nvSpPr>
      <dsp:spPr>
        <a:xfrm>
          <a:off x="4525922" y="0"/>
          <a:ext cx="1543579" cy="1523288"/>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Paratendonitis</a:t>
          </a:r>
          <a:endParaRPr lang="en-US" sz="1600" kern="1200" dirty="0"/>
        </a:p>
      </dsp:txBody>
      <dsp:txXfrm>
        <a:off x="4570538" y="44616"/>
        <a:ext cx="1454347" cy="1434056"/>
      </dsp:txXfrm>
    </dsp:sp>
    <dsp:sp modelId="{D840D0BC-5213-794E-AFB7-8AE97B14A19A}">
      <dsp:nvSpPr>
        <dsp:cNvPr id="0" name=""/>
        <dsp:cNvSpPr/>
      </dsp:nvSpPr>
      <dsp:spPr>
        <a:xfrm rot="19102209">
          <a:off x="5002600" y="1596415"/>
          <a:ext cx="2760903" cy="65440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54D1729-C7E8-6A46-A9E8-69E40FB65F61}">
      <dsp:nvSpPr>
        <dsp:cNvPr id="0" name=""/>
        <dsp:cNvSpPr/>
      </dsp:nvSpPr>
      <dsp:spPr>
        <a:xfrm>
          <a:off x="6646465" y="234131"/>
          <a:ext cx="1536817" cy="154485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Paratendonitis with Tendinosis</a:t>
          </a:r>
          <a:endParaRPr lang="en-US" sz="1600" kern="1200" dirty="0"/>
        </a:p>
      </dsp:txBody>
      <dsp:txXfrm>
        <a:off x="6691477" y="279143"/>
        <a:ext cx="1446793" cy="14548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AADDE-365F-E341-B7D2-9D3ED33A7E6B}" type="datetimeFigureOut">
              <a:rPr lang="en-US" smtClean="0"/>
              <a:t>4/22/15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0DF83-E733-6D4B-A766-5C02650ABED7}" type="slidenum">
              <a:rPr lang="en-US" smtClean="0"/>
              <a:t>‹#›</a:t>
            </a:fld>
            <a:endParaRPr lang="en-US" dirty="0"/>
          </a:p>
        </p:txBody>
      </p:sp>
    </p:spTree>
    <p:extLst>
      <p:ext uri="{BB962C8B-B14F-4D97-AF65-F5344CB8AC3E}">
        <p14:creationId xmlns:p14="http://schemas.microsoft.com/office/powerpoint/2010/main" val="3158063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Picture:  http://www.bodybuilding.com/fun/raising-calves-preston-nobles-training-plan-freaky-lower-legs.html</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a:t>
            </a:fld>
            <a:endParaRPr lang="en-US" dirty="0"/>
          </a:p>
        </p:txBody>
      </p:sp>
    </p:spTree>
    <p:extLst>
      <p:ext uri="{BB962C8B-B14F-4D97-AF65-F5344CB8AC3E}">
        <p14:creationId xmlns:p14="http://schemas.microsoft.com/office/powerpoint/2010/main" val="167195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I mentioned that the terminology for tendon disorders</a:t>
            </a:r>
            <a:r>
              <a:rPr lang="en-US" baseline="0" dirty="0" smtClean="0"/>
              <a:t> is confusing? Have you ever had a patient come to you telling you they have Achilles tendinitis? Better yet, have you ever had a patient come to you with a PT prescription from their MD that says “eval and treat for Achilles tendinitis?” I’m willing to bet the majority of these patients actually did not have tendinitis.</a:t>
            </a:r>
          </a:p>
          <a:p>
            <a:endParaRPr lang="en-US" baseline="0" dirty="0" smtClean="0"/>
          </a:p>
          <a:p>
            <a:pPr marL="171450" indent="-171450">
              <a:buFont typeface="Arial"/>
              <a:buChar char="•"/>
            </a:pPr>
            <a:r>
              <a:rPr lang="en-US" u="none" baseline="0" dirty="0" smtClean="0"/>
              <a:t> </a:t>
            </a:r>
            <a:r>
              <a:rPr lang="en-US" u="sng" baseline="0" dirty="0" smtClean="0"/>
              <a:t>Tendinitis:</a:t>
            </a:r>
            <a:r>
              <a:rPr lang="en-US" u="none" baseline="0" dirty="0" smtClean="0"/>
              <a:t> there has been no convincing evidence of the histopathology that corresponds to true Achilles tendinitis in humans, but some believe the possibility of a brief period of tendinitis occurring before tendinosis.</a:t>
            </a:r>
            <a:r>
              <a:rPr lang="en-US" u="none" baseline="30000" dirty="0" smtClean="0"/>
              <a:t>4</a:t>
            </a:r>
            <a:endParaRPr lang="en-US" u="none" baseline="0" dirty="0" smtClean="0"/>
          </a:p>
          <a:p>
            <a:pPr marL="171450" indent="-171450">
              <a:buFont typeface="Arial"/>
              <a:buChar char="•"/>
            </a:pPr>
            <a:r>
              <a:rPr lang="en-US" u="sng" dirty="0" smtClean="0"/>
              <a:t>Tendinosis:</a:t>
            </a:r>
            <a:r>
              <a:rPr lang="en-US" u="none" dirty="0" smtClean="0"/>
              <a:t> implies tendon degeneration without</a:t>
            </a:r>
            <a:r>
              <a:rPr lang="en-US" u="none" baseline="0" dirty="0" smtClean="0"/>
              <a:t> clinical or histological signs of intratindinous inflammation and is often the pathological bases of overuse tendon conditions.</a:t>
            </a:r>
            <a:r>
              <a:rPr lang="en-US" u="none" baseline="30000" dirty="0" smtClean="0"/>
              <a:t>12</a:t>
            </a:r>
            <a:r>
              <a:rPr lang="en-US" u="none" baseline="0" dirty="0" smtClean="0"/>
              <a:t> </a:t>
            </a:r>
          </a:p>
          <a:p>
            <a:pPr marL="628650" lvl="1" indent="-171450">
              <a:buFont typeface="Arial"/>
              <a:buChar char="•"/>
            </a:pPr>
            <a:r>
              <a:rPr lang="en-US" u="none" baseline="0" dirty="0" smtClean="0"/>
              <a:t>Not necessarily always symptomatic/painful. Although areas of tendinosis are a constant feature of Achilles tendon rupture, the vast majority of patients who have had a rupture never experienced symptoms before the rupture.</a:t>
            </a:r>
            <a:r>
              <a:rPr lang="en-US" u="none" baseline="30000" dirty="0" smtClean="0"/>
              <a:t>12,13</a:t>
            </a:r>
            <a:endParaRPr lang="en-US" u="none" dirty="0" smtClean="0"/>
          </a:p>
          <a:p>
            <a:pPr marL="171450" indent="-171450">
              <a:buFont typeface="Arial"/>
              <a:buChar char="•"/>
            </a:pPr>
            <a:endParaRPr lang="en-US" u="none"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Generally, it’s probably fair to say many therapists and physicians understand that when “tendinitis” is used in a clinical context it is being referred to it as a clinical syndrome rather than the specific histopathological nature.</a:t>
            </a:r>
            <a:r>
              <a:rPr lang="en-US" u="none" baseline="30000" dirty="0" smtClean="0"/>
              <a:t>4</a:t>
            </a:r>
            <a:r>
              <a:rPr lang="en-US" u="none" baseline="0" dirty="0" smtClean="0"/>
              <a:t> The potential problem with this is if the term is continued to be misused there is potential for some clinicians, athletes, coaches, or patients to underestimate the significance of the condition.</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u="sng" dirty="0" smtClean="0"/>
          </a:p>
          <a:p>
            <a:r>
              <a:rPr lang="en-US" dirty="0" smtClean="0"/>
              <a:t>Usually tendinopathy is chronic (tendinosis) by the time we see</a:t>
            </a:r>
            <a:r>
              <a:rPr lang="en-US" baseline="0" dirty="0" smtClean="0"/>
              <a:t> the patient in clinical practice.</a:t>
            </a:r>
            <a:r>
              <a:rPr lang="en-US" baseline="30000" dirty="0" smtClean="0"/>
              <a:t>4</a:t>
            </a:r>
            <a:r>
              <a:rPr lang="en-US" baseline="0" dirty="0" smtClean="0"/>
              <a:t> Tendinosis is the major, if not the only, clinically relevant tendon lesion, although minor histopathological variations may exist at different anatomical sites. For example, paratendinitis is histologically different than tendinosis, but often presents the same as tendinosis and responds to treatment the same.</a:t>
            </a:r>
            <a:endParaRPr lang="en-US" dirty="0" smtClean="0"/>
          </a:p>
          <a:p>
            <a:r>
              <a:rPr lang="en-US" dirty="0" smtClean="0"/>
              <a:t>Some authors</a:t>
            </a:r>
            <a:r>
              <a:rPr lang="en-US" baseline="0" dirty="0" smtClean="0"/>
              <a:t> claim that tendinitis is very rarely observed, if it even exists at all.</a:t>
            </a:r>
            <a:r>
              <a:rPr lang="en-US" baseline="30000" dirty="0" smtClean="0"/>
              <a:t>4 </a:t>
            </a:r>
          </a:p>
          <a:p>
            <a:endParaRPr lang="en-US" baseline="30000" dirty="0" smtClean="0"/>
          </a:p>
          <a:p>
            <a:r>
              <a:rPr lang="en-US" baseline="0" dirty="0" smtClean="0"/>
              <a:t>The remainder of this presentation will be related to overuse tendinopathy as being a chronic tendinosis-like pathology (unless otherwise stated) because this is the main tendon disorder clinicians see. </a:t>
            </a:r>
            <a:endParaRPr lang="en-US"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12</a:t>
            </a:fld>
            <a:endParaRPr lang="en-US" dirty="0"/>
          </a:p>
        </p:txBody>
      </p:sp>
    </p:spTree>
    <p:extLst>
      <p:ext uri="{BB962C8B-B14F-4D97-AF65-F5344CB8AC3E}">
        <p14:creationId xmlns:p14="http://schemas.microsoft.com/office/powerpoint/2010/main" val="334227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should be noted that these time frames are very arbitrary and are not based on histopathologic or clinical criteria.</a:t>
            </a:r>
            <a:r>
              <a:rPr lang="en-US" baseline="30000" dirty="0" smtClean="0"/>
              <a:t>10</a:t>
            </a:r>
            <a:r>
              <a:rPr lang="en-US" baseline="0" dirty="0" smtClean="0"/>
              <a:t> </a:t>
            </a:r>
          </a:p>
          <a:p>
            <a:endParaRPr lang="en-US" baseline="0" dirty="0" smtClean="0"/>
          </a:p>
          <a:p>
            <a:r>
              <a:rPr lang="en-US" baseline="0" dirty="0" smtClean="0"/>
              <a:t>In my opinion it is important to know the relative timeframe since the patient’s initial onset of symptoms; however, these specific time frames are unable to tell me if there is true degeneration of the tendon tissue. Although tendinosis can only be identified via histopathological confirmation, the therapist can use this general timeline along with there findings from the subjective and objective examination to determine the impairment. </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13</a:t>
            </a:fld>
            <a:endParaRPr lang="en-US" dirty="0"/>
          </a:p>
        </p:txBody>
      </p:sp>
    </p:spTree>
    <p:extLst>
      <p:ext uri="{BB962C8B-B14F-4D97-AF65-F5344CB8AC3E}">
        <p14:creationId xmlns:p14="http://schemas.microsoft.com/office/powerpoint/2010/main" val="97723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etiology, pathogenesis, and natural course of Achilles tendinopathy are largely unknown.</a:t>
            </a:r>
            <a:r>
              <a:rPr lang="en-US" baseline="30000" dirty="0" smtClean="0"/>
              <a:t>10</a:t>
            </a:r>
            <a:r>
              <a:rPr lang="en-US" baseline="0" dirty="0" smtClean="0"/>
              <a:t> This slide summarizes the most commonly accepted theories.</a:t>
            </a:r>
          </a:p>
          <a:p>
            <a:endParaRPr lang="en-US" dirty="0" smtClean="0"/>
          </a:p>
          <a:p>
            <a:r>
              <a:rPr lang="en-US" u="sng" dirty="0" smtClean="0"/>
              <a:t>The mechanical theory</a:t>
            </a:r>
            <a:r>
              <a:rPr lang="en-US" u="sng" baseline="0" dirty="0" smtClean="0"/>
              <a:t> of overuse tendinopathy:</a:t>
            </a:r>
            <a:r>
              <a:rPr lang="en-US" baseline="30000" dirty="0" smtClean="0"/>
              <a:t>10  </a:t>
            </a:r>
            <a:r>
              <a:rPr lang="en-US" baseline="0" dirty="0" smtClean="0"/>
              <a:t>when a tendon has been strained repeatedly to 4-8% strain it is unable to undergo further tension, leading to injury. The tendon becomes fatigued and the ability of the tendon cells to repair the fiber damage is overwhelmed by the repetitive microtrauma. This repetitive strain (ironically often eccentric in nature) leads to a disruption of the tendon structure and the collagen fibers begin to slide past one another, breaking their cross-links and causing tissue denaturation. It is believed that this cumulative microtrauma not only weakens the collagen cross-linking but also affects the noncollagenous matrix as well as the vascular elements of the tendon. The cell matrix reaches a point where it is unable to adapt to the excessive changes in load, thus leading to tendinosis. This process is accompanied by mucoid and/or lipoid infiltration into the tendon, which is basically junk taking up the space of collagen, further weakening the tissue.</a:t>
            </a:r>
          </a:p>
          <a:p>
            <a:endParaRPr lang="en-US" baseline="0" dirty="0" smtClean="0"/>
          </a:p>
          <a:p>
            <a:r>
              <a:rPr lang="en-US" u="sng" baseline="0" dirty="0" smtClean="0"/>
              <a:t>Right picture: </a:t>
            </a:r>
            <a:r>
              <a:rPr lang="en-US" baseline="0" dirty="0" smtClean="0"/>
              <a:t>represents loss of the organized collagen orientation, collagen degeneration, fiber thinning, mucoid or lipoid ground substance infiltrates the ECM.</a:t>
            </a:r>
            <a:r>
              <a:rPr lang="en-US" baseline="30000" dirty="0" smtClean="0"/>
              <a:t>5,12</a:t>
            </a:r>
            <a:r>
              <a:rPr lang="en-US" baseline="0" dirty="0" smtClean="0"/>
              <a:t> </a:t>
            </a:r>
          </a:p>
          <a:p>
            <a:r>
              <a:rPr lang="en-US" baseline="0" dirty="0" smtClean="0"/>
              <a:t>	Fiber thinning = decreased cross sectional area = higher tensile stresses being imposed on the tendon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14</a:t>
            </a:fld>
            <a:endParaRPr lang="en-US" dirty="0"/>
          </a:p>
        </p:txBody>
      </p:sp>
    </p:spTree>
    <p:extLst>
      <p:ext uri="{BB962C8B-B14F-4D97-AF65-F5344CB8AC3E}">
        <p14:creationId xmlns:p14="http://schemas.microsoft.com/office/powerpoint/2010/main" val="155310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 competitive, and recreational athletes. Runners are especially affected,</a:t>
            </a:r>
            <a:r>
              <a:rPr lang="en-US" baseline="0" dirty="0" smtClean="0"/>
              <a:t> as well as athletes who participate in running intensive sports (football, soccer, basketball, etc.)</a:t>
            </a:r>
          </a:p>
          <a:p>
            <a:pPr marL="171450" indent="-171450">
              <a:buFont typeface="Arial"/>
              <a:buChar char="•"/>
            </a:pPr>
            <a:r>
              <a:rPr lang="en-US" dirty="0" smtClean="0"/>
              <a:t>Often happens when athletes suddenly</a:t>
            </a:r>
            <a:r>
              <a:rPr lang="en-US" baseline="0" dirty="0" smtClean="0"/>
              <a:t> increase duration, intensity, or frequency.</a:t>
            </a:r>
          </a:p>
          <a:p>
            <a:pPr marL="171450" indent="-171450">
              <a:buFont typeface="Arial"/>
              <a:buChar char="•"/>
            </a:pPr>
            <a:endParaRPr lang="en-US" dirty="0" smtClean="0"/>
          </a:p>
          <a:p>
            <a:pPr marL="171450" indent="-171450">
              <a:buFont typeface="Arial"/>
              <a:buChar char="•"/>
            </a:pPr>
            <a:r>
              <a:rPr lang="en-US" dirty="0" smtClean="0"/>
              <a:t>Men more than women</a:t>
            </a:r>
            <a:r>
              <a:rPr lang="en-US" baseline="0" dirty="0" smtClean="0"/>
              <a:t> but limited evidence on this</a:t>
            </a:r>
          </a:p>
          <a:p>
            <a:pPr marL="0" indent="0">
              <a:buFont typeface="Arial"/>
              <a:buNone/>
            </a:pPr>
            <a:endParaRPr lang="en-US" dirty="0" smtClean="0"/>
          </a:p>
          <a:p>
            <a:pPr marL="171450" indent="-171450">
              <a:buFont typeface="Arial"/>
              <a:buChar char="•"/>
            </a:pPr>
            <a:r>
              <a:rPr lang="en-US" u="sng" dirty="0" smtClean="0"/>
              <a:t>Sedentary</a:t>
            </a:r>
            <a:r>
              <a:rPr lang="en-US" u="sng" baseline="0" dirty="0" smtClean="0"/>
              <a:t> to active:</a:t>
            </a:r>
            <a:r>
              <a:rPr lang="en-US" u="none" baseline="0" dirty="0" smtClean="0"/>
              <a:t> immobilization can cause deranged formation of collagen. Many sedentary (relatively immobilized) individuals are overweight (inc force on tendon), older (natural deleterious effects on tissue), and suddenly decide they want to get back into shape – end up overdoing it and injuring themselves.  </a:t>
            </a:r>
          </a:p>
          <a:p>
            <a:pPr marL="628650" lvl="1" indent="-171450">
              <a:buFont typeface="Arial"/>
              <a:buChar char="•"/>
            </a:pPr>
            <a:r>
              <a:rPr lang="en-US" u="none" baseline="0" dirty="0" smtClean="0"/>
              <a:t>“too much too soon”</a:t>
            </a:r>
            <a:endParaRPr lang="en-US" u="sng" dirty="0"/>
          </a:p>
        </p:txBody>
      </p:sp>
      <p:sp>
        <p:nvSpPr>
          <p:cNvPr id="4" name="Slide Number Placeholder 3"/>
          <p:cNvSpPr>
            <a:spLocks noGrp="1"/>
          </p:cNvSpPr>
          <p:nvPr>
            <p:ph type="sldNum" sz="quarter" idx="10"/>
          </p:nvPr>
        </p:nvSpPr>
        <p:spPr/>
        <p:txBody>
          <a:bodyPr/>
          <a:lstStyle/>
          <a:p>
            <a:fld id="{9A00DF83-E733-6D4B-A766-5C02650ABED7}" type="slidenum">
              <a:rPr lang="en-US" smtClean="0"/>
              <a:t>15</a:t>
            </a:fld>
            <a:endParaRPr lang="en-US" dirty="0"/>
          </a:p>
        </p:txBody>
      </p:sp>
    </p:spTree>
    <p:extLst>
      <p:ext uri="{BB962C8B-B14F-4D97-AF65-F5344CB8AC3E}">
        <p14:creationId xmlns:p14="http://schemas.microsoft.com/office/powerpoint/2010/main" val="415951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u="none" dirty="0" smtClean="0"/>
              <a:t>Carcia</a:t>
            </a:r>
            <a:r>
              <a:rPr lang="en-US" b="1" u="none" baseline="0" dirty="0" smtClean="0"/>
              <a:t> et al, 2010:</a:t>
            </a:r>
            <a:endParaRPr lang="en-US" b="1" u="none" dirty="0" smtClean="0"/>
          </a:p>
          <a:p>
            <a:pPr marL="171450" indent="-171450">
              <a:buFont typeface="Arial"/>
              <a:buChar char="•"/>
            </a:pPr>
            <a:r>
              <a:rPr lang="en-US" u="sng" dirty="0" smtClean="0"/>
              <a:t>DF</a:t>
            </a:r>
            <a:r>
              <a:rPr lang="en-US" u="sng" baseline="0" dirty="0" smtClean="0"/>
              <a:t> ROM:</a:t>
            </a:r>
            <a:r>
              <a:rPr lang="en-US" u="none" baseline="0" dirty="0" smtClean="0"/>
              <a:t> those with decreased DF ROM with the knee extended are theorized to experience increased tension on the Achilles tendon, therefore are at greater risk. </a:t>
            </a:r>
          </a:p>
          <a:p>
            <a:pPr marL="171450" indent="-171450">
              <a:buFont typeface="Arial"/>
              <a:buChar char="•"/>
            </a:pPr>
            <a:r>
              <a:rPr lang="en-US" u="sng" baseline="0" dirty="0" smtClean="0"/>
              <a:t>Abnormal Subtalar ROM:</a:t>
            </a:r>
            <a:r>
              <a:rPr lang="en-US" u="none" baseline="0" dirty="0" smtClean="0"/>
              <a:t> abnormal increases or decreases in subtalar ROM are associated with Achilles tendinopathy</a:t>
            </a:r>
          </a:p>
          <a:p>
            <a:pPr marL="628650" lvl="1" indent="-171450">
              <a:buFont typeface="Arial"/>
              <a:buChar char="•"/>
            </a:pPr>
            <a:r>
              <a:rPr lang="en-US" u="none" baseline="0" dirty="0" smtClean="0"/>
              <a:t>Inv ROM &gt; 32.5 degrees increases risk of Achilles tendinopathy risk by a factor of 2.8 compared to those who have motion between 26d and 32.5d.</a:t>
            </a:r>
          </a:p>
          <a:p>
            <a:pPr marL="628650" lvl="1" indent="-171450">
              <a:buFont typeface="Arial"/>
              <a:buChar char="•"/>
            </a:pPr>
            <a:r>
              <a:rPr lang="en-US" u="none" baseline="0" dirty="0" smtClean="0"/>
              <a:t>Other literature has shown that a decrease in total (inversion + eversion) passive subtalar joint ROM (&lt;25d) is an increase risk of Achilles tendinopathy</a:t>
            </a:r>
          </a:p>
          <a:p>
            <a:pPr marL="171450" lvl="0" indent="-171450">
              <a:buFont typeface="Arial"/>
              <a:buChar char="•"/>
            </a:pPr>
            <a:r>
              <a:rPr lang="en-US" u="sng" baseline="0" dirty="0" smtClean="0"/>
              <a:t>Dec PF Strength:</a:t>
            </a:r>
            <a:r>
              <a:rPr lang="en-US" u="none" baseline="0" dirty="0" smtClean="0"/>
              <a:t> plausible because when running (or walking) the gastroc/soleus eccentrically control anterior translation of the tibia. Weak PF strength = more force required at the tendon.</a:t>
            </a:r>
          </a:p>
          <a:p>
            <a:pPr marL="171450" lvl="0" indent="-171450">
              <a:buFont typeface="Arial"/>
              <a:buChar char="•"/>
            </a:pPr>
            <a:r>
              <a:rPr lang="en-US" u="sng" baseline="0" dirty="0" smtClean="0"/>
              <a:t>Inc Pronation:</a:t>
            </a:r>
            <a:r>
              <a:rPr lang="en-US" u="none" baseline="0" dirty="0" smtClean="0"/>
              <a:t> not fully understood why it is linked to tendinopathy but is hypothesized to decrease blood flow. Also, the Achilles tendon has responsibility in decelerating pronation due to its relative medial orientation to the subtalar joint, and may be less capable of attenuating forces in the frontal and transverse planes.</a:t>
            </a:r>
          </a:p>
          <a:p>
            <a:pPr marL="628650" lvl="1" indent="-171450">
              <a:buFont typeface="Arial"/>
              <a:buChar char="•"/>
            </a:pPr>
            <a:r>
              <a:rPr lang="en-US" u="none" baseline="0" dirty="0" smtClean="0"/>
              <a:t>Need to check other areas of the body that can contribute to or be related to pronation (forefoot varus, genu valgus, femoral antetorsion, etc)</a:t>
            </a:r>
            <a:endParaRPr lang="en-US" u="sng" baseline="0" dirty="0" smtClean="0"/>
          </a:p>
          <a:p>
            <a:pPr marL="171450" indent="-171450">
              <a:buFont typeface="Arial"/>
              <a:buChar char="•"/>
            </a:pPr>
            <a:r>
              <a:rPr lang="en-US" u="sng" dirty="0" smtClean="0"/>
              <a:t>Age:</a:t>
            </a:r>
            <a:r>
              <a:rPr lang="en-US" u="none" dirty="0" smtClean="0"/>
              <a:t> although the mean age of those affected is between 30 and 50 years old, there is an increased prevalence of Achilles tendinopathy as age increases.</a:t>
            </a:r>
          </a:p>
          <a:p>
            <a:pPr marL="628650" lvl="1" indent="-171450">
              <a:buFont typeface="Arial"/>
              <a:buChar char="•"/>
            </a:pPr>
            <a:r>
              <a:rPr lang="en-US" u="none" dirty="0" smtClean="0"/>
              <a:t>Degeneration of collagen</a:t>
            </a:r>
          </a:p>
          <a:p>
            <a:pPr marL="171450" lvl="0" indent="-171450">
              <a:buFont typeface="Arial"/>
              <a:buChar char="•"/>
            </a:pPr>
            <a:r>
              <a:rPr lang="en-US" u="none" dirty="0" smtClean="0"/>
              <a:t>Comorbidities can help explain the</a:t>
            </a:r>
            <a:r>
              <a:rPr lang="en-US" u="none" baseline="0" dirty="0" smtClean="0"/>
              <a:t> prevalence of this pathology in the </a:t>
            </a:r>
            <a:r>
              <a:rPr lang="en-US" b="1" u="none" baseline="0" dirty="0" smtClean="0"/>
              <a:t>sedentary population</a:t>
            </a:r>
          </a:p>
          <a:p>
            <a:pPr marL="628650" lvl="1" indent="-171450">
              <a:buFont typeface="Arial"/>
              <a:buChar char="•"/>
            </a:pPr>
            <a:r>
              <a:rPr lang="en-US" u="none" baseline="0" dirty="0" smtClean="0"/>
              <a:t>Also think about the comorbidities that hinder blood flow to the already hypovascular tissue (HTN, smoking, diabetes)</a:t>
            </a:r>
          </a:p>
          <a:p>
            <a:pPr marL="171450" lvl="0" indent="-171450">
              <a:buFont typeface="Arial"/>
              <a:buChar char="•"/>
            </a:pPr>
            <a:r>
              <a:rPr lang="en-US" u="sng" baseline="0" dirty="0" smtClean="0"/>
              <a:t>Forefoot strike pattern:</a:t>
            </a:r>
            <a:r>
              <a:rPr lang="en-US" u="none" baseline="0" dirty="0" smtClean="0"/>
              <a:t> causes a repetitive eccentric load on the Achilles tendon. Something to ask patient about and observe during examination. </a:t>
            </a:r>
            <a:endParaRPr lang="en-US" u="sng" dirty="0" smtClean="0"/>
          </a:p>
          <a:p>
            <a:pPr marL="171450" lvl="0" indent="-171450">
              <a:buFont typeface="Arial"/>
              <a:buChar char="•"/>
            </a:pPr>
            <a:endParaRPr lang="en-US" u="sng" dirty="0"/>
          </a:p>
        </p:txBody>
      </p:sp>
      <p:sp>
        <p:nvSpPr>
          <p:cNvPr id="4" name="Slide Number Placeholder 3"/>
          <p:cNvSpPr>
            <a:spLocks noGrp="1"/>
          </p:cNvSpPr>
          <p:nvPr>
            <p:ph type="sldNum" sz="quarter" idx="10"/>
          </p:nvPr>
        </p:nvSpPr>
        <p:spPr/>
        <p:txBody>
          <a:bodyPr/>
          <a:lstStyle/>
          <a:p>
            <a:fld id="{9A00DF83-E733-6D4B-A766-5C02650ABED7}" type="slidenum">
              <a:rPr lang="en-US" smtClean="0"/>
              <a:t>16</a:t>
            </a:fld>
            <a:endParaRPr lang="en-US" dirty="0"/>
          </a:p>
        </p:txBody>
      </p:sp>
    </p:spTree>
    <p:extLst>
      <p:ext uri="{BB962C8B-B14F-4D97-AF65-F5344CB8AC3E}">
        <p14:creationId xmlns:p14="http://schemas.microsoft.com/office/powerpoint/2010/main" val="294499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Therapists must consider differential diagnoses when patients report activity limitations or impairments of body function/structure are not consistent with the patients history, subjective and objective evaluation portion of our examination for Achilles tendinopathy, or when the patient’s symptoms are not resolving with physical therapy.</a:t>
            </a:r>
            <a:r>
              <a:rPr lang="en-US" baseline="30000" dirty="0" smtClean="0"/>
              <a:t>16</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is</a:t>
            </a:r>
            <a:r>
              <a:rPr lang="en-US" dirty="0" smtClean="0"/>
              <a:t> suggested that acute ruptures are often secondary to an underlying chronic impairment</a:t>
            </a:r>
            <a:r>
              <a:rPr lang="en-US" baseline="0" dirty="0" smtClean="0"/>
              <a:t>.</a:t>
            </a:r>
            <a:r>
              <a:rPr lang="en-US" baseline="30000" dirty="0" smtClean="0"/>
              <a:t>17</a:t>
            </a:r>
            <a:r>
              <a:rPr lang="en-US" baseline="0" dirty="0" smtClean="0"/>
              <a:t> Consider a complete or partial rupture if onset of symptoms was acute – meaning the patient can identify a specific time and mechanism of injury when onset of pain occurred. Complete ruptures can usually be heard and definitely felt when it happens. </a:t>
            </a:r>
          </a:p>
          <a:p>
            <a:endParaRPr lang="en-US" baseline="0" dirty="0" smtClean="0"/>
          </a:p>
          <a:p>
            <a:r>
              <a:rPr lang="en-US" baseline="0" dirty="0" smtClean="0"/>
              <a:t>It is important to rule out a possible pain referral to the calf from the spine (L5-S1). Neuromeningeal provocation tests can be used if there is suspicion of referred pain from the spine.</a:t>
            </a:r>
            <a:r>
              <a:rPr lang="en-US" baseline="30000" dirty="0" smtClean="0"/>
              <a:t>11 </a:t>
            </a:r>
            <a:r>
              <a:rPr lang="en-US" baseline="0" dirty="0" smtClean="0"/>
              <a:t>(Straight leg raise, slump test)</a:t>
            </a:r>
          </a:p>
          <a:p>
            <a:r>
              <a:rPr lang="en-US" baseline="0" dirty="0" smtClean="0"/>
              <a:t>	</a:t>
            </a:r>
            <a:endParaRPr lang="en-US"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17</a:t>
            </a:fld>
            <a:endParaRPr lang="en-US" dirty="0"/>
          </a:p>
        </p:txBody>
      </p:sp>
    </p:spTree>
    <p:extLst>
      <p:ext uri="{BB962C8B-B14F-4D97-AF65-F5344CB8AC3E}">
        <p14:creationId xmlns:p14="http://schemas.microsoft.com/office/powerpoint/2010/main" val="117411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Overuse tendinopathy most</a:t>
            </a:r>
            <a:r>
              <a:rPr lang="en-US" baseline="0" dirty="0" smtClean="0"/>
              <a:t> often occurs in the midportion of the tendon (2 to 7cm proximal to the insertion on the calcaneus), but it can also occur directly at the insertion site at the tendon-bone junction (within 2cm of insertion).</a:t>
            </a:r>
            <a:r>
              <a:rPr lang="en-US" baseline="30000" dirty="0" smtClean="0"/>
              <a:t>15</a:t>
            </a:r>
            <a:r>
              <a:rPr lang="en-US" baseline="0" dirty="0" smtClean="0"/>
              <a:t> </a:t>
            </a:r>
          </a:p>
          <a:p>
            <a:pPr marL="171450" indent="-171450">
              <a:buFont typeface="Arial"/>
              <a:buChar char="•"/>
            </a:pPr>
            <a:r>
              <a:rPr lang="en-US" b="1" baseline="0" dirty="0" smtClean="0"/>
              <a:t>Insertional tendinopathies </a:t>
            </a:r>
            <a:r>
              <a:rPr lang="en-US" baseline="0" dirty="0" smtClean="0"/>
              <a:t>should be taken into account and examined due to the many other structures in the area that can cause similar pain:</a:t>
            </a:r>
            <a:r>
              <a:rPr lang="en-US" baseline="30000" dirty="0" smtClean="0"/>
              <a:t>15</a:t>
            </a:r>
            <a:endParaRPr lang="en-US" baseline="0" dirty="0" smtClean="0"/>
          </a:p>
          <a:p>
            <a:pPr marL="628650" lvl="1" indent="-171450">
              <a:buFont typeface="Arial"/>
              <a:buChar char="•"/>
            </a:pPr>
            <a:r>
              <a:rPr lang="en-US" u="sng" baseline="0" dirty="0" smtClean="0"/>
              <a:t>retrocalcaneal or superficial bursitis</a:t>
            </a:r>
            <a:r>
              <a:rPr lang="en-US" baseline="0" dirty="0" smtClean="0"/>
              <a:t>: usually a painful soft tissue swelling that is palpable medial and lateral to the Achilles.</a:t>
            </a:r>
            <a:r>
              <a:rPr lang="en-US" baseline="30000" dirty="0" smtClean="0"/>
              <a:t>11</a:t>
            </a:r>
            <a:endParaRPr lang="en-US" baseline="0" dirty="0" smtClean="0"/>
          </a:p>
          <a:p>
            <a:pPr marL="628650" lvl="1" indent="-171450">
              <a:buFont typeface="Arial"/>
              <a:buChar char="•"/>
            </a:pPr>
            <a:r>
              <a:rPr lang="en-US" u="sng" baseline="0" dirty="0" smtClean="0"/>
              <a:t>Impingement </a:t>
            </a:r>
            <a:r>
              <a:rPr lang="en-US" baseline="0" dirty="0" smtClean="0"/>
              <a:t>between posterior part of the calcaneus and Achilles tendon (‘Haglund’s deformity’)</a:t>
            </a:r>
          </a:p>
          <a:p>
            <a:pPr marL="628650" lvl="1" indent="-171450">
              <a:buFont typeface="Arial"/>
              <a:buChar char="•"/>
            </a:pPr>
            <a:r>
              <a:rPr lang="en-US" u="sng" baseline="0" dirty="0" smtClean="0"/>
              <a:t>Bone fragment </a:t>
            </a:r>
            <a:r>
              <a:rPr lang="en-US" baseline="0" dirty="0" smtClean="0"/>
              <a:t>(calcification or avulsion)</a:t>
            </a:r>
          </a:p>
          <a:p>
            <a:pPr marL="628650" lvl="1" indent="-171450">
              <a:buFont typeface="Arial"/>
              <a:buChar char="•"/>
            </a:pPr>
            <a:r>
              <a:rPr lang="en-US" baseline="0" dirty="0" smtClean="0"/>
              <a:t>Or a mixture of any of the above</a:t>
            </a:r>
          </a:p>
          <a:p>
            <a:pPr marL="628650" lvl="1" indent="-171450">
              <a:buFont typeface="Arial"/>
              <a:buChar char="•"/>
            </a:pPr>
            <a:r>
              <a:rPr lang="en-US" baseline="0" dirty="0" smtClean="0"/>
              <a:t>Beginning treatments should be very conservative; rest, ice, NSAIDs. Return to function should be even more gradual than midportion tendinopathies. Eccentrics are not very effective with this pathology. </a:t>
            </a:r>
          </a:p>
          <a:p>
            <a:pPr marL="171450" lvl="0" indent="-171450">
              <a:buFont typeface="Arial"/>
              <a:buChar char="•"/>
            </a:pPr>
            <a:r>
              <a:rPr lang="en-US" baseline="0" dirty="0" smtClean="0"/>
              <a:t>Because </a:t>
            </a:r>
            <a:r>
              <a:rPr lang="en-US" b="1" baseline="0" dirty="0" smtClean="0"/>
              <a:t>midportion</a:t>
            </a:r>
            <a:r>
              <a:rPr lang="en-US" baseline="0" dirty="0" smtClean="0"/>
              <a:t> is much more common, the remainder of this presentation will focus on midportion tendinopathy in order to respect time constraints.</a:t>
            </a:r>
          </a:p>
          <a:p>
            <a:pPr marL="628650" lvl="1" indent="-171450">
              <a:buFont typeface="Arial"/>
              <a:buChar char="•"/>
            </a:pPr>
            <a:r>
              <a:rPr lang="en-US" baseline="0" dirty="0" smtClean="0"/>
              <a:t>Remember how the midportion is the least vascular area of the whole tendon (almost avascular)? Probably isn’t a coincidence that midportion tendinopathies are much more common.</a:t>
            </a:r>
          </a:p>
          <a:p>
            <a:pPr marL="0" lvl="0" indent="0">
              <a:buFont typeface="Arial"/>
              <a:buNone/>
            </a:pPr>
            <a:endParaRPr lang="en-US" baseline="0" dirty="0" smtClean="0"/>
          </a:p>
          <a:p>
            <a:pPr marL="0" lvl="0" indent="0">
              <a:buFont typeface="Arial"/>
              <a:buNone/>
            </a:pPr>
            <a:endParaRPr lang="en-US" baseline="0" dirty="0" smtClean="0"/>
          </a:p>
          <a:p>
            <a:pPr marL="0" lvl="0" indent="0">
              <a:buFont typeface="Arial"/>
              <a:buNone/>
            </a:pPr>
            <a:r>
              <a:rPr lang="en-US" baseline="0" dirty="0" smtClean="0"/>
              <a:t>Picture: http://runnerunleashed.com/2013/04/26/are-you-running-with-pain-in-your-heel-it-could-be-achilles-tendonitis/</a:t>
            </a:r>
            <a:endParaRPr lang="en-US" dirty="0" smtClean="0"/>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18</a:t>
            </a:fld>
            <a:endParaRPr lang="en-US" dirty="0"/>
          </a:p>
        </p:txBody>
      </p:sp>
    </p:spTree>
    <p:extLst>
      <p:ext uri="{BB962C8B-B14F-4D97-AF65-F5344CB8AC3E}">
        <p14:creationId xmlns:p14="http://schemas.microsoft.com/office/powerpoint/2010/main" val="1469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Picture:  https://www.cartoonstock.com/directory/r/roll_over.asp</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19</a:t>
            </a:fld>
            <a:endParaRPr lang="en-US" dirty="0"/>
          </a:p>
        </p:txBody>
      </p:sp>
    </p:spTree>
    <p:extLst>
      <p:ext uri="{BB962C8B-B14F-4D97-AF65-F5344CB8AC3E}">
        <p14:creationId xmlns:p14="http://schemas.microsoft.com/office/powerpoint/2010/main" val="80851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patients history should provide the majority of the information to make</a:t>
            </a:r>
            <a:r>
              <a:rPr lang="en-US" baseline="0" dirty="0" smtClean="0"/>
              <a:t> the diagnosis of Achilles tendinopathy.</a:t>
            </a:r>
            <a:r>
              <a:rPr lang="en-US" baseline="30000" dirty="0" smtClean="0"/>
              <a:t>10</a:t>
            </a:r>
            <a:endParaRPr lang="en-US" baseline="0" dirty="0" smtClean="0"/>
          </a:p>
          <a:p>
            <a:pPr marL="171450" indent="-171450">
              <a:buFont typeface="Arial"/>
              <a:buChar char="•"/>
            </a:pPr>
            <a:r>
              <a:rPr lang="en-US" u="sng" baseline="0" dirty="0" smtClean="0"/>
              <a:t>Duration of impairment:</a:t>
            </a:r>
            <a:r>
              <a:rPr lang="en-US" u="none" baseline="0" dirty="0" smtClean="0"/>
              <a:t> time of initial onset, and time between initial onset and first visit to physician or therapist</a:t>
            </a:r>
            <a:endParaRPr lang="en-US" u="sng" dirty="0" smtClean="0"/>
          </a:p>
          <a:p>
            <a:pPr marL="171450" indent="-171450">
              <a:buFont typeface="Arial"/>
              <a:buChar char="•"/>
            </a:pPr>
            <a:r>
              <a:rPr lang="en-US" u="sng" dirty="0" smtClean="0"/>
              <a:t>Location of pain: </a:t>
            </a:r>
            <a:r>
              <a:rPr lang="en-US" u="none" dirty="0" smtClean="0"/>
              <a:t>Important to</a:t>
            </a:r>
            <a:r>
              <a:rPr lang="en-US" u="none" baseline="0" dirty="0" smtClean="0"/>
              <a:t> distinguish</a:t>
            </a:r>
            <a:r>
              <a:rPr lang="en-US" u="none" dirty="0" smtClean="0"/>
              <a:t> insertional vs. midportion. Have patient point to exact area of pain with one finger.</a:t>
            </a:r>
          </a:p>
          <a:p>
            <a:pPr marL="171450" indent="-171450">
              <a:buFont typeface="Arial"/>
              <a:buChar char="•"/>
            </a:pPr>
            <a:r>
              <a:rPr lang="en-US" u="sng" dirty="0" smtClean="0"/>
              <a:t>Intensity: </a:t>
            </a:r>
            <a:r>
              <a:rPr lang="en-US" u="none" dirty="0" smtClean="0"/>
              <a:t>Is it so bad</a:t>
            </a:r>
            <a:r>
              <a:rPr lang="en-US" u="none" baseline="0" dirty="0" smtClean="0"/>
              <a:t> you can’t walk? How bad does it get from 0-10? </a:t>
            </a:r>
          </a:p>
          <a:p>
            <a:pPr marL="171450" indent="-171450">
              <a:buFont typeface="Arial"/>
              <a:buChar char="•"/>
            </a:pPr>
            <a:r>
              <a:rPr lang="en-US" u="sng" baseline="0" dirty="0" smtClean="0"/>
              <a:t>Frequency:</a:t>
            </a:r>
            <a:r>
              <a:rPr lang="en-US" u="none" baseline="0" dirty="0" smtClean="0"/>
              <a:t> how often during the day? How soon after you wake up/walk/run? Constant?</a:t>
            </a:r>
          </a:p>
          <a:p>
            <a:pPr marL="171450" indent="-171450">
              <a:buFont typeface="Arial"/>
              <a:buChar char="•"/>
            </a:pPr>
            <a:r>
              <a:rPr lang="en-US" u="sng" baseline="0" dirty="0" smtClean="0"/>
              <a:t>Duration:</a:t>
            </a:r>
            <a:r>
              <a:rPr lang="en-US" u="none" baseline="0" dirty="0" smtClean="0"/>
              <a:t> how long after beginning exercise/activity do you notice the pain? How long after exercise/activity does it diminish?</a:t>
            </a:r>
          </a:p>
          <a:p>
            <a:pPr marL="171450" indent="-171450">
              <a:buFont typeface="Arial"/>
              <a:buChar char="•"/>
            </a:pPr>
            <a:r>
              <a:rPr lang="en-US" u="sng" baseline="0" dirty="0" smtClean="0"/>
              <a:t>Type:</a:t>
            </a:r>
            <a:r>
              <a:rPr lang="en-US" u="none" baseline="0" dirty="0" smtClean="0"/>
              <a:t> burning? Sharp? Dull? Achy? Numbness/tingling? Throbbing? Stiff?</a:t>
            </a:r>
            <a:endParaRPr lang="en-US" u="sng" dirty="0" smtClean="0"/>
          </a:p>
          <a:p>
            <a:pPr marL="171450" indent="-171450">
              <a:buFont typeface="Arial"/>
              <a:buChar char="•"/>
            </a:pPr>
            <a:r>
              <a:rPr lang="en-US" u="sng" dirty="0" smtClean="0"/>
              <a:t>Course</a:t>
            </a:r>
            <a:r>
              <a:rPr lang="en-US" u="sng" baseline="0" dirty="0" smtClean="0"/>
              <a:t> of events:</a:t>
            </a:r>
            <a:r>
              <a:rPr lang="en-US" u="none" baseline="0" dirty="0" smtClean="0"/>
              <a:t> gradual? Sudden/acute? Progressively worse each week?</a:t>
            </a:r>
          </a:p>
          <a:p>
            <a:pPr marL="171450" indent="-171450">
              <a:buFont typeface="Arial"/>
              <a:buChar char="•"/>
            </a:pPr>
            <a:r>
              <a:rPr lang="en-US" u="sng" baseline="0" dirty="0" smtClean="0"/>
              <a:t>Aggs/eases:</a:t>
            </a:r>
            <a:r>
              <a:rPr lang="en-US" u="none" baseline="0" dirty="0" smtClean="0"/>
              <a:t> positions and activities that make it better or worse</a:t>
            </a:r>
            <a:endParaRPr lang="en-US" u="sng" baseline="0" dirty="0" smtClean="0"/>
          </a:p>
          <a:p>
            <a:pPr marL="171450" indent="-171450">
              <a:buFont typeface="Arial"/>
              <a:buChar char="•"/>
            </a:pPr>
            <a:r>
              <a:rPr lang="en-US" u="sng" baseline="0" dirty="0" smtClean="0"/>
              <a:t>Medical treatments</a:t>
            </a:r>
            <a:r>
              <a:rPr lang="en-US" u="none" baseline="0" dirty="0" smtClean="0"/>
              <a:t>: such as corticosteroids. </a:t>
            </a:r>
            <a:endParaRPr lang="en-US" u="sng" dirty="0"/>
          </a:p>
        </p:txBody>
      </p:sp>
      <p:sp>
        <p:nvSpPr>
          <p:cNvPr id="4" name="Slide Number Placeholder 3"/>
          <p:cNvSpPr>
            <a:spLocks noGrp="1"/>
          </p:cNvSpPr>
          <p:nvPr>
            <p:ph type="sldNum" sz="quarter" idx="10"/>
          </p:nvPr>
        </p:nvSpPr>
        <p:spPr/>
        <p:txBody>
          <a:bodyPr/>
          <a:lstStyle/>
          <a:p>
            <a:fld id="{9A00DF83-E733-6D4B-A766-5C02650ABED7}" type="slidenum">
              <a:rPr lang="en-US" smtClean="0"/>
              <a:t>20</a:t>
            </a:fld>
            <a:endParaRPr lang="en-US" dirty="0"/>
          </a:p>
        </p:txBody>
      </p:sp>
    </p:spTree>
    <p:extLst>
      <p:ext uri="{BB962C8B-B14F-4D97-AF65-F5344CB8AC3E}">
        <p14:creationId xmlns:p14="http://schemas.microsoft.com/office/powerpoint/2010/main" val="197052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contains subjective comments commonly heard from someone with Achilles tendinopathy.</a:t>
            </a:r>
          </a:p>
          <a:p>
            <a:endParaRPr lang="en-US" baseline="0" dirty="0" smtClean="0"/>
          </a:p>
          <a:p>
            <a:pPr marL="171450" indent="-171450">
              <a:buFont typeface="Arial"/>
              <a:buChar char="•"/>
            </a:pPr>
            <a:r>
              <a:rPr lang="en-US" u="sng" baseline="0" dirty="0" smtClean="0"/>
              <a:t>Gradual pain:</a:t>
            </a:r>
            <a:r>
              <a:rPr lang="en-US" u="none" baseline="0" dirty="0" smtClean="0"/>
              <a:t> often times early on in the disease process patients will report stiffness in the Achilles when waking up in the morning that is relieved with activity. Over time this progresses to the patient noticing pain towards the end or after exercise. Further progresses to pain during all activity, sport, or weight bearing activities, which is usually when they come to us. </a:t>
            </a:r>
          </a:p>
          <a:p>
            <a:pPr marL="171450" indent="-171450">
              <a:buFont typeface="Arial"/>
              <a:buChar char="•"/>
            </a:pPr>
            <a:endParaRPr lang="en-US" u="none" baseline="0" dirty="0" smtClean="0"/>
          </a:p>
          <a:p>
            <a:r>
              <a:rPr lang="en-US" dirty="0" smtClean="0"/>
              <a:t>Most common complaint of Achilles tendinopathy is the pain-induced limitation in sports and sports-related activities; ADLs</a:t>
            </a:r>
            <a:r>
              <a:rPr lang="en-US" baseline="0" dirty="0" smtClean="0"/>
              <a:t> only minimally affected.</a:t>
            </a:r>
            <a:r>
              <a:rPr lang="en-US" baseline="30000" dirty="0" smtClean="0"/>
              <a:t>10</a:t>
            </a:r>
          </a:p>
          <a:p>
            <a:r>
              <a:rPr lang="en-US" baseline="0" dirty="0" smtClean="0"/>
              <a:t>Pain often caused during all weight bearing activities and sometimes at rest.</a:t>
            </a:r>
            <a:r>
              <a:rPr lang="en-US" baseline="30000" dirty="0" smtClean="0"/>
              <a:t>10</a:t>
            </a:r>
          </a:p>
          <a:p>
            <a:pPr marL="0" indent="0">
              <a:buFont typeface="Arial"/>
              <a:buNone/>
            </a:pPr>
            <a:endParaRPr lang="en-US" u="none" baseline="0" dirty="0" smtClean="0"/>
          </a:p>
          <a:p>
            <a:pPr marL="171450" indent="-171450">
              <a:buFont typeface="Arial"/>
              <a:buChar char="•"/>
            </a:pPr>
            <a:r>
              <a:rPr lang="en-US" u="none" baseline="0" dirty="0" smtClean="0"/>
              <a:t>Ice shouldn’t be used before activity because of analgesic effect: masks pain, can lead to further damage</a:t>
            </a:r>
          </a:p>
          <a:p>
            <a:pPr marL="0" indent="0">
              <a:buFont typeface="Arial"/>
              <a:buNone/>
            </a:pPr>
            <a:endParaRPr lang="en-US" u="none" baseline="0" dirty="0" smtClean="0"/>
          </a:p>
          <a:p>
            <a:pPr marL="171450" indent="-171450">
              <a:buFont typeface="Arial"/>
              <a:buChar char="•"/>
            </a:pPr>
            <a:r>
              <a:rPr lang="en-US" u="none" baseline="0" dirty="0" smtClean="0"/>
              <a:t>NSAIDs controversial: overuse tendinopathy not an inflammatory issue. Analgesic effect can still mask the pain and lead to further damage </a:t>
            </a:r>
            <a:endParaRPr lang="en-US" u="sng"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A00DF83-E733-6D4B-A766-5C02650ABED7}" type="slidenum">
              <a:rPr lang="en-US" smtClean="0"/>
              <a:t>21</a:t>
            </a:fld>
            <a:endParaRPr lang="en-US" dirty="0"/>
          </a:p>
        </p:txBody>
      </p:sp>
    </p:spTree>
    <p:extLst>
      <p:ext uri="{BB962C8B-B14F-4D97-AF65-F5344CB8AC3E}">
        <p14:creationId xmlns:p14="http://schemas.microsoft.com/office/powerpoint/2010/main" val="71007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Achilles</a:t>
            </a:r>
            <a:r>
              <a:rPr lang="en-US" baseline="0" dirty="0" smtClean="0"/>
              <a:t> tendon is the strongest and thickest tendon in the human body.</a:t>
            </a:r>
            <a:r>
              <a:rPr lang="en-US" baseline="30000" dirty="0" smtClean="0"/>
              <a:t>1 </a:t>
            </a:r>
            <a:r>
              <a:rPr lang="en-US" baseline="0" dirty="0" smtClean="0"/>
              <a:t>It is the conjoined tendon of the gastrocnemius and soleus muscles and inserts on the posterior surface of the calcaneus.</a:t>
            </a:r>
            <a:r>
              <a:rPr lang="en-US" baseline="30000" dirty="0" smtClean="0"/>
              <a:t>1</a:t>
            </a:r>
            <a:r>
              <a:rPr lang="en-US" baseline="0" dirty="0" smtClean="0"/>
              <a:t> </a:t>
            </a:r>
          </a:p>
          <a:p>
            <a:r>
              <a:rPr lang="en-US" baseline="0" dirty="0" smtClean="0"/>
              <a:t>The job of the tendon is to transmit force generated from muscle to bone in order to cause movement.</a:t>
            </a:r>
            <a:r>
              <a:rPr lang="en-US" baseline="30000" dirty="0" smtClean="0"/>
              <a:t>2</a:t>
            </a:r>
          </a:p>
          <a:p>
            <a:endParaRPr lang="en-US" baseline="30000" dirty="0" smtClean="0"/>
          </a:p>
          <a:p>
            <a:endParaRPr lang="en-US" baseline="30000" dirty="0" smtClean="0"/>
          </a:p>
          <a:p>
            <a:endParaRPr lang="en-US" baseline="0" dirty="0" smtClean="0"/>
          </a:p>
          <a:p>
            <a:r>
              <a:rPr lang="en-US" baseline="0" dirty="0" smtClean="0"/>
              <a:t>Picture:  http://www.eorthopod.com/achilles-tendon-problems/topic/29</a:t>
            </a:r>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4</a:t>
            </a:fld>
            <a:endParaRPr lang="en-US" dirty="0"/>
          </a:p>
        </p:txBody>
      </p:sp>
    </p:spTree>
    <p:extLst>
      <p:ext uri="{BB962C8B-B14F-4D97-AF65-F5344CB8AC3E}">
        <p14:creationId xmlns:p14="http://schemas.microsoft.com/office/powerpoint/2010/main" val="3306822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**Follow</a:t>
            </a:r>
            <a:r>
              <a:rPr lang="en-US" u="none" baseline="0" dirty="0" smtClean="0"/>
              <a:t> the provided foot screening handout to identify what needs to be done in standing vs. sitting vs. supine vs. prone</a:t>
            </a:r>
          </a:p>
          <a:p>
            <a:endParaRPr lang="en-US" u="none" dirty="0" smtClean="0"/>
          </a:p>
          <a:p>
            <a:r>
              <a:rPr lang="en-US" u="sng" dirty="0" smtClean="0"/>
              <a:t>Observation:</a:t>
            </a:r>
            <a:r>
              <a:rPr lang="en-US" u="none" dirty="0" smtClean="0"/>
              <a:t> mainly</a:t>
            </a:r>
            <a:r>
              <a:rPr lang="en-US" u="none" baseline="0" dirty="0" smtClean="0"/>
              <a:t> in standing. Start your assessment the moment you get them from the lobby; can observe gait pattern without them knowing you are assessing it. </a:t>
            </a:r>
          </a:p>
          <a:p>
            <a:pPr marL="171450" indent="-171450">
              <a:buFont typeface="Arial"/>
              <a:buChar char="•"/>
            </a:pPr>
            <a:r>
              <a:rPr lang="en-US" u="none" baseline="0" dirty="0" smtClean="0"/>
              <a:t>Have them stand statically – do they stand on both legs equally or tend to favor one leg?</a:t>
            </a:r>
          </a:p>
          <a:p>
            <a:pPr marL="171450" indent="-171450">
              <a:buFont typeface="Arial"/>
              <a:buChar char="•"/>
            </a:pPr>
            <a:r>
              <a:rPr lang="en-US" u="none" baseline="0" dirty="0" smtClean="0"/>
              <a:t>Have them walk up and down a hall – what is their gait pattern?</a:t>
            </a:r>
          </a:p>
          <a:p>
            <a:pPr marL="171450" indent="-171450">
              <a:buFont typeface="Arial"/>
              <a:buChar char="•"/>
            </a:pPr>
            <a:r>
              <a:rPr lang="en-US" u="none" baseline="0" dirty="0" smtClean="0"/>
              <a:t>Pelvic alignment</a:t>
            </a:r>
          </a:p>
          <a:p>
            <a:pPr marL="171450" indent="-171450">
              <a:buFont typeface="Arial"/>
              <a:buChar char="•"/>
            </a:pPr>
            <a:r>
              <a:rPr lang="en-US" u="none" baseline="0" dirty="0" smtClean="0"/>
              <a:t>Knee: varus, valgus, recurvatum</a:t>
            </a:r>
          </a:p>
          <a:p>
            <a:pPr marL="171450" indent="-171450">
              <a:buFont typeface="Arial"/>
              <a:buChar char="•"/>
            </a:pPr>
            <a:r>
              <a:rPr lang="en-US" u="none" baseline="0" dirty="0" smtClean="0"/>
              <a:t>Position of patellae </a:t>
            </a:r>
          </a:p>
          <a:p>
            <a:pPr marL="171450" indent="-171450">
              <a:buFont typeface="Arial"/>
              <a:buChar char="•"/>
            </a:pPr>
            <a:r>
              <a:rPr lang="en-US" u="none" baseline="0" dirty="0" smtClean="0"/>
              <a:t>Observation of running pattern if they are a runner</a:t>
            </a:r>
          </a:p>
          <a:p>
            <a:pPr marL="0" indent="0">
              <a:buFont typeface="Arial"/>
              <a:buNone/>
            </a:pPr>
            <a:r>
              <a:rPr lang="en-US" u="sng" baseline="0" dirty="0" smtClean="0"/>
              <a:t>ROM:</a:t>
            </a:r>
            <a:r>
              <a:rPr lang="en-US" u="none" baseline="0" dirty="0" smtClean="0"/>
              <a:t> Trunk, hip, knee, foot</a:t>
            </a:r>
          </a:p>
          <a:p>
            <a:pPr marL="0" indent="0">
              <a:buFont typeface="Arial"/>
              <a:buNone/>
            </a:pPr>
            <a:r>
              <a:rPr lang="en-US" u="sng" baseline="0" dirty="0" smtClean="0"/>
              <a:t>MMT:</a:t>
            </a:r>
            <a:r>
              <a:rPr lang="en-US" u="none" baseline="0" dirty="0" smtClean="0"/>
              <a:t> hip, knee, foot</a:t>
            </a:r>
          </a:p>
          <a:p>
            <a:pPr marL="0" indent="0">
              <a:buFont typeface="Arial"/>
              <a:buNone/>
            </a:pPr>
            <a:r>
              <a:rPr lang="en-US" u="sng" baseline="0" dirty="0" smtClean="0"/>
              <a:t>Reflexes:</a:t>
            </a:r>
            <a:r>
              <a:rPr lang="en-US" u="none" baseline="0" dirty="0" smtClean="0"/>
              <a:t> Achilles (S1); can help identify a possible neurological differential diagnosis, such as sciatica </a:t>
            </a:r>
          </a:p>
          <a:p>
            <a:pPr marL="0" indent="0">
              <a:buFont typeface="Arial"/>
              <a:buNone/>
            </a:pPr>
            <a:r>
              <a:rPr lang="en-US" u="sng" baseline="0" dirty="0" smtClean="0"/>
              <a:t>Dermatomes:</a:t>
            </a:r>
            <a:r>
              <a:rPr lang="en-US" u="none" baseline="0" dirty="0" smtClean="0"/>
              <a:t> can also help identify a possible neurological differential diagnosis</a:t>
            </a:r>
          </a:p>
          <a:p>
            <a:pPr marL="0" indent="0">
              <a:buFont typeface="Arial"/>
              <a:buNone/>
            </a:pPr>
            <a:endParaRPr lang="en-US" u="none" baseline="0" dirty="0" smtClean="0"/>
          </a:p>
          <a:p>
            <a:pPr marL="0" indent="0">
              <a:buFont typeface="Arial"/>
              <a:buNone/>
            </a:pPr>
            <a:r>
              <a:rPr lang="en-US" u="none" baseline="0" dirty="0" smtClean="0"/>
              <a:t>Everything else gets its own slide</a:t>
            </a:r>
            <a:endParaRPr lang="en-US" u="sng" baseline="0" dirty="0" smtClean="0"/>
          </a:p>
          <a:p>
            <a:pPr marL="0" indent="0">
              <a:buFont typeface="Arial"/>
              <a:buNone/>
            </a:pPr>
            <a:endParaRPr lang="en-US" u="none" baseline="0" dirty="0" smtClean="0"/>
          </a:p>
          <a:p>
            <a:pPr marL="0" indent="0">
              <a:buFont typeface="Arial"/>
              <a:buNone/>
            </a:pPr>
            <a:endParaRPr lang="en-US" u="sng" baseline="0" dirty="0" smtClean="0"/>
          </a:p>
          <a:p>
            <a:pPr marL="171450" indent="-171450">
              <a:buFont typeface="Arial"/>
              <a:buChar char="•"/>
            </a:pPr>
            <a:endParaRPr lang="en-US" u="none" baseline="0" dirty="0" smtClean="0"/>
          </a:p>
          <a:p>
            <a:pPr marL="171450" indent="-171450">
              <a:buFont typeface="Arial"/>
              <a:buChar char="•"/>
            </a:pPr>
            <a:endParaRPr lang="en-US" u="none" baseline="0" dirty="0" smtClean="0"/>
          </a:p>
          <a:p>
            <a:pPr marL="0" indent="0">
              <a:buFont typeface="Arial"/>
              <a:buNone/>
            </a:pPr>
            <a:endParaRPr lang="en-US" u="sng" dirty="0"/>
          </a:p>
        </p:txBody>
      </p:sp>
      <p:sp>
        <p:nvSpPr>
          <p:cNvPr id="4" name="Slide Number Placeholder 3"/>
          <p:cNvSpPr>
            <a:spLocks noGrp="1"/>
          </p:cNvSpPr>
          <p:nvPr>
            <p:ph type="sldNum" sz="quarter" idx="10"/>
          </p:nvPr>
        </p:nvSpPr>
        <p:spPr/>
        <p:txBody>
          <a:bodyPr/>
          <a:lstStyle/>
          <a:p>
            <a:fld id="{9A00DF83-E733-6D4B-A766-5C02650ABED7}" type="slidenum">
              <a:rPr lang="en-US" smtClean="0"/>
              <a:t>22</a:t>
            </a:fld>
            <a:endParaRPr lang="en-US" dirty="0"/>
          </a:p>
        </p:txBody>
      </p:sp>
    </p:spTree>
    <p:extLst>
      <p:ext uri="{BB962C8B-B14F-4D97-AF65-F5344CB8AC3E}">
        <p14:creationId xmlns:p14="http://schemas.microsoft.com/office/powerpoint/2010/main" val="398148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 mentioned</a:t>
            </a:r>
            <a:r>
              <a:rPr lang="en-US" baseline="0" dirty="0" smtClean="0"/>
              <a:t> in the risk factors section, excessive pronation is linked to Achilles tendinopathy. It is, therefore, important to assess the patient for this. </a:t>
            </a:r>
            <a:endParaRPr lang="en-US" dirty="0" smtClean="0"/>
          </a:p>
          <a:p>
            <a:endParaRPr lang="en-US" dirty="0" smtClean="0"/>
          </a:p>
          <a:p>
            <a:r>
              <a:rPr lang="en-US" b="1" dirty="0" smtClean="0"/>
              <a:t>Gross, 1995:</a:t>
            </a:r>
          </a:p>
          <a:p>
            <a:r>
              <a:rPr lang="en-US" dirty="0" smtClean="0"/>
              <a:t>If forefoot is aligned in varus, this can lead to excessive</a:t>
            </a:r>
            <a:r>
              <a:rPr lang="en-US" baseline="0" dirty="0" smtClean="0"/>
              <a:t> pronation in weight bearing. If you find the patient has forefoot varus, check the patients forefoot and rearfoot mobility. Hypermobility will usually lead to overpronation in patients with forefoot varus.</a:t>
            </a:r>
          </a:p>
          <a:p>
            <a:r>
              <a:rPr lang="en-US" baseline="0" dirty="0" smtClean="0"/>
              <a:t>If the patient has a large longitudinal arch in NWB and a small longitudinal arch angle in weight bearing (flat foot), the patient probably has hypermobility somewhere that is leading to pronation</a:t>
            </a:r>
          </a:p>
          <a:p>
            <a:r>
              <a:rPr lang="en-US" baseline="0" dirty="0" smtClean="0"/>
              <a:t> </a:t>
            </a:r>
            <a:endParaRPr lang="en-US" dirty="0" smtClean="0"/>
          </a:p>
          <a:p>
            <a:r>
              <a:rPr lang="en-US" dirty="0" smtClean="0"/>
              <a:t>Other examination</a:t>
            </a:r>
            <a:r>
              <a:rPr lang="en-US" baseline="0" dirty="0" smtClean="0"/>
              <a:t> techniques that can help identify a possible cause or relation to excessive pronation are provided on the foot screening handout provided. Below is a quick explanation:</a:t>
            </a:r>
          </a:p>
          <a:p>
            <a:pPr marL="171450" indent="-171450">
              <a:buFont typeface="Arial"/>
              <a:buChar char="•"/>
            </a:pPr>
            <a:r>
              <a:rPr lang="en-US" u="sng" baseline="0" dirty="0" smtClean="0"/>
              <a:t>Navicular drop test: </a:t>
            </a:r>
            <a:r>
              <a:rPr lang="en-US" baseline="0" dirty="0" smtClean="0"/>
              <a:t>increased inferior displacement of navicular tubercle in weight bearing can indicate longitudinal arch/midfoot collapse = excess pronation</a:t>
            </a:r>
          </a:p>
          <a:p>
            <a:pPr marL="171450" indent="-171450">
              <a:buFont typeface="Arial"/>
              <a:buChar char="•"/>
            </a:pPr>
            <a:r>
              <a:rPr lang="en-US" u="sng" baseline="0" dirty="0" smtClean="0"/>
              <a:t>Rearfoot to leg angle: </a:t>
            </a:r>
            <a:r>
              <a:rPr lang="en-US" u="none" baseline="0" dirty="0" smtClean="0"/>
              <a:t>Gives us an idea of what the foot is doing during midstance. Larger</a:t>
            </a:r>
            <a:r>
              <a:rPr lang="en-US" baseline="0" dirty="0" smtClean="0"/>
              <a:t> angle = increased subtalar joint pronation. Rearfoot may be overly everted to compensate for forefoot varus malalignment)</a:t>
            </a:r>
          </a:p>
          <a:p>
            <a:pPr marL="171450" indent="-171450">
              <a:buFont typeface="Arial"/>
              <a:buChar char="•"/>
            </a:pPr>
            <a:r>
              <a:rPr lang="en-US" u="sng" baseline="0" dirty="0" smtClean="0"/>
              <a:t>Medial talonavicular bulge: </a:t>
            </a:r>
            <a:r>
              <a:rPr lang="en-US" baseline="0" dirty="0" smtClean="0"/>
              <a:t>excessive protrusion of talar head medially during weight bearing in single leg stance. The talus adducts on the calcaneus in single leg stance and brings the navicular with it. Would likely see this bulge in heel off point during gait cycle possibly due to tight gastroc/soleus. If gastroc/soleus are tight, the foot may dorsiflex at the subtalar joint (component of pronation) causing the talus to adduct. </a:t>
            </a:r>
          </a:p>
          <a:p>
            <a:pPr marL="171450" indent="-171450">
              <a:buFont typeface="Arial"/>
              <a:buChar char="•"/>
            </a:pPr>
            <a:r>
              <a:rPr lang="en-US" u="sng" baseline="0" dirty="0" smtClean="0"/>
              <a:t>Tibial torsion: </a:t>
            </a:r>
            <a:r>
              <a:rPr lang="en-US" baseline="0" dirty="0" smtClean="0"/>
              <a:t>excessive tibial torsion (toed-out foot) may be related to excessive pronation</a:t>
            </a:r>
          </a:p>
          <a:p>
            <a:pPr marL="171450" indent="-171450">
              <a:buFont typeface="Arial"/>
              <a:buChar char="•"/>
            </a:pPr>
            <a:r>
              <a:rPr lang="en-US" u="sng" baseline="0" dirty="0" smtClean="0"/>
              <a:t>Craig test: </a:t>
            </a:r>
            <a:r>
              <a:rPr lang="en-US" baseline="0" dirty="0" smtClean="0"/>
              <a:t>excessive femoral anteversion or retroversion may be related to excessive pronation</a:t>
            </a:r>
          </a:p>
          <a:p>
            <a:pPr marL="171450" indent="-171450">
              <a:buFont typeface="Arial"/>
              <a:buChar char="•"/>
            </a:pPr>
            <a:r>
              <a:rPr lang="en-US" u="sng" baseline="0" dirty="0" smtClean="0"/>
              <a:t>Patella facing medially:</a:t>
            </a:r>
            <a:r>
              <a:rPr lang="en-US" u="none" baseline="0" dirty="0" smtClean="0"/>
              <a:t> may indicate femoral anteversion. Can be related to excessive pronation. </a:t>
            </a:r>
          </a:p>
          <a:p>
            <a:pPr marL="171450" indent="-171450">
              <a:buFont typeface="Arial"/>
              <a:buChar char="•"/>
            </a:pPr>
            <a:r>
              <a:rPr lang="en-US" u="sng" baseline="0" dirty="0" smtClean="0"/>
              <a:t>Excessive genu valgus:</a:t>
            </a:r>
            <a:r>
              <a:rPr lang="en-US" u="none" baseline="0" dirty="0" smtClean="0"/>
              <a:t> may be related to excessive pronation. </a:t>
            </a:r>
          </a:p>
          <a:p>
            <a:pPr marL="171450" indent="-171450">
              <a:buFont typeface="Arial"/>
              <a:buChar char="•"/>
            </a:pPr>
            <a:r>
              <a:rPr lang="en-US" u="sng" baseline="0" dirty="0" smtClean="0"/>
              <a:t>Genu Recurvatum:</a:t>
            </a:r>
            <a:r>
              <a:rPr lang="en-US" u="none" baseline="0" dirty="0" smtClean="0"/>
              <a:t> Can be caused by tight triceps surae. </a:t>
            </a:r>
          </a:p>
          <a:p>
            <a:endParaRPr lang="en-US" baseline="30000" dirty="0" smtClean="0"/>
          </a:p>
          <a:p>
            <a:r>
              <a:rPr lang="en-US" baseline="0" dirty="0" smtClean="0"/>
              <a:t>A lack of dorsiflexion can lead to excessive tensile stress on the Achilles tendon in all weight bearing activities; can certainly be a contributing factor to tendinopathy.</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Furthermore, tight triceps surae can cause pronation; if the patient can’t get adequate dorsiflexion at the talocural joint, they will get the required DF somewhere else, such as the subtalar joint. Remember, DF is a component of pronation.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u="none"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u="none" baseline="0" dirty="0" smtClean="0"/>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u="none" baseline="0" dirty="0" smtClean="0"/>
              <a:t>Picture: http://www.wherefeetloveus.com/foot-health/injuries/achilles-tendonitis.aspx</a:t>
            </a:r>
            <a:endParaRPr lang="en-US" dirty="0" smtClean="0"/>
          </a:p>
          <a:p>
            <a:endParaRPr lang="en-US"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23</a:t>
            </a:fld>
            <a:endParaRPr lang="en-US" dirty="0"/>
          </a:p>
        </p:txBody>
      </p:sp>
    </p:spTree>
    <p:extLst>
      <p:ext uri="{BB962C8B-B14F-4D97-AF65-F5344CB8AC3E}">
        <p14:creationId xmlns:p14="http://schemas.microsoft.com/office/powerpoint/2010/main" val="2124319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A00DF83-E733-6D4B-A766-5C02650ABED7}" type="slidenum">
              <a:rPr lang="en-US" smtClean="0"/>
              <a:t>24</a:t>
            </a:fld>
            <a:endParaRPr lang="en-US" dirty="0"/>
          </a:p>
        </p:txBody>
      </p:sp>
    </p:spTree>
    <p:extLst>
      <p:ext uri="{BB962C8B-B14F-4D97-AF65-F5344CB8AC3E}">
        <p14:creationId xmlns:p14="http://schemas.microsoft.com/office/powerpoint/2010/main" val="327106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 for possible</a:t>
            </a:r>
            <a:r>
              <a:rPr lang="en-US" baseline="0" dirty="0" smtClean="0"/>
              <a:t> tendon rupture.</a:t>
            </a:r>
          </a:p>
          <a:p>
            <a:r>
              <a:rPr lang="en-US" baseline="0" dirty="0" smtClean="0"/>
              <a:t>A lot can be learned just from the patient history: if they mentioned that it was a sudden/immediate onset of pain and felt/heard a “pop” then you may suspect a rupture. </a:t>
            </a:r>
          </a:p>
          <a:p>
            <a:pPr marL="0" indent="0">
              <a:buFont typeface="Arial"/>
              <a:buNone/>
            </a:pPr>
            <a:endParaRPr lang="en-US" b="0" dirty="0" smtClean="0"/>
          </a:p>
          <a:p>
            <a:r>
              <a:rPr lang="en-US" dirty="0" smtClean="0"/>
              <a:t>Be careful not to assume the Achilles is not ruptured if the patient is able to plantarflex the foot while in NWB; the long flexor muscles can perform this function in a NWB</a:t>
            </a:r>
            <a:r>
              <a:rPr lang="en-US" baseline="0" dirty="0" smtClean="0"/>
              <a:t> position even with a rupture of the Achilles.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***Unable to find psychometrics for this test</a:t>
            </a:r>
          </a:p>
          <a:p>
            <a:endParaRPr lang="en-US" baseline="0" dirty="0" smtClean="0"/>
          </a:p>
          <a:p>
            <a:endParaRPr lang="en-US" baseline="0" dirty="0" smtClean="0"/>
          </a:p>
          <a:p>
            <a:r>
              <a:rPr lang="en-US" baseline="0" dirty="0" smtClean="0"/>
              <a:t>Pictures: http://i.ytimg.com/vi/phy9qIYAshQ/maxresdefault.jpg</a:t>
            </a:r>
          </a:p>
          <a:p>
            <a:r>
              <a:rPr lang="en-US" baseline="0" dirty="0" smtClean="0"/>
              <a:t> http://en.wikipedia.org/wiki/Simmonds'_test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A00DF83-E733-6D4B-A766-5C02650ABED7}" type="slidenum">
              <a:rPr lang="en-US" smtClean="0"/>
              <a:t>25</a:t>
            </a:fld>
            <a:endParaRPr lang="en-US" dirty="0"/>
          </a:p>
        </p:txBody>
      </p:sp>
    </p:spTree>
    <p:extLst>
      <p:ext uri="{BB962C8B-B14F-4D97-AF65-F5344CB8AC3E}">
        <p14:creationId xmlns:p14="http://schemas.microsoft.com/office/powerpoint/2010/main" val="2403212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Perform</a:t>
            </a:r>
            <a:r>
              <a:rPr lang="en-US" baseline="0" dirty="0" smtClean="0"/>
              <a:t> as needed if you suspect a possible spinal origin of pain. </a:t>
            </a:r>
          </a:p>
          <a:p>
            <a:pPr marL="171450" indent="-171450">
              <a:buFont typeface="Arial"/>
              <a:buChar char="•"/>
            </a:pPr>
            <a:r>
              <a:rPr lang="en-US" baseline="0" dirty="0" smtClean="0"/>
              <a:t>Pain below 30 or above 70 is unlikely to be from a nerve root irritation. </a:t>
            </a:r>
          </a:p>
          <a:p>
            <a:pPr marL="171450" indent="-171450">
              <a:buFont typeface="Arial"/>
              <a:buChar char="•"/>
            </a:pPr>
            <a:r>
              <a:rPr lang="en-US" baseline="0" dirty="0" smtClean="0"/>
              <a:t>The specificity is low in this test largely because there are many other things that may cause a patient to report a false positive, such as tight hamstrings or gastrocs or hip joint pathology. If the patient demonstrates a positive, consider performing the slump sit test.</a:t>
            </a:r>
          </a:p>
          <a:p>
            <a:pPr marL="171450" indent="-171450">
              <a:buFont typeface="Arial"/>
              <a:buChar char="•"/>
            </a:pPr>
            <a:r>
              <a:rPr lang="en-US" baseline="0" dirty="0" smtClean="0"/>
              <a:t>The high sensitivity helps us rule out a disc lesion/nerve root compression if the patient demonstrates a negative test.</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27</a:t>
            </a:fld>
            <a:endParaRPr lang="en-US" dirty="0"/>
          </a:p>
        </p:txBody>
      </p:sp>
    </p:spTree>
    <p:extLst>
      <p:ext uri="{BB962C8B-B14F-4D97-AF65-F5344CB8AC3E}">
        <p14:creationId xmlns:p14="http://schemas.microsoft.com/office/powerpoint/2010/main" val="136291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28</a:t>
            </a:fld>
            <a:endParaRPr lang="en-US" dirty="0"/>
          </a:p>
        </p:txBody>
      </p:sp>
    </p:spTree>
    <p:extLst>
      <p:ext uri="{BB962C8B-B14F-4D97-AF65-F5344CB8AC3E}">
        <p14:creationId xmlns:p14="http://schemas.microsoft.com/office/powerpoint/2010/main" val="270160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 specificity indicates</a:t>
            </a:r>
            <a:r>
              <a:rPr lang="en-US" baseline="0" dirty="0" smtClean="0"/>
              <a:t> this test is better for ruling in Achilles tendinopathy </a:t>
            </a:r>
          </a:p>
          <a:p>
            <a:endParaRPr lang="en-US" baseline="0" dirty="0" smtClean="0"/>
          </a:p>
          <a:p>
            <a:endParaRPr lang="en-US" baseline="0" dirty="0" smtClean="0"/>
          </a:p>
          <a:p>
            <a:r>
              <a:rPr lang="en-US" dirty="0" smtClean="0"/>
              <a:t>Picture: http://i.ytimg.com/vi/a9FI_0HpQ5Y/hqdefault.jpg</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30</a:t>
            </a:fld>
            <a:endParaRPr lang="en-US" dirty="0"/>
          </a:p>
        </p:txBody>
      </p:sp>
    </p:spTree>
    <p:extLst>
      <p:ext uri="{BB962C8B-B14F-4D97-AF65-F5344CB8AC3E}">
        <p14:creationId xmlns:p14="http://schemas.microsoft.com/office/powerpoint/2010/main" val="109641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a:t>
            </a:r>
            <a:r>
              <a:rPr lang="en-US" baseline="0" dirty="0" smtClean="0"/>
              <a:t> to see the nodule in the video but this gives an idea of how the test is performed.</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31</a:t>
            </a:fld>
            <a:endParaRPr lang="en-US" dirty="0"/>
          </a:p>
        </p:txBody>
      </p:sp>
    </p:spTree>
    <p:extLst>
      <p:ext uri="{BB962C8B-B14F-4D97-AF65-F5344CB8AC3E}">
        <p14:creationId xmlns:p14="http://schemas.microsoft.com/office/powerpoint/2010/main" val="383978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a:t>
            </a:r>
            <a:r>
              <a:rPr lang="en-US" baseline="0" dirty="0" smtClean="0"/>
              <a:t> temp and/or erythema would likely indicate an inflammatory issue (acute); probably wouldn’t have these signs with chronic tendinopathy</a:t>
            </a:r>
          </a:p>
          <a:p>
            <a:endParaRPr lang="en-US" dirty="0" smtClean="0"/>
          </a:p>
          <a:p>
            <a:r>
              <a:rPr lang="en-US" dirty="0" smtClean="0"/>
              <a:t>Check</a:t>
            </a:r>
            <a:r>
              <a:rPr lang="en-US" baseline="0" dirty="0" smtClean="0"/>
              <a:t> for m</a:t>
            </a:r>
            <a:r>
              <a:rPr lang="en-US" dirty="0" smtClean="0"/>
              <a:t>uscle guarding, spasm, trigger points of triceps surae</a:t>
            </a:r>
          </a:p>
          <a:p>
            <a:endParaRPr lang="en-US" dirty="0" smtClean="0"/>
          </a:p>
          <a:p>
            <a:r>
              <a:rPr lang="en-US" dirty="0" smtClean="0"/>
              <a:t>A tender,</a:t>
            </a:r>
            <a:r>
              <a:rPr lang="en-US" baseline="0" dirty="0" smtClean="0"/>
              <a:t> nodular swelling is sometimes present; these tender nodules may move when the ankle is PF and DF, as described by the Arc sign.</a:t>
            </a:r>
            <a:r>
              <a:rPr lang="en-US" baseline="30000" dirty="0" smtClean="0"/>
              <a:t>10</a:t>
            </a:r>
          </a:p>
          <a:p>
            <a:endParaRPr lang="en-US" baseline="30000" dirty="0" smtClean="0"/>
          </a:p>
          <a:p>
            <a:r>
              <a:rPr lang="en-US" u="none" baseline="0" dirty="0" smtClean="0"/>
              <a:t>Joints: check all anatomic components of the synovial joint, including bones, capsule, ligaments, change in shape or deformity, tenderness, swelling, positional deficits.</a:t>
            </a:r>
            <a:r>
              <a:rPr lang="en-US" u="none" baseline="30000" dirty="0" smtClean="0"/>
              <a:t>14</a:t>
            </a:r>
            <a:endParaRPr lang="en-US" u="sng"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33</a:t>
            </a:fld>
            <a:endParaRPr lang="en-US" dirty="0"/>
          </a:p>
        </p:txBody>
      </p:sp>
    </p:spTree>
    <p:extLst>
      <p:ext uri="{BB962C8B-B14F-4D97-AF65-F5344CB8AC3E}">
        <p14:creationId xmlns:p14="http://schemas.microsoft.com/office/powerpoint/2010/main" val="1043185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Palpate the area starting outside the location of pain and move in towards are of discomfort. As soon as the patient says they feel pain make a mark at this spot with a pen. Continue to palpate through the tender area and out to the other side to where they patient says they no longer feel pain; mark this spot with a pen. The therapist can now objectively measure the diameter of the painful area. </a:t>
            </a:r>
          </a:p>
          <a:p>
            <a:pPr marL="171450" indent="-171450">
              <a:buFont typeface="Arial"/>
              <a:buChar char="•"/>
            </a:pPr>
            <a:r>
              <a:rPr lang="en-US" baseline="0" dirty="0" smtClean="0"/>
              <a:t>The pain intensity from tendinopathies don’t necessarily decrease as much over time as the area of the tendinopathy. Tendinopathies tend to centralize/shrink over time. This measurement can help show that the area of pain is decreasing with PT. </a:t>
            </a:r>
          </a:p>
          <a:p>
            <a:pPr marL="628650" lvl="1" indent="-171450">
              <a:buFont typeface="Arial"/>
              <a:buChar char="•"/>
            </a:pPr>
            <a:r>
              <a:rPr lang="en-US" baseline="0" dirty="0" smtClean="0"/>
              <a:t>Special thanks to Dr. Gross, Advanced Orthopedics Elective, Fall 2014. </a:t>
            </a:r>
          </a:p>
          <a:p>
            <a:pPr marL="0" indent="0">
              <a:buFont typeface="Arial"/>
              <a:buNone/>
            </a:pPr>
            <a:endParaRPr lang="en-US" baseline="0" dirty="0" smtClean="0"/>
          </a:p>
          <a:p>
            <a:pPr marL="0" indent="0">
              <a:buFont typeface="Arial"/>
              <a:buNone/>
            </a:pPr>
            <a:endParaRPr lang="en-US" baseline="0" dirty="0" smtClean="0"/>
          </a:p>
          <a:p>
            <a:pPr marL="0" indent="0">
              <a:buFont typeface="Arial"/>
              <a:buNone/>
            </a:pPr>
            <a:endParaRPr lang="en-US" baseline="0" dirty="0" smtClean="0"/>
          </a:p>
          <a:p>
            <a:pPr marL="0" indent="0">
              <a:buFont typeface="Arial"/>
              <a:buNone/>
            </a:pPr>
            <a:r>
              <a:rPr lang="en-US" baseline="0" dirty="0" smtClean="0"/>
              <a:t>Picture: http://www.thefootandankleclinic.com/achilles-tendonitis.htm</a:t>
            </a:r>
          </a:p>
        </p:txBody>
      </p:sp>
      <p:sp>
        <p:nvSpPr>
          <p:cNvPr id="4" name="Slide Number Placeholder 3"/>
          <p:cNvSpPr>
            <a:spLocks noGrp="1"/>
          </p:cNvSpPr>
          <p:nvPr>
            <p:ph type="sldNum" sz="quarter" idx="10"/>
          </p:nvPr>
        </p:nvSpPr>
        <p:spPr/>
        <p:txBody>
          <a:bodyPr/>
          <a:lstStyle/>
          <a:p>
            <a:fld id="{9A00DF83-E733-6D4B-A766-5C02650ABED7}" type="slidenum">
              <a:rPr lang="en-US" smtClean="0"/>
              <a:t>34</a:t>
            </a:fld>
            <a:endParaRPr lang="en-US" dirty="0"/>
          </a:p>
        </p:txBody>
      </p:sp>
    </p:spTree>
    <p:extLst>
      <p:ext uri="{BB962C8B-B14F-4D97-AF65-F5344CB8AC3E}">
        <p14:creationId xmlns:p14="http://schemas.microsoft.com/office/powerpoint/2010/main" val="109768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Understanding the composition</a:t>
            </a:r>
            <a:r>
              <a:rPr lang="en-US" baseline="0" dirty="0" smtClean="0"/>
              <a:t> and structure of the Achilles tendon helps in understanding the mechanical function of this structure and the mechanisms of injury for overuse tendinopathies.</a:t>
            </a:r>
            <a:r>
              <a:rPr lang="en-US" baseline="30000" dirty="0" smtClean="0"/>
              <a:t>7</a:t>
            </a:r>
            <a:r>
              <a:rPr lang="en-US" baseline="0" dirty="0" smtClean="0"/>
              <a:t> </a:t>
            </a:r>
          </a:p>
          <a:p>
            <a:pPr marL="171450" indent="-171450">
              <a:buFont typeface="Arial"/>
              <a:buChar char="•"/>
            </a:pPr>
            <a:r>
              <a:rPr lang="en-US" baseline="0" dirty="0" smtClean="0"/>
              <a:t>All collagenous tissues have 3 primary components: cells, fibers, and ground substance:</a:t>
            </a:r>
            <a:r>
              <a:rPr lang="en-US" baseline="30000" dirty="0" smtClean="0"/>
              <a:t>2,5,7</a:t>
            </a:r>
            <a:r>
              <a:rPr lang="en-US" baseline="0" dirty="0" smtClean="0"/>
              <a:t> </a:t>
            </a:r>
          </a:p>
          <a:p>
            <a:pPr marL="628650" lvl="1" indent="-171450">
              <a:buFont typeface="Arial"/>
              <a:buChar char="•"/>
            </a:pPr>
            <a:r>
              <a:rPr lang="en-US" u="sng" baseline="0" dirty="0" smtClean="0"/>
              <a:t>Fibroblasts (AKA tenocytes)</a:t>
            </a:r>
            <a:r>
              <a:rPr lang="en-US" baseline="0" dirty="0" smtClean="0"/>
              <a:t>: form the ECM</a:t>
            </a:r>
          </a:p>
          <a:p>
            <a:pPr marL="628650" lvl="1" indent="-171450">
              <a:buFont typeface="Arial"/>
              <a:buChar char="•"/>
            </a:pPr>
            <a:r>
              <a:rPr lang="en-US" u="sng" baseline="0" dirty="0" smtClean="0"/>
              <a:t>Fiber: </a:t>
            </a:r>
            <a:r>
              <a:rPr lang="en-US" baseline="0" dirty="0" smtClean="0"/>
              <a:t>collagen makes up most of the fiber component and can make up to 95% of the dry weight of tendon. Furthermore, </a:t>
            </a:r>
            <a:r>
              <a:rPr lang="en-US" i="1" baseline="0" dirty="0" smtClean="0"/>
              <a:t>type I collagen </a:t>
            </a:r>
            <a:r>
              <a:rPr lang="en-US" baseline="0" dirty="0" smtClean="0"/>
              <a:t>makes up about 95% of all collagen present. The high collagen content (specifically type I) gives tendon its stiff properties. There is very little elastin in tendon, which is beneficial, because if tendons are able to elongate too excessively, the forces produced by the muscle would not be effectively transmitted to bone, which would make movement difficult. Elastin fibers provide functional stability to the collagen fibers.</a:t>
            </a:r>
            <a:r>
              <a:rPr lang="en-US" baseline="30000" dirty="0" smtClean="0"/>
              <a:t>2</a:t>
            </a:r>
            <a:endParaRPr lang="en-US" baseline="0" dirty="0" smtClean="0"/>
          </a:p>
          <a:p>
            <a:pPr marL="628650" lvl="1" indent="-171450">
              <a:buFont typeface="Arial"/>
              <a:buChar char="•"/>
            </a:pPr>
            <a:r>
              <a:rPr lang="en-US" u="sng" baseline="0" dirty="0" smtClean="0"/>
              <a:t>Ground substance</a:t>
            </a:r>
            <a:r>
              <a:rPr lang="en-US" baseline="0" dirty="0" smtClean="0"/>
              <a:t>: proteins that bond adjacent collagen fibers together; holds everything together and increases the strength of tendon in response to stress.</a:t>
            </a:r>
          </a:p>
          <a:p>
            <a:pPr marL="628650" lvl="1" indent="-171450">
              <a:buFont typeface="Arial"/>
              <a:buChar char="•"/>
            </a:pPr>
            <a:r>
              <a:rPr lang="en-US" baseline="0" dirty="0" smtClean="0"/>
              <a:t>Water: represents about 55% of total weight of tendon and is believed to reduce friction, facilitating gliding of fibrils in response to mechanical loading.</a:t>
            </a:r>
            <a:r>
              <a:rPr lang="en-US" baseline="30000" dirty="0" smtClean="0"/>
              <a:t>2</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5</a:t>
            </a:fld>
            <a:endParaRPr lang="en-US" dirty="0"/>
          </a:p>
        </p:txBody>
      </p:sp>
    </p:spTree>
    <p:extLst>
      <p:ext uri="{BB962C8B-B14F-4D97-AF65-F5344CB8AC3E}">
        <p14:creationId xmlns:p14="http://schemas.microsoft.com/office/powerpoint/2010/main" val="328946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u="none" dirty="0" smtClean="0"/>
              <a:t>Carcia et al, 2010: </a:t>
            </a:r>
          </a:p>
          <a:p>
            <a:pPr marL="171450" indent="-171450">
              <a:buFont typeface="Arial"/>
              <a:buChar char="•"/>
            </a:pPr>
            <a:r>
              <a:rPr lang="en-US" u="sng" dirty="0" smtClean="0"/>
              <a:t>VISA-A:</a:t>
            </a:r>
            <a:r>
              <a:rPr lang="en-US" u="none" dirty="0" smtClean="0"/>
              <a:t> developed to specifically assess the severity of Achilles tendinopathy. Consists of 8 items that assess stiffness, pain,</a:t>
            </a:r>
            <a:r>
              <a:rPr lang="en-US" u="none" baseline="0" dirty="0" smtClean="0"/>
              <a:t> and function. Acceptable levels of reliability and validity have been reported. Has demonstrated sensitivity to change following an intervention.</a:t>
            </a:r>
          </a:p>
          <a:p>
            <a:pPr marL="171450" indent="-171450">
              <a:buFont typeface="Arial"/>
              <a:buChar char="•"/>
            </a:pPr>
            <a:r>
              <a:rPr lang="en-US" u="sng" baseline="0" dirty="0" smtClean="0"/>
              <a:t>FAAM:</a:t>
            </a:r>
            <a:r>
              <a:rPr lang="en-US" u="none" baseline="0" dirty="0" smtClean="0"/>
              <a:t> is a region specific instrument designed to assess activity limitations and participation restrictions for people with general MSK foot and ankle disorders, including Achilles tendinopathy. Consists of a 21-item ADL subscale and separately scored 8-item sports subscale. Has strong evidence for content validity, construct validity, test-retest reliability and responsiveness. </a:t>
            </a:r>
          </a:p>
          <a:p>
            <a:pPr marL="171450" indent="-171450">
              <a:buFont typeface="Arial"/>
              <a:buChar char="•"/>
            </a:pPr>
            <a:endParaRPr lang="en-US" u="none" baseline="0" dirty="0" smtClean="0"/>
          </a:p>
          <a:p>
            <a:r>
              <a:rPr lang="en-US" b="1" dirty="0" smtClean="0"/>
              <a:t>Silbernagel et al, 2006</a:t>
            </a:r>
          </a:p>
          <a:p>
            <a:pPr marL="171450" indent="-171450">
              <a:buFont typeface="Arial"/>
              <a:buChar char="•"/>
            </a:pPr>
            <a:r>
              <a:rPr lang="en-US" b="0" u="sng" dirty="0" smtClean="0"/>
              <a:t>Single</a:t>
            </a:r>
            <a:r>
              <a:rPr lang="en-US" b="0" u="sng" baseline="0" dirty="0" smtClean="0"/>
              <a:t> Limb Toe Raises</a:t>
            </a:r>
            <a:r>
              <a:rPr lang="en-US" b="0" u="sng" dirty="0" smtClean="0"/>
              <a:t>: </a:t>
            </a:r>
            <a:r>
              <a:rPr lang="en-US" dirty="0" smtClean="0"/>
              <a:t>Unilateral heel raises with knee in full extension at a pace of about 1 repetition every 2 seconds until unable to complete a full repetition due to fatigue or pain. Patients performed fewer heel raises on the symptomatic side (22 ± 9.9)  compared to asymptomatic side (24 ± 9.1). Obviously this difference was not statistically significant (P=.07). However,</a:t>
            </a:r>
            <a:r>
              <a:rPr lang="en-US" baseline="0" dirty="0" smtClean="0"/>
              <a:t> this study included individuals with bilateral Achilles tendinopathy. Furthermore, the subjects wore a weight belt with 10% of their body weight in order for the researchers to assess when the participants terminated the test due to fatigue, not muscular discomfort. This test may be </a:t>
            </a:r>
            <a:r>
              <a:rPr lang="en-US" i="1" baseline="0" dirty="0" smtClean="0"/>
              <a:t>clinically</a:t>
            </a:r>
            <a:r>
              <a:rPr lang="en-US" baseline="0" dirty="0" smtClean="0"/>
              <a:t> useful for patients with unilateral tendinopathy if tested without extra weight to determine the difference between the affected and non-affected based on pain rather than fatigue. </a:t>
            </a:r>
            <a:endParaRPr lang="en-US" dirty="0" smtClean="0"/>
          </a:p>
          <a:p>
            <a:pPr marL="0" indent="0">
              <a:buFont typeface="Arial"/>
              <a:buNone/>
            </a:pPr>
            <a:endParaRPr lang="en-US" u="none" baseline="0" dirty="0" smtClean="0"/>
          </a:p>
          <a:p>
            <a:pPr marL="0" indent="0">
              <a:buFont typeface="Arial"/>
              <a:buNone/>
            </a:pPr>
            <a:r>
              <a:rPr lang="en-US" b="1" u="none" baseline="0" dirty="0" smtClean="0"/>
              <a:t>Single Leg Stance: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u="none" dirty="0" smtClean="0"/>
              <a:t>Is not included in the in</a:t>
            </a:r>
            <a:r>
              <a:rPr lang="en-US" u="none" baseline="0" dirty="0" smtClean="0"/>
              <a:t> the papers by Carcia or Silbernagel, nor could I find evidence showing this to be a reliable/valid measurement for Achilles tendinopathy. However, it is a q</a:t>
            </a:r>
            <a:r>
              <a:rPr lang="en-US" u="none" dirty="0" smtClean="0"/>
              <a:t>uick</a:t>
            </a:r>
            <a:r>
              <a:rPr lang="en-US" baseline="0" dirty="0" smtClean="0"/>
              <a:t> and easy way to objectively measure how long they can tolerate standing on the affected leg compared to the unaffected leg, seeing as many people with this pathology have pain in weight bearing. Could be useful in demonstrating how much the patient’s pain has improved over time with PT.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Special thanks to Dr. McMorris </a:t>
            </a:r>
            <a:endParaRPr lang="en-US" dirty="0" smtClean="0"/>
          </a:p>
          <a:p>
            <a:pPr marL="0" indent="0">
              <a:buFont typeface="Arial"/>
              <a:buNone/>
            </a:pPr>
            <a:endParaRPr lang="en-US" u="none" baseline="0" dirty="0" smtClean="0"/>
          </a:p>
          <a:p>
            <a:pPr marL="171450" indent="-171450">
              <a:buFont typeface="Arial"/>
              <a:buChar char="•"/>
            </a:pPr>
            <a:endParaRPr lang="en-US" u="none" baseline="0" dirty="0" smtClean="0"/>
          </a:p>
          <a:p>
            <a:pPr marL="171450" indent="-171450">
              <a:buFont typeface="Arial"/>
              <a:buChar char="•"/>
            </a:pPr>
            <a:endParaRPr lang="en-US" u="sng" dirty="0"/>
          </a:p>
        </p:txBody>
      </p:sp>
      <p:sp>
        <p:nvSpPr>
          <p:cNvPr id="4" name="Slide Number Placeholder 3"/>
          <p:cNvSpPr>
            <a:spLocks noGrp="1"/>
          </p:cNvSpPr>
          <p:nvPr>
            <p:ph type="sldNum" sz="quarter" idx="10"/>
          </p:nvPr>
        </p:nvSpPr>
        <p:spPr/>
        <p:txBody>
          <a:bodyPr/>
          <a:lstStyle/>
          <a:p>
            <a:fld id="{9A00DF83-E733-6D4B-A766-5C02650ABED7}" type="slidenum">
              <a:rPr lang="en-US" smtClean="0"/>
              <a:t>35</a:t>
            </a:fld>
            <a:endParaRPr lang="en-US" dirty="0"/>
          </a:p>
        </p:txBody>
      </p:sp>
    </p:spTree>
    <p:extLst>
      <p:ext uri="{BB962C8B-B14F-4D97-AF65-F5344CB8AC3E}">
        <p14:creationId xmlns:p14="http://schemas.microsoft.com/office/powerpoint/2010/main" val="2044699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consider the tendon’s vascularity and low metabolic rate, as well as the few reparative cells because the tissue has been damaged. Therapists must educate patients on the importance of being patient (see what I did there?) with this injury, and emphasize a gradual return.</a:t>
            </a:r>
          </a:p>
          <a:p>
            <a:endParaRPr lang="en-US" baseline="0" dirty="0" smtClean="0"/>
          </a:p>
          <a:p>
            <a:r>
              <a:rPr lang="en-US" baseline="0" dirty="0" smtClean="0"/>
              <a:t>However, c</a:t>
            </a:r>
            <a:r>
              <a:rPr lang="en-US" dirty="0" smtClean="0"/>
              <a:t>onservative treatment shows favorable outcomes:</a:t>
            </a:r>
            <a:endParaRPr lang="en-US" baseline="0" dirty="0" smtClean="0"/>
          </a:p>
          <a:p>
            <a:pPr marL="171450" indent="-171450">
              <a:buFont typeface="Arial"/>
              <a:buChar char="•"/>
            </a:pPr>
            <a:r>
              <a:rPr lang="en-US" baseline="0" dirty="0" smtClean="0"/>
              <a:t>Most patients will report significant pain reduction after 6-12 weeks of PT, and often times much sooner than this. However, it generally takes 4-6 months for </a:t>
            </a:r>
            <a:r>
              <a:rPr lang="en-US" i="1" baseline="0" dirty="0" smtClean="0"/>
              <a:t>full</a:t>
            </a:r>
            <a:r>
              <a:rPr lang="en-US" baseline="0" dirty="0" smtClean="0"/>
              <a:t> recovery.</a:t>
            </a:r>
            <a:r>
              <a:rPr lang="en-US" baseline="30000" dirty="0" smtClean="0"/>
              <a:t>16,18,20,22 </a:t>
            </a:r>
          </a:p>
          <a:p>
            <a:pPr marL="171450" indent="-171450">
              <a:buFont typeface="Arial"/>
              <a:buChar char="•"/>
            </a:pPr>
            <a:r>
              <a:rPr lang="en-US" baseline="0" dirty="0" smtClean="0"/>
              <a:t>Full recovery does not necessarily mean it will take 4-6 months for the pain to completely subside. But that is a reasonable timeframe to completely reverse the collagenous breakdown that has occurred from chronic tendinopathy. Tendons are not metabolically active and take time to regenerate. And remember, someone with tendinopathy doesn’t necessarily have to have pain. After D/C from PT in about 6-12 weeks, the patient should continue with their HEP to continue strengthening the tendon and reducing risk of reoccurrence of pain or rupture.</a:t>
            </a:r>
          </a:p>
        </p:txBody>
      </p:sp>
      <p:sp>
        <p:nvSpPr>
          <p:cNvPr id="4" name="Slide Number Placeholder 3"/>
          <p:cNvSpPr>
            <a:spLocks noGrp="1"/>
          </p:cNvSpPr>
          <p:nvPr>
            <p:ph type="sldNum" sz="quarter" idx="10"/>
          </p:nvPr>
        </p:nvSpPr>
        <p:spPr/>
        <p:txBody>
          <a:bodyPr/>
          <a:lstStyle/>
          <a:p>
            <a:fld id="{9A00DF83-E733-6D4B-A766-5C02650ABED7}" type="slidenum">
              <a:rPr lang="en-US" smtClean="0"/>
              <a:t>36</a:t>
            </a:fld>
            <a:endParaRPr lang="en-US" dirty="0"/>
          </a:p>
        </p:txBody>
      </p:sp>
    </p:spTree>
    <p:extLst>
      <p:ext uri="{BB962C8B-B14F-4D97-AF65-F5344CB8AC3E}">
        <p14:creationId xmlns:p14="http://schemas.microsoft.com/office/powerpoint/2010/main" val="3604579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very rare we will see this in the clinic, but for those who supervise</a:t>
            </a:r>
            <a:r>
              <a:rPr lang="en-US" baseline="0" dirty="0" smtClean="0"/>
              <a:t> athletic teams, treatments are provided on the following slide</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37</a:t>
            </a:fld>
            <a:endParaRPr lang="en-US" dirty="0"/>
          </a:p>
        </p:txBody>
      </p:sp>
    </p:spTree>
    <p:extLst>
      <p:ext uri="{BB962C8B-B14F-4D97-AF65-F5344CB8AC3E}">
        <p14:creationId xmlns:p14="http://schemas.microsoft.com/office/powerpoint/2010/main" val="2207685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 ice and NSAIDs are underlined because those treatments are what is</a:t>
            </a:r>
            <a:r>
              <a:rPr lang="en-US" baseline="0" dirty="0" smtClean="0"/>
              <a:t> supported in literature. I was unable to find sound evidence supporting compression and elevation (except on google) but I included them 1) because they are associated with inflammation and pain relief, 2) because it is something any physical therapist or patient could try: if it helps, do it…if not, don’t do it, and 3) because it really goes well with this cool background. </a:t>
            </a:r>
          </a:p>
          <a:p>
            <a:r>
              <a:rPr lang="en-US" b="1" baseline="0" dirty="0" smtClean="0">
                <a:solidFill>
                  <a:srgbClr val="FF0000"/>
                </a:solidFill>
              </a:rPr>
              <a:t>**Advisor and committee: what are your experiences/thoughts?</a:t>
            </a:r>
          </a:p>
          <a:p>
            <a:endParaRPr lang="en-US" baseline="0" dirty="0" smtClean="0"/>
          </a:p>
          <a:p>
            <a:pPr marL="171450" indent="-171450">
              <a:buFont typeface="Arial"/>
              <a:buChar char="•"/>
            </a:pPr>
            <a:r>
              <a:rPr lang="en-US" baseline="0" dirty="0" smtClean="0"/>
              <a:t>Anti-inflammatory meds (NSAIDs) are commonly used: but remember, as therapists, we can’t prescribe anything. Be careful what you say and how you say it. May be advisable to tell athletes who have asthma NOT to take NSAIDs due to potentially dangerous side effects, or to check with their MD first.</a:t>
            </a:r>
          </a:p>
          <a:p>
            <a:pPr marL="171450" indent="-171450">
              <a:buFont typeface="Arial"/>
              <a:buChar char="•"/>
            </a:pPr>
            <a:r>
              <a:rPr lang="en-US" dirty="0" smtClean="0"/>
              <a:t>The</a:t>
            </a:r>
            <a:r>
              <a:rPr lang="en-US" baseline="0" dirty="0" smtClean="0"/>
              <a:t> patient should be removed from the sport/activity for several days</a:t>
            </a:r>
          </a:p>
          <a:p>
            <a:pPr marL="171450" indent="-171450">
              <a:buFont typeface="Arial"/>
              <a:buChar char="•"/>
            </a:pPr>
            <a:r>
              <a:rPr lang="en-US" baseline="0" dirty="0" smtClean="0"/>
              <a:t>Cryotherapy helps control pain, edema, inflammatory cascade, muscle spasm</a:t>
            </a:r>
          </a:p>
          <a:p>
            <a:pPr marL="171450" indent="-171450">
              <a:buFont typeface="Arial"/>
              <a:buChar char="•"/>
            </a:pPr>
            <a:r>
              <a:rPr lang="en-US" baseline="0" dirty="0" smtClean="0"/>
              <a:t>Modify any movement abnormalities (heel lift, stretching for tight triceps surae) </a:t>
            </a:r>
          </a:p>
          <a:p>
            <a:pPr marL="171450" indent="-171450">
              <a:buFont typeface="Arial"/>
              <a:buChar char="•"/>
            </a:pPr>
            <a:r>
              <a:rPr lang="en-US" baseline="0" dirty="0" smtClean="0"/>
              <a:t>Progressive return to activity. All activity should be pain free.</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38</a:t>
            </a:fld>
            <a:endParaRPr lang="en-US" dirty="0"/>
          </a:p>
        </p:txBody>
      </p:sp>
    </p:spTree>
    <p:extLst>
      <p:ext uri="{BB962C8B-B14F-4D97-AF65-F5344CB8AC3E}">
        <p14:creationId xmlns:p14="http://schemas.microsoft.com/office/powerpoint/2010/main" val="1005573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39</a:t>
            </a:fld>
            <a:endParaRPr lang="en-US" dirty="0"/>
          </a:p>
        </p:txBody>
      </p:sp>
    </p:spTree>
    <p:extLst>
      <p:ext uri="{BB962C8B-B14F-4D97-AF65-F5344CB8AC3E}">
        <p14:creationId xmlns:p14="http://schemas.microsoft.com/office/powerpoint/2010/main" val="2578350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Correction of any malalignments (if the patient has one that you suspect is contributing</a:t>
            </a:r>
            <a:r>
              <a:rPr lang="en-US" baseline="0" dirty="0" smtClean="0"/>
              <a:t> to tendinopathy)</a:t>
            </a:r>
            <a:r>
              <a:rPr lang="en-US" dirty="0" smtClean="0"/>
              <a:t> should be one of the first things we intervene to</a:t>
            </a:r>
            <a:r>
              <a:rPr lang="en-US" baseline="0" dirty="0" smtClean="0"/>
              <a:t> correct</a:t>
            </a:r>
            <a:r>
              <a:rPr lang="en-US" dirty="0" smtClean="0"/>
              <a:t> because this can</a:t>
            </a:r>
            <a:r>
              <a:rPr lang="en-US" baseline="0" dirty="0" smtClean="0"/>
              <a:t> often be the underlying impairment we are looking for</a:t>
            </a:r>
            <a:r>
              <a:rPr lang="en-US" dirty="0" smtClean="0"/>
              <a:t>.</a:t>
            </a:r>
            <a:r>
              <a:rPr lang="en-US" baseline="30000" dirty="0" smtClean="0"/>
              <a:t>15 </a:t>
            </a:r>
            <a:r>
              <a:rPr lang="en-US" baseline="0" dirty="0" smtClean="0"/>
              <a:t>Addressing the underlying impairment is what will promote good long-term outcomes.</a:t>
            </a:r>
          </a:p>
          <a:p>
            <a:endParaRPr lang="en-US" baseline="0" dirty="0" smtClean="0"/>
          </a:p>
          <a:p>
            <a:r>
              <a:rPr lang="en-US" baseline="0" dirty="0" smtClean="0"/>
              <a:t>Orthotic intervention that has shown to be effective in reducing excessive pronation secondary to forefoot varus and a fallen longitudinal arch includes a medial forefoot wedge.</a:t>
            </a:r>
            <a:r>
              <a:rPr lang="en-US" baseline="30000" dirty="0" smtClean="0"/>
              <a:t>30</a:t>
            </a:r>
          </a:p>
          <a:p>
            <a:r>
              <a:rPr lang="en-US" baseline="0" dirty="0" smtClean="0"/>
              <a:t>Medial forefoot and rearfoot post can decrease excessive rearfoot eversion during gait and has been shown beneficial in treatment of Achilles tendinopathy.</a:t>
            </a:r>
            <a:r>
              <a:rPr lang="en-US" baseline="30000" dirty="0" smtClean="0"/>
              <a:t>7</a:t>
            </a:r>
          </a:p>
          <a:p>
            <a:r>
              <a:rPr lang="en-US" baseline="0" dirty="0" smtClean="0"/>
              <a:t>A foot orthosis can be used to reduce pain and alter ankle and foot kinematics while running in patients with Achilles tendinopathy.</a:t>
            </a:r>
            <a:r>
              <a:rPr lang="en-US" baseline="30000" dirty="0" smtClean="0"/>
              <a:t>16</a:t>
            </a:r>
          </a:p>
          <a:p>
            <a:endParaRPr lang="en-US" baseline="0" dirty="0" smtClean="0"/>
          </a:p>
          <a:p>
            <a:r>
              <a:rPr lang="en-US" baseline="0" dirty="0" smtClean="0"/>
              <a:t>Overall, not much evidence on heel lifts in relieving symptoms of AT. Heel lift can be used to reduce stress on the Achilles tendon, especially those who lack dorsiflexion ROM, by putting the triceps surae on slack.</a:t>
            </a:r>
            <a:r>
              <a:rPr lang="en-US" baseline="30000" dirty="0" smtClean="0"/>
              <a:t>16 </a:t>
            </a:r>
            <a:r>
              <a:rPr lang="en-US" baseline="0" dirty="0" smtClean="0"/>
              <a:t>Use in the initial stages to put the tendon at rest and gradually take away as the patient gains DF ROM</a:t>
            </a:r>
          </a:p>
          <a:p>
            <a:endParaRPr lang="en-US" baseline="30000" dirty="0" smtClean="0"/>
          </a:p>
          <a:p>
            <a:endParaRPr lang="en-US" baseline="30000" dirty="0" smtClean="0"/>
          </a:p>
          <a:p>
            <a:r>
              <a:rPr lang="en-US" baseline="0" dirty="0" smtClean="0"/>
              <a:t>Pictures:  http://www.camberwellroadpodiatry.com.au/excess-foot-pronation</a:t>
            </a:r>
          </a:p>
          <a:p>
            <a:r>
              <a:rPr lang="en-US" baseline="0" dirty="0" smtClean="0"/>
              <a:t>http://www.foothealthcare.com/shop/cork_heel_lifts</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9A00DF83-E733-6D4B-A766-5C02650ABED7}" type="slidenum">
              <a:rPr lang="en-US" smtClean="0"/>
              <a:t>40</a:t>
            </a:fld>
            <a:endParaRPr lang="en-US" dirty="0"/>
          </a:p>
        </p:txBody>
      </p:sp>
    </p:spTree>
    <p:extLst>
      <p:ext uri="{BB962C8B-B14F-4D97-AF65-F5344CB8AC3E}">
        <p14:creationId xmlns:p14="http://schemas.microsoft.com/office/powerpoint/2010/main" val="2403543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really isn’t much evidence on the effectiveness of stretching. This is probably because stretching is typically just one component of a physical therapy intervention</a:t>
            </a:r>
            <a:r>
              <a:rPr lang="en-US" baseline="0" dirty="0" smtClean="0"/>
              <a:t> and is rarely studied independently. I mean let’s be serious, who is going to prescribe a patient who has Achilles tendinopathy solely stretching exercises?</a:t>
            </a:r>
          </a:p>
          <a:p>
            <a:endParaRPr lang="en-US" dirty="0" smtClean="0"/>
          </a:p>
          <a:p>
            <a:r>
              <a:rPr lang="en-US" dirty="0" smtClean="0"/>
              <a:t>It </a:t>
            </a:r>
            <a:r>
              <a:rPr lang="en-US" baseline="0" dirty="0" smtClean="0"/>
              <a:t>should still be implemented to reduce pain and improve function in those who have limited DF ROM.</a:t>
            </a:r>
            <a:r>
              <a:rPr lang="en-US" baseline="30000" dirty="0" smtClean="0"/>
              <a:t>16</a:t>
            </a:r>
          </a:p>
          <a:p>
            <a:endParaRPr lang="en-US" baseline="30000" dirty="0" smtClean="0"/>
          </a:p>
          <a:p>
            <a:r>
              <a:rPr lang="en-US" baseline="0" dirty="0" smtClean="0"/>
              <a:t>Also need to address potential tightness at the hip and knee. </a:t>
            </a:r>
          </a:p>
          <a:p>
            <a:endParaRPr lang="en-US" baseline="30000" dirty="0" smtClean="0"/>
          </a:p>
          <a:p>
            <a:endParaRPr lang="en-US" baseline="30000" dirty="0" smtClean="0"/>
          </a:p>
          <a:p>
            <a:r>
              <a:rPr lang="en-US" baseline="0" dirty="0" smtClean="0"/>
              <a:t>Pictures:  http://www.racewalk.com/stretching/calfStretch02.php</a:t>
            </a:r>
          </a:p>
          <a:p>
            <a:r>
              <a:rPr lang="en-US" baseline="0" dirty="0" smtClean="0"/>
              <a:t>http://www.catalystsportstherapy.com/stretching-guides/lower-leg-foot-stretches.html</a:t>
            </a:r>
          </a:p>
          <a:p>
            <a:r>
              <a:rPr lang="en-US" baseline="0" dirty="0" smtClean="0"/>
              <a:t>http://www.sports-injury-info.com/acl-reconstruction-pre-surgery-exercises.html</a:t>
            </a:r>
          </a:p>
        </p:txBody>
      </p:sp>
      <p:sp>
        <p:nvSpPr>
          <p:cNvPr id="4" name="Slide Number Placeholder 3"/>
          <p:cNvSpPr>
            <a:spLocks noGrp="1"/>
          </p:cNvSpPr>
          <p:nvPr>
            <p:ph type="sldNum" sz="quarter" idx="10"/>
          </p:nvPr>
        </p:nvSpPr>
        <p:spPr/>
        <p:txBody>
          <a:bodyPr/>
          <a:lstStyle/>
          <a:p>
            <a:fld id="{9A00DF83-E733-6D4B-A766-5C02650ABED7}" type="slidenum">
              <a:rPr lang="en-US" smtClean="0"/>
              <a:t>41</a:t>
            </a:fld>
            <a:endParaRPr lang="en-US" dirty="0"/>
          </a:p>
        </p:txBody>
      </p:sp>
    </p:spTree>
    <p:extLst>
      <p:ext uri="{BB962C8B-B14F-4D97-AF65-F5344CB8AC3E}">
        <p14:creationId xmlns:p14="http://schemas.microsoft.com/office/powerpoint/2010/main" val="1331055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evidence behind d</a:t>
            </a:r>
            <a:r>
              <a:rPr lang="en-US" dirty="0" smtClean="0"/>
              <a:t>eep friction massage (DFM) seems to be similar to the</a:t>
            </a:r>
            <a:r>
              <a:rPr lang="en-US" baseline="0" dirty="0" smtClean="0"/>
              <a:t> evidence behind stretching: there isn’t an enormous amount of support behind it. </a:t>
            </a:r>
          </a:p>
          <a:p>
            <a:endParaRPr lang="en-US" baseline="0" dirty="0" smtClean="0"/>
          </a:p>
          <a:p>
            <a:r>
              <a:rPr lang="en-US" b="1" dirty="0" smtClean="0"/>
              <a:t>Gross,</a:t>
            </a:r>
            <a:r>
              <a:rPr lang="en-US" b="1" baseline="0" dirty="0" smtClean="0"/>
              <a:t> 1992:</a:t>
            </a:r>
          </a:p>
          <a:p>
            <a:r>
              <a:rPr lang="en-US" b="0" dirty="0" smtClean="0"/>
              <a:t>DFR one of the first</a:t>
            </a:r>
            <a:r>
              <a:rPr lang="en-US" b="0" baseline="0" dirty="0" smtClean="0"/>
              <a:t> modalities used with patients with tendinopathy. Given for 5-15 minutes depending on size of structure, beginning in non-painful area progressing through symptomatic area to the other side, ending in a non-painful area. Pain is not uncommon for the first few days after treatment. May want to use cryotherapy after treatment.   </a:t>
            </a:r>
          </a:p>
          <a:p>
            <a:endParaRPr lang="en-US" b="0" baseline="0" dirty="0" smtClean="0"/>
          </a:p>
          <a:p>
            <a:endParaRPr lang="en-US" b="0" baseline="0" dirty="0" smtClean="0"/>
          </a:p>
          <a:p>
            <a:r>
              <a:rPr lang="en-US" b="0" baseline="0" dirty="0" smtClean="0"/>
              <a:t>Picture:  http://therunningpt.com/tag/achilles-tendonitis/</a:t>
            </a:r>
            <a:endParaRPr lang="en-US" b="0" dirty="0"/>
          </a:p>
        </p:txBody>
      </p:sp>
      <p:sp>
        <p:nvSpPr>
          <p:cNvPr id="4" name="Slide Number Placeholder 3"/>
          <p:cNvSpPr>
            <a:spLocks noGrp="1"/>
          </p:cNvSpPr>
          <p:nvPr>
            <p:ph type="sldNum" sz="quarter" idx="10"/>
          </p:nvPr>
        </p:nvSpPr>
        <p:spPr/>
        <p:txBody>
          <a:bodyPr/>
          <a:lstStyle/>
          <a:p>
            <a:fld id="{9A00DF83-E733-6D4B-A766-5C02650ABED7}" type="slidenum">
              <a:rPr lang="en-US" smtClean="0"/>
              <a:t>42</a:t>
            </a:fld>
            <a:endParaRPr lang="en-US" dirty="0"/>
          </a:p>
        </p:txBody>
      </p:sp>
    </p:spTree>
    <p:extLst>
      <p:ext uri="{BB962C8B-B14F-4D97-AF65-F5344CB8AC3E}">
        <p14:creationId xmlns:p14="http://schemas.microsoft.com/office/powerpoint/2010/main" val="70292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Eccentric exercises are</a:t>
            </a:r>
            <a:r>
              <a:rPr lang="en-US" baseline="0" dirty="0" smtClean="0"/>
              <a:t> commonly the “go-to” exercise clinicians choose for strengthening, improving function and decreasing pain in those with AT. There is an extensive amount of research supporting the use of eccentric loading in this population. In addition to the two examples provided in this slide, there has also been a recent systematic review showing the effectiveness of eccentric loading.</a:t>
            </a:r>
            <a:r>
              <a:rPr lang="en-US" baseline="30000" dirty="0" smtClean="0"/>
              <a:t>41</a:t>
            </a:r>
            <a:r>
              <a:rPr lang="en-US" baseline="0" dirty="0" smtClean="0"/>
              <a:t> Eccentric overload training results in a direct histological effect on the injured tendon resulting in a reduction in stiffness and better functioning, but the reasoning behind this is unclear.</a:t>
            </a:r>
            <a:r>
              <a:rPr lang="en-US" baseline="30000" dirty="0" smtClean="0"/>
              <a:t>42</a:t>
            </a:r>
            <a:endParaRPr lang="en-US" baseline="0" dirty="0" smtClean="0"/>
          </a:p>
          <a:p>
            <a:endParaRPr lang="en-US" baseline="0" dirty="0" smtClean="0"/>
          </a:p>
          <a:p>
            <a:r>
              <a:rPr lang="en-US" b="1" baseline="0" dirty="0" smtClean="0"/>
              <a:t>Rees et al (2008):</a:t>
            </a:r>
            <a:r>
              <a:rPr lang="en-US" b="0" baseline="0" dirty="0" smtClean="0"/>
              <a:t> found that high frequency oscillations occur more commonly during eccentric than concentric loading. This difference has been proposed to achieve a greater therapeutic benefit by providing more stimulus for tendon remodeling. More studies are required to gain a better understanding of this, but this may be the beginning of an answer to an unsolved question: why do eccentric exercises work for this population</a:t>
            </a:r>
          </a:p>
          <a:p>
            <a:endParaRPr lang="en-US" b="0" baseline="0" dirty="0" smtClean="0"/>
          </a:p>
          <a:p>
            <a:r>
              <a:rPr lang="en-US" b="0" baseline="0" dirty="0" smtClean="0"/>
              <a:t>It should be noted that no definite answer can be given to the question of whether eccentric overload training has a more beneficial effect than concentric exercises on pain and function in patients with Achilles tendinopathy due to the poor methodology of many of the studies.</a:t>
            </a:r>
            <a:r>
              <a:rPr lang="en-US" b="0" baseline="30000" dirty="0" smtClean="0"/>
              <a:t>43</a:t>
            </a:r>
            <a:r>
              <a:rPr lang="en-US" b="0" baseline="0" dirty="0" smtClean="0"/>
              <a:t> For example, Mafi et al</a:t>
            </a:r>
            <a:r>
              <a:rPr lang="en-US" b="0" baseline="30000" dirty="0" smtClean="0"/>
              <a:t>44</a:t>
            </a:r>
            <a:r>
              <a:rPr lang="en-US" b="0" baseline="0" dirty="0" smtClean="0"/>
              <a:t> showed benefit of eccentric exercises over concentric exercises in their randomized controlled trial, but the intervention for the concentric group consisted of theraband exercises, whereas the eccentric group were given book bags full of heavy weights to wear when performing the eccentric exercises.</a:t>
            </a:r>
          </a:p>
          <a:p>
            <a:endParaRPr lang="en-US" b="0" baseline="0" dirty="0" smtClean="0"/>
          </a:p>
          <a:p>
            <a:r>
              <a:rPr lang="en-US" b="0" u="sng" baseline="0" dirty="0" smtClean="0"/>
              <a:t>Bottom line</a:t>
            </a:r>
            <a:r>
              <a:rPr lang="en-US" b="0" baseline="0" dirty="0" smtClean="0"/>
              <a:t>: eccentrics DO work, but concentrics can also be incorporated into the exercise plan as well. Towards the end of the program, heavy eccentrics may be more beneficial in order to prepare for return to activity/sport. </a:t>
            </a:r>
          </a:p>
          <a:p>
            <a:endParaRPr lang="en-US" b="0" baseline="0" dirty="0" smtClean="0"/>
          </a:p>
          <a:p>
            <a:r>
              <a:rPr lang="en-US" b="0" u="sng" baseline="0" dirty="0" smtClean="0"/>
              <a:t>Other:  </a:t>
            </a:r>
            <a:r>
              <a:rPr lang="en-US" b="0" baseline="0" dirty="0" smtClean="0"/>
              <a:t>address other potential areas of weakness, such as hip external rotators and abductors. </a:t>
            </a:r>
            <a:endParaRPr lang="en-US" b="1" dirty="0"/>
          </a:p>
        </p:txBody>
      </p:sp>
      <p:sp>
        <p:nvSpPr>
          <p:cNvPr id="4" name="Slide Number Placeholder 3"/>
          <p:cNvSpPr>
            <a:spLocks noGrp="1"/>
          </p:cNvSpPr>
          <p:nvPr>
            <p:ph type="sldNum" sz="quarter" idx="10"/>
          </p:nvPr>
        </p:nvSpPr>
        <p:spPr/>
        <p:txBody>
          <a:bodyPr/>
          <a:lstStyle/>
          <a:p>
            <a:fld id="{9A00DF83-E733-6D4B-A766-5C02650ABED7}" type="slidenum">
              <a:rPr lang="en-US" smtClean="0"/>
              <a:t>43</a:t>
            </a:fld>
            <a:endParaRPr lang="en-US" dirty="0"/>
          </a:p>
        </p:txBody>
      </p:sp>
    </p:spTree>
    <p:extLst>
      <p:ext uri="{BB962C8B-B14F-4D97-AF65-F5344CB8AC3E}">
        <p14:creationId xmlns:p14="http://schemas.microsoft.com/office/powerpoint/2010/main" val="2151498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moderate evidence supporting the use of i</a:t>
            </a:r>
            <a:r>
              <a:rPr lang="en-US" dirty="0" smtClean="0"/>
              <a:t>onto with dexamethasone to help decrease pain</a:t>
            </a:r>
            <a:r>
              <a:rPr lang="en-US" baseline="0" dirty="0" smtClean="0"/>
              <a:t> and improve function; should be considered for patients with increased pain (first few PT visits).</a:t>
            </a:r>
            <a:r>
              <a:rPr lang="en-US" baseline="30000" dirty="0" smtClean="0"/>
              <a:t>16</a:t>
            </a:r>
          </a:p>
          <a:p>
            <a:endParaRPr lang="en-US" baseline="30000" dirty="0" smtClean="0"/>
          </a:p>
          <a:p>
            <a:endParaRPr lang="en-US" baseline="30000" dirty="0" smtClean="0"/>
          </a:p>
          <a:p>
            <a:r>
              <a:rPr lang="en-US" baseline="0" dirty="0" smtClean="0"/>
              <a:t>Pictures: http://www.italianjournalsportsrehabilitation.com/2015/01/01/acetic-acid-iontophoresis-for-the-treatment-of-insertional-achilles-tendonitis/</a:t>
            </a:r>
          </a:p>
          <a:p>
            <a:r>
              <a:rPr lang="en-US" dirty="0" smtClean="0"/>
              <a:t>http://www.electrotherapy.org/modality/iontophoresis</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44</a:t>
            </a:fld>
            <a:endParaRPr lang="en-US" dirty="0"/>
          </a:p>
        </p:txBody>
      </p:sp>
    </p:spTree>
    <p:extLst>
      <p:ext uri="{BB962C8B-B14F-4D97-AF65-F5344CB8AC3E}">
        <p14:creationId xmlns:p14="http://schemas.microsoft.com/office/powerpoint/2010/main" val="39471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In addition to understanding the composition of tendon, one must appreciate the structural organization of this tissue.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Collagen</a:t>
            </a:r>
            <a:r>
              <a:rPr lang="en-US" baseline="0" dirty="0" smtClean="0"/>
              <a:t> makes up the basic structural unit of tendon.</a:t>
            </a:r>
            <a:r>
              <a:rPr lang="en-US" baseline="30000" dirty="0" smtClean="0"/>
              <a:t>2 </a:t>
            </a:r>
            <a:r>
              <a:rPr lang="en-US" baseline="0" dirty="0" smtClean="0"/>
              <a:t>The more collagen a tissue has, the stiffer and stronger it is. Tendon is stronger per unit area than muscle and its tensile strength equals that of bone.</a:t>
            </a:r>
            <a:r>
              <a:rPr lang="en-US" baseline="30000" dirty="0" smtClean="0"/>
              <a:t>2</a:t>
            </a:r>
          </a:p>
          <a:p>
            <a:pPr marL="171450" indent="-171450">
              <a:buFont typeface="Arial"/>
              <a:buChar char="•"/>
            </a:pPr>
            <a:r>
              <a:rPr lang="en-US" baseline="0" dirty="0" smtClean="0"/>
              <a:t>It is important to note the parallel alignment of collagen fibers running longitudinally (R picture). The Achilles tendon most often undergoes tensile stress; therefore, this parallel arrangement allows the tendon to effectively resist tensile forces so that contractile energy is not lost during transmission from muscle to bone.</a:t>
            </a:r>
            <a:r>
              <a:rPr lang="en-US" baseline="30000" dirty="0" smtClean="0"/>
              <a:t>2</a:t>
            </a:r>
            <a:r>
              <a:rPr lang="en-US" baseline="0" dirty="0" smtClean="0"/>
              <a:t> </a:t>
            </a:r>
          </a:p>
          <a:p>
            <a:pPr marL="171450" indent="-171450">
              <a:buFont typeface="Arial"/>
              <a:buChar char="•"/>
            </a:pPr>
            <a:r>
              <a:rPr lang="en-US" b="1" baseline="0" dirty="0" smtClean="0"/>
              <a:t>Top right picture: </a:t>
            </a:r>
            <a:r>
              <a:rPr lang="en-US" b="0" baseline="0" dirty="0" smtClean="0"/>
              <a:t>Both the top and bottom picture is a representation of collagen fiber alignment in healthy tendon. The top picture depicts the tendon at rest with no tensile load, demonstrating a wavy, crimped appearance.</a:t>
            </a:r>
            <a:r>
              <a:rPr lang="en-US" b="0" baseline="30000" dirty="0" smtClean="0"/>
              <a:t>7</a:t>
            </a:r>
            <a:endParaRPr lang="en-US" b="0" baseline="0" dirty="0" smtClean="0"/>
          </a:p>
          <a:p>
            <a:pPr marL="171450" indent="-171450">
              <a:buFont typeface="Arial"/>
              <a:buChar char="•"/>
            </a:pPr>
            <a:r>
              <a:rPr lang="en-US" b="1" baseline="0" dirty="0" smtClean="0"/>
              <a:t>Bottom right:</a:t>
            </a:r>
            <a:r>
              <a:rPr lang="en-US" b="0" baseline="0" dirty="0" smtClean="0"/>
              <a:t> This shows the orientation of fibers when the tendon is under tensile loading, demonstrating a “straightening out” of the fibers in a more parallel orientation.</a:t>
            </a:r>
            <a:r>
              <a:rPr lang="en-US" b="0" baseline="30000" dirty="0" smtClean="0"/>
              <a:t>7 </a:t>
            </a:r>
            <a:r>
              <a:rPr lang="en-US" b="0" baseline="0" dirty="0" smtClean="0"/>
              <a:t>The elongation of the collagen fibers serves to buffer the tendon from sudden mechanical loading.</a:t>
            </a:r>
            <a:r>
              <a:rPr lang="en-US" b="0" baseline="30000" dirty="0" smtClean="0"/>
              <a:t>2</a:t>
            </a:r>
            <a:endParaRPr lang="en-US" b="0" baseline="0" dirty="0" smtClean="0"/>
          </a:p>
          <a:p>
            <a:pPr marL="0" indent="0">
              <a:buFont typeface="Arial"/>
              <a:buNone/>
            </a:pPr>
            <a:r>
              <a:rPr lang="en-US" b="0" baseline="0" dirty="0" smtClean="0"/>
              <a:t> </a:t>
            </a:r>
          </a:p>
          <a:p>
            <a:pPr marL="171450" indent="-171450">
              <a:buFont typeface="Arial"/>
              <a:buChar char="•"/>
            </a:pPr>
            <a:r>
              <a:rPr lang="en-US" b="0" baseline="0" dirty="0" smtClean="0"/>
              <a:t>**Left picture: http://vearlemedicalart.com/gallery-2/structure-of-tendons/</a:t>
            </a:r>
            <a:endParaRPr lang="en-US" b="1" baseline="0" dirty="0" smtClean="0"/>
          </a:p>
          <a:p>
            <a:endParaRPr lang="en-US"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6</a:t>
            </a:fld>
            <a:endParaRPr lang="en-US" dirty="0"/>
          </a:p>
        </p:txBody>
      </p:sp>
    </p:spTree>
    <p:extLst>
      <p:ext uri="{BB962C8B-B14F-4D97-AF65-F5344CB8AC3E}">
        <p14:creationId xmlns:p14="http://schemas.microsoft.com/office/powerpoint/2010/main" val="3532099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LLLT has been shown to reduce</a:t>
            </a:r>
            <a:r>
              <a:rPr lang="en-US" baseline="0" dirty="0" smtClean="0"/>
              <a:t> cell apoptosis and promote collagen fiber synthesis, thereby modulating the regenerative process.</a:t>
            </a:r>
            <a:r>
              <a:rPr lang="en-US" baseline="30000" dirty="0" smtClean="0"/>
              <a:t>33</a:t>
            </a:r>
            <a:endParaRPr lang="en-US" baseline="0" dirty="0" smtClean="0"/>
          </a:p>
          <a:p>
            <a:endParaRPr lang="en-US" baseline="30000" dirty="0" smtClean="0"/>
          </a:p>
          <a:p>
            <a:r>
              <a:rPr lang="en-US" baseline="0" dirty="0" smtClean="0"/>
              <a:t>There is also evidence from a systematic review with meta-analysis showing that LLLT has favorable outcomes for the treatment of nonregional specific tendinopathy.</a:t>
            </a:r>
            <a:r>
              <a:rPr lang="en-US" baseline="30000" dirty="0" smtClean="0"/>
              <a:t>34</a:t>
            </a:r>
            <a:r>
              <a:rPr lang="en-US" baseline="0" dirty="0" smtClean="0"/>
              <a:t> </a:t>
            </a:r>
          </a:p>
          <a:p>
            <a:endParaRPr lang="en-US" baseline="0" dirty="0" smtClean="0"/>
          </a:p>
          <a:p>
            <a:r>
              <a:rPr lang="en-US" baseline="0" dirty="0" smtClean="0"/>
              <a:t>LLLT power densities above 50 mW/cm</a:t>
            </a:r>
            <a:r>
              <a:rPr lang="en-US" baseline="30000" dirty="0" smtClean="0"/>
              <a:t>2</a:t>
            </a:r>
            <a:r>
              <a:rPr lang="en-US" baseline="0" dirty="0" smtClean="0"/>
              <a:t> seem to inhibit fibroblast activity and collagen production, so keeping power density low is important if using this modality.</a:t>
            </a:r>
            <a:r>
              <a:rPr lang="en-US" baseline="30000" dirty="0" smtClean="0"/>
              <a:t>33</a:t>
            </a:r>
            <a:r>
              <a:rPr lang="en-US" baseline="0" dirty="0" smtClean="0"/>
              <a:t> </a:t>
            </a:r>
            <a:endParaRPr lang="en-US" baseline="0" dirty="0"/>
          </a:p>
        </p:txBody>
      </p:sp>
      <p:sp>
        <p:nvSpPr>
          <p:cNvPr id="4" name="Slide Number Placeholder 3"/>
          <p:cNvSpPr>
            <a:spLocks noGrp="1"/>
          </p:cNvSpPr>
          <p:nvPr>
            <p:ph type="sldNum" sz="quarter" idx="10"/>
          </p:nvPr>
        </p:nvSpPr>
        <p:spPr/>
        <p:txBody>
          <a:bodyPr/>
          <a:lstStyle/>
          <a:p>
            <a:fld id="{9A00DF83-E733-6D4B-A766-5C02650ABED7}" type="slidenum">
              <a:rPr lang="en-US" smtClean="0"/>
              <a:t>45</a:t>
            </a:fld>
            <a:endParaRPr lang="en-US" dirty="0"/>
          </a:p>
        </p:txBody>
      </p:sp>
    </p:spTree>
    <p:extLst>
      <p:ext uri="{BB962C8B-B14F-4D97-AF65-F5344CB8AC3E}">
        <p14:creationId xmlns:p14="http://schemas.microsoft.com/office/powerpoint/2010/main" val="3767614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Gross, 1992:</a:t>
            </a:r>
          </a:p>
          <a:p>
            <a:r>
              <a:rPr lang="en-US" b="0" baseline="0" dirty="0" smtClean="0"/>
              <a:t>Recommends that a gradual return to the offending activity can be initiated when the patient reports no pain with walking and when only vigorous palpation of the tendon during an isometric muscle contraction elicits pain. </a:t>
            </a:r>
          </a:p>
          <a:p>
            <a:pPr marL="171450" indent="-171450">
              <a:buFont typeface="Arial"/>
              <a:buChar char="•"/>
            </a:pPr>
            <a:r>
              <a:rPr lang="en-US" b="0" baseline="0" dirty="0" smtClean="0"/>
              <a:t>The key to returning to full participation in activity is that it is gradual, even if the patient’s pain significantly decreases in the first couple weeks of treatment. Absence of pain may not be the best guide, especially if their pain decreases early. Why? Because we know the tendon is still weak. </a:t>
            </a:r>
          </a:p>
          <a:p>
            <a:pPr marL="171450" indent="-171450">
              <a:buFont typeface="Arial"/>
              <a:buChar char="•"/>
            </a:pPr>
            <a:r>
              <a:rPr lang="en-US" b="0" baseline="0" dirty="0" smtClean="0"/>
              <a:t>Before discharge the therapist should load the muscle-tendon unit by having the patient perform maximal eccentric contractions. It is important this is don</a:t>
            </a:r>
            <a:r>
              <a:rPr lang="fr-FR" b="0" baseline="0" dirty="0" smtClean="0"/>
              <a:t>e in a controlled environnent in order to prepare the patient for </a:t>
            </a:r>
            <a:r>
              <a:rPr lang="en-US" b="0" baseline="0" dirty="0" smtClean="0"/>
              <a:t>a possible unexpected maximal eccentric contraction back out on the field (uncontrolled environment). </a:t>
            </a:r>
          </a:p>
          <a:p>
            <a:pPr marL="171450" indent="-171450">
              <a:buFont typeface="Arial"/>
              <a:buChar char="•"/>
            </a:pPr>
            <a:endParaRPr lang="en-US" b="0" baseline="0" dirty="0" smtClean="0"/>
          </a:p>
          <a:p>
            <a:pPr marL="0" indent="0">
              <a:buFont typeface="Arial"/>
              <a:buNone/>
            </a:pPr>
            <a:r>
              <a:rPr lang="en-US" b="0" baseline="0" dirty="0" smtClean="0"/>
              <a:t>Have the patient perform their activity/sport for you in the clinic. Ex) if they are a jogger, progress them back to jogging in the clinic; correct any issues that may have caused the tendinopathy, such as forefoot strike pattern or too much “bounce” when they run. </a:t>
            </a:r>
          </a:p>
          <a:p>
            <a:pPr marL="0" indent="0">
              <a:buFont typeface="Arial"/>
              <a:buNone/>
            </a:pPr>
            <a:endParaRPr lang="en-US" b="0" baseline="0" dirty="0" smtClean="0"/>
          </a:p>
          <a:p>
            <a:pPr marL="0" indent="0">
              <a:buFont typeface="Arial"/>
              <a:buNone/>
            </a:pPr>
            <a:r>
              <a:rPr lang="en-US" b="0" u="sng" baseline="0" dirty="0" smtClean="0"/>
              <a:t>Education:</a:t>
            </a:r>
            <a:r>
              <a:rPr lang="en-US" b="0" u="none" baseline="0" dirty="0" smtClean="0"/>
              <a:t> always imperative. The education provided often depends on the patient. For example, if the patient is a middle aged overweight individual they should be encouraged to lose weight. Gradual progression into a workout regimen; don’t overdo it. Possible referral to dietitian? Education on smoking cessation, controlling diabetes and/or HTN prn.  </a:t>
            </a:r>
            <a:endParaRPr lang="en-US" b="0" u="sng" baseline="0" dirty="0" smtClean="0"/>
          </a:p>
          <a:p>
            <a:pPr marL="0" indent="0">
              <a:buFont typeface="Arial"/>
              <a:buNone/>
            </a:pPr>
            <a:endParaRPr lang="en-US" b="0" baseline="0" dirty="0" smtClean="0"/>
          </a:p>
          <a:p>
            <a:pPr marL="0" indent="0">
              <a:buFont typeface="Arial"/>
              <a:buNone/>
            </a:pPr>
            <a:endParaRPr lang="en-US" b="0" baseline="0" dirty="0" smtClean="0"/>
          </a:p>
          <a:p>
            <a:pPr marL="0" indent="0">
              <a:buFont typeface="Arial"/>
              <a:buNone/>
            </a:pPr>
            <a:r>
              <a:rPr lang="en-US" b="0" baseline="0" dirty="0" smtClean="0"/>
              <a:t>Pictures:  http://www.wakeforestsports.com/sports/m-footbl/spec-rel/091112aaa.html</a:t>
            </a:r>
          </a:p>
          <a:p>
            <a:pPr marL="0" indent="0">
              <a:buFont typeface="Arial"/>
              <a:buNone/>
            </a:pPr>
            <a:r>
              <a:rPr lang="en-US" b="0" baseline="0" dirty="0" smtClean="0"/>
              <a:t>http://hiit-blog.dailyhiit.com/hiit-life/fitness/master-machines-massive-muscles-8-treadmill/</a:t>
            </a:r>
          </a:p>
          <a:p>
            <a:pPr marL="0" indent="0">
              <a:buFont typeface="Arial"/>
              <a:buNone/>
            </a:pPr>
            <a:endParaRPr lang="en-US" b="0" baseline="0" dirty="0" smtClean="0"/>
          </a:p>
          <a:p>
            <a:pPr marL="0" indent="0">
              <a:buFont typeface="Arial"/>
              <a:buNone/>
            </a:pPr>
            <a:endParaRPr lang="en-US" b="0" baseline="0" dirty="0" smtClean="0"/>
          </a:p>
        </p:txBody>
      </p:sp>
      <p:sp>
        <p:nvSpPr>
          <p:cNvPr id="4" name="Slide Number Placeholder 3"/>
          <p:cNvSpPr>
            <a:spLocks noGrp="1"/>
          </p:cNvSpPr>
          <p:nvPr>
            <p:ph type="sldNum" sz="quarter" idx="10"/>
          </p:nvPr>
        </p:nvSpPr>
        <p:spPr/>
        <p:txBody>
          <a:bodyPr/>
          <a:lstStyle/>
          <a:p>
            <a:fld id="{9A00DF83-E733-6D4B-A766-5C02650ABED7}" type="slidenum">
              <a:rPr lang="en-US" smtClean="0"/>
              <a:t>46</a:t>
            </a:fld>
            <a:endParaRPr lang="en-US" dirty="0"/>
          </a:p>
        </p:txBody>
      </p:sp>
    </p:spTree>
    <p:extLst>
      <p:ext uri="{BB962C8B-B14F-4D97-AF65-F5344CB8AC3E}">
        <p14:creationId xmlns:p14="http://schemas.microsoft.com/office/powerpoint/2010/main" val="3765071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Coombes et al, 2010 (systematic review of RCTs):</a:t>
            </a:r>
            <a:r>
              <a:rPr lang="en-US" b="0" dirty="0" smtClean="0"/>
              <a:t> shows strong evidence</a:t>
            </a:r>
            <a:r>
              <a:rPr lang="en-US" b="0" baseline="0" dirty="0" smtClean="0"/>
              <a:t> that corticosteroid injection is beneficial in the short term for treatment of tendinopathy but is worse than other treatment options in the intermediate and long terms. They actually report negative long-term outcomes and high recurrence rates. </a:t>
            </a:r>
          </a:p>
          <a:p>
            <a:pPr marL="171450" indent="-171450">
              <a:buFont typeface="Arial"/>
              <a:buChar char="•"/>
            </a:pPr>
            <a:r>
              <a:rPr lang="en-US" b="0" baseline="0" dirty="0" smtClean="0"/>
              <a:t>	Should be noted that this systematic review only included 7 Achilles tendinopathy studies compared to 34 studies of UE tendinopathies: UE probably wont have as many adverse events, such as a rupture, because they are NWB tendons. </a:t>
            </a:r>
          </a:p>
          <a:p>
            <a:pPr marL="0" indent="0">
              <a:buFont typeface="Arial"/>
              <a:buNone/>
            </a:pPr>
            <a:r>
              <a:rPr lang="en-US" b="0" baseline="0" dirty="0" smtClean="0"/>
              <a:t> </a:t>
            </a:r>
            <a:endParaRPr lang="en-US" b="0" u="none" baseline="0" dirty="0" smtClean="0"/>
          </a:p>
          <a:p>
            <a:pPr marL="0" indent="0">
              <a:buFont typeface="Arial"/>
              <a:buNone/>
            </a:pPr>
            <a:r>
              <a:rPr lang="en-US" b="1" u="none" baseline="0" dirty="0" smtClean="0"/>
              <a:t>DaCruz et al, 1988: </a:t>
            </a:r>
            <a:r>
              <a:rPr lang="en-US" b="0" u="none" baseline="0" dirty="0" smtClean="0"/>
              <a:t>injections should only be given in the peritendionous region (not directly into the tendon) to avoid rupture. Found no significant benefit of corticosteroid injection for treatment of Achilles tendinopathy.</a:t>
            </a:r>
          </a:p>
          <a:p>
            <a:pPr marL="0" indent="0">
              <a:buFont typeface="Arial"/>
              <a:buNone/>
            </a:pPr>
            <a:endParaRPr lang="en-US" b="0" baseline="0" dirty="0" smtClean="0"/>
          </a:p>
          <a:p>
            <a:pPr marL="0" indent="0">
              <a:buFont typeface="Arial"/>
              <a:buNone/>
            </a:pPr>
            <a:r>
              <a:rPr lang="en-US" b="1" dirty="0" smtClean="0"/>
              <a:t>Kennedy et al, 1976: </a:t>
            </a:r>
            <a:r>
              <a:rPr lang="en-US" b="0" u="none" dirty="0" smtClean="0"/>
              <a:t>found that 1) physiologic</a:t>
            </a:r>
            <a:r>
              <a:rPr lang="en-US" b="0" u="none" baseline="0" dirty="0" smtClean="0"/>
              <a:t> doses of local steroid placed into a normal tendon weakens it significantly for up to 14 days post injection (keep in mind these are normal tendons and not degenerated tendons that are seen in tendinopathy); 2) the restoration of function by 14 days is due to the formation of an amorphous material that is just a precursor of collagen; 3) the biomechanical disruption of steroid is directly related to collagen necrosis. These authors recommend avoidance of vigorous muscular activity for at least 2 weeks after receiving local steroids; if possible, multiple injections should be avoided. </a:t>
            </a:r>
          </a:p>
          <a:p>
            <a:pPr marL="0" indent="0">
              <a:buFont typeface="Arial"/>
              <a:buNone/>
            </a:pPr>
            <a:endParaRPr lang="en-US" b="0" u="none" baseline="0" dirty="0" smtClean="0"/>
          </a:p>
          <a:p>
            <a:pPr marL="0" indent="0">
              <a:buFont typeface="Arial"/>
              <a:buNone/>
            </a:pPr>
            <a:r>
              <a:rPr lang="en-US" b="0" u="sng" baseline="0" dirty="0" smtClean="0"/>
              <a:t>Take home message: </a:t>
            </a:r>
            <a:r>
              <a:rPr lang="en-US" b="0" u="none" baseline="0" dirty="0" smtClean="0"/>
              <a:t>Steroids should be avoided if at all possible. They don’t address the primary problem leading to tendinopathy and are deleterious to collagen (makes the tendon weaker than it already is). Many patients (athletes in particular) may receive an injection, start to feel better because of the analgesic effects, and continue performing in vigorous/repetitive activities. This further injures the tendon because the pain is masked not telling the patient to stop. Moreover, the patient is at a higher risk for rupture. If patients have a history of recent steroid injection in the Achilles, therapists must be careful not to overload the tendon too soon and educate the patient! </a:t>
            </a:r>
          </a:p>
          <a:p>
            <a:pPr marL="0" indent="0">
              <a:buFont typeface="Arial"/>
              <a:buNone/>
            </a:pPr>
            <a:endParaRPr lang="en-US" b="0" u="none" baseline="0" dirty="0" smtClean="0"/>
          </a:p>
          <a:p>
            <a:pPr marL="0" indent="0">
              <a:buFont typeface="Arial"/>
              <a:buNone/>
            </a:pPr>
            <a:endParaRPr lang="en-US" b="0" u="none" baseline="0" dirty="0" smtClean="0"/>
          </a:p>
          <a:p>
            <a:pPr marL="0" indent="0">
              <a:buFont typeface="Arial"/>
              <a:buNone/>
            </a:pPr>
            <a:endParaRPr lang="en-US" b="0" u="none" baseline="0" dirty="0" smtClean="0"/>
          </a:p>
          <a:p>
            <a:pPr marL="0" indent="0">
              <a:buFont typeface="Arial"/>
              <a:buNone/>
            </a:pPr>
            <a:r>
              <a:rPr lang="en-US" b="0" u="none" baseline="0" dirty="0" smtClean="0"/>
              <a:t>Pic from: http://www.adamsmith.org/blog/healthcare/get-the-olympic-rulebook-out-of-our-private-lives-and-legalize-steroids/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48</a:t>
            </a:fld>
            <a:endParaRPr lang="en-US" dirty="0"/>
          </a:p>
        </p:txBody>
      </p:sp>
    </p:spTree>
    <p:extLst>
      <p:ext uri="{BB962C8B-B14F-4D97-AF65-F5344CB8AC3E}">
        <p14:creationId xmlns:p14="http://schemas.microsoft.com/office/powerpoint/2010/main" val="2518508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PRP</a:t>
            </a:r>
            <a:r>
              <a:rPr lang="en-US" b="0" baseline="0" dirty="0" smtClean="0"/>
              <a:t> is hypothesized to reverse the effects of tendinopathy by stimulating revascularization and enhancing healing at a microscopic level.</a:t>
            </a:r>
            <a:r>
              <a:rPr lang="en-US" b="0" baseline="30000" dirty="0" smtClean="0"/>
              <a:t>36 </a:t>
            </a:r>
            <a:endParaRPr lang="en-US" b="1" dirty="0" smtClean="0"/>
          </a:p>
          <a:p>
            <a:pPr marL="171450" indent="-171450">
              <a:buFont typeface="Arial"/>
              <a:buChar char="•"/>
            </a:pPr>
            <a:r>
              <a:rPr lang="en-US" dirty="0" smtClean="0"/>
              <a:t>Platelets</a:t>
            </a:r>
            <a:r>
              <a:rPr lang="en-US" baseline="0" dirty="0" smtClean="0"/>
              <a:t> derived from whole blood using cell-separating systems provide a release of various growth factors and promote tissue repair.</a:t>
            </a:r>
            <a:endParaRPr lang="en-US" dirty="0" smtClean="0"/>
          </a:p>
          <a:p>
            <a:endParaRPr lang="en-US" b="1" dirty="0" smtClean="0"/>
          </a:p>
          <a:p>
            <a:endParaRPr lang="en-US" b="1" dirty="0" smtClean="0"/>
          </a:p>
          <a:p>
            <a:r>
              <a:rPr lang="en-US" dirty="0" smtClean="0"/>
              <a:t>Disappointing results in clinical studies, including randomized,</a:t>
            </a:r>
            <a:r>
              <a:rPr lang="en-US" baseline="0" dirty="0" smtClean="0"/>
              <a:t> prospective placebo controlled trials for Achilles tendinopathy:</a:t>
            </a:r>
            <a:endParaRPr lang="en-US" b="1" dirty="0" smtClean="0"/>
          </a:p>
          <a:p>
            <a:pPr marL="171450" indent="-171450">
              <a:buFont typeface="Arial"/>
              <a:buChar char="•"/>
            </a:pPr>
            <a:r>
              <a:rPr lang="en-US" b="1" dirty="0" smtClean="0"/>
              <a:t>De</a:t>
            </a:r>
            <a:r>
              <a:rPr lang="en-US" b="1" baseline="0" dirty="0" smtClean="0"/>
              <a:t> Vos (2010): </a:t>
            </a:r>
            <a:r>
              <a:rPr lang="en-US" b="0" baseline="0" dirty="0" smtClean="0"/>
              <a:t>one group received PRP and the other group received saline (placebo). Both groups underwent “usual” therapy of eccentric exercises. Both groups improved significantly on the VISA-A after 24 weeks but there was no significant difference between the two groups: PRP group improved by 21.7 points, placebo improved by 20.5 points.</a:t>
            </a:r>
          </a:p>
          <a:p>
            <a:pPr marL="171450" indent="-171450">
              <a:buFont typeface="Arial"/>
              <a:buChar char="•"/>
            </a:pPr>
            <a:r>
              <a:rPr lang="en-US" b="1" dirty="0" smtClean="0"/>
              <a:t>De</a:t>
            </a:r>
            <a:r>
              <a:rPr lang="en-US" b="1" baseline="0" dirty="0" smtClean="0"/>
              <a:t> Vos (2011): </a:t>
            </a:r>
            <a:r>
              <a:rPr lang="en-US" b="0" baseline="0" dirty="0" smtClean="0"/>
              <a:t>Same methods as previous study but used ultrasonographic techniques to asses tendon structure and neovascularization. Both groups showed improvement of tendon structure and neovascularization but no between-group difference noted. </a:t>
            </a:r>
            <a:endParaRPr lang="en-US" b="1" dirty="0"/>
          </a:p>
        </p:txBody>
      </p:sp>
      <p:sp>
        <p:nvSpPr>
          <p:cNvPr id="4" name="Slide Number Placeholder 3"/>
          <p:cNvSpPr>
            <a:spLocks noGrp="1"/>
          </p:cNvSpPr>
          <p:nvPr>
            <p:ph type="sldNum" sz="quarter" idx="10"/>
          </p:nvPr>
        </p:nvSpPr>
        <p:spPr/>
        <p:txBody>
          <a:bodyPr/>
          <a:lstStyle/>
          <a:p>
            <a:fld id="{9A00DF83-E733-6D4B-A766-5C02650ABED7}" type="slidenum">
              <a:rPr lang="en-US" smtClean="0"/>
              <a:t>49</a:t>
            </a:fld>
            <a:endParaRPr lang="en-US" dirty="0"/>
          </a:p>
        </p:txBody>
      </p:sp>
    </p:spTree>
    <p:extLst>
      <p:ext uri="{BB962C8B-B14F-4D97-AF65-F5344CB8AC3E}">
        <p14:creationId xmlns:p14="http://schemas.microsoft.com/office/powerpoint/2010/main" val="1812356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rationale is to address the failed healing response by stimulating the tissue to begin the inflammatory process (i.e. promote healing).</a:t>
            </a:r>
            <a:r>
              <a:rPr lang="en-US" b="0" baseline="30000" dirty="0" smtClean="0"/>
              <a:t>19</a:t>
            </a:r>
          </a:p>
          <a:p>
            <a:endParaRPr lang="en-US" b="0" dirty="0" smtClean="0"/>
          </a:p>
          <a:p>
            <a:r>
              <a:rPr lang="en-US" b="1" dirty="0" smtClean="0"/>
              <a:t>Rompe et al, 2007:</a:t>
            </a:r>
            <a:r>
              <a:rPr lang="en-US" b="0" baseline="0" dirty="0" smtClean="0"/>
              <a:t> the study shows comparable outcomes between the eccentric group and the ESWT group; however, t</a:t>
            </a:r>
            <a:r>
              <a:rPr lang="en-AU" sz="1200" kern="1200" dirty="0" smtClean="0">
                <a:solidFill>
                  <a:schemeClr val="tx1"/>
                </a:solidFill>
                <a:effectLst/>
                <a:latin typeface="+mn-lt"/>
                <a:ea typeface="+mn-ea"/>
                <a:cs typeface="+mn-cs"/>
              </a:rPr>
              <a:t>he eccentric group was given instructions on their exercise protocol at baseline, and assessed once again after 6 weeks. This may lead one to question the true clinical significance of this intervention, seeing as many patients are treated by their therapist on a weekly basis. Although it was implicated that participants documented each treatment session on standardized forms, compliance to the eccentric intervention was not reported. This leaves me to wonder how much exercise the patients really performed during this intervention. If the compliance forms demonstrated a lack in exercise compliance, it would be plausible to conclude that the results for the</a:t>
            </a:r>
            <a:r>
              <a:rPr lang="en-AU" sz="1200" kern="1200" baseline="0" dirty="0" smtClean="0">
                <a:solidFill>
                  <a:schemeClr val="tx1"/>
                </a:solidFill>
                <a:effectLst/>
                <a:latin typeface="+mn-lt"/>
                <a:ea typeface="+mn-ea"/>
                <a:cs typeface="+mn-cs"/>
              </a:rPr>
              <a:t> eccentric group</a:t>
            </a:r>
            <a:r>
              <a:rPr lang="en-AU" sz="1200" kern="1200" dirty="0" smtClean="0">
                <a:solidFill>
                  <a:schemeClr val="tx1"/>
                </a:solidFill>
                <a:effectLst/>
                <a:latin typeface="+mn-lt"/>
                <a:ea typeface="+mn-ea"/>
                <a:cs typeface="+mn-cs"/>
              </a:rPr>
              <a:t> are lower than what is presented in this article. </a:t>
            </a:r>
            <a:endParaRPr lang="en-US" b="1" dirty="0" smtClean="0"/>
          </a:p>
          <a:p>
            <a:endParaRPr lang="en-US" dirty="0" smtClean="0"/>
          </a:p>
          <a:p>
            <a:r>
              <a:rPr lang="en-US" dirty="0" smtClean="0"/>
              <a:t>ESWT</a:t>
            </a:r>
            <a:r>
              <a:rPr lang="en-US" baseline="0" dirty="0" smtClean="0"/>
              <a:t> s</a:t>
            </a:r>
            <a:r>
              <a:rPr lang="en-US" dirty="0" smtClean="0"/>
              <a:t>hows</a:t>
            </a:r>
            <a:r>
              <a:rPr lang="en-US" baseline="0" dirty="0" smtClean="0"/>
              <a:t> good promise for Achilles tendinopathy recovery.</a:t>
            </a:r>
            <a:r>
              <a:rPr lang="en-US" baseline="30000" dirty="0" smtClean="0"/>
              <a:t>19</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50</a:t>
            </a:fld>
            <a:endParaRPr lang="en-US" dirty="0"/>
          </a:p>
        </p:txBody>
      </p:sp>
    </p:spTree>
    <p:extLst>
      <p:ext uri="{BB962C8B-B14F-4D97-AF65-F5344CB8AC3E}">
        <p14:creationId xmlns:p14="http://schemas.microsoft.com/office/powerpoint/2010/main" val="2857670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Surgery usually only indicated if conservative</a:t>
            </a:r>
            <a:r>
              <a:rPr lang="en-US" baseline="0" dirty="0" smtClean="0"/>
              <a:t> management has failed.</a:t>
            </a:r>
          </a:p>
          <a:p>
            <a:r>
              <a:rPr lang="en-US" dirty="0" smtClean="0"/>
              <a:t>Younger</a:t>
            </a:r>
            <a:r>
              <a:rPr lang="en-US" baseline="0" dirty="0" smtClean="0"/>
              <a:t> people (average age 33) tend to respond to conservative treatment better than older (average age 48) -&gt; older people undergo surgery more often than young.</a:t>
            </a:r>
            <a:r>
              <a:rPr lang="en-US" baseline="30000" dirty="0" smtClean="0"/>
              <a:t>10</a:t>
            </a:r>
            <a:endParaRPr lang="en-US" baseline="0" dirty="0" smtClean="0"/>
          </a:p>
          <a:p>
            <a:endParaRPr lang="en-US" dirty="0" smtClean="0"/>
          </a:p>
          <a:p>
            <a:r>
              <a:rPr lang="en-US" dirty="0" smtClean="0"/>
              <a:t>Removal of fibrotic adhesions</a:t>
            </a:r>
            <a:r>
              <a:rPr lang="en-US" baseline="0" dirty="0" smtClean="0"/>
              <a:t> and degenerative nodules helps restore vascularity</a:t>
            </a:r>
          </a:p>
          <a:p>
            <a:endParaRPr lang="en-US" baseline="0" dirty="0" smtClean="0"/>
          </a:p>
          <a:p>
            <a:endParaRPr lang="en-US" baseline="0" dirty="0" smtClean="0"/>
          </a:p>
          <a:p>
            <a:r>
              <a:rPr lang="en-US" baseline="0" dirty="0" smtClean="0"/>
              <a:t>Picture:  http://www.thefootandankleclinic.com/achilles-tendonitis.htm</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51</a:t>
            </a:fld>
            <a:endParaRPr lang="en-US" dirty="0"/>
          </a:p>
        </p:txBody>
      </p:sp>
    </p:spTree>
    <p:extLst>
      <p:ext uri="{BB962C8B-B14F-4D97-AF65-F5344CB8AC3E}">
        <p14:creationId xmlns:p14="http://schemas.microsoft.com/office/powerpoint/2010/main" val="296012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Stress strain</a:t>
            </a:r>
            <a:r>
              <a:rPr lang="en-US" b="1" baseline="0" dirty="0" smtClean="0"/>
              <a:t> definitions:</a:t>
            </a:r>
            <a:r>
              <a:rPr lang="en-US" b="1" baseline="30000" dirty="0" smtClean="0"/>
              <a:t>1,7</a:t>
            </a:r>
            <a:r>
              <a:rPr lang="en-US" b="1" baseline="0" dirty="0" smtClean="0"/>
              <a:t> </a:t>
            </a:r>
          </a:p>
          <a:p>
            <a:pPr marL="171450" indent="-171450">
              <a:buFont typeface="Arial"/>
              <a:buChar char="•"/>
            </a:pPr>
            <a:r>
              <a:rPr lang="en-US" u="sng" baseline="0" dirty="0" smtClean="0"/>
              <a:t>Stress</a:t>
            </a:r>
            <a:r>
              <a:rPr lang="en-US" baseline="0" dirty="0" smtClean="0"/>
              <a:t> = the force crossing a plane of tissue (tensile stress = internal force produced from external load / cross-sectional area)</a:t>
            </a:r>
          </a:p>
          <a:p>
            <a:pPr marL="171450" indent="-171450">
              <a:buFont typeface="Arial"/>
              <a:buChar char="•"/>
            </a:pPr>
            <a:r>
              <a:rPr lang="en-US" u="sng" baseline="0" dirty="0" smtClean="0"/>
              <a:t>Strain</a:t>
            </a:r>
            <a:r>
              <a:rPr lang="en-US" baseline="0" dirty="0" smtClean="0"/>
              <a:t> = the amount of deformation of the tissue (can represent elongation, compression or shear). Will often be elongation, or tensile strain, in the Achilles tendon.</a:t>
            </a:r>
          </a:p>
          <a:p>
            <a:pPr marL="171450" indent="-171450">
              <a:buFont typeface="Arial"/>
              <a:buChar char="•"/>
            </a:pPr>
            <a:r>
              <a:rPr lang="en-US" u="sng" baseline="0" dirty="0" smtClean="0"/>
              <a:t>Slope of the curve</a:t>
            </a:r>
            <a:r>
              <a:rPr lang="en-US" baseline="0" dirty="0" smtClean="0"/>
              <a:t> represents the stiffness of the tissue; steeper slope = stiffer tissue, thus less deformation occurs in response to stress</a:t>
            </a:r>
          </a:p>
          <a:p>
            <a:pPr marL="171450" indent="-171450">
              <a:buFont typeface="Arial"/>
              <a:buChar char="•"/>
            </a:pPr>
            <a:r>
              <a:rPr lang="en-US" u="sng" baseline="0" dirty="0" smtClean="0"/>
              <a:t>Ultimate strength</a:t>
            </a:r>
            <a:r>
              <a:rPr lang="en-US" baseline="0" dirty="0" smtClean="0"/>
              <a:t> is represented by the peak of the curve</a:t>
            </a:r>
          </a:p>
          <a:p>
            <a:pPr marL="171450" indent="-171450">
              <a:buFont typeface="Arial"/>
              <a:buChar char="•"/>
            </a:pPr>
            <a:r>
              <a:rPr lang="en-US" u="sng" baseline="0" dirty="0" smtClean="0"/>
              <a:t>Area under the curve </a:t>
            </a:r>
            <a:r>
              <a:rPr lang="en-US" baseline="0" dirty="0" smtClean="0"/>
              <a:t>= the amount of energy the tissue has absorbed before failure. If the tendon ruptures, all of this energy is released virtually instantaneously (POP!)</a:t>
            </a:r>
            <a:endParaRPr lang="en-US" dirty="0" smtClean="0"/>
          </a:p>
          <a:p>
            <a:r>
              <a:rPr lang="en-US" b="1" dirty="0" smtClean="0"/>
              <a:t>Stress-strain curve for tendon:</a:t>
            </a:r>
            <a:r>
              <a:rPr lang="en-US" b="1" baseline="30000" dirty="0" smtClean="0"/>
              <a:t>1,7,8</a:t>
            </a:r>
            <a:endParaRPr lang="en-US" b="1" dirty="0" smtClean="0"/>
          </a:p>
          <a:p>
            <a:pPr marL="171450" indent="-171450">
              <a:buFont typeface="Arial"/>
              <a:buChar char="•"/>
            </a:pPr>
            <a:r>
              <a:rPr lang="en-US" u="sng" dirty="0" smtClean="0"/>
              <a:t>Region I</a:t>
            </a:r>
            <a:r>
              <a:rPr lang="en-US" u="sng" baseline="0" dirty="0" smtClean="0"/>
              <a:t> </a:t>
            </a:r>
            <a:r>
              <a:rPr lang="en-US" baseline="0" dirty="0" smtClean="0"/>
              <a:t>– AKA the “toe” region. The wavy (crimped) configuration is lost when stretched more than 2%.</a:t>
            </a:r>
          </a:p>
          <a:p>
            <a:pPr marL="171450" indent="-171450">
              <a:buFont typeface="Arial"/>
              <a:buChar char="•"/>
            </a:pPr>
            <a:r>
              <a:rPr lang="en-US" u="sng" baseline="0" dirty="0" smtClean="0"/>
              <a:t>Region II </a:t>
            </a:r>
            <a:r>
              <a:rPr lang="en-US" baseline="0" dirty="0" smtClean="0"/>
              <a:t>– collagen fibers exhibit a linear response to increasing strain (parallel orientation). Tendon is able to regain its normal wavy appearance if the strain exerted on it is less than 4%. In vivo studies have shown that Achilles tendons of athletes are sometimes subjected to tensile loads up to 12.5 times their body weight during running. </a:t>
            </a:r>
          </a:p>
          <a:p>
            <a:pPr marL="171450" indent="-171450">
              <a:buFont typeface="Arial"/>
              <a:buChar char="•"/>
            </a:pPr>
            <a:r>
              <a:rPr lang="en-US" u="sng" baseline="0" dirty="0" smtClean="0"/>
              <a:t>Region III </a:t>
            </a:r>
            <a:r>
              <a:rPr lang="en-US" baseline="0" dirty="0" smtClean="0"/>
              <a:t>– at strain levels between 4 and 8% the collagen fibers are starting to slide past one another as the intermolecular cross links fail. At strain levels greater than 8%, macroscopic rupture is produced by tensile failure.</a:t>
            </a:r>
            <a:endParaRPr lang="en-US" dirty="0" smtClean="0"/>
          </a:p>
          <a:p>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7</a:t>
            </a:fld>
            <a:endParaRPr lang="en-US" dirty="0"/>
          </a:p>
        </p:txBody>
      </p:sp>
    </p:spTree>
    <p:extLst>
      <p:ext uri="{BB962C8B-B14F-4D97-AF65-F5344CB8AC3E}">
        <p14:creationId xmlns:p14="http://schemas.microsoft.com/office/powerpoint/2010/main" val="278759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Generally, t</a:t>
            </a:r>
            <a:r>
              <a:rPr lang="en-US" dirty="0" smtClean="0"/>
              <a:t>he Achilles tendon is</a:t>
            </a:r>
            <a:r>
              <a:rPr lang="en-US" baseline="0" dirty="0" smtClean="0"/>
              <a:t> supplied by the peroneal artery laterally, and the posterior tibial artery medially.</a:t>
            </a:r>
          </a:p>
          <a:p>
            <a:pPr marL="0" indent="0">
              <a:buFont typeface="Arial"/>
              <a:buNone/>
            </a:pPr>
            <a:endParaRPr lang="en-US" baseline="0" dirty="0" smtClean="0"/>
          </a:p>
          <a:p>
            <a:pPr marL="0" indent="0">
              <a:buFont typeface="Arial"/>
              <a:buNone/>
            </a:pPr>
            <a:r>
              <a:rPr lang="en-US" dirty="0" smtClean="0"/>
              <a:t>It was originally believed that the peroneal</a:t>
            </a:r>
            <a:r>
              <a:rPr lang="en-US" baseline="0" dirty="0" smtClean="0"/>
              <a:t> artery and the posterior tibial artery supplied the whole Achilles tendon equally, comprising two vascular territories (lateral and medial).</a:t>
            </a:r>
          </a:p>
          <a:p>
            <a:pPr marL="0" indent="0">
              <a:buFont typeface="Arial"/>
              <a:buNone/>
            </a:pPr>
            <a:endParaRPr lang="en-US" baseline="0" dirty="0" smtClean="0"/>
          </a:p>
          <a:p>
            <a:pPr marL="0" indent="0">
              <a:buFont typeface="Arial"/>
              <a:buNone/>
            </a:pPr>
            <a:r>
              <a:rPr lang="en-US" baseline="0" dirty="0" smtClean="0"/>
              <a:t>However, the work by </a:t>
            </a:r>
            <a:r>
              <a:rPr lang="en-US" dirty="0" smtClean="0"/>
              <a:t>Chen et</a:t>
            </a:r>
            <a:r>
              <a:rPr lang="en-US" baseline="0" dirty="0" smtClean="0"/>
              <a:t> al</a:t>
            </a:r>
            <a:r>
              <a:rPr lang="en-US" baseline="30000" dirty="0" smtClean="0"/>
              <a:t>3</a:t>
            </a:r>
            <a:r>
              <a:rPr lang="en-US" baseline="0" dirty="0" smtClean="0"/>
              <a:t> indicates three vascular territories:  the 1)distal and 2)proximal portions of the tendon (the majority of the tendon) is supplied by the posterior tibial artery, while the 3)midsection of the tendon (~4-7 cm from the insertion) is supplied by the peroneal artery. </a:t>
            </a:r>
          </a:p>
          <a:p>
            <a:pPr marL="171450" indent="-171450">
              <a:buFont typeface="Arial"/>
              <a:buChar char="•"/>
            </a:pPr>
            <a:r>
              <a:rPr lang="en-US" baseline="0" dirty="0" smtClean="0"/>
              <a:t>They also found that there were two areas of anastomosis between the three vascular territories: 1) where the proximal section and midsection meet, 2) where the midsection and distal section meet. Taylor and Palmer</a:t>
            </a:r>
            <a:r>
              <a:rPr lang="en-US" baseline="30000" dirty="0" smtClean="0"/>
              <a:t>6</a:t>
            </a:r>
            <a:r>
              <a:rPr lang="en-US" baseline="0" dirty="0" smtClean="0"/>
              <a:t> refer to these areas as “choke zones” which is defined as the area between two vascular territories with narrow anastomotic vessels. Indeed, Chen</a:t>
            </a:r>
            <a:r>
              <a:rPr lang="en-US" baseline="30000" dirty="0" smtClean="0"/>
              <a:t>3</a:t>
            </a:r>
            <a:r>
              <a:rPr lang="en-US" baseline="0" dirty="0" smtClean="0"/>
              <a:t> found these two areas to be appreciably hypovascular, if not avascular, with fewer and smaller vessels.  </a:t>
            </a:r>
          </a:p>
          <a:p>
            <a:pPr marL="171450" indent="-171450">
              <a:buFont typeface="Arial"/>
              <a:buChar char="•"/>
            </a:pPr>
            <a:r>
              <a:rPr lang="en-US" baseline="0" dirty="0" smtClean="0"/>
              <a:t>The picture on the right demonstrates the hypovascular midsection from 4-7 cm.</a:t>
            </a:r>
          </a:p>
        </p:txBody>
      </p:sp>
      <p:sp>
        <p:nvSpPr>
          <p:cNvPr id="4" name="Slide Number Placeholder 3"/>
          <p:cNvSpPr>
            <a:spLocks noGrp="1"/>
          </p:cNvSpPr>
          <p:nvPr>
            <p:ph type="sldNum" sz="quarter" idx="10"/>
          </p:nvPr>
        </p:nvSpPr>
        <p:spPr/>
        <p:txBody>
          <a:bodyPr/>
          <a:lstStyle/>
          <a:p>
            <a:fld id="{9A00DF83-E733-6D4B-A766-5C02650ABED7}" type="slidenum">
              <a:rPr lang="en-US" smtClean="0"/>
              <a:t>8</a:t>
            </a:fld>
            <a:endParaRPr lang="en-US" dirty="0"/>
          </a:p>
        </p:txBody>
      </p:sp>
    </p:spTree>
    <p:extLst>
      <p:ext uri="{BB962C8B-B14F-4D97-AF65-F5344CB8AC3E}">
        <p14:creationId xmlns:p14="http://schemas.microsoft.com/office/powerpoint/2010/main" val="124416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 for describing tendon disorders can be very confusing.</a:t>
            </a:r>
          </a:p>
          <a:p>
            <a:endParaRPr lang="en-US" dirty="0" smtClean="0"/>
          </a:p>
          <a:p>
            <a:r>
              <a:rPr lang="en-US" baseline="0" dirty="0" smtClean="0"/>
              <a:t>Pain, swelling, and impaired performance are highlighted because this can be determined clinically, whereas we are unable to identify with 100% certainty if the patient has degeneration.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Tendinopathy is a general term used</a:t>
            </a:r>
            <a:r>
              <a:rPr lang="en-US" baseline="0" dirty="0" smtClean="0"/>
              <a:t> as a descriptor of the clinical picture and helps to minimize confusing terminology.</a:t>
            </a:r>
            <a:r>
              <a:rPr lang="en-US" baseline="30000" dirty="0" smtClean="0"/>
              <a:t>11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Picture: http://www.sportsinjuryclinic.net/blog/?p=1221</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9</a:t>
            </a:fld>
            <a:endParaRPr lang="en-US" dirty="0"/>
          </a:p>
        </p:txBody>
      </p:sp>
    </p:spTree>
    <p:extLst>
      <p:ext uri="{BB962C8B-B14F-4D97-AF65-F5344CB8AC3E}">
        <p14:creationId xmlns:p14="http://schemas.microsoft.com/office/powerpoint/2010/main" val="154595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a:t>
            </a:r>
            <a:r>
              <a:rPr lang="en-US" baseline="0" dirty="0" smtClean="0"/>
              <a:t> one of many different classifications for tendinopathy, but this is one of the most reliable.</a:t>
            </a:r>
            <a:r>
              <a:rPr lang="en-US" baseline="30000" dirty="0" smtClean="0"/>
              <a:t>4</a:t>
            </a:r>
            <a:r>
              <a:rPr lang="en-US" baseline="0" dirty="0" smtClean="0"/>
              <a:t> (Basically a good depiction of how the terminology for tendon pathology is confusing)</a:t>
            </a:r>
          </a:p>
          <a:p>
            <a:endParaRPr lang="en-US" baseline="0" dirty="0" smtClean="0"/>
          </a:p>
          <a:p>
            <a:r>
              <a:rPr lang="en-US" baseline="0" dirty="0" smtClean="0"/>
              <a:t>Very briefly go through these, pointing out the numerous similarities (such as degeneration, mucoid ground substance, abnormal tissue/collagen structure).</a:t>
            </a:r>
          </a:p>
          <a:p>
            <a:pPr marL="171450" indent="-171450">
              <a:buFont typeface="Arial"/>
              <a:buChar char="•"/>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10</a:t>
            </a:fld>
            <a:endParaRPr lang="en-US" dirty="0"/>
          </a:p>
        </p:txBody>
      </p:sp>
    </p:spTree>
    <p:extLst>
      <p:ext uri="{BB962C8B-B14F-4D97-AF65-F5344CB8AC3E}">
        <p14:creationId xmlns:p14="http://schemas.microsoft.com/office/powerpoint/2010/main" val="11716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Tendinopathy encompasses</a:t>
            </a:r>
            <a:r>
              <a:rPr lang="en-US" baseline="0" dirty="0" smtClean="0"/>
              <a:t> all of these pathologies without histologic “proof” of which specific pathology it is. </a:t>
            </a:r>
            <a:endParaRPr lang="en-US" dirty="0"/>
          </a:p>
        </p:txBody>
      </p:sp>
      <p:sp>
        <p:nvSpPr>
          <p:cNvPr id="4" name="Slide Number Placeholder 3"/>
          <p:cNvSpPr>
            <a:spLocks noGrp="1"/>
          </p:cNvSpPr>
          <p:nvPr>
            <p:ph type="sldNum" sz="quarter" idx="10"/>
          </p:nvPr>
        </p:nvSpPr>
        <p:spPr/>
        <p:txBody>
          <a:bodyPr/>
          <a:lstStyle/>
          <a:p>
            <a:fld id="{9A00DF83-E733-6D4B-A766-5C02650ABED7}" type="slidenum">
              <a:rPr lang="en-US" smtClean="0"/>
              <a:t>11</a:t>
            </a:fld>
            <a:endParaRPr lang="en-US" dirty="0"/>
          </a:p>
        </p:txBody>
      </p:sp>
    </p:spTree>
    <p:extLst>
      <p:ext uri="{BB962C8B-B14F-4D97-AF65-F5344CB8AC3E}">
        <p14:creationId xmlns:p14="http://schemas.microsoft.com/office/powerpoint/2010/main" val="236172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kumimoji="0"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4/22/15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4/22/15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youtube.com/watch?v=zhP0CAsQr7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M3yu_TR4H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000" dirty="0" smtClean="0"/>
              <a:t>Mark Boles, spt</a:t>
            </a:r>
            <a:endParaRPr lang="en-US" sz="2000" dirty="0"/>
          </a:p>
        </p:txBody>
      </p:sp>
      <p:sp>
        <p:nvSpPr>
          <p:cNvPr id="3" name="Title 2"/>
          <p:cNvSpPr>
            <a:spLocks noGrp="1"/>
          </p:cNvSpPr>
          <p:nvPr>
            <p:ph type="ctrTitle"/>
          </p:nvPr>
        </p:nvSpPr>
        <p:spPr/>
        <p:txBody>
          <a:bodyPr>
            <a:normAutofit fontScale="90000"/>
          </a:bodyPr>
          <a:lstStyle/>
          <a:p>
            <a:r>
              <a:rPr lang="en-US" sz="4400" dirty="0" smtClean="0"/>
              <a:t>Overuse Tendinopathy:</a:t>
            </a:r>
            <a:r>
              <a:rPr lang="en-US" dirty="0" smtClean="0"/>
              <a:t/>
            </a:r>
            <a:br>
              <a:rPr lang="en-US" dirty="0" smtClean="0"/>
            </a:br>
            <a:r>
              <a:rPr lang="en-US" dirty="0" smtClean="0"/>
              <a:t>Assessment and Intervention Strategies for the Achilles Tendon</a:t>
            </a:r>
            <a:endParaRPr lang="en-US" dirty="0"/>
          </a:p>
        </p:txBody>
      </p:sp>
      <p:pic>
        <p:nvPicPr>
          <p:cNvPr id="4" name="Picture 3" descr="Div of PT Logo_Golf Sponsor registration for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2729" y="3522102"/>
            <a:ext cx="2748910" cy="2748910"/>
          </a:xfrm>
          <a:prstGeom prst="rect">
            <a:avLst/>
          </a:prstGeom>
        </p:spPr>
      </p:pic>
    </p:spTree>
    <p:extLst>
      <p:ext uri="{BB962C8B-B14F-4D97-AF65-F5344CB8AC3E}">
        <p14:creationId xmlns:p14="http://schemas.microsoft.com/office/powerpoint/2010/main" val="42689446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a:t>Classification for Tendinopathies</a:t>
            </a:r>
          </a:p>
        </p:txBody>
      </p:sp>
      <p:pic>
        <p:nvPicPr>
          <p:cNvPr id="4" name="Picture 3"/>
          <p:cNvPicPr>
            <a:picLocks noChangeAspect="1"/>
          </p:cNvPicPr>
          <p:nvPr/>
        </p:nvPicPr>
        <p:blipFill>
          <a:blip r:embed="rId3"/>
          <a:stretch>
            <a:fillRect/>
          </a:stretch>
        </p:blipFill>
        <p:spPr>
          <a:xfrm>
            <a:off x="381000" y="1968500"/>
            <a:ext cx="8382000" cy="3196167"/>
          </a:xfrm>
          <a:prstGeom prst="rect">
            <a:avLst/>
          </a:prstGeom>
        </p:spPr>
      </p:pic>
      <p:sp>
        <p:nvSpPr>
          <p:cNvPr id="5" name="TextBox 4"/>
          <p:cNvSpPr txBox="1"/>
          <p:nvPr/>
        </p:nvSpPr>
        <p:spPr>
          <a:xfrm>
            <a:off x="7154334" y="6377001"/>
            <a:ext cx="1825966" cy="369332"/>
          </a:xfrm>
          <a:prstGeom prst="rect">
            <a:avLst/>
          </a:prstGeom>
          <a:noFill/>
        </p:spPr>
        <p:txBody>
          <a:bodyPr wrap="none" rtlCol="0">
            <a:spAutoFit/>
          </a:bodyPr>
          <a:lstStyle/>
          <a:p>
            <a:r>
              <a:rPr lang="en-US" dirty="0" smtClean="0"/>
              <a:t>Khan et al, 1999</a:t>
            </a:r>
            <a:endParaRPr lang="en-US" dirty="0"/>
          </a:p>
        </p:txBody>
      </p:sp>
    </p:spTree>
    <p:extLst>
      <p:ext uri="{BB962C8B-B14F-4D97-AF65-F5344CB8AC3E}">
        <p14:creationId xmlns:p14="http://schemas.microsoft.com/office/powerpoint/2010/main" val="701420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Classification of Tendinopathies</a:t>
            </a:r>
            <a:endParaRPr lang="en-US" sz="4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37202773"/>
              </p:ext>
            </p:extLst>
          </p:nvPr>
        </p:nvGraphicFramePr>
        <p:xfrm>
          <a:off x="301625" y="1527175"/>
          <a:ext cx="8504238" cy="518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52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2800" dirty="0" smtClean="0"/>
              <a:t>Tendinitis</a:t>
            </a:r>
            <a:endParaRPr lang="en-US" sz="2800" dirty="0"/>
          </a:p>
        </p:txBody>
      </p:sp>
      <p:sp>
        <p:nvSpPr>
          <p:cNvPr id="3" name="Text Placeholder 2"/>
          <p:cNvSpPr>
            <a:spLocks noGrp="1"/>
          </p:cNvSpPr>
          <p:nvPr>
            <p:ph type="body" sz="half" idx="3"/>
          </p:nvPr>
        </p:nvSpPr>
        <p:spPr/>
        <p:txBody>
          <a:bodyPr/>
          <a:lstStyle/>
          <a:p>
            <a:pPr algn="ctr"/>
            <a:r>
              <a:rPr lang="en-US" sz="2800" dirty="0" smtClean="0"/>
              <a:t>Tendinosis</a:t>
            </a:r>
            <a:endParaRPr lang="en-US" sz="2800" dirty="0"/>
          </a:p>
        </p:txBody>
      </p:sp>
      <p:sp>
        <p:nvSpPr>
          <p:cNvPr id="4" name="Content Placeholder 3"/>
          <p:cNvSpPr>
            <a:spLocks noGrp="1"/>
          </p:cNvSpPr>
          <p:nvPr>
            <p:ph sz="quarter" idx="2"/>
          </p:nvPr>
        </p:nvSpPr>
        <p:spPr>
          <a:xfrm>
            <a:off x="301752" y="2652889"/>
            <a:ext cx="4041648" cy="3636898"/>
          </a:xfrm>
        </p:spPr>
        <p:txBody>
          <a:bodyPr/>
          <a:lstStyle/>
          <a:p>
            <a:r>
              <a:rPr lang="en-US" dirty="0" smtClean="0"/>
              <a:t>Acute</a:t>
            </a:r>
          </a:p>
          <a:p>
            <a:pPr marL="0" indent="0">
              <a:buNone/>
            </a:pPr>
            <a:endParaRPr lang="en-US" dirty="0" smtClean="0"/>
          </a:p>
          <a:p>
            <a:r>
              <a:rPr lang="en-US" dirty="0" smtClean="0"/>
              <a:t>Inflammation</a:t>
            </a:r>
          </a:p>
          <a:p>
            <a:pPr lvl="1"/>
            <a:r>
              <a:rPr lang="en-US" dirty="0" smtClean="0"/>
              <a:t>“-itis”</a:t>
            </a:r>
          </a:p>
          <a:p>
            <a:pPr lvl="2"/>
            <a:r>
              <a:rPr lang="en-US" dirty="0" smtClean="0"/>
              <a:t>Inflammatory mediators</a:t>
            </a:r>
          </a:p>
          <a:p>
            <a:pPr lvl="2"/>
            <a:r>
              <a:rPr lang="en-US" dirty="0" smtClean="0"/>
              <a:t>Localized redness</a:t>
            </a:r>
          </a:p>
          <a:p>
            <a:pPr lvl="2"/>
            <a:r>
              <a:rPr lang="en-US" dirty="0" smtClean="0"/>
              <a:t>Localized heat</a:t>
            </a:r>
          </a:p>
          <a:p>
            <a:pPr lvl="1"/>
            <a:endParaRPr lang="en-US" dirty="0"/>
          </a:p>
        </p:txBody>
      </p:sp>
      <p:sp>
        <p:nvSpPr>
          <p:cNvPr id="5" name="Content Placeholder 4"/>
          <p:cNvSpPr>
            <a:spLocks noGrp="1"/>
          </p:cNvSpPr>
          <p:nvPr>
            <p:ph sz="quarter" idx="4"/>
          </p:nvPr>
        </p:nvSpPr>
        <p:spPr>
          <a:xfrm>
            <a:off x="4800600" y="2534950"/>
            <a:ext cx="4038600" cy="3640686"/>
          </a:xfrm>
        </p:spPr>
        <p:txBody>
          <a:bodyPr>
            <a:normAutofit/>
          </a:bodyPr>
          <a:lstStyle/>
          <a:p>
            <a:pPr>
              <a:lnSpc>
                <a:spcPct val="110000"/>
              </a:lnSpc>
            </a:pPr>
            <a:r>
              <a:rPr lang="en-US" sz="2400" dirty="0" smtClean="0"/>
              <a:t>Chronic</a:t>
            </a:r>
          </a:p>
          <a:p>
            <a:pPr>
              <a:lnSpc>
                <a:spcPct val="110000"/>
              </a:lnSpc>
            </a:pPr>
            <a:r>
              <a:rPr lang="en-US" sz="2400" dirty="0" smtClean="0"/>
              <a:t>No inflammation</a:t>
            </a:r>
          </a:p>
          <a:p>
            <a:pPr>
              <a:lnSpc>
                <a:spcPct val="110000"/>
              </a:lnSpc>
            </a:pPr>
            <a:r>
              <a:rPr lang="en-US" sz="2400" dirty="0" smtClean="0"/>
              <a:t>Decreased collagen content</a:t>
            </a:r>
          </a:p>
          <a:p>
            <a:pPr>
              <a:lnSpc>
                <a:spcPct val="110000"/>
              </a:lnSpc>
            </a:pPr>
            <a:r>
              <a:rPr lang="en-US" sz="2400" dirty="0" smtClean="0"/>
              <a:t>Irregular collagen orientation</a:t>
            </a:r>
          </a:p>
          <a:p>
            <a:pPr>
              <a:lnSpc>
                <a:spcPct val="110000"/>
              </a:lnSpc>
            </a:pPr>
            <a:r>
              <a:rPr lang="en-US" sz="2400" dirty="0" smtClean="0"/>
              <a:t>Mucoid or lipoid degeneration</a:t>
            </a:r>
          </a:p>
          <a:p>
            <a:pPr>
              <a:lnSpc>
                <a:spcPct val="110000"/>
              </a:lnSpc>
            </a:pPr>
            <a:endParaRPr lang="en-US" sz="2400" dirty="0"/>
          </a:p>
        </p:txBody>
      </p:sp>
      <p:sp>
        <p:nvSpPr>
          <p:cNvPr id="6" name="Title 5"/>
          <p:cNvSpPr>
            <a:spLocks noGrp="1"/>
          </p:cNvSpPr>
          <p:nvPr>
            <p:ph type="title"/>
          </p:nvPr>
        </p:nvSpPr>
        <p:spPr/>
        <p:txBody>
          <a:bodyPr>
            <a:noAutofit/>
          </a:bodyPr>
          <a:lstStyle/>
          <a:p>
            <a:r>
              <a:rPr lang="en-US" sz="4400" dirty="0" smtClean="0"/>
              <a:t>Terminology</a:t>
            </a:r>
            <a:endParaRPr lang="en-US" sz="4400" dirty="0"/>
          </a:p>
        </p:txBody>
      </p:sp>
      <p:sp>
        <p:nvSpPr>
          <p:cNvPr id="7" name="TextBox 6"/>
          <p:cNvSpPr txBox="1"/>
          <p:nvPr/>
        </p:nvSpPr>
        <p:spPr>
          <a:xfrm>
            <a:off x="3245556" y="6375799"/>
            <a:ext cx="5743917" cy="369332"/>
          </a:xfrm>
          <a:prstGeom prst="rect">
            <a:avLst/>
          </a:prstGeom>
          <a:noFill/>
        </p:spPr>
        <p:txBody>
          <a:bodyPr wrap="none" rtlCol="0">
            <a:spAutoFit/>
          </a:bodyPr>
          <a:lstStyle/>
          <a:p>
            <a:r>
              <a:rPr lang="en-US" dirty="0" smtClean="0"/>
              <a:t>Mafulli et al, 1998; Khan et al, 1999; de Vos et al, 2004</a:t>
            </a:r>
            <a:endParaRPr lang="en-US" dirty="0"/>
          </a:p>
        </p:txBody>
      </p:sp>
    </p:spTree>
    <p:extLst>
      <p:ext uri="{BB962C8B-B14F-4D97-AF65-F5344CB8AC3E}">
        <p14:creationId xmlns:p14="http://schemas.microsoft.com/office/powerpoint/2010/main" val="6956858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Chronology of Symptoms</a:t>
            </a:r>
            <a:endParaRPr lang="en-US" sz="4000" dirty="0"/>
          </a:p>
        </p:txBody>
      </p:sp>
      <p:sp>
        <p:nvSpPr>
          <p:cNvPr id="3" name="Content Placeholder 2"/>
          <p:cNvSpPr>
            <a:spLocks noGrp="1"/>
          </p:cNvSpPr>
          <p:nvPr>
            <p:ph sz="quarter" idx="1"/>
          </p:nvPr>
        </p:nvSpPr>
        <p:spPr>
          <a:xfrm>
            <a:off x="301752" y="1813216"/>
            <a:ext cx="8503920" cy="4572000"/>
          </a:xfrm>
        </p:spPr>
        <p:txBody>
          <a:bodyPr/>
          <a:lstStyle/>
          <a:p>
            <a:r>
              <a:rPr lang="en-US" dirty="0" smtClean="0"/>
              <a:t>Acute</a:t>
            </a:r>
          </a:p>
          <a:p>
            <a:pPr lvl="1"/>
            <a:r>
              <a:rPr lang="en-US" dirty="0" smtClean="0"/>
              <a:t>Symptoms present for less than 2 weeks</a:t>
            </a:r>
          </a:p>
          <a:p>
            <a:pPr marL="274320" lvl="1" indent="0">
              <a:buNone/>
            </a:pPr>
            <a:endParaRPr lang="en-US" dirty="0" smtClean="0"/>
          </a:p>
          <a:p>
            <a:r>
              <a:rPr lang="en-US" dirty="0" smtClean="0"/>
              <a:t>Subacute</a:t>
            </a:r>
          </a:p>
          <a:p>
            <a:pPr lvl="1"/>
            <a:r>
              <a:rPr lang="en-US" dirty="0" smtClean="0"/>
              <a:t>Symptoms present for 2-6 weeks</a:t>
            </a:r>
          </a:p>
          <a:p>
            <a:pPr marL="274320" lvl="1" indent="0">
              <a:buNone/>
            </a:pPr>
            <a:endParaRPr lang="en-US" dirty="0" smtClean="0"/>
          </a:p>
          <a:p>
            <a:r>
              <a:rPr lang="en-US" dirty="0" smtClean="0"/>
              <a:t>Chronic</a:t>
            </a:r>
          </a:p>
          <a:p>
            <a:pPr lvl="1"/>
            <a:r>
              <a:rPr lang="en-US" dirty="0" smtClean="0"/>
              <a:t>Symptoms present longer than 6 weeks</a:t>
            </a:r>
            <a:endParaRPr lang="en-US" dirty="0"/>
          </a:p>
        </p:txBody>
      </p:sp>
      <p:sp>
        <p:nvSpPr>
          <p:cNvPr id="4" name="TextBox 3"/>
          <p:cNvSpPr txBox="1"/>
          <p:nvPr/>
        </p:nvSpPr>
        <p:spPr>
          <a:xfrm>
            <a:off x="6663009" y="6385216"/>
            <a:ext cx="2300630" cy="369332"/>
          </a:xfrm>
          <a:prstGeom prst="rect">
            <a:avLst/>
          </a:prstGeom>
          <a:noFill/>
        </p:spPr>
        <p:txBody>
          <a:bodyPr wrap="none" rtlCol="0">
            <a:spAutoFit/>
          </a:bodyPr>
          <a:lstStyle/>
          <a:p>
            <a:r>
              <a:rPr lang="en-US" dirty="0"/>
              <a:t>e</a:t>
            </a:r>
            <a:r>
              <a:rPr lang="en-US" dirty="0" smtClean="0"/>
              <a:t>l Hawary et al, 1997</a:t>
            </a:r>
            <a:endParaRPr lang="en-US" dirty="0"/>
          </a:p>
        </p:txBody>
      </p:sp>
    </p:spTree>
    <p:extLst>
      <p:ext uri="{BB962C8B-B14F-4D97-AF65-F5344CB8AC3E}">
        <p14:creationId xmlns:p14="http://schemas.microsoft.com/office/powerpoint/2010/main" val="877990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Pathophysiology</a:t>
            </a:r>
            <a:endParaRPr lang="en-US" sz="4000" dirty="0"/>
          </a:p>
        </p:txBody>
      </p:sp>
      <p:sp>
        <p:nvSpPr>
          <p:cNvPr id="3" name="Content Placeholder 2"/>
          <p:cNvSpPr>
            <a:spLocks noGrp="1"/>
          </p:cNvSpPr>
          <p:nvPr>
            <p:ph sz="quarter" idx="1"/>
          </p:nvPr>
        </p:nvSpPr>
        <p:spPr>
          <a:xfrm>
            <a:off x="301752" y="1527047"/>
            <a:ext cx="8503920" cy="2560743"/>
          </a:xfrm>
        </p:spPr>
        <p:txBody>
          <a:bodyPr>
            <a:normAutofit/>
          </a:bodyPr>
          <a:lstStyle/>
          <a:p>
            <a:pPr>
              <a:buSzPct val="100000"/>
              <a:buFont typeface="Wingdings" charset="2"/>
              <a:buChar char="Ø"/>
            </a:pPr>
            <a:r>
              <a:rPr lang="en-US" sz="2200" dirty="0" smtClean="0"/>
              <a:t>Repetitive strain</a:t>
            </a:r>
          </a:p>
          <a:p>
            <a:pPr lvl="1">
              <a:buClr>
                <a:schemeClr val="accent1"/>
              </a:buClr>
              <a:buSzPct val="100000"/>
              <a:buFont typeface="Wingdings" charset="2"/>
              <a:buChar char="Ø"/>
            </a:pPr>
            <a:r>
              <a:rPr lang="en-US" dirty="0" smtClean="0">
                <a:solidFill>
                  <a:schemeClr val="tx1"/>
                </a:solidFill>
              </a:rPr>
              <a:t>Microtrauma</a:t>
            </a:r>
          </a:p>
          <a:p>
            <a:pPr lvl="2">
              <a:buClr>
                <a:schemeClr val="accent1"/>
              </a:buClr>
              <a:buSzPct val="100000"/>
              <a:buFont typeface="Wingdings" charset="2"/>
              <a:buChar char="Ø"/>
            </a:pPr>
            <a:r>
              <a:rPr lang="en-US" sz="2200" dirty="0" smtClean="0"/>
              <a:t>Cells unable to repair quick enough</a:t>
            </a:r>
          </a:p>
          <a:p>
            <a:pPr lvl="3">
              <a:buClr>
                <a:schemeClr val="accent1"/>
              </a:buClr>
              <a:buSzPct val="100000"/>
              <a:buFont typeface="Wingdings" charset="2"/>
              <a:buChar char="Ø"/>
            </a:pPr>
            <a:r>
              <a:rPr lang="en-US" sz="2200" dirty="0" smtClean="0">
                <a:solidFill>
                  <a:schemeClr val="tx1"/>
                </a:solidFill>
              </a:rPr>
              <a:t>Collagen cross-links separate </a:t>
            </a:r>
          </a:p>
          <a:p>
            <a:pPr lvl="4">
              <a:buClr>
                <a:schemeClr val="accent1"/>
              </a:buClr>
              <a:buSzPct val="100000"/>
              <a:buFont typeface="Wingdings" charset="2"/>
              <a:buChar char="Ø"/>
            </a:pPr>
            <a:r>
              <a:rPr lang="en-US" sz="2200" dirty="0" smtClean="0"/>
              <a:t>Mucoid or lipoid infiltration</a:t>
            </a:r>
          </a:p>
          <a:p>
            <a:pPr lvl="5">
              <a:buClr>
                <a:schemeClr val="accent1"/>
              </a:buClr>
              <a:buSzPct val="100000"/>
              <a:buFont typeface="Wingdings" charset="2"/>
              <a:buChar char="Ø"/>
            </a:pPr>
            <a:r>
              <a:rPr lang="en-US" sz="2200" dirty="0" smtClean="0"/>
              <a:t>Denaturation</a:t>
            </a:r>
          </a:p>
          <a:p>
            <a:pPr marL="0" indent="0">
              <a:buNone/>
            </a:pPr>
            <a:endParaRPr lang="en-US" dirty="0" smtClean="0"/>
          </a:p>
          <a:p>
            <a:pPr>
              <a:buFont typeface="Wingdings" charset="2"/>
              <a:buChar char="Ø"/>
            </a:pPr>
            <a:endParaRPr lang="en-US" dirty="0" smtClean="0"/>
          </a:p>
          <a:p>
            <a:pPr>
              <a:buFont typeface="Wingdings" charset="2"/>
              <a:buChar char="Ø"/>
            </a:pPr>
            <a:endParaRPr lang="en-US" dirty="0" smtClean="0"/>
          </a:p>
          <a:p>
            <a:pPr lvl="1"/>
            <a:endParaRPr lang="en-US" dirty="0" smtClean="0"/>
          </a:p>
          <a:p>
            <a:pPr lvl="1">
              <a:buFont typeface="Wingdings" charset="2"/>
              <a:buChar char="Ø"/>
            </a:pPr>
            <a:endParaRPr lang="en-US" dirty="0" smtClean="0"/>
          </a:p>
          <a:p>
            <a:pPr lvl="1"/>
            <a:endParaRPr lang="en-US" dirty="0"/>
          </a:p>
        </p:txBody>
      </p:sp>
      <p:pic>
        <p:nvPicPr>
          <p:cNvPr id="6" name="Picture 5"/>
          <p:cNvPicPr>
            <a:picLocks noChangeAspect="1"/>
          </p:cNvPicPr>
          <p:nvPr/>
        </p:nvPicPr>
        <p:blipFill>
          <a:blip r:embed="rId3"/>
          <a:stretch>
            <a:fillRect/>
          </a:stretch>
        </p:blipFill>
        <p:spPr>
          <a:xfrm>
            <a:off x="540624" y="4087791"/>
            <a:ext cx="7993529" cy="2256837"/>
          </a:xfrm>
          <a:prstGeom prst="rect">
            <a:avLst/>
          </a:prstGeom>
        </p:spPr>
      </p:pic>
      <p:sp>
        <p:nvSpPr>
          <p:cNvPr id="7" name="TextBox 6"/>
          <p:cNvSpPr txBox="1"/>
          <p:nvPr/>
        </p:nvSpPr>
        <p:spPr>
          <a:xfrm>
            <a:off x="2729086" y="6353179"/>
            <a:ext cx="6243115" cy="369332"/>
          </a:xfrm>
          <a:prstGeom prst="rect">
            <a:avLst/>
          </a:prstGeom>
          <a:noFill/>
        </p:spPr>
        <p:txBody>
          <a:bodyPr wrap="none" rtlCol="0">
            <a:spAutoFit/>
          </a:bodyPr>
          <a:lstStyle/>
          <a:p>
            <a:r>
              <a:rPr lang="en-US" dirty="0" smtClean="0"/>
              <a:t>de Vos et al, 2004; Paavola et al, 2002; Galloway et al, 2013</a:t>
            </a:r>
            <a:endParaRPr lang="en-US" dirty="0"/>
          </a:p>
        </p:txBody>
      </p:sp>
    </p:spTree>
    <p:extLst>
      <p:ext uri="{BB962C8B-B14F-4D97-AF65-F5344CB8AC3E}">
        <p14:creationId xmlns:p14="http://schemas.microsoft.com/office/powerpoint/2010/main" val="1996742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Populations Commonly Affected</a:t>
            </a:r>
            <a:endParaRPr lang="en-US" sz="4000" dirty="0"/>
          </a:p>
        </p:txBody>
      </p:sp>
      <p:sp>
        <p:nvSpPr>
          <p:cNvPr id="3" name="Content Placeholder 2"/>
          <p:cNvSpPr>
            <a:spLocks noGrp="1"/>
          </p:cNvSpPr>
          <p:nvPr>
            <p:ph sz="quarter" idx="1"/>
          </p:nvPr>
        </p:nvSpPr>
        <p:spPr>
          <a:xfrm>
            <a:off x="301752" y="1644789"/>
            <a:ext cx="5041220" cy="4572000"/>
          </a:xfrm>
        </p:spPr>
        <p:txBody>
          <a:bodyPr/>
          <a:lstStyle/>
          <a:p>
            <a:pPr>
              <a:lnSpc>
                <a:spcPct val="150000"/>
              </a:lnSpc>
            </a:pPr>
            <a:r>
              <a:rPr lang="en-US" dirty="0" smtClean="0"/>
              <a:t>Age between 30 and 50 years</a:t>
            </a:r>
          </a:p>
          <a:p>
            <a:pPr>
              <a:lnSpc>
                <a:spcPct val="150000"/>
              </a:lnSpc>
            </a:pPr>
            <a:r>
              <a:rPr lang="en-US" dirty="0" smtClean="0"/>
              <a:t>Athletes</a:t>
            </a:r>
          </a:p>
          <a:p>
            <a:pPr>
              <a:lnSpc>
                <a:spcPct val="150000"/>
              </a:lnSpc>
            </a:pPr>
            <a:r>
              <a:rPr lang="en-US" dirty="0" smtClean="0"/>
              <a:t>Sedentary</a:t>
            </a:r>
          </a:p>
          <a:p>
            <a:pPr>
              <a:lnSpc>
                <a:spcPct val="150000"/>
              </a:lnSpc>
            </a:pPr>
            <a:r>
              <a:rPr lang="en-US" dirty="0" smtClean="0"/>
              <a:t>Workers with repetitive duties</a:t>
            </a:r>
          </a:p>
          <a:p>
            <a:pPr>
              <a:lnSpc>
                <a:spcPct val="150000"/>
              </a:lnSpc>
            </a:pPr>
            <a:r>
              <a:rPr lang="en-US" dirty="0" smtClean="0"/>
              <a:t>Men &gt;Women</a:t>
            </a:r>
          </a:p>
        </p:txBody>
      </p:sp>
      <p:sp>
        <p:nvSpPr>
          <p:cNvPr id="4" name="TextBox 3"/>
          <p:cNvSpPr txBox="1"/>
          <p:nvPr/>
        </p:nvSpPr>
        <p:spPr>
          <a:xfrm>
            <a:off x="7036373" y="6384999"/>
            <a:ext cx="1946905" cy="369332"/>
          </a:xfrm>
          <a:prstGeom prst="rect">
            <a:avLst/>
          </a:prstGeom>
          <a:noFill/>
        </p:spPr>
        <p:txBody>
          <a:bodyPr wrap="none" rtlCol="0">
            <a:spAutoFit/>
          </a:bodyPr>
          <a:lstStyle/>
          <a:p>
            <a:r>
              <a:rPr lang="en-US" dirty="0" smtClean="0"/>
              <a:t>Carcia et al, 2010</a:t>
            </a:r>
            <a:endParaRPr lang="en-US" dirty="0"/>
          </a:p>
        </p:txBody>
      </p:sp>
    </p:spTree>
    <p:extLst>
      <p:ext uri="{BB962C8B-B14F-4D97-AF65-F5344CB8AC3E}">
        <p14:creationId xmlns:p14="http://schemas.microsoft.com/office/powerpoint/2010/main" val="1543347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Risk Factors</a:t>
            </a:r>
            <a:endParaRPr lang="en-US" sz="4000" dirty="0"/>
          </a:p>
        </p:txBody>
      </p:sp>
      <p:sp>
        <p:nvSpPr>
          <p:cNvPr id="3" name="Content Placeholder 2"/>
          <p:cNvSpPr>
            <a:spLocks noGrp="1"/>
          </p:cNvSpPr>
          <p:nvPr>
            <p:ph sz="quarter" idx="1"/>
          </p:nvPr>
        </p:nvSpPr>
        <p:spPr>
          <a:xfrm>
            <a:off x="4569263" y="1679448"/>
            <a:ext cx="4267511" cy="4572000"/>
          </a:xfrm>
        </p:spPr>
        <p:txBody>
          <a:bodyPr>
            <a:normAutofit fontScale="92500"/>
          </a:bodyPr>
          <a:lstStyle/>
          <a:p>
            <a:pPr>
              <a:lnSpc>
                <a:spcPct val="120000"/>
              </a:lnSpc>
            </a:pPr>
            <a:r>
              <a:rPr lang="en-US" dirty="0"/>
              <a:t>Increased cholesterol</a:t>
            </a:r>
          </a:p>
          <a:p>
            <a:pPr>
              <a:lnSpc>
                <a:spcPct val="120000"/>
              </a:lnSpc>
            </a:pPr>
            <a:r>
              <a:rPr lang="en-US" dirty="0"/>
              <a:t>Diabetes </a:t>
            </a:r>
            <a:endParaRPr lang="en-US" dirty="0" smtClean="0"/>
          </a:p>
          <a:p>
            <a:pPr>
              <a:lnSpc>
                <a:spcPct val="120000"/>
              </a:lnSpc>
            </a:pPr>
            <a:r>
              <a:rPr lang="en-US" dirty="0" smtClean="0"/>
              <a:t>Smoking</a:t>
            </a:r>
          </a:p>
          <a:p>
            <a:pPr>
              <a:lnSpc>
                <a:spcPct val="120000"/>
              </a:lnSpc>
            </a:pPr>
            <a:r>
              <a:rPr lang="en-US" dirty="0" smtClean="0"/>
              <a:t>Training errors</a:t>
            </a:r>
          </a:p>
          <a:p>
            <a:pPr lvl="1">
              <a:lnSpc>
                <a:spcPct val="120000"/>
              </a:lnSpc>
            </a:pPr>
            <a:r>
              <a:rPr lang="en-US" dirty="0" smtClean="0"/>
              <a:t>Sudden increase in intensity, frequency, and/or duration </a:t>
            </a:r>
          </a:p>
          <a:p>
            <a:pPr lvl="1">
              <a:lnSpc>
                <a:spcPct val="120000"/>
              </a:lnSpc>
            </a:pPr>
            <a:r>
              <a:rPr lang="en-US" dirty="0" smtClean="0"/>
              <a:t>Poor footwear</a:t>
            </a:r>
          </a:p>
          <a:p>
            <a:pPr>
              <a:lnSpc>
                <a:spcPct val="120000"/>
              </a:lnSpc>
            </a:pPr>
            <a:r>
              <a:rPr lang="en-US" dirty="0" smtClean="0"/>
              <a:t>Hill training</a:t>
            </a:r>
          </a:p>
          <a:p>
            <a:pPr>
              <a:lnSpc>
                <a:spcPct val="120000"/>
              </a:lnSpc>
            </a:pPr>
            <a:r>
              <a:rPr lang="en-US" dirty="0" smtClean="0"/>
              <a:t>Forefoot strike pattern</a:t>
            </a:r>
          </a:p>
          <a:p>
            <a:pPr marL="274320" lvl="1" indent="0">
              <a:buNone/>
            </a:pPr>
            <a:endParaRPr lang="en-US" dirty="0" smtClean="0"/>
          </a:p>
          <a:p>
            <a:endParaRPr lang="en-US" dirty="0"/>
          </a:p>
        </p:txBody>
      </p:sp>
      <p:sp>
        <p:nvSpPr>
          <p:cNvPr id="4" name="TextBox 3"/>
          <p:cNvSpPr txBox="1"/>
          <p:nvPr/>
        </p:nvSpPr>
        <p:spPr>
          <a:xfrm>
            <a:off x="7036373" y="6384999"/>
            <a:ext cx="1946905" cy="369332"/>
          </a:xfrm>
          <a:prstGeom prst="rect">
            <a:avLst/>
          </a:prstGeom>
          <a:noFill/>
        </p:spPr>
        <p:txBody>
          <a:bodyPr wrap="none" rtlCol="0">
            <a:spAutoFit/>
          </a:bodyPr>
          <a:lstStyle/>
          <a:p>
            <a:r>
              <a:rPr lang="en-US" dirty="0" smtClean="0"/>
              <a:t>Carcia et al, 2010</a:t>
            </a:r>
            <a:endParaRPr lang="en-US" dirty="0"/>
          </a:p>
        </p:txBody>
      </p:sp>
      <p:sp>
        <p:nvSpPr>
          <p:cNvPr id="5" name="Content Placeholder 2"/>
          <p:cNvSpPr txBox="1">
            <a:spLocks/>
          </p:cNvSpPr>
          <p:nvPr/>
        </p:nvSpPr>
        <p:spPr>
          <a:xfrm>
            <a:off x="301752" y="1679448"/>
            <a:ext cx="4267511"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20000"/>
              </a:lnSpc>
            </a:pPr>
            <a:r>
              <a:rPr lang="en-US" sz="2500" dirty="0" smtClean="0"/>
              <a:t>Decreased dorsiflexion ROM</a:t>
            </a:r>
          </a:p>
          <a:p>
            <a:pPr>
              <a:lnSpc>
                <a:spcPct val="120000"/>
              </a:lnSpc>
            </a:pPr>
            <a:r>
              <a:rPr lang="en-US" sz="2500" dirty="0" smtClean="0"/>
              <a:t>Abnormal subtalar ROM</a:t>
            </a:r>
          </a:p>
          <a:p>
            <a:pPr>
              <a:lnSpc>
                <a:spcPct val="120000"/>
              </a:lnSpc>
            </a:pPr>
            <a:r>
              <a:rPr lang="en-US" sz="2500" dirty="0" smtClean="0"/>
              <a:t>Decreased PF strength</a:t>
            </a:r>
          </a:p>
          <a:p>
            <a:pPr>
              <a:lnSpc>
                <a:spcPct val="120000"/>
              </a:lnSpc>
            </a:pPr>
            <a:r>
              <a:rPr lang="en-US" sz="2500" dirty="0" smtClean="0"/>
              <a:t>Increased pronation</a:t>
            </a:r>
          </a:p>
          <a:p>
            <a:pPr>
              <a:lnSpc>
                <a:spcPct val="120000"/>
              </a:lnSpc>
            </a:pPr>
            <a:r>
              <a:rPr lang="en-US" sz="2500" dirty="0" smtClean="0"/>
              <a:t>Increased age</a:t>
            </a:r>
          </a:p>
          <a:p>
            <a:pPr>
              <a:lnSpc>
                <a:spcPct val="120000"/>
              </a:lnSpc>
            </a:pPr>
            <a:r>
              <a:rPr lang="en-US" sz="2500" dirty="0" smtClean="0"/>
              <a:t>Overweight/obesity</a:t>
            </a:r>
          </a:p>
          <a:p>
            <a:pPr>
              <a:lnSpc>
                <a:spcPct val="120000"/>
              </a:lnSpc>
            </a:pPr>
            <a:r>
              <a:rPr lang="en-US" sz="2500" dirty="0" smtClean="0"/>
              <a:t>HTN</a:t>
            </a:r>
          </a:p>
          <a:p>
            <a:endParaRPr lang="en-US" dirty="0"/>
          </a:p>
        </p:txBody>
      </p:sp>
    </p:spTree>
    <p:extLst>
      <p:ext uri="{BB962C8B-B14F-4D97-AF65-F5344CB8AC3E}">
        <p14:creationId xmlns:p14="http://schemas.microsoft.com/office/powerpoint/2010/main" val="5447043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Differential Diagnosis</a:t>
            </a:r>
            <a:endParaRPr lang="en-US" sz="4000" dirty="0"/>
          </a:p>
        </p:txBody>
      </p:sp>
      <p:sp>
        <p:nvSpPr>
          <p:cNvPr id="3" name="Content Placeholder 2"/>
          <p:cNvSpPr>
            <a:spLocks noGrp="1"/>
          </p:cNvSpPr>
          <p:nvPr>
            <p:ph sz="quarter" idx="1"/>
          </p:nvPr>
        </p:nvSpPr>
        <p:spPr>
          <a:xfrm>
            <a:off x="301752" y="1527047"/>
            <a:ext cx="8503920" cy="4857951"/>
          </a:xfrm>
        </p:spPr>
        <p:txBody>
          <a:bodyPr>
            <a:normAutofit/>
          </a:bodyPr>
          <a:lstStyle/>
          <a:p>
            <a:r>
              <a:rPr lang="en-US" dirty="0" smtClean="0">
                <a:solidFill>
                  <a:srgbClr val="000000"/>
                </a:solidFill>
              </a:rPr>
              <a:t>Rupture</a:t>
            </a:r>
          </a:p>
          <a:p>
            <a:r>
              <a:rPr lang="en-US" dirty="0" smtClean="0">
                <a:solidFill>
                  <a:srgbClr val="000000"/>
                </a:solidFill>
              </a:rPr>
              <a:t>Partial tear</a:t>
            </a:r>
          </a:p>
          <a:p>
            <a:r>
              <a:rPr lang="en-US" dirty="0" smtClean="0"/>
              <a:t>Ossification</a:t>
            </a:r>
          </a:p>
          <a:p>
            <a:r>
              <a:rPr lang="en-US" dirty="0" smtClean="0"/>
              <a:t>Systemic inflammatory disease</a:t>
            </a:r>
          </a:p>
          <a:p>
            <a:r>
              <a:rPr lang="en-US" dirty="0" smtClean="0"/>
              <a:t>Insertional tendinopathy</a:t>
            </a:r>
          </a:p>
          <a:p>
            <a:r>
              <a:rPr lang="en-US" dirty="0" smtClean="0"/>
              <a:t>Posterior impingement</a:t>
            </a:r>
          </a:p>
          <a:p>
            <a:r>
              <a:rPr lang="en-US" dirty="0" smtClean="0"/>
              <a:t>Bursitis</a:t>
            </a:r>
          </a:p>
          <a:p>
            <a:r>
              <a:rPr lang="en-US" dirty="0" smtClean="0"/>
              <a:t>Os trigonum</a:t>
            </a:r>
          </a:p>
          <a:p>
            <a:r>
              <a:rPr lang="en-US" dirty="0" smtClean="0"/>
              <a:t>Referred pain from spine</a:t>
            </a:r>
            <a:endParaRPr lang="en-US" dirty="0"/>
          </a:p>
        </p:txBody>
      </p:sp>
      <p:sp>
        <p:nvSpPr>
          <p:cNvPr id="5" name="TextBox 4"/>
          <p:cNvSpPr txBox="1"/>
          <p:nvPr/>
        </p:nvSpPr>
        <p:spPr>
          <a:xfrm>
            <a:off x="5087293" y="6384998"/>
            <a:ext cx="3898160" cy="369332"/>
          </a:xfrm>
          <a:prstGeom prst="rect">
            <a:avLst/>
          </a:prstGeom>
          <a:noFill/>
        </p:spPr>
        <p:txBody>
          <a:bodyPr wrap="none" rtlCol="0">
            <a:spAutoFit/>
          </a:bodyPr>
          <a:lstStyle/>
          <a:p>
            <a:r>
              <a:rPr lang="en-US" dirty="0" smtClean="0"/>
              <a:t>Carcia et al, 2010; de Vos</a:t>
            </a:r>
            <a:r>
              <a:rPr lang="en-US" dirty="0"/>
              <a:t> </a:t>
            </a:r>
            <a:r>
              <a:rPr lang="en-US" dirty="0" smtClean="0"/>
              <a:t>et al, 2004</a:t>
            </a:r>
            <a:endParaRPr lang="en-US" dirty="0"/>
          </a:p>
        </p:txBody>
      </p:sp>
    </p:spTree>
    <p:extLst>
      <p:ext uri="{BB962C8B-B14F-4D97-AF65-F5344CB8AC3E}">
        <p14:creationId xmlns:p14="http://schemas.microsoft.com/office/powerpoint/2010/main" val="12715358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Midportion</a:t>
            </a:r>
            <a:endParaRPr lang="en-US" dirty="0"/>
          </a:p>
        </p:txBody>
      </p:sp>
      <p:sp>
        <p:nvSpPr>
          <p:cNvPr id="3" name="Text Placeholder 2"/>
          <p:cNvSpPr>
            <a:spLocks noGrp="1"/>
          </p:cNvSpPr>
          <p:nvPr>
            <p:ph type="body" sz="half" idx="3"/>
          </p:nvPr>
        </p:nvSpPr>
        <p:spPr/>
        <p:txBody>
          <a:bodyPr/>
          <a:lstStyle/>
          <a:p>
            <a:pPr algn="ctr"/>
            <a:r>
              <a:rPr lang="en-US" dirty="0" smtClean="0"/>
              <a:t>Insertional</a:t>
            </a:r>
            <a:endParaRPr lang="en-US" dirty="0"/>
          </a:p>
        </p:txBody>
      </p:sp>
      <p:sp>
        <p:nvSpPr>
          <p:cNvPr id="6" name="Title 5"/>
          <p:cNvSpPr>
            <a:spLocks noGrp="1"/>
          </p:cNvSpPr>
          <p:nvPr>
            <p:ph type="title"/>
          </p:nvPr>
        </p:nvSpPr>
        <p:spPr/>
        <p:txBody>
          <a:bodyPr>
            <a:normAutofit/>
          </a:bodyPr>
          <a:lstStyle/>
          <a:p>
            <a:r>
              <a:rPr lang="en-US" sz="4000" dirty="0" smtClean="0"/>
              <a:t>Midportion vs. Insertional</a:t>
            </a:r>
            <a:endParaRPr lang="en-US" sz="4000" dirty="0"/>
          </a:p>
        </p:txBody>
      </p:sp>
      <p:sp>
        <p:nvSpPr>
          <p:cNvPr id="7" name="Content Placeholder 2"/>
          <p:cNvSpPr>
            <a:spLocks noGrp="1"/>
          </p:cNvSpPr>
          <p:nvPr>
            <p:ph sz="quarter" idx="2"/>
          </p:nvPr>
        </p:nvSpPr>
        <p:spPr>
          <a:xfrm>
            <a:off x="6387052" y="2471383"/>
            <a:ext cx="2445926" cy="1863619"/>
          </a:xfrm>
        </p:spPr>
        <p:txBody>
          <a:bodyPr>
            <a:normAutofit/>
          </a:bodyPr>
          <a:lstStyle/>
          <a:p>
            <a:r>
              <a:rPr lang="en-US" sz="2000" dirty="0" smtClean="0"/>
              <a:t>Swelling at central posterior aspect of calcaneus </a:t>
            </a:r>
          </a:p>
          <a:p>
            <a:r>
              <a:rPr lang="en-US" sz="2000" dirty="0" smtClean="0"/>
              <a:t>TTP at calcaneus</a:t>
            </a:r>
          </a:p>
        </p:txBody>
      </p:sp>
      <p:sp>
        <p:nvSpPr>
          <p:cNvPr id="8" name="Content Placeholder 3"/>
          <p:cNvSpPr>
            <a:spLocks noGrp="1"/>
          </p:cNvSpPr>
          <p:nvPr>
            <p:ph sz="quarter" idx="4"/>
          </p:nvPr>
        </p:nvSpPr>
        <p:spPr>
          <a:xfrm>
            <a:off x="301752" y="2471383"/>
            <a:ext cx="2486169" cy="3534113"/>
          </a:xfrm>
        </p:spPr>
        <p:txBody>
          <a:bodyPr>
            <a:normAutofit/>
          </a:bodyPr>
          <a:lstStyle/>
          <a:p>
            <a:r>
              <a:rPr lang="en-US" sz="2000" dirty="0" smtClean="0"/>
              <a:t>TTP 2-7cm proximal to calcaneus </a:t>
            </a:r>
          </a:p>
          <a:p>
            <a:pPr marL="0" indent="0">
              <a:buNone/>
            </a:pPr>
            <a:endParaRPr lang="en-US" sz="2000" dirty="0" smtClean="0"/>
          </a:p>
          <a:p>
            <a:r>
              <a:rPr lang="en-US" sz="2000" dirty="0" smtClean="0"/>
              <a:t>Most common location for tendinopathy</a:t>
            </a:r>
            <a:endParaRPr lang="en-US" sz="2000" dirty="0"/>
          </a:p>
        </p:txBody>
      </p:sp>
      <p:sp>
        <p:nvSpPr>
          <p:cNvPr id="9" name="TextBox 8"/>
          <p:cNvSpPr txBox="1"/>
          <p:nvPr/>
        </p:nvSpPr>
        <p:spPr>
          <a:xfrm>
            <a:off x="6831093" y="6370399"/>
            <a:ext cx="2008107" cy="369332"/>
          </a:xfrm>
          <a:prstGeom prst="rect">
            <a:avLst/>
          </a:prstGeom>
          <a:noFill/>
        </p:spPr>
        <p:txBody>
          <a:bodyPr wrap="none" rtlCol="0">
            <a:spAutoFit/>
          </a:bodyPr>
          <a:lstStyle/>
          <a:p>
            <a:r>
              <a:rPr lang="en-US" dirty="0"/>
              <a:t>d</a:t>
            </a:r>
            <a:r>
              <a:rPr lang="en-US" dirty="0" smtClean="0"/>
              <a:t>e Vos et al, 2004</a:t>
            </a:r>
            <a:endParaRPr lang="en-US" dirty="0"/>
          </a:p>
        </p:txBody>
      </p:sp>
      <p:pic>
        <p:nvPicPr>
          <p:cNvPr id="10" name="Picture 9"/>
          <p:cNvPicPr>
            <a:picLocks noChangeAspect="1"/>
          </p:cNvPicPr>
          <p:nvPr/>
        </p:nvPicPr>
        <p:blipFill>
          <a:blip r:embed="rId3"/>
          <a:stretch>
            <a:fillRect/>
          </a:stretch>
        </p:blipFill>
        <p:spPr>
          <a:xfrm>
            <a:off x="2787921" y="2842561"/>
            <a:ext cx="3599131" cy="3527838"/>
          </a:xfrm>
          <a:prstGeom prst="rect">
            <a:avLst/>
          </a:prstGeom>
        </p:spPr>
      </p:pic>
      <p:sp>
        <p:nvSpPr>
          <p:cNvPr id="12" name="Content Placeholder 2"/>
          <p:cNvSpPr txBox="1">
            <a:spLocks/>
          </p:cNvSpPr>
          <p:nvPr/>
        </p:nvSpPr>
        <p:spPr>
          <a:xfrm>
            <a:off x="6387052" y="4128115"/>
            <a:ext cx="2756947" cy="216806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dirty="0" smtClean="0"/>
              <a:t>May have calcification</a:t>
            </a:r>
          </a:p>
          <a:p>
            <a:r>
              <a:rPr lang="en-US" sz="2000" dirty="0" smtClean="0"/>
              <a:t>NSAIDs, rest and </a:t>
            </a:r>
            <a:r>
              <a:rPr lang="en-US" sz="2000" i="1" dirty="0" smtClean="0"/>
              <a:t>very</a:t>
            </a:r>
            <a:r>
              <a:rPr lang="en-US" sz="2000" dirty="0" smtClean="0"/>
              <a:t> gradual return to activity</a:t>
            </a:r>
            <a:endParaRPr lang="en-US" sz="2000" dirty="0"/>
          </a:p>
        </p:txBody>
      </p:sp>
    </p:spTree>
    <p:extLst>
      <p:ext uri="{BB962C8B-B14F-4D97-AF65-F5344CB8AC3E}">
        <p14:creationId xmlns:p14="http://schemas.microsoft.com/office/powerpoint/2010/main" val="28033434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Evaluation</a:t>
            </a:r>
            <a:endParaRPr lang="en-US" sz="6000" dirty="0"/>
          </a:p>
        </p:txBody>
      </p:sp>
      <p:pic>
        <p:nvPicPr>
          <p:cNvPr id="5" name="Picture 4" descr="IMG_259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0156" y="2773858"/>
            <a:ext cx="2349264" cy="3514771"/>
          </a:xfrm>
          <a:prstGeom prst="rect">
            <a:avLst/>
          </a:prstGeom>
        </p:spPr>
      </p:pic>
    </p:spTree>
    <p:extLst>
      <p:ext uri="{BB962C8B-B14F-4D97-AF65-F5344CB8AC3E}">
        <p14:creationId xmlns:p14="http://schemas.microsoft.com/office/powerpoint/2010/main" val="32483520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Objectives</a:t>
            </a:r>
            <a:endParaRPr lang="en-US" sz="4000" dirty="0"/>
          </a:p>
        </p:txBody>
      </p:sp>
      <p:sp>
        <p:nvSpPr>
          <p:cNvPr id="3" name="Content Placeholder 2"/>
          <p:cNvSpPr>
            <a:spLocks noGrp="1"/>
          </p:cNvSpPr>
          <p:nvPr>
            <p:ph sz="quarter" idx="1"/>
          </p:nvPr>
        </p:nvSpPr>
        <p:spPr/>
        <p:txBody>
          <a:bodyPr/>
          <a:lstStyle/>
          <a:p>
            <a:r>
              <a:rPr lang="en-US" dirty="0" smtClean="0"/>
              <a:t>Review the anatomy, structure and function of the Achilles tendon</a:t>
            </a:r>
          </a:p>
          <a:p>
            <a:r>
              <a:rPr lang="en-US" dirty="0" smtClean="0"/>
              <a:t>Define overuse tendinopathy</a:t>
            </a:r>
          </a:p>
          <a:p>
            <a:r>
              <a:rPr lang="en-US" dirty="0" smtClean="0"/>
              <a:t>Evaluate a patient with Achilles tendinopathy in an organized and efficient approach</a:t>
            </a:r>
          </a:p>
          <a:p>
            <a:r>
              <a:rPr lang="en-US" dirty="0" smtClean="0"/>
              <a:t>Identify common mechanisms of injury for overuse Achilles tendinopathy</a:t>
            </a:r>
          </a:p>
          <a:p>
            <a:r>
              <a:rPr lang="en-US" dirty="0" smtClean="0"/>
              <a:t>Understand the evidence behind various treatments for overuse Achilles tendinopathy</a:t>
            </a:r>
            <a:endParaRPr lang="en-US" dirty="0"/>
          </a:p>
        </p:txBody>
      </p:sp>
    </p:spTree>
    <p:extLst>
      <p:ext uri="{BB962C8B-B14F-4D97-AF65-F5344CB8AC3E}">
        <p14:creationId xmlns:p14="http://schemas.microsoft.com/office/powerpoint/2010/main" val="9869103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Patient History</a:t>
            </a:r>
            <a:endParaRPr lang="en-US" sz="4000" dirty="0"/>
          </a:p>
        </p:txBody>
      </p:sp>
      <p:sp>
        <p:nvSpPr>
          <p:cNvPr id="3" name="Content Placeholder 2"/>
          <p:cNvSpPr>
            <a:spLocks noGrp="1"/>
          </p:cNvSpPr>
          <p:nvPr>
            <p:ph sz="quarter" idx="1"/>
          </p:nvPr>
        </p:nvSpPr>
        <p:spPr/>
        <p:txBody>
          <a:bodyPr>
            <a:normAutofit/>
          </a:bodyPr>
          <a:lstStyle/>
          <a:p>
            <a:pPr>
              <a:lnSpc>
                <a:spcPct val="120000"/>
              </a:lnSpc>
            </a:pPr>
            <a:r>
              <a:rPr lang="en-US" dirty="0" smtClean="0"/>
              <a:t>Duration of impairment</a:t>
            </a:r>
          </a:p>
          <a:p>
            <a:pPr>
              <a:lnSpc>
                <a:spcPct val="120000"/>
              </a:lnSpc>
            </a:pPr>
            <a:r>
              <a:rPr lang="en-US" dirty="0" smtClean="0"/>
              <a:t>Pain pattern: </a:t>
            </a:r>
          </a:p>
          <a:p>
            <a:pPr lvl="1">
              <a:lnSpc>
                <a:spcPct val="120000"/>
              </a:lnSpc>
            </a:pPr>
            <a:r>
              <a:rPr lang="en-US" dirty="0" smtClean="0"/>
              <a:t>location, intensity, frequency, duration, type</a:t>
            </a:r>
          </a:p>
          <a:p>
            <a:pPr>
              <a:lnSpc>
                <a:spcPct val="120000"/>
              </a:lnSpc>
            </a:pPr>
            <a:r>
              <a:rPr lang="en-US" dirty="0" smtClean="0"/>
              <a:t>Mechanism of injury (if acute)</a:t>
            </a:r>
          </a:p>
          <a:p>
            <a:pPr>
              <a:lnSpc>
                <a:spcPct val="120000"/>
              </a:lnSpc>
            </a:pPr>
            <a:r>
              <a:rPr lang="en-US" dirty="0" smtClean="0"/>
              <a:t>Previous Achilles tendon problems?</a:t>
            </a:r>
          </a:p>
          <a:p>
            <a:pPr>
              <a:lnSpc>
                <a:spcPct val="120000"/>
              </a:lnSpc>
            </a:pPr>
            <a:r>
              <a:rPr lang="en-US" dirty="0" smtClean="0"/>
              <a:t>Course of events since onset</a:t>
            </a:r>
          </a:p>
          <a:p>
            <a:pPr>
              <a:lnSpc>
                <a:spcPct val="120000"/>
              </a:lnSpc>
            </a:pPr>
            <a:r>
              <a:rPr lang="en-US" dirty="0" smtClean="0"/>
              <a:t>Aggs/eases</a:t>
            </a:r>
          </a:p>
          <a:p>
            <a:pPr>
              <a:lnSpc>
                <a:spcPct val="120000"/>
              </a:lnSpc>
            </a:pPr>
            <a:r>
              <a:rPr lang="en-US" dirty="0"/>
              <a:t>M</a:t>
            </a:r>
            <a:r>
              <a:rPr lang="en-US" dirty="0" smtClean="0"/>
              <a:t>edical treatments?</a:t>
            </a:r>
          </a:p>
          <a:p>
            <a:pPr marL="0" indent="0">
              <a:lnSpc>
                <a:spcPct val="120000"/>
              </a:lnSpc>
              <a:buNone/>
            </a:pPr>
            <a:endParaRPr lang="en-US" dirty="0" smtClean="0"/>
          </a:p>
          <a:p>
            <a:pPr lvl="1"/>
            <a:endParaRPr lang="en-US" dirty="0"/>
          </a:p>
        </p:txBody>
      </p:sp>
      <p:sp>
        <p:nvSpPr>
          <p:cNvPr id="4" name="TextBox 3"/>
          <p:cNvSpPr txBox="1"/>
          <p:nvPr/>
        </p:nvSpPr>
        <p:spPr>
          <a:xfrm>
            <a:off x="6861194" y="6370399"/>
            <a:ext cx="2123636" cy="369332"/>
          </a:xfrm>
          <a:prstGeom prst="rect">
            <a:avLst/>
          </a:prstGeom>
          <a:noFill/>
        </p:spPr>
        <p:txBody>
          <a:bodyPr wrap="none" rtlCol="0">
            <a:spAutoFit/>
          </a:bodyPr>
          <a:lstStyle/>
          <a:p>
            <a:r>
              <a:rPr lang="en-US" dirty="0" smtClean="0"/>
              <a:t>Paavola et al, 2002</a:t>
            </a:r>
            <a:endParaRPr lang="en-US" dirty="0"/>
          </a:p>
        </p:txBody>
      </p:sp>
    </p:spTree>
    <p:extLst>
      <p:ext uri="{BB962C8B-B14F-4D97-AF65-F5344CB8AC3E}">
        <p14:creationId xmlns:p14="http://schemas.microsoft.com/office/powerpoint/2010/main" val="1641520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Subjective</a:t>
            </a:r>
            <a:endParaRPr lang="en-US" sz="4000" dirty="0"/>
          </a:p>
        </p:txBody>
      </p:sp>
      <p:sp>
        <p:nvSpPr>
          <p:cNvPr id="3" name="Content Placeholder 2"/>
          <p:cNvSpPr>
            <a:spLocks noGrp="1"/>
          </p:cNvSpPr>
          <p:nvPr>
            <p:ph sz="quarter" idx="1"/>
          </p:nvPr>
        </p:nvSpPr>
        <p:spPr>
          <a:xfrm>
            <a:off x="301752" y="1527048"/>
            <a:ext cx="8681526" cy="4572000"/>
          </a:xfrm>
        </p:spPr>
        <p:txBody>
          <a:bodyPr>
            <a:normAutofit lnSpcReduction="10000"/>
          </a:bodyPr>
          <a:lstStyle/>
          <a:p>
            <a:pPr>
              <a:lnSpc>
                <a:spcPct val="120000"/>
              </a:lnSpc>
            </a:pPr>
            <a:r>
              <a:rPr lang="en-US" dirty="0"/>
              <a:t>Gradual </a:t>
            </a:r>
            <a:r>
              <a:rPr lang="en-US" dirty="0" smtClean="0"/>
              <a:t>onset</a:t>
            </a:r>
          </a:p>
          <a:p>
            <a:pPr>
              <a:lnSpc>
                <a:spcPct val="120000"/>
              </a:lnSpc>
            </a:pPr>
            <a:r>
              <a:rPr lang="en-US" dirty="0" smtClean="0"/>
              <a:t>Localized pain/stiffness following period of inactivity</a:t>
            </a:r>
          </a:p>
          <a:p>
            <a:pPr lvl="1">
              <a:lnSpc>
                <a:spcPct val="120000"/>
              </a:lnSpc>
              <a:buClrTx/>
              <a:buFont typeface="Wingdings" charset="2"/>
              <a:buChar char="Ø"/>
            </a:pPr>
            <a:r>
              <a:rPr lang="en-US" sz="2000" dirty="0" smtClean="0">
                <a:solidFill>
                  <a:srgbClr val="000000"/>
                </a:solidFill>
              </a:rPr>
              <a:t>Relieved with exercise</a:t>
            </a:r>
          </a:p>
          <a:p>
            <a:pPr lvl="2">
              <a:lnSpc>
                <a:spcPct val="120000"/>
              </a:lnSpc>
              <a:buClrTx/>
              <a:buFont typeface="Wingdings" charset="2"/>
              <a:buChar char="Ø"/>
            </a:pPr>
            <a:r>
              <a:rPr lang="en-US" dirty="0" smtClean="0">
                <a:solidFill>
                  <a:srgbClr val="000000"/>
                </a:solidFill>
              </a:rPr>
              <a:t>Pain after exercise</a:t>
            </a:r>
          </a:p>
          <a:p>
            <a:pPr lvl="3">
              <a:lnSpc>
                <a:spcPct val="120000"/>
              </a:lnSpc>
              <a:buClrTx/>
              <a:buFont typeface="Wingdings" charset="2"/>
              <a:buChar char="Ø"/>
            </a:pPr>
            <a:r>
              <a:rPr lang="en-US" dirty="0" smtClean="0">
                <a:solidFill>
                  <a:srgbClr val="000000"/>
                </a:solidFill>
              </a:rPr>
              <a:t>Pain during exercise</a:t>
            </a:r>
          </a:p>
          <a:p>
            <a:pPr>
              <a:lnSpc>
                <a:spcPct val="120000"/>
              </a:lnSpc>
            </a:pPr>
            <a:r>
              <a:rPr lang="en-US" dirty="0" smtClean="0">
                <a:solidFill>
                  <a:srgbClr val="000000"/>
                </a:solidFill>
              </a:rPr>
              <a:t>“Achy/Dull/Stiff”</a:t>
            </a:r>
          </a:p>
          <a:p>
            <a:pPr>
              <a:lnSpc>
                <a:spcPct val="120000"/>
              </a:lnSpc>
            </a:pPr>
            <a:r>
              <a:rPr lang="en-US" dirty="0" smtClean="0">
                <a:solidFill>
                  <a:srgbClr val="000000"/>
                </a:solidFill>
              </a:rPr>
              <a:t>Mild, “annoying” pain --&gt; too painful for activity, limp</a:t>
            </a:r>
          </a:p>
          <a:p>
            <a:pPr>
              <a:lnSpc>
                <a:spcPct val="120000"/>
              </a:lnSpc>
            </a:pPr>
            <a:r>
              <a:rPr lang="en-US" dirty="0" smtClean="0">
                <a:solidFill>
                  <a:srgbClr val="000000"/>
                </a:solidFill>
              </a:rPr>
              <a:t>Aggs: walking, activity, pain descending stairs</a:t>
            </a:r>
          </a:p>
          <a:p>
            <a:pPr>
              <a:lnSpc>
                <a:spcPct val="120000"/>
              </a:lnSpc>
            </a:pPr>
            <a:r>
              <a:rPr lang="en-US" dirty="0" smtClean="0">
                <a:solidFill>
                  <a:srgbClr val="000000"/>
                </a:solidFill>
              </a:rPr>
              <a:t>Eases: rest, ice, NSAIDs </a:t>
            </a:r>
          </a:p>
          <a:p>
            <a:pPr>
              <a:lnSpc>
                <a:spcPct val="120000"/>
              </a:lnSpc>
            </a:pPr>
            <a:endParaRPr lang="en-US" dirty="0"/>
          </a:p>
        </p:txBody>
      </p:sp>
      <p:sp>
        <p:nvSpPr>
          <p:cNvPr id="5" name="TextBox 4"/>
          <p:cNvSpPr txBox="1"/>
          <p:nvPr/>
        </p:nvSpPr>
        <p:spPr>
          <a:xfrm>
            <a:off x="5081849" y="6384999"/>
            <a:ext cx="3901429" cy="369332"/>
          </a:xfrm>
          <a:prstGeom prst="rect">
            <a:avLst/>
          </a:prstGeom>
          <a:noFill/>
        </p:spPr>
        <p:txBody>
          <a:bodyPr wrap="none" rtlCol="0">
            <a:spAutoFit/>
          </a:bodyPr>
          <a:lstStyle/>
          <a:p>
            <a:r>
              <a:rPr lang="en-US" dirty="0" smtClean="0"/>
              <a:t>Carcia et al, 2010; Saxena et al, 2013</a:t>
            </a:r>
            <a:endParaRPr lang="en-US" dirty="0"/>
          </a:p>
        </p:txBody>
      </p:sp>
    </p:spTree>
    <p:extLst>
      <p:ext uri="{BB962C8B-B14F-4D97-AF65-F5344CB8AC3E}">
        <p14:creationId xmlns:p14="http://schemas.microsoft.com/office/powerpoint/2010/main" val="6523420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a:t>
            </a:r>
            <a:endParaRPr lang="en-US" sz="4000" dirty="0"/>
          </a:p>
        </p:txBody>
      </p:sp>
      <p:sp>
        <p:nvSpPr>
          <p:cNvPr id="3" name="Content Placeholder 2"/>
          <p:cNvSpPr>
            <a:spLocks noGrp="1"/>
          </p:cNvSpPr>
          <p:nvPr>
            <p:ph sz="quarter" idx="1"/>
          </p:nvPr>
        </p:nvSpPr>
        <p:spPr>
          <a:xfrm>
            <a:off x="301752" y="1527048"/>
            <a:ext cx="4267660" cy="4572000"/>
          </a:xfrm>
        </p:spPr>
        <p:txBody>
          <a:bodyPr/>
          <a:lstStyle/>
          <a:p>
            <a:r>
              <a:rPr lang="en-US" dirty="0" smtClean="0"/>
              <a:t>Observation</a:t>
            </a:r>
          </a:p>
          <a:p>
            <a:r>
              <a:rPr lang="en-US" dirty="0" smtClean="0"/>
              <a:t>ROM</a:t>
            </a:r>
          </a:p>
          <a:p>
            <a:r>
              <a:rPr lang="en-US" dirty="0" smtClean="0"/>
              <a:t>MMT</a:t>
            </a:r>
          </a:p>
          <a:p>
            <a:r>
              <a:rPr lang="en-US" dirty="0" smtClean="0"/>
              <a:t>Reflexes (S1)</a:t>
            </a:r>
          </a:p>
          <a:p>
            <a:r>
              <a:rPr lang="en-US" dirty="0" smtClean="0"/>
              <a:t>Dermatomes</a:t>
            </a:r>
          </a:p>
          <a:p>
            <a:r>
              <a:rPr lang="en-US" dirty="0"/>
              <a:t>Foot Mechanics</a:t>
            </a:r>
          </a:p>
          <a:p>
            <a:r>
              <a:rPr lang="en-US" dirty="0"/>
              <a:t>Special Tests</a:t>
            </a:r>
          </a:p>
          <a:p>
            <a:r>
              <a:rPr lang="en-US" dirty="0"/>
              <a:t>Palpation</a:t>
            </a:r>
          </a:p>
          <a:p>
            <a:r>
              <a:rPr lang="en-US" dirty="0"/>
              <a:t>Outcome Measures</a:t>
            </a:r>
          </a:p>
          <a:p>
            <a:pPr marL="274320" lvl="1" indent="0">
              <a:buNone/>
            </a:pPr>
            <a:endParaRPr lang="en-US" dirty="0" smtClean="0"/>
          </a:p>
          <a:p>
            <a:pPr lvl="1"/>
            <a:endParaRPr lang="en-US" dirty="0" smtClean="0"/>
          </a:p>
          <a:p>
            <a:endParaRPr lang="en-US" dirty="0"/>
          </a:p>
        </p:txBody>
      </p:sp>
      <p:sp>
        <p:nvSpPr>
          <p:cNvPr id="4" name="Content Placeholder 2"/>
          <p:cNvSpPr txBox="1">
            <a:spLocks/>
          </p:cNvSpPr>
          <p:nvPr/>
        </p:nvSpPr>
        <p:spPr>
          <a:xfrm>
            <a:off x="4568492" y="1527048"/>
            <a:ext cx="426766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a:buFont typeface="Wingdings"/>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55811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Foot Mechanics</a:t>
            </a:r>
            <a:endParaRPr lang="en-US" sz="4000" dirty="0"/>
          </a:p>
        </p:txBody>
      </p:sp>
      <p:sp>
        <p:nvSpPr>
          <p:cNvPr id="3" name="Content Placeholder 2"/>
          <p:cNvSpPr>
            <a:spLocks noGrp="1"/>
          </p:cNvSpPr>
          <p:nvPr>
            <p:ph sz="quarter" idx="1"/>
          </p:nvPr>
        </p:nvSpPr>
        <p:spPr>
          <a:xfrm>
            <a:off x="301752" y="1527048"/>
            <a:ext cx="4225424" cy="4572000"/>
          </a:xfrm>
        </p:spPr>
        <p:txBody>
          <a:bodyPr>
            <a:normAutofit/>
          </a:bodyPr>
          <a:lstStyle/>
          <a:p>
            <a:pPr>
              <a:lnSpc>
                <a:spcPct val="200000"/>
              </a:lnSpc>
            </a:pPr>
            <a:r>
              <a:rPr lang="en-US" dirty="0"/>
              <a:t>Foot </a:t>
            </a:r>
            <a:r>
              <a:rPr lang="en-US" dirty="0" smtClean="0"/>
              <a:t>pronation</a:t>
            </a:r>
          </a:p>
          <a:p>
            <a:pPr lvl="1">
              <a:lnSpc>
                <a:spcPct val="200000"/>
              </a:lnSpc>
            </a:pPr>
            <a:r>
              <a:rPr lang="en-US" dirty="0" smtClean="0"/>
              <a:t>Subtalar joint ROM</a:t>
            </a:r>
          </a:p>
          <a:p>
            <a:pPr lvl="1">
              <a:lnSpc>
                <a:spcPct val="200000"/>
              </a:lnSpc>
            </a:pPr>
            <a:r>
              <a:rPr lang="en-US" dirty="0" smtClean="0"/>
              <a:t>Longitudinal arch angle</a:t>
            </a:r>
          </a:p>
          <a:p>
            <a:pPr lvl="1">
              <a:lnSpc>
                <a:spcPct val="200000"/>
              </a:lnSpc>
            </a:pPr>
            <a:r>
              <a:rPr lang="en-US" dirty="0" smtClean="0"/>
              <a:t>Forefoot alignment</a:t>
            </a:r>
            <a:endParaRPr lang="en-US" dirty="0"/>
          </a:p>
          <a:p>
            <a:pPr>
              <a:lnSpc>
                <a:spcPct val="200000"/>
              </a:lnSpc>
            </a:pPr>
            <a:r>
              <a:rPr lang="en-US" dirty="0" smtClean="0"/>
              <a:t>Talocrural ROM</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5109324" y="2020047"/>
            <a:ext cx="3519897" cy="3732305"/>
          </a:xfrm>
          <a:prstGeom prst="rect">
            <a:avLst/>
          </a:prstGeom>
        </p:spPr>
      </p:pic>
      <p:sp>
        <p:nvSpPr>
          <p:cNvPr id="5" name="TextBox 4"/>
          <p:cNvSpPr txBox="1"/>
          <p:nvPr/>
        </p:nvSpPr>
        <p:spPr>
          <a:xfrm>
            <a:off x="5733733" y="6355800"/>
            <a:ext cx="3260891" cy="369332"/>
          </a:xfrm>
          <a:prstGeom prst="rect">
            <a:avLst/>
          </a:prstGeom>
          <a:noFill/>
        </p:spPr>
        <p:txBody>
          <a:bodyPr wrap="none" rtlCol="0">
            <a:spAutoFit/>
          </a:bodyPr>
          <a:lstStyle/>
          <a:p>
            <a:r>
              <a:rPr lang="en-US" dirty="0" smtClean="0"/>
              <a:t>Gross, 1995; Carcia et al, 2010 </a:t>
            </a:r>
            <a:endParaRPr lang="en-US" dirty="0"/>
          </a:p>
        </p:txBody>
      </p:sp>
    </p:spTree>
    <p:extLst>
      <p:ext uri="{BB962C8B-B14F-4D97-AF65-F5344CB8AC3E}">
        <p14:creationId xmlns:p14="http://schemas.microsoft.com/office/powerpoint/2010/main" val="42452548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1"/>
            <a:ext cx="2362200" cy="1501604"/>
          </a:xfrm>
        </p:spPr>
        <p:txBody>
          <a:bodyPr/>
          <a:lstStyle/>
          <a:p>
            <a:pPr algn="ctr"/>
            <a:r>
              <a:rPr lang="en-US" sz="2800" dirty="0" smtClean="0"/>
              <a:t>Ruling Out Complete Rupture</a:t>
            </a:r>
            <a:endParaRPr lang="en-US" sz="2800" dirty="0"/>
          </a:p>
        </p:txBody>
      </p:sp>
      <p:sp>
        <p:nvSpPr>
          <p:cNvPr id="4" name="Content Placeholder 3"/>
          <p:cNvSpPr>
            <a:spLocks noGrp="1"/>
          </p:cNvSpPr>
          <p:nvPr>
            <p:ph sz="quarter" idx="1"/>
          </p:nvPr>
        </p:nvSpPr>
        <p:spPr>
          <a:xfrm>
            <a:off x="3124200" y="785519"/>
            <a:ext cx="5638800" cy="5258588"/>
          </a:xfrm>
        </p:spPr>
        <p:txBody>
          <a:bodyPr>
            <a:normAutofit/>
          </a:bodyPr>
          <a:lstStyle/>
          <a:p>
            <a:pPr>
              <a:lnSpc>
                <a:spcPct val="200000"/>
              </a:lnSpc>
            </a:pPr>
            <a:r>
              <a:rPr lang="en-US" dirty="0" smtClean="0"/>
              <a:t>Thompson Test</a:t>
            </a:r>
          </a:p>
          <a:p>
            <a:pPr>
              <a:lnSpc>
                <a:spcPct val="200000"/>
              </a:lnSpc>
            </a:pPr>
            <a:endParaRPr lang="en-US" dirty="0" smtClean="0"/>
          </a:p>
          <a:p>
            <a:pPr>
              <a:lnSpc>
                <a:spcPct val="200000"/>
              </a:lnSpc>
            </a:pPr>
            <a:endParaRPr lang="en-US" dirty="0" smtClean="0"/>
          </a:p>
          <a:p>
            <a:pPr>
              <a:lnSpc>
                <a:spcPct val="200000"/>
              </a:lnSpc>
            </a:pPr>
            <a:endParaRPr lang="en-US" dirty="0" smtClean="0"/>
          </a:p>
          <a:p>
            <a:pPr>
              <a:lnSpc>
                <a:spcPct val="200000"/>
              </a:lnSpc>
            </a:pPr>
            <a:endParaRPr lang="en-US" dirty="0"/>
          </a:p>
        </p:txBody>
      </p:sp>
      <p:pic>
        <p:nvPicPr>
          <p:cNvPr id="3" name="Picture 2"/>
          <p:cNvPicPr>
            <a:picLocks noChangeAspect="1"/>
          </p:cNvPicPr>
          <p:nvPr/>
        </p:nvPicPr>
        <p:blipFill>
          <a:blip r:embed="rId3"/>
          <a:stretch>
            <a:fillRect/>
          </a:stretch>
        </p:blipFill>
        <p:spPr>
          <a:xfrm>
            <a:off x="0" y="4188091"/>
            <a:ext cx="3078153" cy="2202126"/>
          </a:xfrm>
          <a:prstGeom prst="rect">
            <a:avLst/>
          </a:prstGeom>
        </p:spPr>
      </p:pic>
    </p:spTree>
    <p:extLst>
      <p:ext uri="{BB962C8B-B14F-4D97-AF65-F5344CB8AC3E}">
        <p14:creationId xmlns:p14="http://schemas.microsoft.com/office/powerpoint/2010/main" val="28820960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Thompson (“Squeeze”) Test</a:t>
            </a:r>
            <a:endParaRPr lang="en-US" sz="4000" dirty="0"/>
          </a:p>
        </p:txBody>
      </p:sp>
      <p:pic>
        <p:nvPicPr>
          <p:cNvPr id="4" name="Picture 3"/>
          <p:cNvPicPr>
            <a:picLocks noChangeAspect="1"/>
          </p:cNvPicPr>
          <p:nvPr/>
        </p:nvPicPr>
        <p:blipFill>
          <a:blip r:embed="rId3"/>
          <a:stretch>
            <a:fillRect/>
          </a:stretch>
        </p:blipFill>
        <p:spPr>
          <a:xfrm>
            <a:off x="5628154" y="3543278"/>
            <a:ext cx="3207998" cy="259556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752" y="3543278"/>
            <a:ext cx="5065604" cy="2595562"/>
          </a:xfrm>
          <a:prstGeom prst="rect">
            <a:avLst/>
          </a:prstGeom>
        </p:spPr>
      </p:pic>
      <p:sp>
        <p:nvSpPr>
          <p:cNvPr id="8" name="Content Placeholder 2"/>
          <p:cNvSpPr>
            <a:spLocks noGrp="1"/>
          </p:cNvSpPr>
          <p:nvPr>
            <p:ph sz="quarter" idx="1"/>
          </p:nvPr>
        </p:nvSpPr>
        <p:spPr>
          <a:xfrm>
            <a:off x="301752" y="1527048"/>
            <a:ext cx="8503920" cy="1841552"/>
          </a:xfrm>
        </p:spPr>
        <p:txBody>
          <a:bodyPr>
            <a:normAutofit/>
          </a:bodyPr>
          <a:lstStyle/>
          <a:p>
            <a:r>
              <a:rPr lang="en-US" dirty="0" smtClean="0"/>
              <a:t>Thompson, 1962:</a:t>
            </a:r>
          </a:p>
          <a:p>
            <a:pPr lvl="1"/>
            <a:r>
              <a:rPr lang="en-US" dirty="0" smtClean="0"/>
              <a:t>Patient prone with ankles over the edge of the table. Therapist squeezes the calf muscles</a:t>
            </a:r>
          </a:p>
          <a:p>
            <a:pPr lvl="1"/>
            <a:r>
              <a:rPr lang="en-US" dirty="0" smtClean="0"/>
              <a:t>Positive = absence of plantar flexion </a:t>
            </a:r>
          </a:p>
        </p:txBody>
      </p:sp>
    </p:spTree>
    <p:extLst>
      <p:ext uri="{BB962C8B-B14F-4D97-AF65-F5344CB8AC3E}">
        <p14:creationId xmlns:p14="http://schemas.microsoft.com/office/powerpoint/2010/main" val="58401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Ruling Out Spine</a:t>
            </a:r>
            <a:endParaRPr lang="en-US" sz="2800" dirty="0"/>
          </a:p>
        </p:txBody>
      </p:sp>
      <p:sp>
        <p:nvSpPr>
          <p:cNvPr id="4" name="Content Placeholder 3"/>
          <p:cNvSpPr>
            <a:spLocks noGrp="1"/>
          </p:cNvSpPr>
          <p:nvPr>
            <p:ph sz="quarter" idx="1"/>
          </p:nvPr>
        </p:nvSpPr>
        <p:spPr/>
        <p:txBody>
          <a:bodyPr/>
          <a:lstStyle/>
          <a:p>
            <a:pPr>
              <a:lnSpc>
                <a:spcPct val="200000"/>
              </a:lnSpc>
            </a:pPr>
            <a:r>
              <a:rPr lang="en-US" dirty="0"/>
              <a:t>Straight Leg Raise</a:t>
            </a:r>
          </a:p>
          <a:p>
            <a:pPr>
              <a:lnSpc>
                <a:spcPct val="200000"/>
              </a:lnSpc>
            </a:pPr>
            <a:r>
              <a:rPr lang="en-US" dirty="0"/>
              <a:t>Slump Sit Test</a:t>
            </a:r>
          </a:p>
          <a:p>
            <a:pPr marL="0" indent="0">
              <a:buNone/>
            </a:pPr>
            <a:endParaRPr lang="en-US" dirty="0"/>
          </a:p>
        </p:txBody>
      </p:sp>
    </p:spTree>
    <p:extLst>
      <p:ext uri="{BB962C8B-B14F-4D97-AF65-F5344CB8AC3E}">
        <p14:creationId xmlns:p14="http://schemas.microsoft.com/office/powerpoint/2010/main" val="19534451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Straight Leg Raise</a:t>
            </a:r>
            <a:endParaRPr lang="en-US" sz="4000" dirty="0"/>
          </a:p>
        </p:txBody>
      </p:sp>
      <p:sp>
        <p:nvSpPr>
          <p:cNvPr id="3" name="Content Placeholder 2"/>
          <p:cNvSpPr>
            <a:spLocks noGrp="1"/>
          </p:cNvSpPr>
          <p:nvPr>
            <p:ph sz="quarter" idx="1"/>
          </p:nvPr>
        </p:nvSpPr>
        <p:spPr/>
        <p:txBody>
          <a:bodyPr/>
          <a:lstStyle/>
          <a:p>
            <a:r>
              <a:rPr lang="en-US" dirty="0" smtClean="0"/>
              <a:t>Cochrane Review, 2011</a:t>
            </a:r>
          </a:p>
          <a:p>
            <a:pPr lvl="1"/>
            <a:r>
              <a:rPr lang="en-US" dirty="0" smtClean="0"/>
              <a:t>Positive only if pain is within the 30-70 degree range</a:t>
            </a:r>
          </a:p>
          <a:p>
            <a:pPr lvl="1"/>
            <a:r>
              <a:rPr lang="en-US" dirty="0" smtClean="0"/>
              <a:t>Sensitivity = 0.87 – 0.95; Specificity = 0.18 – 0.40</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59099" y="1213399"/>
            <a:ext cx="3217025" cy="6858000"/>
          </a:xfrm>
          <a:prstGeom prst="rect">
            <a:avLst/>
          </a:prstGeom>
        </p:spPr>
      </p:pic>
      <p:sp>
        <p:nvSpPr>
          <p:cNvPr id="9" name="TextBox 8"/>
          <p:cNvSpPr txBox="1"/>
          <p:nvPr/>
        </p:nvSpPr>
        <p:spPr>
          <a:xfrm>
            <a:off x="5237020" y="4348807"/>
            <a:ext cx="2343873" cy="369332"/>
          </a:xfrm>
          <a:prstGeom prst="rect">
            <a:avLst/>
          </a:prstGeom>
          <a:noFill/>
        </p:spPr>
        <p:txBody>
          <a:bodyPr wrap="none" rtlCol="0">
            <a:spAutoFit/>
          </a:bodyPr>
          <a:lstStyle/>
          <a:p>
            <a:r>
              <a:rPr lang="en-US" dirty="0" smtClean="0"/>
              <a:t>Magee, 2008 pp. 564</a:t>
            </a:r>
            <a:endParaRPr lang="en-US" dirty="0"/>
          </a:p>
        </p:txBody>
      </p:sp>
    </p:spTree>
    <p:extLst>
      <p:ext uri="{BB962C8B-B14F-4D97-AF65-F5344CB8AC3E}">
        <p14:creationId xmlns:p14="http://schemas.microsoft.com/office/powerpoint/2010/main" val="15636507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Slump Test</a:t>
            </a:r>
            <a:endParaRPr lang="en-US" sz="4000" dirty="0"/>
          </a:p>
        </p:txBody>
      </p:sp>
      <p:sp>
        <p:nvSpPr>
          <p:cNvPr id="3" name="Content Placeholder 2"/>
          <p:cNvSpPr>
            <a:spLocks noGrp="1"/>
          </p:cNvSpPr>
          <p:nvPr>
            <p:ph sz="quarter" idx="1"/>
          </p:nvPr>
        </p:nvSpPr>
        <p:spPr>
          <a:xfrm>
            <a:off x="301752" y="1527048"/>
            <a:ext cx="4060587" cy="4572000"/>
          </a:xfrm>
        </p:spPr>
        <p:txBody>
          <a:bodyPr/>
          <a:lstStyle/>
          <a:p>
            <a:r>
              <a:rPr lang="en-US" dirty="0" smtClean="0"/>
              <a:t>Cochrane Review, 2011</a:t>
            </a:r>
          </a:p>
          <a:p>
            <a:pPr lvl="1"/>
            <a:r>
              <a:rPr lang="en-US" dirty="0" smtClean="0"/>
              <a:t>Sensitivity = 0.44 – 0.87; Specificity = 0.23 – 0.63</a:t>
            </a:r>
            <a:endParaRPr lang="en-US" dirty="0"/>
          </a:p>
        </p:txBody>
      </p:sp>
      <p:pic>
        <p:nvPicPr>
          <p:cNvPr id="5" name="Picture 4"/>
          <p:cNvPicPr>
            <a:picLocks noChangeAspect="1"/>
          </p:cNvPicPr>
          <p:nvPr/>
        </p:nvPicPr>
        <p:blipFill>
          <a:blip r:embed="rId3"/>
          <a:stretch>
            <a:fillRect/>
          </a:stretch>
        </p:blipFill>
        <p:spPr>
          <a:xfrm>
            <a:off x="5022333" y="1375184"/>
            <a:ext cx="4019855" cy="5392834"/>
          </a:xfrm>
          <a:prstGeom prst="rect">
            <a:avLst/>
          </a:prstGeom>
        </p:spPr>
      </p:pic>
      <p:sp>
        <p:nvSpPr>
          <p:cNvPr id="6" name="TextBox 5"/>
          <p:cNvSpPr txBox="1"/>
          <p:nvPr/>
        </p:nvSpPr>
        <p:spPr>
          <a:xfrm>
            <a:off x="7661702" y="4733969"/>
            <a:ext cx="1283852" cy="523220"/>
          </a:xfrm>
          <a:prstGeom prst="rect">
            <a:avLst/>
          </a:prstGeom>
          <a:noFill/>
        </p:spPr>
        <p:txBody>
          <a:bodyPr wrap="square" rtlCol="0">
            <a:spAutoFit/>
          </a:bodyPr>
          <a:lstStyle/>
          <a:p>
            <a:r>
              <a:rPr lang="en-US" sz="1400" dirty="0" smtClean="0"/>
              <a:t>Magee, 2008</a:t>
            </a:r>
          </a:p>
          <a:p>
            <a:r>
              <a:rPr lang="en-US" sz="1400" dirty="0" smtClean="0"/>
              <a:t>pp. 560</a:t>
            </a:r>
            <a:endParaRPr lang="en-US" sz="1400" dirty="0"/>
          </a:p>
        </p:txBody>
      </p:sp>
    </p:spTree>
    <p:extLst>
      <p:ext uri="{BB962C8B-B14F-4D97-AF65-F5344CB8AC3E}">
        <p14:creationId xmlns:p14="http://schemas.microsoft.com/office/powerpoint/2010/main" val="15377479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3" y="914400"/>
            <a:ext cx="2691949" cy="1363547"/>
          </a:xfrm>
        </p:spPr>
        <p:txBody>
          <a:bodyPr/>
          <a:lstStyle/>
          <a:p>
            <a:pPr algn="ctr"/>
            <a:r>
              <a:rPr lang="en-US" sz="2400" dirty="0" smtClean="0"/>
              <a:t>Ruling In Overuse Tendinopathy</a:t>
            </a:r>
            <a:endParaRPr lang="en-US" sz="2400" dirty="0"/>
          </a:p>
        </p:txBody>
      </p:sp>
      <p:sp>
        <p:nvSpPr>
          <p:cNvPr id="4" name="Content Placeholder 3"/>
          <p:cNvSpPr>
            <a:spLocks noGrp="1"/>
          </p:cNvSpPr>
          <p:nvPr>
            <p:ph sz="quarter" idx="1"/>
          </p:nvPr>
        </p:nvSpPr>
        <p:spPr/>
        <p:txBody>
          <a:bodyPr/>
          <a:lstStyle/>
          <a:p>
            <a:pPr>
              <a:lnSpc>
                <a:spcPct val="200000"/>
              </a:lnSpc>
            </a:pPr>
            <a:r>
              <a:rPr lang="en-US" dirty="0" smtClean="0"/>
              <a:t>Achilles </a:t>
            </a:r>
            <a:r>
              <a:rPr lang="en-US" dirty="0"/>
              <a:t>tendon palpation test</a:t>
            </a:r>
          </a:p>
          <a:p>
            <a:pPr>
              <a:lnSpc>
                <a:spcPct val="200000"/>
              </a:lnSpc>
            </a:pPr>
            <a:r>
              <a:rPr lang="en-US" dirty="0"/>
              <a:t>Arc Sign</a:t>
            </a:r>
          </a:p>
          <a:p>
            <a:pPr>
              <a:lnSpc>
                <a:spcPct val="200000"/>
              </a:lnSpc>
            </a:pPr>
            <a:r>
              <a:rPr lang="en-US" dirty="0"/>
              <a:t>Royal London Test</a:t>
            </a:r>
          </a:p>
          <a:p>
            <a:endParaRPr lang="en-US" dirty="0"/>
          </a:p>
        </p:txBody>
      </p:sp>
    </p:spTree>
    <p:extLst>
      <p:ext uri="{BB962C8B-B14F-4D97-AF65-F5344CB8AC3E}">
        <p14:creationId xmlns:p14="http://schemas.microsoft.com/office/powerpoint/2010/main" val="5490023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014121"/>
          </a:xfrm>
        </p:spPr>
        <p:txBody>
          <a:bodyPr>
            <a:normAutofit/>
          </a:bodyPr>
          <a:lstStyle/>
          <a:p>
            <a:r>
              <a:rPr lang="en-US" sz="6000" dirty="0" smtClean="0"/>
              <a:t>Anatomy</a:t>
            </a:r>
            <a:endParaRPr lang="en-US" sz="6000" dirty="0"/>
          </a:p>
        </p:txBody>
      </p:sp>
      <p:pic>
        <p:nvPicPr>
          <p:cNvPr id="2" name="Picture 1"/>
          <p:cNvPicPr>
            <a:picLocks noChangeAspect="1"/>
          </p:cNvPicPr>
          <p:nvPr/>
        </p:nvPicPr>
        <p:blipFill>
          <a:blip r:embed="rId3"/>
          <a:stretch>
            <a:fillRect/>
          </a:stretch>
        </p:blipFill>
        <p:spPr>
          <a:xfrm>
            <a:off x="3244144" y="2682693"/>
            <a:ext cx="2605565" cy="3631450"/>
          </a:xfrm>
          <a:prstGeom prst="rect">
            <a:avLst/>
          </a:prstGeom>
        </p:spPr>
      </p:pic>
    </p:spTree>
    <p:extLst>
      <p:ext uri="{BB962C8B-B14F-4D97-AF65-F5344CB8AC3E}">
        <p14:creationId xmlns:p14="http://schemas.microsoft.com/office/powerpoint/2010/main" val="17423461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Achilles Tendon Palpation Test</a:t>
            </a:r>
            <a:endParaRPr lang="en-US" sz="4000" dirty="0"/>
          </a:p>
        </p:txBody>
      </p:sp>
      <p:sp>
        <p:nvSpPr>
          <p:cNvPr id="3" name="Content Placeholder 2"/>
          <p:cNvSpPr>
            <a:spLocks noGrp="1"/>
          </p:cNvSpPr>
          <p:nvPr>
            <p:ph sz="quarter" idx="1"/>
          </p:nvPr>
        </p:nvSpPr>
        <p:spPr>
          <a:xfrm>
            <a:off x="301752" y="1527048"/>
            <a:ext cx="8503920" cy="2468250"/>
          </a:xfrm>
        </p:spPr>
        <p:txBody>
          <a:bodyPr/>
          <a:lstStyle/>
          <a:p>
            <a:r>
              <a:rPr lang="en-US" dirty="0" smtClean="0"/>
              <a:t>Maffulli et al, 2003</a:t>
            </a:r>
          </a:p>
          <a:p>
            <a:pPr lvl="1"/>
            <a:r>
              <a:rPr lang="en-US" dirty="0" smtClean="0"/>
              <a:t>Patient prone with legs hanging off table. Gentle palpation of the entire Achilles tendon performed by squeezing the tendon between the thumb and index fingers.</a:t>
            </a:r>
          </a:p>
          <a:p>
            <a:pPr lvl="1"/>
            <a:r>
              <a:rPr lang="en-US" dirty="0" smtClean="0"/>
              <a:t>Positive = pain with palpation 2-6cm proximal to insertion</a:t>
            </a:r>
          </a:p>
          <a:p>
            <a:pPr lvl="2"/>
            <a:r>
              <a:rPr lang="en-US" dirty="0" smtClean="0"/>
              <a:t>Sensitivity 0.58; Specificity 0.84</a:t>
            </a:r>
            <a:endParaRPr lang="en-US" dirty="0"/>
          </a:p>
        </p:txBody>
      </p:sp>
      <p:pic>
        <p:nvPicPr>
          <p:cNvPr id="4" name="Picture 3"/>
          <p:cNvPicPr>
            <a:picLocks noChangeAspect="1"/>
          </p:cNvPicPr>
          <p:nvPr/>
        </p:nvPicPr>
        <p:blipFill>
          <a:blip r:embed="rId3"/>
          <a:stretch>
            <a:fillRect/>
          </a:stretch>
        </p:blipFill>
        <p:spPr>
          <a:xfrm>
            <a:off x="2226241" y="3995298"/>
            <a:ext cx="5011589" cy="2742190"/>
          </a:xfrm>
          <a:prstGeom prst="rect">
            <a:avLst/>
          </a:prstGeom>
        </p:spPr>
      </p:pic>
    </p:spTree>
    <p:extLst>
      <p:ext uri="{BB962C8B-B14F-4D97-AF65-F5344CB8AC3E}">
        <p14:creationId xmlns:p14="http://schemas.microsoft.com/office/powerpoint/2010/main" val="11668335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Arc Sign</a:t>
            </a:r>
            <a:endParaRPr lang="en-US" sz="4000" dirty="0"/>
          </a:p>
        </p:txBody>
      </p:sp>
      <p:sp>
        <p:nvSpPr>
          <p:cNvPr id="3" name="Content Placeholder 2"/>
          <p:cNvSpPr>
            <a:spLocks noGrp="1"/>
          </p:cNvSpPr>
          <p:nvPr>
            <p:ph sz="quarter" idx="1"/>
          </p:nvPr>
        </p:nvSpPr>
        <p:spPr/>
        <p:txBody>
          <a:bodyPr/>
          <a:lstStyle/>
          <a:p>
            <a:r>
              <a:rPr lang="en-US" dirty="0"/>
              <a:t>Maffulli et al, </a:t>
            </a:r>
            <a:r>
              <a:rPr lang="en-US" dirty="0" smtClean="0"/>
              <a:t>2003</a:t>
            </a:r>
          </a:p>
          <a:p>
            <a:pPr lvl="1"/>
            <a:r>
              <a:rPr lang="en-US" dirty="0" smtClean="0"/>
              <a:t>Patient positioned in prone with ankles hanging over the edge of the table and is asked to actively plantar flex and dorsiflex </a:t>
            </a:r>
          </a:p>
          <a:p>
            <a:pPr lvl="1"/>
            <a:r>
              <a:rPr lang="en-US" dirty="0" smtClean="0"/>
              <a:t>Positive = the identified localized area of swelling moves proximal and distal with the tendon during the active motion</a:t>
            </a:r>
          </a:p>
          <a:p>
            <a:pPr lvl="2"/>
            <a:r>
              <a:rPr lang="en-US" dirty="0" smtClean="0"/>
              <a:t>Sensitivity = 0.52; Specificity = 0.83</a:t>
            </a:r>
            <a:endParaRPr lang="en-US" dirty="0"/>
          </a:p>
          <a:p>
            <a:endParaRPr lang="en-US" dirty="0"/>
          </a:p>
        </p:txBody>
      </p:sp>
      <p:sp>
        <p:nvSpPr>
          <p:cNvPr id="4" name="Rectangle 3">
            <a:hlinkClick r:id="rId3" tooltip="Arc Sign"/>
          </p:cNvPr>
          <p:cNvSpPr/>
          <p:nvPr/>
        </p:nvSpPr>
        <p:spPr>
          <a:xfrm>
            <a:off x="1857875" y="5059847"/>
            <a:ext cx="5405949" cy="369332"/>
          </a:xfrm>
          <a:prstGeom prst="rect">
            <a:avLst/>
          </a:prstGeom>
        </p:spPr>
        <p:txBody>
          <a:bodyPr wrap="square">
            <a:spAutoFit/>
          </a:bodyPr>
          <a:lstStyle/>
          <a:p>
            <a:r>
              <a:rPr lang="en-US" dirty="0">
                <a:solidFill>
                  <a:srgbClr val="0000FF"/>
                </a:solidFill>
              </a:rPr>
              <a:t>https://www.youtube.com/watch?v=zhP0CAsQr7U</a:t>
            </a:r>
          </a:p>
        </p:txBody>
      </p:sp>
    </p:spTree>
    <p:extLst>
      <p:ext uri="{BB962C8B-B14F-4D97-AF65-F5344CB8AC3E}">
        <p14:creationId xmlns:p14="http://schemas.microsoft.com/office/powerpoint/2010/main" val="33257231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Royal London Test</a:t>
            </a:r>
            <a:endParaRPr lang="en-US" sz="4000" dirty="0"/>
          </a:p>
        </p:txBody>
      </p:sp>
      <p:sp>
        <p:nvSpPr>
          <p:cNvPr id="3" name="Content Placeholder 2"/>
          <p:cNvSpPr>
            <a:spLocks noGrp="1"/>
          </p:cNvSpPr>
          <p:nvPr>
            <p:ph sz="quarter" idx="1"/>
          </p:nvPr>
        </p:nvSpPr>
        <p:spPr>
          <a:xfrm>
            <a:off x="301752" y="1527048"/>
            <a:ext cx="8503920" cy="3181696"/>
          </a:xfrm>
        </p:spPr>
        <p:txBody>
          <a:bodyPr/>
          <a:lstStyle/>
          <a:p>
            <a:r>
              <a:rPr lang="en-US" dirty="0"/>
              <a:t>Maffulli et al, 2003</a:t>
            </a:r>
          </a:p>
          <a:p>
            <a:pPr lvl="1"/>
            <a:r>
              <a:rPr lang="en-US" dirty="0" smtClean="0"/>
              <a:t>Patient prone on table with ankles hanging over edge. Therapist identifies area most tender to palpation, then asks the patient to actively dorsiflex the ankle and hold. Therapist palpates the area of maximal tenderness again.</a:t>
            </a:r>
          </a:p>
          <a:p>
            <a:pPr lvl="1"/>
            <a:r>
              <a:rPr lang="en-US" dirty="0" smtClean="0"/>
              <a:t>Positive = decrease or absence of pain with palpation when ankle is actively dorsiflexed.</a:t>
            </a:r>
          </a:p>
          <a:p>
            <a:pPr lvl="2"/>
            <a:r>
              <a:rPr lang="en-US" dirty="0" smtClean="0"/>
              <a:t>Sensitivity = 0.54; Specificity = 0.91</a:t>
            </a:r>
            <a:endParaRPr lang="en-US" dirty="0"/>
          </a:p>
        </p:txBody>
      </p:sp>
      <p:sp>
        <p:nvSpPr>
          <p:cNvPr id="5" name="Rectangle 4">
            <a:hlinkClick r:id="rId2"/>
          </p:cNvPr>
          <p:cNvSpPr/>
          <p:nvPr/>
        </p:nvSpPr>
        <p:spPr>
          <a:xfrm>
            <a:off x="1914959" y="5341265"/>
            <a:ext cx="6276467" cy="369332"/>
          </a:xfrm>
          <a:prstGeom prst="rect">
            <a:avLst/>
          </a:prstGeom>
        </p:spPr>
        <p:txBody>
          <a:bodyPr wrap="square">
            <a:spAutoFit/>
          </a:bodyPr>
          <a:lstStyle/>
          <a:p>
            <a:r>
              <a:rPr lang="en-US" dirty="0">
                <a:solidFill>
                  <a:srgbClr val="0000FF"/>
                </a:solidFill>
              </a:rPr>
              <a:t>https://www.youtube.com/watch?v=nM3yu_TR4H8</a:t>
            </a:r>
          </a:p>
        </p:txBody>
      </p:sp>
    </p:spTree>
    <p:extLst>
      <p:ext uri="{BB962C8B-B14F-4D97-AF65-F5344CB8AC3E}">
        <p14:creationId xmlns:p14="http://schemas.microsoft.com/office/powerpoint/2010/main" val="12354101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Palpation</a:t>
            </a:r>
            <a:endParaRPr lang="en-US" sz="3200" dirty="0"/>
          </a:p>
        </p:txBody>
      </p:sp>
      <p:sp>
        <p:nvSpPr>
          <p:cNvPr id="3" name="Content Placeholder 2"/>
          <p:cNvSpPr>
            <a:spLocks noGrp="1"/>
          </p:cNvSpPr>
          <p:nvPr>
            <p:ph sz="quarter" idx="1"/>
          </p:nvPr>
        </p:nvSpPr>
        <p:spPr>
          <a:xfrm>
            <a:off x="3124200" y="914400"/>
            <a:ext cx="5638800" cy="5410200"/>
          </a:xfrm>
        </p:spPr>
        <p:txBody>
          <a:bodyPr/>
          <a:lstStyle/>
          <a:p>
            <a:r>
              <a:rPr lang="en-US" dirty="0" smtClean="0"/>
              <a:t>Skin and subcutaneous tissue</a:t>
            </a:r>
          </a:p>
          <a:p>
            <a:pPr lvl="1"/>
            <a:r>
              <a:rPr lang="en-US" dirty="0" smtClean="0"/>
              <a:t>Temperature</a:t>
            </a:r>
          </a:p>
          <a:p>
            <a:pPr lvl="1"/>
            <a:r>
              <a:rPr lang="en-US" dirty="0" smtClean="0"/>
              <a:t>Erythema  </a:t>
            </a:r>
          </a:p>
          <a:p>
            <a:pPr lvl="1"/>
            <a:r>
              <a:rPr lang="en-US" dirty="0"/>
              <a:t>M</a:t>
            </a:r>
            <a:r>
              <a:rPr lang="en-US" dirty="0" smtClean="0"/>
              <a:t>uscle guarding or spasm</a:t>
            </a:r>
          </a:p>
          <a:p>
            <a:r>
              <a:rPr lang="en-US" dirty="0" smtClean="0"/>
              <a:t>Attachment site to muscle and bone</a:t>
            </a:r>
          </a:p>
          <a:p>
            <a:pPr lvl="1"/>
            <a:r>
              <a:rPr lang="en-US" dirty="0" smtClean="0"/>
              <a:t>Tenderness at rest? At extremes of ROM?</a:t>
            </a:r>
          </a:p>
          <a:p>
            <a:r>
              <a:rPr lang="en-US" dirty="0" smtClean="0"/>
              <a:t>Tendon sheaths and bursa</a:t>
            </a:r>
          </a:p>
          <a:p>
            <a:pPr lvl="1"/>
            <a:r>
              <a:rPr lang="en-US" dirty="0" smtClean="0"/>
              <a:t>Thickness</a:t>
            </a:r>
          </a:p>
          <a:p>
            <a:pPr lvl="1"/>
            <a:r>
              <a:rPr lang="en-US" dirty="0" smtClean="0"/>
              <a:t>Crepitus</a:t>
            </a:r>
          </a:p>
          <a:p>
            <a:r>
              <a:rPr lang="en-US" dirty="0" smtClean="0"/>
              <a:t>Joints</a:t>
            </a:r>
          </a:p>
          <a:p>
            <a:pPr marL="274320" lvl="1" indent="0">
              <a:buNone/>
            </a:pPr>
            <a:endParaRPr lang="en-US" dirty="0" smtClean="0"/>
          </a:p>
          <a:p>
            <a:pPr lvl="1"/>
            <a:endParaRPr lang="en-US" dirty="0" smtClean="0"/>
          </a:p>
          <a:p>
            <a:pPr lvl="1"/>
            <a:endParaRPr lang="en-US" dirty="0"/>
          </a:p>
        </p:txBody>
      </p:sp>
      <p:sp>
        <p:nvSpPr>
          <p:cNvPr id="4" name="TextBox 3"/>
          <p:cNvSpPr txBox="1"/>
          <p:nvPr/>
        </p:nvSpPr>
        <p:spPr>
          <a:xfrm>
            <a:off x="7255347" y="6364648"/>
            <a:ext cx="1690825" cy="646331"/>
          </a:xfrm>
          <a:prstGeom prst="rect">
            <a:avLst/>
          </a:prstGeom>
          <a:noFill/>
        </p:spPr>
        <p:txBody>
          <a:bodyPr wrap="none" rtlCol="0">
            <a:spAutoFit/>
          </a:bodyPr>
          <a:lstStyle/>
          <a:p>
            <a:r>
              <a:rPr lang="en-US" dirty="0" smtClean="0"/>
              <a:t>Nitz et al, 1997</a:t>
            </a:r>
          </a:p>
          <a:p>
            <a:endParaRPr lang="en-US" dirty="0"/>
          </a:p>
        </p:txBody>
      </p:sp>
    </p:spTree>
    <p:extLst>
      <p:ext uri="{BB962C8B-B14F-4D97-AF65-F5344CB8AC3E}">
        <p14:creationId xmlns:p14="http://schemas.microsoft.com/office/powerpoint/2010/main" val="14555477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4262"/>
            <a:ext cx="2362200" cy="990600"/>
          </a:xfrm>
        </p:spPr>
        <p:txBody>
          <a:bodyPr/>
          <a:lstStyle/>
          <a:p>
            <a:pPr algn="ctr"/>
            <a:r>
              <a:rPr lang="en-US" sz="2800" dirty="0" smtClean="0"/>
              <a:t>Measuring Size of Affected Area</a:t>
            </a:r>
            <a:endParaRPr lang="en-US" sz="2800" dirty="0"/>
          </a:p>
        </p:txBody>
      </p:sp>
      <p:pic>
        <p:nvPicPr>
          <p:cNvPr id="6" name="Picture 5"/>
          <p:cNvPicPr>
            <a:picLocks noChangeAspect="1"/>
          </p:cNvPicPr>
          <p:nvPr/>
        </p:nvPicPr>
        <p:blipFill>
          <a:blip r:embed="rId3"/>
          <a:stretch>
            <a:fillRect/>
          </a:stretch>
        </p:blipFill>
        <p:spPr>
          <a:xfrm>
            <a:off x="2916788" y="599295"/>
            <a:ext cx="5032645" cy="5741805"/>
          </a:xfrm>
          <a:prstGeom prst="rect">
            <a:avLst/>
          </a:prstGeom>
        </p:spPr>
      </p:pic>
      <p:cxnSp>
        <p:nvCxnSpPr>
          <p:cNvPr id="9" name="Straight Connector 8"/>
          <p:cNvCxnSpPr/>
          <p:nvPr/>
        </p:nvCxnSpPr>
        <p:spPr>
          <a:xfrm>
            <a:off x="6550287" y="5256662"/>
            <a:ext cx="585102" cy="85613"/>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703697" y="3144862"/>
            <a:ext cx="585102" cy="85613"/>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7958" y="3230475"/>
            <a:ext cx="1621875" cy="2334964"/>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905" y="3358888"/>
            <a:ext cx="339406" cy="275398"/>
          </a:xfrm>
          <a:prstGeom prst="rect">
            <a:avLst/>
          </a:prstGeom>
        </p:spPr>
      </p:pic>
    </p:spTree>
    <p:extLst>
      <p:ext uri="{BB962C8B-B14F-4D97-AF65-F5344CB8AC3E}">
        <p14:creationId xmlns:p14="http://schemas.microsoft.com/office/powerpoint/2010/main" val="34586274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Outcome Measures</a:t>
            </a:r>
            <a:endParaRPr lang="en-US" sz="4000" dirty="0"/>
          </a:p>
        </p:txBody>
      </p:sp>
      <p:sp>
        <p:nvSpPr>
          <p:cNvPr id="3" name="Content Placeholder 2"/>
          <p:cNvSpPr>
            <a:spLocks noGrp="1"/>
          </p:cNvSpPr>
          <p:nvPr>
            <p:ph sz="quarter" idx="1"/>
          </p:nvPr>
        </p:nvSpPr>
        <p:spPr>
          <a:xfrm>
            <a:off x="301752" y="1824907"/>
            <a:ext cx="8503920" cy="4274141"/>
          </a:xfrm>
        </p:spPr>
        <p:txBody>
          <a:bodyPr>
            <a:normAutofit/>
          </a:bodyPr>
          <a:lstStyle/>
          <a:p>
            <a:r>
              <a:rPr lang="en-US" dirty="0" smtClean="0"/>
              <a:t>Victorian Institute of Sport Assessment (VISA-A)</a:t>
            </a:r>
          </a:p>
          <a:p>
            <a:pPr marL="0" indent="0">
              <a:buNone/>
            </a:pPr>
            <a:endParaRPr lang="en-US" dirty="0" smtClean="0"/>
          </a:p>
          <a:p>
            <a:r>
              <a:rPr lang="en-US" dirty="0" smtClean="0"/>
              <a:t>The Foot and Ankle Ability Measure</a:t>
            </a:r>
          </a:p>
          <a:p>
            <a:pPr marL="0" indent="0">
              <a:buNone/>
            </a:pPr>
            <a:endParaRPr lang="en-US" dirty="0" smtClean="0"/>
          </a:p>
          <a:p>
            <a:r>
              <a:rPr lang="en-US" dirty="0" smtClean="0"/>
              <a:t>Single Limb Toe Raises</a:t>
            </a:r>
          </a:p>
          <a:p>
            <a:pPr marL="0" indent="0">
              <a:buNone/>
            </a:pPr>
            <a:endParaRPr lang="en-US" dirty="0"/>
          </a:p>
          <a:p>
            <a:r>
              <a:rPr lang="en-US" dirty="0"/>
              <a:t>Single Leg Stance</a:t>
            </a:r>
          </a:p>
          <a:p>
            <a:endParaRPr lang="en-US" dirty="0" smtClean="0"/>
          </a:p>
          <a:p>
            <a:pPr marL="0" indent="0">
              <a:buNone/>
            </a:pPr>
            <a:endParaRPr lang="en-US" dirty="0"/>
          </a:p>
        </p:txBody>
      </p:sp>
      <p:sp>
        <p:nvSpPr>
          <p:cNvPr id="5" name="TextBox 4"/>
          <p:cNvSpPr txBox="1"/>
          <p:nvPr/>
        </p:nvSpPr>
        <p:spPr>
          <a:xfrm>
            <a:off x="4610341" y="6384999"/>
            <a:ext cx="4367038" cy="369332"/>
          </a:xfrm>
          <a:prstGeom prst="rect">
            <a:avLst/>
          </a:prstGeom>
          <a:noFill/>
        </p:spPr>
        <p:txBody>
          <a:bodyPr wrap="none" rtlCol="0">
            <a:spAutoFit/>
          </a:bodyPr>
          <a:lstStyle/>
          <a:p>
            <a:r>
              <a:rPr lang="en-US" dirty="0" smtClean="0"/>
              <a:t>Carcia et al, 2010; Silbernagel et al, 2006</a:t>
            </a:r>
            <a:endParaRPr lang="en-US" dirty="0"/>
          </a:p>
        </p:txBody>
      </p:sp>
    </p:spTree>
    <p:extLst>
      <p:ext uri="{BB962C8B-B14F-4D97-AF65-F5344CB8AC3E}">
        <p14:creationId xmlns:p14="http://schemas.microsoft.com/office/powerpoint/2010/main" val="8575589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Prognosis</a:t>
            </a:r>
            <a:endParaRPr lang="en-US" sz="4400" dirty="0"/>
          </a:p>
        </p:txBody>
      </p:sp>
      <p:sp>
        <p:nvSpPr>
          <p:cNvPr id="3" name="Content Placeholder 2"/>
          <p:cNvSpPr>
            <a:spLocks noGrp="1"/>
          </p:cNvSpPr>
          <p:nvPr>
            <p:ph sz="quarter" idx="1"/>
          </p:nvPr>
        </p:nvSpPr>
        <p:spPr>
          <a:xfrm>
            <a:off x="301752" y="1833607"/>
            <a:ext cx="4046130" cy="1625540"/>
          </a:xfrm>
        </p:spPr>
        <p:txBody>
          <a:bodyPr/>
          <a:lstStyle/>
          <a:p>
            <a:r>
              <a:rPr lang="en-US" dirty="0" smtClean="0"/>
              <a:t>Low vascularity </a:t>
            </a:r>
          </a:p>
          <a:p>
            <a:r>
              <a:rPr lang="en-US" dirty="0" smtClean="0"/>
              <a:t>Few reparative cells</a:t>
            </a:r>
          </a:p>
          <a:p>
            <a:r>
              <a:rPr lang="en-US" dirty="0"/>
              <a:t>L</a:t>
            </a:r>
            <a:r>
              <a:rPr lang="en-US" dirty="0" smtClean="0"/>
              <a:t>ow metabolic rate</a:t>
            </a:r>
            <a:endParaRPr lang="en-US" dirty="0"/>
          </a:p>
        </p:txBody>
      </p:sp>
      <p:sp>
        <p:nvSpPr>
          <p:cNvPr id="11" name="Right Brace 10"/>
          <p:cNvSpPr/>
          <p:nvPr/>
        </p:nvSpPr>
        <p:spPr>
          <a:xfrm>
            <a:off x="4123764" y="1833607"/>
            <a:ext cx="687294" cy="1401423"/>
          </a:xfrm>
          <a:prstGeom prst="rightBrace">
            <a:avLst>
              <a:gd name="adj1" fmla="val 8333"/>
              <a:gd name="adj2" fmla="val 4908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2" name="TextBox 11"/>
          <p:cNvSpPr txBox="1"/>
          <p:nvPr/>
        </p:nvSpPr>
        <p:spPr>
          <a:xfrm>
            <a:off x="5498353" y="2323211"/>
            <a:ext cx="2554941" cy="646331"/>
          </a:xfrm>
          <a:prstGeom prst="rect">
            <a:avLst/>
          </a:prstGeom>
          <a:noFill/>
        </p:spPr>
        <p:txBody>
          <a:bodyPr wrap="square" rtlCol="0">
            <a:spAutoFit/>
          </a:bodyPr>
          <a:lstStyle/>
          <a:p>
            <a:r>
              <a:rPr lang="en-US" sz="3600" b="1" dirty="0" smtClean="0">
                <a:solidFill>
                  <a:srgbClr val="3366FF"/>
                </a:solidFill>
              </a:rPr>
              <a:t>Patience!</a:t>
            </a:r>
            <a:endParaRPr lang="en-US" sz="3600" b="1" dirty="0">
              <a:solidFill>
                <a:srgbClr val="3366FF"/>
              </a:solidFill>
            </a:endParaRPr>
          </a:p>
        </p:txBody>
      </p:sp>
      <p:sp>
        <p:nvSpPr>
          <p:cNvPr id="13" name="Content Placeholder 2"/>
          <p:cNvSpPr txBox="1">
            <a:spLocks/>
          </p:cNvSpPr>
          <p:nvPr/>
        </p:nvSpPr>
        <p:spPr>
          <a:xfrm>
            <a:off x="301752" y="3766012"/>
            <a:ext cx="8534400" cy="261449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pPr>
            <a:r>
              <a:rPr lang="en-US" dirty="0" smtClean="0"/>
              <a:t>Conservative treatment favorable</a:t>
            </a:r>
          </a:p>
          <a:p>
            <a:pPr>
              <a:lnSpc>
                <a:spcPct val="150000"/>
              </a:lnSpc>
            </a:pPr>
            <a:r>
              <a:rPr lang="en-US" dirty="0"/>
              <a:t>Significant dec pain and </a:t>
            </a:r>
            <a:r>
              <a:rPr lang="en-US" dirty="0" smtClean="0"/>
              <a:t>function: 6-12 weeks</a:t>
            </a:r>
            <a:endParaRPr lang="en-US" dirty="0"/>
          </a:p>
          <a:p>
            <a:pPr>
              <a:lnSpc>
                <a:spcPct val="150000"/>
              </a:lnSpc>
            </a:pPr>
            <a:r>
              <a:rPr lang="en-US" dirty="0" smtClean="0"/>
              <a:t>4-6 months recommended for full recovery</a:t>
            </a:r>
            <a:endParaRPr lang="en-US" dirty="0"/>
          </a:p>
        </p:txBody>
      </p:sp>
      <p:sp>
        <p:nvSpPr>
          <p:cNvPr id="15" name="TextBox 14"/>
          <p:cNvSpPr txBox="1"/>
          <p:nvPr/>
        </p:nvSpPr>
        <p:spPr>
          <a:xfrm>
            <a:off x="2910007" y="6380502"/>
            <a:ext cx="6083717" cy="369332"/>
          </a:xfrm>
          <a:prstGeom prst="rect">
            <a:avLst/>
          </a:prstGeom>
          <a:noFill/>
        </p:spPr>
        <p:txBody>
          <a:bodyPr wrap="none" rtlCol="0">
            <a:spAutoFit/>
          </a:bodyPr>
          <a:lstStyle/>
          <a:p>
            <a:r>
              <a:rPr lang="en-US" dirty="0" smtClean="0"/>
              <a:t>Paavola et al, 2000; Roos et al, 2004; Johnston et al, 1997 </a:t>
            </a:r>
            <a:endParaRPr lang="en-US" dirty="0"/>
          </a:p>
        </p:txBody>
      </p:sp>
    </p:spTree>
    <p:extLst>
      <p:ext uri="{BB962C8B-B14F-4D97-AF65-F5344CB8AC3E}">
        <p14:creationId xmlns:p14="http://schemas.microsoft.com/office/powerpoint/2010/main" val="970655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91387"/>
            <a:ext cx="6480174" cy="1673225"/>
          </a:xfrm>
        </p:spPr>
        <p:txBody>
          <a:bodyPr>
            <a:normAutofit/>
          </a:bodyPr>
          <a:lstStyle/>
          <a:p>
            <a:r>
              <a:rPr lang="en-US" sz="1800" dirty="0" smtClean="0"/>
              <a:t>Therapists who regularly work with athletic teams are more likely to identify and treat a tendinitis that has occurred within the first few days of onset</a:t>
            </a:r>
            <a:endParaRPr lang="en-US" sz="1800" dirty="0"/>
          </a:p>
        </p:txBody>
      </p:sp>
      <p:sp>
        <p:nvSpPr>
          <p:cNvPr id="3" name="Title 2"/>
          <p:cNvSpPr>
            <a:spLocks noGrp="1"/>
          </p:cNvSpPr>
          <p:nvPr>
            <p:ph type="title"/>
          </p:nvPr>
        </p:nvSpPr>
        <p:spPr>
          <a:xfrm>
            <a:off x="722313" y="416606"/>
            <a:ext cx="7772400" cy="1524000"/>
          </a:xfrm>
        </p:spPr>
        <p:txBody>
          <a:bodyPr>
            <a:normAutofit/>
          </a:bodyPr>
          <a:lstStyle/>
          <a:p>
            <a:r>
              <a:rPr lang="en-US" sz="5400" dirty="0" smtClean="0"/>
              <a:t>Treatment for Tendinitis</a:t>
            </a:r>
            <a:endParaRPr lang="en-US" sz="5400" dirty="0"/>
          </a:p>
        </p:txBody>
      </p:sp>
    </p:spTree>
    <p:extLst>
      <p:ext uri="{BB962C8B-B14F-4D97-AF65-F5344CB8AC3E}">
        <p14:creationId xmlns:p14="http://schemas.microsoft.com/office/powerpoint/2010/main" val="12408739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606121" y="2838823"/>
            <a:ext cx="3230031" cy="1180353"/>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lnSpc>
                <a:spcPct val="60000"/>
              </a:lnSpc>
              <a:buSzPct val="100000"/>
              <a:buFont typeface="Wingdings" charset="2"/>
              <a:buChar char="u"/>
            </a:pPr>
            <a:endParaRPr lang="en-US" sz="3600" b="1" dirty="0" smtClean="0">
              <a:solidFill>
                <a:srgbClr val="000000"/>
              </a:solidFill>
            </a:endParaRPr>
          </a:p>
          <a:p>
            <a:pPr marL="0" indent="0" algn="ctr">
              <a:lnSpc>
                <a:spcPct val="60000"/>
              </a:lnSpc>
              <a:buSzPct val="100000"/>
              <a:buNone/>
            </a:pPr>
            <a:r>
              <a:rPr lang="en-US" sz="3600" b="1" u="sng" dirty="0" smtClean="0">
                <a:solidFill>
                  <a:srgbClr val="000000"/>
                </a:solidFill>
              </a:rPr>
              <a:t>NSAIDs</a:t>
            </a:r>
          </a:p>
          <a:p>
            <a:pPr marL="0" indent="0" algn="ctr">
              <a:lnSpc>
                <a:spcPct val="60000"/>
              </a:lnSpc>
              <a:buFont typeface="Wingdings 2"/>
              <a:buNone/>
            </a:pPr>
            <a:endParaRPr lang="en-US" sz="3600" dirty="0" smtClean="0">
              <a:solidFill>
                <a:srgbClr val="000000"/>
              </a:solidFill>
            </a:endParaRPr>
          </a:p>
          <a:p>
            <a:pPr algn="ctr">
              <a:lnSpc>
                <a:spcPct val="60000"/>
              </a:lnSpc>
              <a:buFont typeface="Wingdings" charset="2"/>
              <a:buChar char="Ø"/>
            </a:pPr>
            <a:endParaRPr lang="en-US" sz="3600" dirty="0" smtClean="0">
              <a:solidFill>
                <a:srgbClr val="000000"/>
              </a:solidFill>
            </a:endParaRPr>
          </a:p>
          <a:p>
            <a:pPr algn="ctr">
              <a:lnSpc>
                <a:spcPct val="60000"/>
              </a:lnSpc>
              <a:buFont typeface="Wingdings" charset="2"/>
              <a:buChar char="Ø"/>
            </a:pPr>
            <a:endParaRPr lang="en-US" sz="3600" dirty="0" smtClean="0">
              <a:solidFill>
                <a:srgbClr val="000000"/>
              </a:solidFill>
            </a:endParaRPr>
          </a:p>
          <a:p>
            <a:pPr lvl="1" algn="ctr">
              <a:lnSpc>
                <a:spcPct val="60000"/>
              </a:lnSpc>
            </a:pPr>
            <a:endParaRPr lang="en-US" sz="3600" dirty="0" smtClean="0">
              <a:solidFill>
                <a:srgbClr val="000000"/>
              </a:solidFill>
            </a:endParaRPr>
          </a:p>
          <a:p>
            <a:pPr lvl="1" algn="ctr">
              <a:lnSpc>
                <a:spcPct val="60000"/>
              </a:lnSpc>
              <a:buFont typeface="Wingdings" charset="2"/>
              <a:buChar char="Ø"/>
            </a:pPr>
            <a:endParaRPr lang="en-US" sz="3600" dirty="0" smtClean="0">
              <a:solidFill>
                <a:srgbClr val="000000"/>
              </a:solidFill>
            </a:endParaRPr>
          </a:p>
          <a:p>
            <a:pPr lvl="1" algn="ctr">
              <a:lnSpc>
                <a:spcPct val="60000"/>
              </a:lnSpc>
            </a:pPr>
            <a:endParaRPr lang="en-US" sz="3600" dirty="0">
              <a:solidFill>
                <a:srgbClr val="000000"/>
              </a:solidFill>
            </a:endParaRPr>
          </a:p>
        </p:txBody>
      </p:sp>
      <p:sp>
        <p:nvSpPr>
          <p:cNvPr id="3" name="Title 1"/>
          <p:cNvSpPr txBox="1">
            <a:spLocks/>
          </p:cNvSpPr>
          <p:nvPr/>
        </p:nvSpPr>
        <p:spPr>
          <a:xfrm>
            <a:off x="301752" y="572247"/>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6600" b="1" dirty="0" smtClean="0">
                <a:solidFill>
                  <a:schemeClr val="accent6">
                    <a:lumMod val="50000"/>
                  </a:schemeClr>
                </a:solidFill>
              </a:rPr>
              <a:t>R.I.C.E.</a:t>
            </a:r>
            <a:endParaRPr lang="en-US" sz="6600" b="1" dirty="0">
              <a:solidFill>
                <a:schemeClr val="accent6">
                  <a:lumMod val="50000"/>
                </a:schemeClr>
              </a:solidFill>
            </a:endParaRPr>
          </a:p>
        </p:txBody>
      </p:sp>
      <p:sp>
        <p:nvSpPr>
          <p:cNvPr id="4" name="Content Placeholder 2"/>
          <p:cNvSpPr txBox="1">
            <a:spLocks/>
          </p:cNvSpPr>
          <p:nvPr/>
        </p:nvSpPr>
        <p:spPr>
          <a:xfrm>
            <a:off x="301752" y="1764017"/>
            <a:ext cx="4267511" cy="392435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buSzPct val="100000"/>
              <a:buFont typeface="Wingdings" charset="2"/>
              <a:buChar char="u"/>
            </a:pPr>
            <a:r>
              <a:rPr lang="en-US" sz="3600" b="1" u="sng" dirty="0" smtClean="0"/>
              <a:t>Rest</a:t>
            </a:r>
          </a:p>
          <a:p>
            <a:pPr>
              <a:lnSpc>
                <a:spcPct val="150000"/>
              </a:lnSpc>
              <a:buSzPct val="100000"/>
              <a:buFont typeface="Wingdings" charset="2"/>
              <a:buChar char="u"/>
            </a:pPr>
            <a:r>
              <a:rPr lang="en-US" sz="3600" b="1" u="sng" dirty="0" smtClean="0"/>
              <a:t>Ice</a:t>
            </a:r>
          </a:p>
          <a:p>
            <a:pPr>
              <a:lnSpc>
                <a:spcPct val="150000"/>
              </a:lnSpc>
              <a:buSzPct val="100000"/>
              <a:buFont typeface="Wingdings" charset="2"/>
              <a:buChar char="u"/>
            </a:pPr>
            <a:r>
              <a:rPr lang="en-US" sz="3600" b="1" dirty="0" smtClean="0"/>
              <a:t>Compression</a:t>
            </a:r>
          </a:p>
          <a:p>
            <a:pPr>
              <a:lnSpc>
                <a:spcPct val="150000"/>
              </a:lnSpc>
              <a:buSzPct val="100000"/>
              <a:buFont typeface="Wingdings" charset="2"/>
              <a:buChar char="u"/>
            </a:pPr>
            <a:r>
              <a:rPr lang="en-US" sz="3600" b="1" dirty="0" smtClean="0"/>
              <a:t>Elevation</a:t>
            </a:r>
          </a:p>
          <a:p>
            <a:pPr marL="0" indent="0">
              <a:lnSpc>
                <a:spcPct val="150000"/>
              </a:lnSpc>
              <a:buFont typeface="Wingdings 2"/>
              <a:buNone/>
            </a:pPr>
            <a:endParaRPr lang="en-US" dirty="0" smtClean="0"/>
          </a:p>
          <a:p>
            <a:pPr>
              <a:lnSpc>
                <a:spcPct val="150000"/>
              </a:lnSpc>
              <a:buFont typeface="Wingdings" charset="2"/>
              <a:buChar char="Ø"/>
            </a:pPr>
            <a:endParaRPr lang="en-US" dirty="0" smtClean="0"/>
          </a:p>
          <a:p>
            <a:pPr>
              <a:lnSpc>
                <a:spcPct val="150000"/>
              </a:lnSpc>
              <a:buFont typeface="Wingdings" charset="2"/>
              <a:buChar char="Ø"/>
            </a:pPr>
            <a:endParaRPr lang="en-US" dirty="0" smtClean="0"/>
          </a:p>
          <a:p>
            <a:pPr lvl="1">
              <a:lnSpc>
                <a:spcPct val="150000"/>
              </a:lnSpc>
            </a:pPr>
            <a:endParaRPr lang="en-US" dirty="0" smtClean="0">
              <a:solidFill>
                <a:schemeClr val="tx1"/>
              </a:solidFill>
            </a:endParaRPr>
          </a:p>
          <a:p>
            <a:pPr lvl="1">
              <a:lnSpc>
                <a:spcPct val="150000"/>
              </a:lnSpc>
              <a:buFont typeface="Wingdings" charset="2"/>
              <a:buChar char="Ø"/>
            </a:pPr>
            <a:endParaRPr lang="en-US" dirty="0" smtClean="0">
              <a:solidFill>
                <a:schemeClr val="tx1"/>
              </a:solidFill>
            </a:endParaRPr>
          </a:p>
          <a:p>
            <a:pPr lvl="1">
              <a:lnSpc>
                <a:spcPct val="150000"/>
              </a:lnSpc>
            </a:pPr>
            <a:endParaRPr lang="en-US" dirty="0">
              <a:solidFill>
                <a:schemeClr val="tx1"/>
              </a:solidFill>
            </a:endParaRPr>
          </a:p>
        </p:txBody>
      </p:sp>
      <p:sp>
        <p:nvSpPr>
          <p:cNvPr id="5" name="Plus 4"/>
          <p:cNvSpPr/>
          <p:nvPr/>
        </p:nvSpPr>
        <p:spPr>
          <a:xfrm>
            <a:off x="5378824" y="3092824"/>
            <a:ext cx="717176" cy="7620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6" name="TextBox 5"/>
          <p:cNvSpPr txBox="1"/>
          <p:nvPr/>
        </p:nvSpPr>
        <p:spPr>
          <a:xfrm>
            <a:off x="4920001" y="6389452"/>
            <a:ext cx="4074891" cy="369332"/>
          </a:xfrm>
          <a:prstGeom prst="rect">
            <a:avLst/>
          </a:prstGeom>
          <a:noFill/>
        </p:spPr>
        <p:txBody>
          <a:bodyPr wrap="none" rtlCol="0">
            <a:spAutoFit/>
          </a:bodyPr>
          <a:lstStyle/>
          <a:p>
            <a:r>
              <a:rPr lang="en-US" dirty="0"/>
              <a:t>d</a:t>
            </a:r>
            <a:r>
              <a:rPr lang="en-US" dirty="0" smtClean="0"/>
              <a:t>e Vos, et al 2004; Paavola et al, 2002</a:t>
            </a:r>
            <a:endParaRPr lang="en-US" dirty="0"/>
          </a:p>
        </p:txBody>
      </p:sp>
    </p:spTree>
    <p:extLst>
      <p:ext uri="{BB962C8B-B14F-4D97-AF65-F5344CB8AC3E}">
        <p14:creationId xmlns:p14="http://schemas.microsoft.com/office/powerpoint/2010/main" val="16672424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dirty="0" smtClean="0"/>
              <a:t>Treatment for Overuse Tendinopathy</a:t>
            </a:r>
            <a:endParaRPr lang="en-US" sz="4800" dirty="0"/>
          </a:p>
        </p:txBody>
      </p:sp>
      <p:sp>
        <p:nvSpPr>
          <p:cNvPr id="4" name="Content Placeholder 2"/>
          <p:cNvSpPr txBox="1">
            <a:spLocks/>
          </p:cNvSpPr>
          <p:nvPr/>
        </p:nvSpPr>
        <p:spPr>
          <a:xfrm>
            <a:off x="301751" y="2865607"/>
            <a:ext cx="4284359" cy="3403826"/>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indent="-285750" algn="l">
              <a:lnSpc>
                <a:spcPct val="130000"/>
              </a:lnSpc>
              <a:buFont typeface="Arial"/>
              <a:buChar char="•"/>
            </a:pPr>
            <a:r>
              <a:rPr lang="en-US" b="0" dirty="0"/>
              <a:t>Orthotics</a:t>
            </a:r>
          </a:p>
          <a:p>
            <a:pPr marL="285750" indent="-285750" algn="l">
              <a:lnSpc>
                <a:spcPct val="130000"/>
              </a:lnSpc>
              <a:buFont typeface="Arial"/>
              <a:buChar char="•"/>
            </a:pPr>
            <a:r>
              <a:rPr lang="en-US" b="0" dirty="0" smtClean="0"/>
              <a:t>Stretching</a:t>
            </a:r>
          </a:p>
          <a:p>
            <a:pPr marL="285750" indent="-285750" algn="l">
              <a:lnSpc>
                <a:spcPct val="130000"/>
              </a:lnSpc>
              <a:buFont typeface="Arial"/>
              <a:buChar char="•"/>
            </a:pPr>
            <a:r>
              <a:rPr lang="en-US" b="0" dirty="0"/>
              <a:t>Manual therapy</a:t>
            </a:r>
          </a:p>
          <a:p>
            <a:pPr marL="285750" indent="-285750" algn="l">
              <a:lnSpc>
                <a:spcPct val="130000"/>
              </a:lnSpc>
              <a:buFont typeface="Arial"/>
              <a:buChar char="•"/>
            </a:pPr>
            <a:r>
              <a:rPr lang="en-US" b="0" dirty="0" smtClean="0"/>
              <a:t>Strengthening</a:t>
            </a:r>
          </a:p>
          <a:p>
            <a:pPr marL="285750" indent="-285750" algn="l">
              <a:lnSpc>
                <a:spcPct val="130000"/>
              </a:lnSpc>
              <a:buFont typeface="Arial"/>
              <a:buChar char="•"/>
            </a:pPr>
            <a:r>
              <a:rPr lang="en-US" b="0" dirty="0" smtClean="0"/>
              <a:t>Iontophoresis</a:t>
            </a:r>
          </a:p>
          <a:p>
            <a:pPr marL="285750" indent="-285750" algn="l">
              <a:lnSpc>
                <a:spcPct val="130000"/>
              </a:lnSpc>
              <a:buFont typeface="Arial"/>
              <a:buChar char="•"/>
            </a:pPr>
            <a:r>
              <a:rPr lang="en-US" b="0" dirty="0" smtClean="0"/>
              <a:t>Low-level laser therapy</a:t>
            </a:r>
          </a:p>
          <a:p>
            <a:pPr marL="285750" indent="-285750" algn="l">
              <a:lnSpc>
                <a:spcPct val="130000"/>
              </a:lnSpc>
              <a:buFont typeface="Arial"/>
              <a:buChar char="•"/>
            </a:pPr>
            <a:r>
              <a:rPr lang="en-US" b="0" dirty="0" smtClean="0"/>
              <a:t>Return to activity</a:t>
            </a:r>
          </a:p>
          <a:p>
            <a:pPr marL="285750" indent="-285750" algn="l">
              <a:lnSpc>
                <a:spcPct val="130000"/>
              </a:lnSpc>
              <a:buFont typeface="Arial"/>
              <a:buChar char="•"/>
            </a:pPr>
            <a:endParaRPr lang="en-US" b="0" dirty="0"/>
          </a:p>
        </p:txBody>
      </p:sp>
      <p:sp>
        <p:nvSpPr>
          <p:cNvPr id="5" name="Content Placeholder 2"/>
          <p:cNvSpPr txBox="1">
            <a:spLocks/>
          </p:cNvSpPr>
          <p:nvPr/>
        </p:nvSpPr>
        <p:spPr>
          <a:xfrm>
            <a:off x="4586110" y="2582332"/>
            <a:ext cx="4219561" cy="3516715"/>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indent="-285750" algn="l">
              <a:buFont typeface="Arial"/>
              <a:buChar char="•"/>
            </a:pPr>
            <a:endParaRPr lang="en-US" b="0" dirty="0"/>
          </a:p>
        </p:txBody>
      </p:sp>
      <p:pic>
        <p:nvPicPr>
          <p:cNvPr id="6" name="Picture 5"/>
          <p:cNvPicPr>
            <a:picLocks noChangeAspect="1"/>
          </p:cNvPicPr>
          <p:nvPr/>
        </p:nvPicPr>
        <p:blipFill>
          <a:blip r:embed="rId3"/>
          <a:stretch>
            <a:fillRect/>
          </a:stretch>
        </p:blipFill>
        <p:spPr>
          <a:xfrm>
            <a:off x="5662690" y="2688844"/>
            <a:ext cx="2337253" cy="3410203"/>
          </a:xfrm>
          <a:prstGeom prst="rect">
            <a:avLst/>
          </a:prstGeom>
        </p:spPr>
      </p:pic>
    </p:spTree>
    <p:extLst>
      <p:ext uri="{BB962C8B-B14F-4D97-AF65-F5344CB8AC3E}">
        <p14:creationId xmlns:p14="http://schemas.microsoft.com/office/powerpoint/2010/main" val="34495561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4370" y="860694"/>
            <a:ext cx="6560688" cy="4920516"/>
          </a:xfrm>
          <a:prstGeom prst="rect">
            <a:avLst/>
          </a:prstGeom>
        </p:spPr>
      </p:pic>
    </p:spTree>
    <p:extLst>
      <p:ext uri="{BB962C8B-B14F-4D97-AF65-F5344CB8AC3E}">
        <p14:creationId xmlns:p14="http://schemas.microsoft.com/office/powerpoint/2010/main" val="39375090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Orthotics &amp; Heel Lift</a:t>
            </a:r>
            <a:endParaRPr lang="en-US" sz="4000" dirty="0"/>
          </a:p>
        </p:txBody>
      </p:sp>
      <p:sp>
        <p:nvSpPr>
          <p:cNvPr id="3" name="Content Placeholder 2"/>
          <p:cNvSpPr>
            <a:spLocks noGrp="1"/>
          </p:cNvSpPr>
          <p:nvPr>
            <p:ph sz="quarter" idx="1"/>
          </p:nvPr>
        </p:nvSpPr>
        <p:spPr>
          <a:xfrm>
            <a:off x="301752" y="1527048"/>
            <a:ext cx="8503920" cy="2172890"/>
          </a:xfrm>
        </p:spPr>
        <p:txBody>
          <a:bodyPr/>
          <a:lstStyle/>
          <a:p>
            <a:r>
              <a:rPr lang="en-US" dirty="0" smtClean="0"/>
              <a:t>Mayer et al, 2007:</a:t>
            </a:r>
          </a:p>
          <a:p>
            <a:pPr lvl="1"/>
            <a:r>
              <a:rPr lang="en-US" dirty="0" smtClean="0"/>
              <a:t>31 runners with chronic Achilles tendinopathy randomized to PT, custom orthotic, or rest</a:t>
            </a:r>
          </a:p>
          <a:p>
            <a:pPr lvl="1"/>
            <a:r>
              <a:rPr lang="en-US" dirty="0" smtClean="0"/>
              <a:t>Pain reduced to &lt;50% of the baseline after PT or wearing orthotic</a:t>
            </a:r>
            <a:endParaRPr lang="en-US" dirty="0"/>
          </a:p>
        </p:txBody>
      </p:sp>
      <p:pic>
        <p:nvPicPr>
          <p:cNvPr id="4" name="Picture 3"/>
          <p:cNvPicPr>
            <a:picLocks noChangeAspect="1"/>
          </p:cNvPicPr>
          <p:nvPr/>
        </p:nvPicPr>
        <p:blipFill>
          <a:blip r:embed="rId3"/>
          <a:stretch>
            <a:fillRect/>
          </a:stretch>
        </p:blipFill>
        <p:spPr>
          <a:xfrm>
            <a:off x="4409671" y="3385905"/>
            <a:ext cx="3770026" cy="2894245"/>
          </a:xfrm>
          <a:prstGeom prst="rect">
            <a:avLst/>
          </a:prstGeom>
        </p:spPr>
      </p:pic>
      <p:pic>
        <p:nvPicPr>
          <p:cNvPr id="7" name="Picture 6"/>
          <p:cNvPicPr>
            <a:picLocks noChangeAspect="1"/>
          </p:cNvPicPr>
          <p:nvPr/>
        </p:nvPicPr>
        <p:blipFill>
          <a:blip r:embed="rId4"/>
          <a:stretch>
            <a:fillRect/>
          </a:stretch>
        </p:blipFill>
        <p:spPr>
          <a:xfrm>
            <a:off x="0" y="3176420"/>
            <a:ext cx="3810000" cy="3810000"/>
          </a:xfrm>
          <a:prstGeom prst="rect">
            <a:avLst/>
          </a:prstGeom>
        </p:spPr>
      </p:pic>
    </p:spTree>
    <p:extLst>
      <p:ext uri="{BB962C8B-B14F-4D97-AF65-F5344CB8AC3E}">
        <p14:creationId xmlns:p14="http://schemas.microsoft.com/office/powerpoint/2010/main" val="19035775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Stretching</a:t>
            </a:r>
            <a:endParaRPr lang="en-US" sz="4000" dirty="0"/>
          </a:p>
        </p:txBody>
      </p:sp>
      <p:pic>
        <p:nvPicPr>
          <p:cNvPr id="4" name="Picture 3"/>
          <p:cNvPicPr>
            <a:picLocks noChangeAspect="1"/>
          </p:cNvPicPr>
          <p:nvPr/>
        </p:nvPicPr>
        <p:blipFill>
          <a:blip r:embed="rId3"/>
          <a:stretch>
            <a:fillRect/>
          </a:stretch>
        </p:blipFill>
        <p:spPr>
          <a:xfrm>
            <a:off x="301752" y="1498237"/>
            <a:ext cx="2476575" cy="371936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2759" y="1849658"/>
            <a:ext cx="2027186" cy="3042831"/>
          </a:xfrm>
          <a:prstGeom prst="rect">
            <a:avLst/>
          </a:prstGeom>
        </p:spPr>
      </p:pic>
      <p:pic>
        <p:nvPicPr>
          <p:cNvPr id="6" name="Picture 5"/>
          <p:cNvPicPr>
            <a:picLocks noChangeAspect="1"/>
          </p:cNvPicPr>
          <p:nvPr/>
        </p:nvPicPr>
        <p:blipFill>
          <a:blip r:embed="rId5"/>
          <a:stretch>
            <a:fillRect/>
          </a:stretch>
        </p:blipFill>
        <p:spPr>
          <a:xfrm>
            <a:off x="4964770" y="1849658"/>
            <a:ext cx="1860562" cy="2804867"/>
          </a:xfrm>
          <a:prstGeom prst="rect">
            <a:avLst/>
          </a:prstGeom>
        </p:spPr>
      </p:pic>
      <p:pic>
        <p:nvPicPr>
          <p:cNvPr id="7" name="Picture 6"/>
          <p:cNvPicPr>
            <a:picLocks noChangeAspect="1"/>
          </p:cNvPicPr>
          <p:nvPr/>
        </p:nvPicPr>
        <p:blipFill>
          <a:blip r:embed="rId6"/>
          <a:stretch>
            <a:fillRect/>
          </a:stretch>
        </p:blipFill>
        <p:spPr>
          <a:xfrm>
            <a:off x="3456048" y="4454760"/>
            <a:ext cx="4187646" cy="1753988"/>
          </a:xfrm>
          <a:prstGeom prst="rect">
            <a:avLst/>
          </a:prstGeom>
        </p:spPr>
      </p:pic>
    </p:spTree>
    <p:extLst>
      <p:ext uri="{BB962C8B-B14F-4D97-AF65-F5344CB8AC3E}">
        <p14:creationId xmlns:p14="http://schemas.microsoft.com/office/powerpoint/2010/main" val="17270890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Therapy: Cross Friction Massage</a:t>
            </a:r>
            <a:endParaRPr lang="en-US" dirty="0"/>
          </a:p>
        </p:txBody>
      </p:sp>
      <p:sp>
        <p:nvSpPr>
          <p:cNvPr id="3" name="Content Placeholder 2"/>
          <p:cNvSpPr>
            <a:spLocks noGrp="1"/>
          </p:cNvSpPr>
          <p:nvPr>
            <p:ph sz="quarter" idx="1"/>
          </p:nvPr>
        </p:nvSpPr>
        <p:spPr/>
        <p:txBody>
          <a:bodyPr/>
          <a:lstStyle/>
          <a:p>
            <a:r>
              <a:rPr lang="en-US" dirty="0"/>
              <a:t>Joseph et al, 2012:</a:t>
            </a:r>
          </a:p>
          <a:p>
            <a:pPr lvl="1"/>
            <a:r>
              <a:rPr lang="en-US" dirty="0"/>
              <a:t>There tends to be positive effects of DFM for treating </a:t>
            </a:r>
            <a:r>
              <a:rPr lang="en-US" dirty="0" smtClean="0"/>
              <a:t>tendinopathy, </a:t>
            </a:r>
            <a:r>
              <a:rPr lang="en-US" dirty="0"/>
              <a:t>but further evidence is required </a:t>
            </a:r>
          </a:p>
          <a:p>
            <a:r>
              <a:rPr lang="en-US" dirty="0"/>
              <a:t>Carcia et al, 2010: </a:t>
            </a:r>
          </a:p>
          <a:p>
            <a:pPr lvl="1"/>
            <a:r>
              <a:rPr lang="en-US" dirty="0"/>
              <a:t>DFM is recommended to reduce pain, and improve mobility and function in Achilles </a:t>
            </a:r>
            <a:r>
              <a:rPr lang="en-US" dirty="0" smtClean="0"/>
              <a:t>tendinopathy</a:t>
            </a:r>
            <a:endParaRPr lang="en-US" dirty="0"/>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4377" y="4038104"/>
            <a:ext cx="2941775" cy="2206331"/>
          </a:xfrm>
          <a:prstGeom prst="rect">
            <a:avLst/>
          </a:prstGeom>
        </p:spPr>
      </p:pic>
    </p:spTree>
    <p:extLst>
      <p:ext uri="{BB962C8B-B14F-4D97-AF65-F5344CB8AC3E}">
        <p14:creationId xmlns:p14="http://schemas.microsoft.com/office/powerpoint/2010/main" val="36125538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Strengthening </a:t>
            </a:r>
            <a:endParaRPr lang="en-US" sz="4000" dirty="0"/>
          </a:p>
        </p:txBody>
      </p:sp>
      <p:sp>
        <p:nvSpPr>
          <p:cNvPr id="3" name="Content Placeholder 2"/>
          <p:cNvSpPr>
            <a:spLocks noGrp="1"/>
          </p:cNvSpPr>
          <p:nvPr>
            <p:ph sz="quarter" idx="1"/>
          </p:nvPr>
        </p:nvSpPr>
        <p:spPr/>
        <p:txBody>
          <a:bodyPr/>
          <a:lstStyle/>
          <a:p>
            <a:r>
              <a:rPr lang="en-US" dirty="0" smtClean="0"/>
              <a:t>Roos et al, 2004:</a:t>
            </a:r>
          </a:p>
          <a:p>
            <a:pPr lvl="1"/>
            <a:r>
              <a:rPr lang="en-US" dirty="0" smtClean="0"/>
              <a:t>Randomized to eccentric exercises, night splint, or combination of both</a:t>
            </a:r>
          </a:p>
          <a:p>
            <a:pPr lvl="1"/>
            <a:r>
              <a:rPr lang="en-US" dirty="0" smtClean="0"/>
              <a:t>Eccentric group reported significantly less pain and able to return to sport quicker than splint-only group</a:t>
            </a:r>
          </a:p>
          <a:p>
            <a:r>
              <a:rPr lang="en-US" dirty="0" smtClean="0"/>
              <a:t>Rees et al, 2008:</a:t>
            </a:r>
          </a:p>
          <a:p>
            <a:pPr lvl="1"/>
            <a:r>
              <a:rPr lang="en-US" dirty="0" smtClean="0"/>
              <a:t>Compared eccentric &amp; concentric loading of the Achilles tendon</a:t>
            </a:r>
          </a:p>
          <a:p>
            <a:pPr lvl="1"/>
            <a:r>
              <a:rPr lang="en-US" dirty="0" smtClean="0"/>
              <a:t>High frequency oscillations occurred more during eccentric loading than concentric loading</a:t>
            </a:r>
          </a:p>
          <a:p>
            <a:pPr lvl="2"/>
            <a:r>
              <a:rPr lang="en-US" dirty="0" smtClean="0"/>
              <a:t>May show greater benefit for healing</a:t>
            </a:r>
          </a:p>
          <a:p>
            <a:pPr lvl="1"/>
            <a:endParaRPr lang="en-US" dirty="0"/>
          </a:p>
        </p:txBody>
      </p:sp>
    </p:spTree>
    <p:extLst>
      <p:ext uri="{BB962C8B-B14F-4D97-AF65-F5344CB8AC3E}">
        <p14:creationId xmlns:p14="http://schemas.microsoft.com/office/powerpoint/2010/main" val="39197168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Iontophoresis</a:t>
            </a:r>
            <a:endParaRPr lang="en-US" sz="4000" dirty="0"/>
          </a:p>
        </p:txBody>
      </p:sp>
      <p:sp>
        <p:nvSpPr>
          <p:cNvPr id="3" name="Content Placeholder 2"/>
          <p:cNvSpPr>
            <a:spLocks noGrp="1"/>
          </p:cNvSpPr>
          <p:nvPr>
            <p:ph sz="quarter" idx="1"/>
          </p:nvPr>
        </p:nvSpPr>
        <p:spPr>
          <a:xfrm>
            <a:off x="301752" y="3817667"/>
            <a:ext cx="8503919" cy="2480508"/>
          </a:xfrm>
        </p:spPr>
        <p:txBody>
          <a:bodyPr>
            <a:normAutofit lnSpcReduction="10000"/>
          </a:bodyPr>
          <a:lstStyle/>
          <a:p>
            <a:r>
              <a:rPr lang="en-US" dirty="0" smtClean="0"/>
              <a:t>4 treatments of iontophoresis given over 4 weeks </a:t>
            </a:r>
          </a:p>
          <a:p>
            <a:pPr lvl="1"/>
            <a:r>
              <a:rPr lang="en-US" dirty="0" smtClean="0"/>
              <a:t>Experimental: 3 ml dexamethasone</a:t>
            </a:r>
          </a:p>
          <a:p>
            <a:pPr lvl="1"/>
            <a:r>
              <a:rPr lang="en-US" dirty="0" smtClean="0"/>
              <a:t>Control: saline solution</a:t>
            </a:r>
          </a:p>
          <a:p>
            <a:r>
              <a:rPr lang="en-US" dirty="0" smtClean="0"/>
              <a:t>Experimental group demonstrated greater improvements in pain and function at 6 weeks, 6 months, and 1 year.</a:t>
            </a:r>
            <a:endParaRPr lang="en-US" dirty="0"/>
          </a:p>
        </p:txBody>
      </p:sp>
      <p:sp>
        <p:nvSpPr>
          <p:cNvPr id="4" name="TextBox 3"/>
          <p:cNvSpPr txBox="1"/>
          <p:nvPr/>
        </p:nvSpPr>
        <p:spPr>
          <a:xfrm>
            <a:off x="6821282" y="6298175"/>
            <a:ext cx="2013292" cy="369332"/>
          </a:xfrm>
          <a:prstGeom prst="rect">
            <a:avLst/>
          </a:prstGeom>
          <a:noFill/>
        </p:spPr>
        <p:txBody>
          <a:bodyPr wrap="none" rtlCol="0">
            <a:spAutoFit/>
          </a:bodyPr>
          <a:lstStyle/>
          <a:p>
            <a:r>
              <a:rPr lang="en-US" dirty="0" smtClean="0"/>
              <a:t>Neeter et al, 2003</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449" y="1406362"/>
            <a:ext cx="2821883" cy="2116412"/>
          </a:xfrm>
          <a:prstGeom prst="rect">
            <a:avLst/>
          </a:prstGeom>
        </p:spPr>
      </p:pic>
      <p:pic>
        <p:nvPicPr>
          <p:cNvPr id="6" name="Picture 5"/>
          <p:cNvPicPr>
            <a:picLocks noChangeAspect="1"/>
          </p:cNvPicPr>
          <p:nvPr/>
        </p:nvPicPr>
        <p:blipFill>
          <a:blip r:embed="rId4"/>
          <a:stretch>
            <a:fillRect/>
          </a:stretch>
        </p:blipFill>
        <p:spPr>
          <a:xfrm>
            <a:off x="5269980" y="1406363"/>
            <a:ext cx="2879275" cy="2116412"/>
          </a:xfrm>
          <a:prstGeom prst="rect">
            <a:avLst/>
          </a:prstGeom>
        </p:spPr>
      </p:pic>
    </p:spTree>
    <p:extLst>
      <p:ext uri="{BB962C8B-B14F-4D97-AF65-F5344CB8AC3E}">
        <p14:creationId xmlns:p14="http://schemas.microsoft.com/office/powerpoint/2010/main" val="41549360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Low-Level Laser Therapy</a:t>
            </a:r>
            <a:endParaRPr lang="en-US" sz="4000" dirty="0"/>
          </a:p>
        </p:txBody>
      </p:sp>
      <p:sp>
        <p:nvSpPr>
          <p:cNvPr id="3" name="Content Placeholder 2"/>
          <p:cNvSpPr>
            <a:spLocks noGrp="1"/>
          </p:cNvSpPr>
          <p:nvPr>
            <p:ph sz="quarter" idx="1"/>
          </p:nvPr>
        </p:nvSpPr>
        <p:spPr/>
        <p:txBody>
          <a:bodyPr/>
          <a:lstStyle/>
          <a:p>
            <a:r>
              <a:rPr lang="en-US" dirty="0" smtClean="0"/>
              <a:t>Stergioulas</a:t>
            </a:r>
            <a:r>
              <a:rPr lang="en-US" dirty="0"/>
              <a:t> </a:t>
            </a:r>
            <a:r>
              <a:rPr lang="en-US" dirty="0" smtClean="0"/>
              <a:t>et al, 2008</a:t>
            </a:r>
          </a:p>
          <a:p>
            <a:pPr lvl="1"/>
            <a:r>
              <a:rPr lang="en-US" dirty="0" smtClean="0"/>
              <a:t>Enhanced outcomes in those treated with LLLT and eccentric exercises compared to those treated with placebo LLLT and eccentric exercises</a:t>
            </a:r>
            <a:endParaRPr lang="en-US" dirty="0"/>
          </a:p>
        </p:txBody>
      </p:sp>
      <p:pic>
        <p:nvPicPr>
          <p:cNvPr id="4" name="Picture 3"/>
          <p:cNvPicPr>
            <a:picLocks noChangeAspect="1"/>
          </p:cNvPicPr>
          <p:nvPr/>
        </p:nvPicPr>
        <p:blipFill>
          <a:blip r:embed="rId3"/>
          <a:stretch>
            <a:fillRect/>
          </a:stretch>
        </p:blipFill>
        <p:spPr>
          <a:xfrm>
            <a:off x="774420" y="3133640"/>
            <a:ext cx="3287441" cy="3087596"/>
          </a:xfrm>
          <a:prstGeom prst="rect">
            <a:avLst/>
          </a:prstGeom>
        </p:spPr>
      </p:pic>
      <p:pic>
        <p:nvPicPr>
          <p:cNvPr id="5" name="Picture 4"/>
          <p:cNvPicPr>
            <a:picLocks noChangeAspect="1"/>
          </p:cNvPicPr>
          <p:nvPr/>
        </p:nvPicPr>
        <p:blipFill>
          <a:blip r:embed="rId4"/>
          <a:stretch>
            <a:fillRect/>
          </a:stretch>
        </p:blipFill>
        <p:spPr>
          <a:xfrm>
            <a:off x="5201138" y="3133640"/>
            <a:ext cx="3232046" cy="3087596"/>
          </a:xfrm>
          <a:prstGeom prst="rect">
            <a:avLst/>
          </a:prstGeom>
        </p:spPr>
      </p:pic>
    </p:spTree>
    <p:extLst>
      <p:ext uri="{BB962C8B-B14F-4D97-AF65-F5344CB8AC3E}">
        <p14:creationId xmlns:p14="http://schemas.microsoft.com/office/powerpoint/2010/main" val="5967343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Return to Activity</a:t>
            </a:r>
            <a:endParaRPr lang="en-US" sz="4000" dirty="0"/>
          </a:p>
        </p:txBody>
      </p:sp>
      <p:sp>
        <p:nvSpPr>
          <p:cNvPr id="3" name="Content Placeholder 2"/>
          <p:cNvSpPr>
            <a:spLocks noGrp="1"/>
          </p:cNvSpPr>
          <p:nvPr>
            <p:ph sz="quarter" idx="1"/>
          </p:nvPr>
        </p:nvSpPr>
        <p:spPr>
          <a:xfrm>
            <a:off x="301751" y="1527047"/>
            <a:ext cx="4393333" cy="4851161"/>
          </a:xfrm>
        </p:spPr>
        <p:txBody>
          <a:bodyPr>
            <a:normAutofit fontScale="92500" lnSpcReduction="10000"/>
          </a:bodyPr>
          <a:lstStyle/>
          <a:p>
            <a:r>
              <a:rPr lang="en-US" dirty="0" smtClean="0"/>
              <a:t>Gradual return</a:t>
            </a:r>
          </a:p>
          <a:p>
            <a:pPr marL="0" indent="0">
              <a:buNone/>
            </a:pPr>
            <a:endParaRPr lang="en-US" dirty="0" smtClean="0"/>
          </a:p>
          <a:p>
            <a:r>
              <a:rPr lang="en-US" dirty="0" smtClean="0"/>
              <a:t>Early absence of pain may not be a good indicator</a:t>
            </a:r>
          </a:p>
          <a:p>
            <a:pPr marL="0" indent="0">
              <a:buNone/>
            </a:pPr>
            <a:endParaRPr lang="en-US" dirty="0" smtClean="0"/>
          </a:p>
          <a:p>
            <a:r>
              <a:rPr lang="en-US" dirty="0" smtClean="0"/>
              <a:t>Correct training errors</a:t>
            </a:r>
          </a:p>
          <a:p>
            <a:pPr marL="0" indent="0">
              <a:buNone/>
            </a:pPr>
            <a:endParaRPr lang="en-US" dirty="0" smtClean="0"/>
          </a:p>
          <a:p>
            <a:r>
              <a:rPr lang="en-US" dirty="0" smtClean="0"/>
              <a:t>Maximal eccentric loading before discharge</a:t>
            </a:r>
          </a:p>
          <a:p>
            <a:pPr marL="0" indent="0">
              <a:buNone/>
            </a:pPr>
            <a:endParaRPr lang="en-US" dirty="0" smtClean="0"/>
          </a:p>
          <a:p>
            <a:r>
              <a:rPr lang="en-US" dirty="0" smtClean="0"/>
              <a:t>Education!</a:t>
            </a:r>
            <a:endParaRPr lang="en-US" dirty="0"/>
          </a:p>
        </p:txBody>
      </p:sp>
      <p:pic>
        <p:nvPicPr>
          <p:cNvPr id="9" name="Picture 8"/>
          <p:cNvPicPr>
            <a:picLocks noChangeAspect="1"/>
          </p:cNvPicPr>
          <p:nvPr/>
        </p:nvPicPr>
        <p:blipFill>
          <a:blip r:embed="rId3"/>
          <a:stretch>
            <a:fillRect/>
          </a:stretch>
        </p:blipFill>
        <p:spPr>
          <a:xfrm>
            <a:off x="6092818" y="1421524"/>
            <a:ext cx="1905000" cy="3030379"/>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809" y="4623130"/>
            <a:ext cx="3516343" cy="1755078"/>
          </a:xfrm>
          <a:prstGeom prst="rect">
            <a:avLst/>
          </a:prstGeom>
        </p:spPr>
      </p:pic>
    </p:spTree>
    <p:extLst>
      <p:ext uri="{BB962C8B-B14F-4D97-AF65-F5344CB8AC3E}">
        <p14:creationId xmlns:p14="http://schemas.microsoft.com/office/powerpoint/2010/main" val="19297456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3249871"/>
            <a:ext cx="6480174" cy="1673225"/>
          </a:xfrm>
        </p:spPr>
        <p:txBody>
          <a:bodyPr/>
          <a:lstStyle/>
          <a:p>
            <a:pPr marL="285750" indent="-285750" algn="l">
              <a:lnSpc>
                <a:spcPct val="130000"/>
              </a:lnSpc>
              <a:buFont typeface="Arial"/>
              <a:buChar char="•"/>
            </a:pPr>
            <a:r>
              <a:rPr lang="en-US" b="0" dirty="0" smtClean="0"/>
              <a:t>Corticosteroids</a:t>
            </a:r>
          </a:p>
          <a:p>
            <a:pPr marL="285750" indent="-285750" algn="l">
              <a:lnSpc>
                <a:spcPct val="130000"/>
              </a:lnSpc>
              <a:buFont typeface="Arial"/>
              <a:buChar char="•"/>
            </a:pPr>
            <a:r>
              <a:rPr lang="en-US" b="0" dirty="0" smtClean="0"/>
              <a:t>Platelet-rich plasma injections</a:t>
            </a:r>
          </a:p>
          <a:p>
            <a:pPr marL="285750" indent="-285750" algn="l">
              <a:lnSpc>
                <a:spcPct val="130000"/>
              </a:lnSpc>
              <a:buFont typeface="Arial"/>
              <a:buChar char="•"/>
            </a:pPr>
            <a:r>
              <a:rPr lang="en-US" b="0" dirty="0"/>
              <a:t>Extracorporeal shockwave </a:t>
            </a:r>
            <a:r>
              <a:rPr lang="en-US" b="0" dirty="0" smtClean="0"/>
              <a:t>therapy</a:t>
            </a:r>
          </a:p>
          <a:p>
            <a:pPr marL="285750" indent="-285750" algn="l">
              <a:lnSpc>
                <a:spcPct val="130000"/>
              </a:lnSpc>
              <a:buFont typeface="Arial"/>
              <a:buChar char="•"/>
            </a:pPr>
            <a:r>
              <a:rPr lang="en-US" b="0" dirty="0" smtClean="0"/>
              <a:t>surgery</a:t>
            </a:r>
          </a:p>
          <a:p>
            <a:pPr marL="285750" indent="-285750" algn="l">
              <a:lnSpc>
                <a:spcPct val="130000"/>
              </a:lnSpc>
              <a:buFont typeface="Arial"/>
              <a:buChar char="•"/>
            </a:pPr>
            <a:endParaRPr lang="en-US" b="0" dirty="0"/>
          </a:p>
        </p:txBody>
      </p:sp>
      <p:sp>
        <p:nvSpPr>
          <p:cNvPr id="3" name="Title 2"/>
          <p:cNvSpPr>
            <a:spLocks noGrp="1"/>
          </p:cNvSpPr>
          <p:nvPr>
            <p:ph type="title"/>
          </p:nvPr>
        </p:nvSpPr>
        <p:spPr/>
        <p:txBody>
          <a:bodyPr>
            <a:normAutofit/>
          </a:bodyPr>
          <a:lstStyle/>
          <a:p>
            <a:r>
              <a:rPr lang="en-US" sz="5400" dirty="0" smtClean="0"/>
              <a:t>“Non-PT” Treatments</a:t>
            </a:r>
            <a:endParaRPr lang="en-US" sz="5400" dirty="0"/>
          </a:p>
        </p:txBody>
      </p:sp>
    </p:spTree>
    <p:extLst>
      <p:ext uri="{BB962C8B-B14F-4D97-AF65-F5344CB8AC3E}">
        <p14:creationId xmlns:p14="http://schemas.microsoft.com/office/powerpoint/2010/main" val="442082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7435"/>
            <a:ext cx="8534400" cy="758952"/>
          </a:xfrm>
        </p:spPr>
        <p:txBody>
          <a:bodyPr>
            <a:normAutofit/>
          </a:bodyPr>
          <a:lstStyle/>
          <a:p>
            <a:r>
              <a:rPr lang="en-US" sz="4000" dirty="0" smtClean="0"/>
              <a:t>Corticosteroids</a:t>
            </a:r>
            <a:endParaRPr lang="en-US" sz="4000" dirty="0"/>
          </a:p>
        </p:txBody>
      </p:sp>
      <p:sp>
        <p:nvSpPr>
          <p:cNvPr id="3" name="Content Placeholder 2"/>
          <p:cNvSpPr>
            <a:spLocks noGrp="1"/>
          </p:cNvSpPr>
          <p:nvPr>
            <p:ph sz="quarter" idx="1"/>
          </p:nvPr>
        </p:nvSpPr>
        <p:spPr>
          <a:xfrm>
            <a:off x="301752" y="1527047"/>
            <a:ext cx="8503920" cy="2407299"/>
          </a:xfrm>
        </p:spPr>
        <p:txBody>
          <a:bodyPr/>
          <a:lstStyle/>
          <a:p>
            <a:r>
              <a:rPr lang="en-US" dirty="0" smtClean="0"/>
              <a:t>Coombes</a:t>
            </a:r>
            <a:r>
              <a:rPr lang="en-US" dirty="0"/>
              <a:t> </a:t>
            </a:r>
            <a:r>
              <a:rPr lang="en-US" dirty="0" smtClean="0"/>
              <a:t>et al (2010):</a:t>
            </a:r>
          </a:p>
          <a:p>
            <a:pPr lvl="1"/>
            <a:r>
              <a:rPr lang="en-US" dirty="0" smtClean="0"/>
              <a:t>Beneficial in short term but worse than other treatments in intermediate and long terms</a:t>
            </a:r>
          </a:p>
          <a:p>
            <a:r>
              <a:rPr lang="en-US" dirty="0" smtClean="0"/>
              <a:t>Da Cruz et al (1988):</a:t>
            </a:r>
          </a:p>
          <a:p>
            <a:pPr lvl="1"/>
            <a:r>
              <a:rPr lang="en-US" dirty="0" smtClean="0"/>
              <a:t>No significant benefit in treatment of Achilles tendinopathy</a:t>
            </a:r>
            <a:endParaRPr lang="en-US" dirty="0"/>
          </a:p>
        </p:txBody>
      </p:sp>
      <p:pic>
        <p:nvPicPr>
          <p:cNvPr id="4" name="Content Placeholder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55234" y="4095475"/>
            <a:ext cx="3380918" cy="2127490"/>
          </a:xfrm>
          <a:prstGeom prst="rect">
            <a:avLst/>
          </a:prstGeom>
        </p:spPr>
      </p:pic>
      <p:sp>
        <p:nvSpPr>
          <p:cNvPr id="5" name="Content Placeholder 5"/>
          <p:cNvSpPr txBox="1">
            <a:spLocks/>
          </p:cNvSpPr>
          <p:nvPr/>
        </p:nvSpPr>
        <p:spPr>
          <a:xfrm>
            <a:off x="301752" y="3763962"/>
            <a:ext cx="5258605" cy="233508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Kennedy et al, 1976:</a:t>
            </a:r>
          </a:p>
          <a:p>
            <a:pPr lvl="1"/>
            <a:r>
              <a:rPr lang="en-US" dirty="0" smtClean="0"/>
              <a:t>Weakens tendon up to 14 days after injection</a:t>
            </a:r>
          </a:p>
          <a:p>
            <a:pPr lvl="1"/>
            <a:r>
              <a:rPr lang="en-US" dirty="0" smtClean="0"/>
              <a:t>Avoid vigorous muscular activity at least 2 weeks after local steroid injection</a:t>
            </a:r>
            <a:endParaRPr lang="en-US" dirty="0"/>
          </a:p>
        </p:txBody>
      </p:sp>
    </p:spTree>
    <p:extLst>
      <p:ext uri="{BB962C8B-B14F-4D97-AF65-F5344CB8AC3E}">
        <p14:creationId xmlns:p14="http://schemas.microsoft.com/office/powerpoint/2010/main" val="2396542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Platelet-Rich Plasma</a:t>
            </a:r>
            <a:endParaRPr lang="en-US" sz="4000" dirty="0"/>
          </a:p>
        </p:txBody>
      </p:sp>
      <p:sp>
        <p:nvSpPr>
          <p:cNvPr id="3" name="Content Placeholder 2"/>
          <p:cNvSpPr>
            <a:spLocks noGrp="1"/>
          </p:cNvSpPr>
          <p:nvPr>
            <p:ph sz="quarter" idx="1"/>
          </p:nvPr>
        </p:nvSpPr>
        <p:spPr>
          <a:xfrm>
            <a:off x="301752" y="1816969"/>
            <a:ext cx="8503920" cy="4572000"/>
          </a:xfrm>
        </p:spPr>
        <p:txBody>
          <a:bodyPr/>
          <a:lstStyle/>
          <a:p>
            <a:r>
              <a:rPr lang="en-US" dirty="0" smtClean="0"/>
              <a:t>de Vos et al, 2010:</a:t>
            </a:r>
          </a:p>
          <a:p>
            <a:pPr lvl="1"/>
            <a:r>
              <a:rPr lang="en-US" dirty="0" smtClean="0"/>
              <a:t>No significant difference in improvement on the VISA-A between PRP and control groups</a:t>
            </a:r>
          </a:p>
          <a:p>
            <a:pPr lvl="1"/>
            <a:endParaRPr lang="en-US" dirty="0" smtClean="0"/>
          </a:p>
          <a:p>
            <a:pPr marL="274320" lvl="1" indent="0">
              <a:buNone/>
            </a:pPr>
            <a:endParaRPr lang="en-US" dirty="0"/>
          </a:p>
          <a:p>
            <a:r>
              <a:rPr lang="en-US" dirty="0" smtClean="0"/>
              <a:t>de Vos et al, 2011:</a:t>
            </a:r>
          </a:p>
          <a:p>
            <a:pPr lvl="1"/>
            <a:r>
              <a:rPr lang="en-US" dirty="0" smtClean="0"/>
              <a:t>Used ultrasonographic techniques to assess if PRP injections lead to enhanced tendon structure and neovascularization</a:t>
            </a:r>
          </a:p>
          <a:p>
            <a:pPr lvl="1"/>
            <a:r>
              <a:rPr lang="en-US" dirty="0" smtClean="0"/>
              <a:t>No significant between-group difference in change in tendon structure or neovascularization  </a:t>
            </a:r>
            <a:endParaRPr lang="en-US" dirty="0"/>
          </a:p>
        </p:txBody>
      </p:sp>
    </p:spTree>
    <p:extLst>
      <p:ext uri="{BB962C8B-B14F-4D97-AF65-F5344CB8AC3E}">
        <p14:creationId xmlns:p14="http://schemas.microsoft.com/office/powerpoint/2010/main" val="26634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Composition</a:t>
            </a:r>
            <a:endParaRPr lang="en-US" sz="4000" baseline="30000" dirty="0"/>
          </a:p>
        </p:txBody>
      </p:sp>
      <p:sp>
        <p:nvSpPr>
          <p:cNvPr id="3" name="Content Placeholder 2"/>
          <p:cNvSpPr>
            <a:spLocks noGrp="1"/>
          </p:cNvSpPr>
          <p:nvPr>
            <p:ph sz="quarter" idx="1"/>
          </p:nvPr>
        </p:nvSpPr>
        <p:spPr/>
        <p:txBody>
          <a:bodyPr>
            <a:normAutofit lnSpcReduction="10000"/>
          </a:bodyPr>
          <a:lstStyle/>
          <a:p>
            <a:r>
              <a:rPr lang="en-US" dirty="0" smtClean="0"/>
              <a:t>Cellular component:</a:t>
            </a:r>
          </a:p>
          <a:p>
            <a:pPr lvl="1"/>
            <a:r>
              <a:rPr lang="en-US" dirty="0" smtClean="0"/>
              <a:t>Fibroblasts – about 20% of tissue volume</a:t>
            </a:r>
          </a:p>
          <a:p>
            <a:pPr marL="274320" lvl="1" indent="0">
              <a:buNone/>
            </a:pPr>
            <a:endParaRPr lang="en-US" dirty="0" smtClean="0"/>
          </a:p>
          <a:p>
            <a:r>
              <a:rPr lang="en-US" dirty="0" smtClean="0"/>
              <a:t>Extracellular matrix:</a:t>
            </a:r>
          </a:p>
          <a:p>
            <a:pPr lvl="1"/>
            <a:r>
              <a:rPr lang="en-US" dirty="0" smtClean="0"/>
              <a:t>Fiber component</a:t>
            </a:r>
          </a:p>
          <a:p>
            <a:pPr lvl="2"/>
            <a:r>
              <a:rPr lang="en-US" dirty="0" smtClean="0"/>
              <a:t>Collagen – 95% of dry mass</a:t>
            </a:r>
          </a:p>
          <a:p>
            <a:pPr lvl="2"/>
            <a:r>
              <a:rPr lang="en-US" dirty="0" smtClean="0"/>
              <a:t>Elastin – 2% of dry mass</a:t>
            </a:r>
          </a:p>
          <a:p>
            <a:pPr lvl="1"/>
            <a:r>
              <a:rPr lang="en-US" dirty="0" smtClean="0"/>
              <a:t>Ground substance</a:t>
            </a:r>
          </a:p>
          <a:p>
            <a:pPr lvl="2"/>
            <a:r>
              <a:rPr lang="en-US" dirty="0" smtClean="0"/>
              <a:t>Glycosaminoglycans</a:t>
            </a:r>
          </a:p>
          <a:p>
            <a:pPr lvl="2"/>
            <a:r>
              <a:rPr lang="en-US" dirty="0" smtClean="0"/>
              <a:t>Proteoglycans</a:t>
            </a:r>
          </a:p>
          <a:p>
            <a:pPr lvl="2"/>
            <a:r>
              <a:rPr lang="en-US" dirty="0" smtClean="0"/>
              <a:t>Glycoproteins </a:t>
            </a:r>
          </a:p>
          <a:p>
            <a:pPr lvl="1"/>
            <a:r>
              <a:rPr lang="en-US" dirty="0" smtClean="0"/>
              <a:t>Water</a:t>
            </a:r>
          </a:p>
        </p:txBody>
      </p:sp>
      <p:sp>
        <p:nvSpPr>
          <p:cNvPr id="4" name="TextBox 3"/>
          <p:cNvSpPr txBox="1"/>
          <p:nvPr/>
        </p:nvSpPr>
        <p:spPr>
          <a:xfrm>
            <a:off x="4731163" y="6369536"/>
            <a:ext cx="4261766" cy="369332"/>
          </a:xfrm>
          <a:prstGeom prst="rect">
            <a:avLst/>
          </a:prstGeom>
          <a:noFill/>
        </p:spPr>
        <p:txBody>
          <a:bodyPr wrap="none" rtlCol="0">
            <a:spAutoFit/>
          </a:bodyPr>
          <a:lstStyle/>
          <a:p>
            <a:r>
              <a:rPr lang="en-US" dirty="0" smtClean="0"/>
              <a:t>Sharma and Maffulli, 2005; Gross, 1992</a:t>
            </a:r>
            <a:endParaRPr lang="en-US" dirty="0"/>
          </a:p>
        </p:txBody>
      </p:sp>
    </p:spTree>
    <p:extLst>
      <p:ext uri="{BB962C8B-B14F-4D97-AF65-F5344CB8AC3E}">
        <p14:creationId xmlns:p14="http://schemas.microsoft.com/office/powerpoint/2010/main" val="30101369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Extracorporeal Shock Wave Therapy</a:t>
            </a:r>
            <a:endParaRPr lang="en-US" sz="4000" dirty="0"/>
          </a:p>
        </p:txBody>
      </p:sp>
      <p:sp>
        <p:nvSpPr>
          <p:cNvPr id="3" name="Content Placeholder 2"/>
          <p:cNvSpPr>
            <a:spLocks noGrp="1"/>
          </p:cNvSpPr>
          <p:nvPr>
            <p:ph sz="quarter" idx="1"/>
          </p:nvPr>
        </p:nvSpPr>
        <p:spPr>
          <a:xfrm>
            <a:off x="301752" y="1858749"/>
            <a:ext cx="5552886" cy="4808180"/>
          </a:xfrm>
        </p:spPr>
        <p:txBody>
          <a:bodyPr/>
          <a:lstStyle/>
          <a:p>
            <a:r>
              <a:rPr lang="en-US" dirty="0" smtClean="0"/>
              <a:t>Rompe et al, 2007:</a:t>
            </a:r>
          </a:p>
          <a:p>
            <a:pPr lvl="1"/>
            <a:r>
              <a:rPr lang="en-US" dirty="0" smtClean="0"/>
              <a:t>Eccentric loading and shock wave therapy showed comparable results at 4-month follow-up</a:t>
            </a:r>
          </a:p>
          <a:p>
            <a:pPr marL="274320" lvl="1" indent="0">
              <a:buNone/>
            </a:pPr>
            <a:endParaRPr lang="en-US" dirty="0" smtClean="0"/>
          </a:p>
          <a:p>
            <a:r>
              <a:rPr lang="en-US" dirty="0" smtClean="0"/>
              <a:t>Rompe et al, 2009:</a:t>
            </a:r>
          </a:p>
          <a:p>
            <a:pPr lvl="1"/>
            <a:r>
              <a:rPr lang="en-US" dirty="0" smtClean="0"/>
              <a:t>ESWT combined with eccentric program better than eccentric exercises alone.</a:t>
            </a:r>
            <a:endParaRPr lang="en-US" dirty="0"/>
          </a:p>
        </p:txBody>
      </p:sp>
      <p:pic>
        <p:nvPicPr>
          <p:cNvPr id="4" name="Picture 3"/>
          <p:cNvPicPr>
            <a:picLocks noChangeAspect="1"/>
          </p:cNvPicPr>
          <p:nvPr/>
        </p:nvPicPr>
        <p:blipFill>
          <a:blip r:embed="rId3"/>
          <a:stretch>
            <a:fillRect/>
          </a:stretch>
        </p:blipFill>
        <p:spPr>
          <a:xfrm>
            <a:off x="5854638" y="1858749"/>
            <a:ext cx="2995088" cy="4011792"/>
          </a:xfrm>
          <a:prstGeom prst="rect">
            <a:avLst/>
          </a:prstGeom>
        </p:spPr>
      </p:pic>
    </p:spTree>
    <p:extLst>
      <p:ext uri="{BB962C8B-B14F-4D97-AF65-F5344CB8AC3E}">
        <p14:creationId xmlns:p14="http://schemas.microsoft.com/office/powerpoint/2010/main" val="4495379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Surgery</a:t>
            </a:r>
            <a:endParaRPr lang="en-US" sz="4000" dirty="0"/>
          </a:p>
        </p:txBody>
      </p:sp>
      <p:sp>
        <p:nvSpPr>
          <p:cNvPr id="3" name="Content Placeholder 2"/>
          <p:cNvSpPr>
            <a:spLocks noGrp="1"/>
          </p:cNvSpPr>
          <p:nvPr>
            <p:ph sz="quarter" idx="1"/>
          </p:nvPr>
        </p:nvSpPr>
        <p:spPr>
          <a:xfrm>
            <a:off x="301752" y="1459925"/>
            <a:ext cx="4004742" cy="3562219"/>
          </a:xfrm>
        </p:spPr>
        <p:txBody>
          <a:bodyPr>
            <a:normAutofit/>
          </a:bodyPr>
          <a:lstStyle/>
          <a:p>
            <a:pPr>
              <a:lnSpc>
                <a:spcPct val="120000"/>
              </a:lnSpc>
            </a:pPr>
            <a:r>
              <a:rPr lang="en-US" dirty="0" smtClean="0"/>
              <a:t>If conservative treatment unsuccessful </a:t>
            </a:r>
          </a:p>
          <a:p>
            <a:pPr lvl="1">
              <a:lnSpc>
                <a:spcPct val="120000"/>
              </a:lnSpc>
              <a:buFont typeface="Wingdings" charset="2"/>
              <a:buChar char="Ø"/>
            </a:pPr>
            <a:r>
              <a:rPr lang="en-US" dirty="0" smtClean="0"/>
              <a:t>Generally older age</a:t>
            </a:r>
          </a:p>
          <a:p>
            <a:pPr>
              <a:lnSpc>
                <a:spcPct val="120000"/>
              </a:lnSpc>
            </a:pPr>
            <a:r>
              <a:rPr lang="en-US" dirty="0"/>
              <a:t>F</a:t>
            </a:r>
            <a:r>
              <a:rPr lang="en-US" dirty="0" smtClean="0"/>
              <a:t>ibrotic adhesions </a:t>
            </a:r>
          </a:p>
          <a:p>
            <a:pPr>
              <a:lnSpc>
                <a:spcPct val="120000"/>
              </a:lnSpc>
            </a:pPr>
            <a:r>
              <a:rPr lang="en-US" dirty="0" smtClean="0"/>
              <a:t>Degenerative nodules</a:t>
            </a:r>
          </a:p>
          <a:p>
            <a:pPr>
              <a:lnSpc>
                <a:spcPct val="130000"/>
              </a:lnSpc>
            </a:pPr>
            <a:r>
              <a:rPr lang="en-US" dirty="0" smtClean="0"/>
              <a:t>Restore vascularity</a:t>
            </a:r>
          </a:p>
          <a:p>
            <a:pPr marL="0" indent="0">
              <a:buNone/>
            </a:pPr>
            <a:endParaRPr lang="en-US" dirty="0"/>
          </a:p>
        </p:txBody>
      </p:sp>
      <p:sp>
        <p:nvSpPr>
          <p:cNvPr id="4" name="TextBox 3"/>
          <p:cNvSpPr txBox="1"/>
          <p:nvPr/>
        </p:nvSpPr>
        <p:spPr>
          <a:xfrm>
            <a:off x="4771951" y="6384999"/>
            <a:ext cx="4090896" cy="369332"/>
          </a:xfrm>
          <a:prstGeom prst="rect">
            <a:avLst/>
          </a:prstGeom>
          <a:noFill/>
        </p:spPr>
        <p:txBody>
          <a:bodyPr wrap="none" rtlCol="0">
            <a:spAutoFit/>
          </a:bodyPr>
          <a:lstStyle/>
          <a:p>
            <a:r>
              <a:rPr lang="en-US" dirty="0" smtClean="0"/>
              <a:t>Paavola et al, 2000; Saxena et al, 2013</a:t>
            </a:r>
            <a:endParaRPr lang="en-US" dirty="0"/>
          </a:p>
        </p:txBody>
      </p:sp>
      <p:sp>
        <p:nvSpPr>
          <p:cNvPr id="8" name="Content Placeholder 2"/>
          <p:cNvSpPr txBox="1">
            <a:spLocks/>
          </p:cNvSpPr>
          <p:nvPr/>
        </p:nvSpPr>
        <p:spPr>
          <a:xfrm>
            <a:off x="287153" y="4905350"/>
            <a:ext cx="8019269" cy="68616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Favorable outcomes with postoperative treatment</a:t>
            </a:r>
          </a:p>
          <a:p>
            <a:pPr marL="0" indent="0">
              <a:buNone/>
            </a:pPr>
            <a:endParaRPr lang="en-US" dirty="0"/>
          </a:p>
        </p:txBody>
      </p:sp>
      <p:pic>
        <p:nvPicPr>
          <p:cNvPr id="6" name="Picture 5"/>
          <p:cNvPicPr>
            <a:picLocks noChangeAspect="1"/>
          </p:cNvPicPr>
          <p:nvPr/>
        </p:nvPicPr>
        <p:blipFill>
          <a:blip r:embed="rId3"/>
          <a:stretch>
            <a:fillRect/>
          </a:stretch>
        </p:blipFill>
        <p:spPr>
          <a:xfrm>
            <a:off x="4771951" y="1859455"/>
            <a:ext cx="3858687" cy="2894015"/>
          </a:xfrm>
          <a:prstGeom prst="rect">
            <a:avLst/>
          </a:prstGeom>
        </p:spPr>
      </p:pic>
    </p:spTree>
    <p:extLst>
      <p:ext uri="{BB962C8B-B14F-4D97-AF65-F5344CB8AC3E}">
        <p14:creationId xmlns:p14="http://schemas.microsoft.com/office/powerpoint/2010/main" val="15709600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61" y="914400"/>
            <a:ext cx="2640093" cy="990600"/>
          </a:xfrm>
        </p:spPr>
        <p:txBody>
          <a:bodyPr>
            <a:noAutofit/>
          </a:bodyPr>
          <a:lstStyle/>
          <a:p>
            <a:pPr algn="ctr"/>
            <a:r>
              <a:rPr lang="en-US" sz="2800" dirty="0" smtClean="0"/>
              <a:t>Conclusions</a:t>
            </a:r>
            <a:endParaRPr lang="en-US" sz="2800" dirty="0"/>
          </a:p>
        </p:txBody>
      </p:sp>
      <p:sp>
        <p:nvSpPr>
          <p:cNvPr id="3" name="Content Placeholder 2"/>
          <p:cNvSpPr>
            <a:spLocks noGrp="1"/>
          </p:cNvSpPr>
          <p:nvPr>
            <p:ph sz="quarter" idx="1"/>
          </p:nvPr>
        </p:nvSpPr>
        <p:spPr/>
        <p:txBody>
          <a:bodyPr>
            <a:normAutofit fontScale="92500" lnSpcReduction="20000"/>
          </a:bodyPr>
          <a:lstStyle/>
          <a:p>
            <a:r>
              <a:rPr lang="en-US" dirty="0" smtClean="0"/>
              <a:t>The histopathology of overuse tendon conditions is generally called tendinosis</a:t>
            </a:r>
          </a:p>
          <a:p>
            <a:r>
              <a:rPr lang="en-US" dirty="0" smtClean="0"/>
              <a:t>Tendinopathy is diagnosed by the presence of </a:t>
            </a:r>
            <a:r>
              <a:rPr lang="en-US" dirty="0" smtClean="0">
                <a:solidFill>
                  <a:srgbClr val="FF0000"/>
                </a:solidFill>
              </a:rPr>
              <a:t>pain, swelling, impaired performance</a:t>
            </a:r>
          </a:p>
          <a:p>
            <a:r>
              <a:rPr lang="en-US" dirty="0" smtClean="0">
                <a:solidFill>
                  <a:srgbClr val="000000"/>
                </a:solidFill>
              </a:rPr>
              <a:t>Chronic, midportion Achilles tendinopathy is most commonly seen in the clinic</a:t>
            </a:r>
          </a:p>
          <a:p>
            <a:r>
              <a:rPr lang="en-US" dirty="0" smtClean="0">
                <a:solidFill>
                  <a:srgbClr val="000000"/>
                </a:solidFill>
              </a:rPr>
              <a:t>Treatment promoting a </a:t>
            </a:r>
            <a:r>
              <a:rPr lang="en-US" i="1" dirty="0" smtClean="0">
                <a:solidFill>
                  <a:srgbClr val="000000"/>
                </a:solidFill>
              </a:rPr>
              <a:t>gradual</a:t>
            </a:r>
            <a:r>
              <a:rPr lang="en-US" dirty="0" smtClean="0">
                <a:solidFill>
                  <a:srgbClr val="000000"/>
                </a:solidFill>
              </a:rPr>
              <a:t> return and should address the underlying cause of pathology</a:t>
            </a:r>
          </a:p>
          <a:p>
            <a:r>
              <a:rPr lang="en-US" dirty="0" smtClean="0">
                <a:solidFill>
                  <a:srgbClr val="000000"/>
                </a:solidFill>
              </a:rPr>
              <a:t>Extra caution needs to be taken if a recent history of corticosteroid injection</a:t>
            </a:r>
          </a:p>
          <a:p>
            <a:endParaRPr lang="en-US" dirty="0" smtClean="0">
              <a:solidFill>
                <a:srgbClr val="000000"/>
              </a:solidFill>
            </a:endParaRPr>
          </a:p>
          <a:p>
            <a:endParaRPr lang="en-US" dirty="0" smtClean="0">
              <a:solidFill>
                <a:srgbClr val="000000"/>
              </a:solidFill>
            </a:endParaRPr>
          </a:p>
          <a:p>
            <a:endParaRPr lang="en-US" dirty="0">
              <a:solidFill>
                <a:srgbClr val="FF0000"/>
              </a:solidFill>
            </a:endParaRPr>
          </a:p>
        </p:txBody>
      </p:sp>
    </p:spTree>
    <p:extLst>
      <p:ext uri="{BB962C8B-B14F-4D97-AF65-F5344CB8AC3E}">
        <p14:creationId xmlns:p14="http://schemas.microsoft.com/office/powerpoint/2010/main" val="400423651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39824" y="3754322"/>
            <a:ext cx="6400800" cy="726572"/>
          </a:xfrm>
        </p:spPr>
        <p:txBody>
          <a:bodyPr>
            <a:normAutofit/>
          </a:bodyPr>
          <a:lstStyle/>
          <a:p>
            <a:r>
              <a:rPr lang="en-US" sz="3200" dirty="0" smtClean="0">
                <a:solidFill>
                  <a:schemeClr val="bg2">
                    <a:lumMod val="25000"/>
                  </a:schemeClr>
                </a:solidFill>
              </a:rPr>
              <a:t>Questions?</a:t>
            </a:r>
            <a:endParaRPr lang="en-US" sz="3200" dirty="0">
              <a:solidFill>
                <a:schemeClr val="bg2">
                  <a:lumMod val="25000"/>
                </a:schemeClr>
              </a:solidFill>
            </a:endParaRPr>
          </a:p>
        </p:txBody>
      </p:sp>
      <p:sp>
        <p:nvSpPr>
          <p:cNvPr id="3" name="Title 2"/>
          <p:cNvSpPr>
            <a:spLocks noGrp="1"/>
          </p:cNvSpPr>
          <p:nvPr>
            <p:ph type="ctrTitle"/>
          </p:nvPr>
        </p:nvSpPr>
        <p:spPr>
          <a:xfrm>
            <a:off x="271145" y="898941"/>
            <a:ext cx="8548195" cy="1106238"/>
          </a:xfrm>
        </p:spPr>
        <p:txBody>
          <a:bodyPr>
            <a:noAutofit/>
          </a:bodyPr>
          <a:lstStyle/>
          <a:p>
            <a:r>
              <a:rPr lang="en-US" sz="6000" dirty="0" smtClean="0"/>
              <a:t>Thank you for your time</a:t>
            </a:r>
            <a:endParaRPr lang="en-US" sz="6000" dirty="0"/>
          </a:p>
        </p:txBody>
      </p:sp>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21116" y="212318"/>
            <a:ext cx="1698223" cy="800776"/>
          </a:xfrm>
          <a:prstGeom prst="rect">
            <a:avLst/>
          </a:prstGeom>
          <a:noFill/>
          <a:ln w="9525">
            <a:noFill/>
            <a:miter lim="800000"/>
            <a:headEnd/>
            <a:tailEnd/>
          </a:ln>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145" y="2755614"/>
            <a:ext cx="3602212" cy="3450801"/>
          </a:xfrm>
          <a:prstGeom prst="rect">
            <a:avLst/>
          </a:prstGeom>
        </p:spPr>
      </p:pic>
    </p:spTree>
    <p:extLst>
      <p:ext uri="{BB962C8B-B14F-4D97-AF65-F5344CB8AC3E}">
        <p14:creationId xmlns:p14="http://schemas.microsoft.com/office/powerpoint/2010/main" val="2459533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36" y="114151"/>
            <a:ext cx="8890695" cy="1826422"/>
          </a:xfrm>
        </p:spPr>
        <p:txBody>
          <a:bodyPr>
            <a:noAutofit/>
          </a:bodyPr>
          <a:lstStyle/>
          <a:p>
            <a:r>
              <a:rPr lang="en-US" sz="3600" dirty="0" smtClean="0"/>
              <a:t>Special thanks to my Capstone advisor, Mike Gross, and committee members, Mike McMorris and Jennifer Thomas</a:t>
            </a:r>
            <a:endParaRPr lang="en-US" sz="3600" dirty="0"/>
          </a:p>
        </p:txBody>
      </p:sp>
      <p:pic>
        <p:nvPicPr>
          <p:cNvPr id="5" name="Picture 4"/>
          <p:cNvPicPr>
            <a:picLocks noChangeAspect="1"/>
          </p:cNvPicPr>
          <p:nvPr/>
        </p:nvPicPr>
        <p:blipFill>
          <a:blip r:embed="rId2"/>
          <a:stretch>
            <a:fillRect/>
          </a:stretch>
        </p:blipFill>
        <p:spPr>
          <a:xfrm>
            <a:off x="3691" y="2108623"/>
            <a:ext cx="9243771" cy="4749377"/>
          </a:xfrm>
          <a:prstGeom prst="rect">
            <a:avLst/>
          </a:prstGeom>
        </p:spPr>
      </p:pic>
      <p:sp>
        <p:nvSpPr>
          <p:cNvPr id="6" name="Rectangle 5"/>
          <p:cNvSpPr/>
          <p:nvPr/>
        </p:nvSpPr>
        <p:spPr>
          <a:xfrm>
            <a:off x="516795" y="2281826"/>
            <a:ext cx="157439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6953776" y="2281225"/>
            <a:ext cx="185808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44241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1527048"/>
            <a:ext cx="8503920" cy="4979580"/>
          </a:xfrm>
        </p:spPr>
        <p:txBody>
          <a:bodyPr>
            <a:normAutofit fontScale="62500" lnSpcReduction="20000"/>
          </a:bodyPr>
          <a:lstStyle/>
          <a:p>
            <a:pPr marL="514350" lvl="0" indent="-514350">
              <a:buFont typeface="+mj-lt"/>
              <a:buAutoNum type="arabicPeriod"/>
            </a:pPr>
            <a:r>
              <a:rPr lang="en-US" dirty="0" smtClean="0"/>
              <a:t>Doral </a:t>
            </a:r>
            <a:r>
              <a:rPr lang="en-US" dirty="0"/>
              <a:t>MN, Alam M, Bozkurt M, et al. Functional anatomy of the Achilles tendon. </a:t>
            </a:r>
            <a:r>
              <a:rPr lang="en-US" i="1" dirty="0"/>
              <a:t>Knee Surg Sports Traumatol Arthrosc. </a:t>
            </a:r>
            <a:r>
              <a:rPr lang="en-US" dirty="0"/>
              <a:t>2010;18:638-43.</a:t>
            </a:r>
          </a:p>
          <a:p>
            <a:pPr marL="514350" lvl="0" indent="-514350">
              <a:buFont typeface="+mj-lt"/>
              <a:buAutoNum type="arabicPeriod"/>
            </a:pPr>
            <a:r>
              <a:rPr lang="en-US" dirty="0"/>
              <a:t>James R, Girish K, Balian G, et al. Tendon: biology, biomechanics, repair, growth factors, and evolving treatment options. </a:t>
            </a:r>
            <a:r>
              <a:rPr lang="en-US" i="1" dirty="0"/>
              <a:t>J Hand Surg. </a:t>
            </a:r>
            <a:r>
              <a:rPr lang="en-US" dirty="0"/>
              <a:t>2008;33A:102-12.</a:t>
            </a:r>
          </a:p>
          <a:p>
            <a:pPr marL="514350" lvl="0" indent="-514350">
              <a:buFont typeface="+mj-lt"/>
              <a:buAutoNum type="arabicPeriod"/>
            </a:pPr>
            <a:r>
              <a:rPr lang="en-US" dirty="0"/>
              <a:t>Chen TM, Rozen WM, Pan WR, et al. The arterial anatomy of the Achilles tendon: anatomical study and clinical implications. </a:t>
            </a:r>
            <a:r>
              <a:rPr lang="en-US" i="1" dirty="0"/>
              <a:t>Clin Anat. </a:t>
            </a:r>
            <a:r>
              <a:rPr lang="en-US" dirty="0"/>
              <a:t>2009;22:377-85. </a:t>
            </a:r>
          </a:p>
          <a:p>
            <a:pPr marL="514350" lvl="0" indent="-514350">
              <a:buFont typeface="+mj-lt"/>
              <a:buAutoNum type="arabicPeriod"/>
            </a:pPr>
            <a:r>
              <a:rPr lang="en-US" dirty="0"/>
              <a:t>Khan KM, Cook JL, Bonar F, et al. Histopathology of common tendinopathies. </a:t>
            </a:r>
            <a:r>
              <a:rPr lang="en-US" i="1" dirty="0"/>
              <a:t>Sports Med. </a:t>
            </a:r>
            <a:r>
              <a:rPr lang="en-US" dirty="0"/>
              <a:t>1999;27(6):393-408.</a:t>
            </a:r>
          </a:p>
          <a:p>
            <a:pPr marL="514350" lvl="0" indent="-514350">
              <a:buFont typeface="+mj-lt"/>
              <a:buAutoNum type="arabicPeriod"/>
            </a:pPr>
            <a:r>
              <a:rPr lang="en-US" dirty="0"/>
              <a:t>Sharma P, Maffulli N. Tendon injury and tendinopathy: Healing and repair. </a:t>
            </a:r>
            <a:r>
              <a:rPr lang="en-US" i="1" dirty="0"/>
              <a:t>The Journal of Bone and Joint Surgery. </a:t>
            </a:r>
            <a:r>
              <a:rPr lang="en-US" dirty="0"/>
              <a:t>2005;87A(1):187-202.</a:t>
            </a:r>
          </a:p>
          <a:p>
            <a:pPr marL="514350" lvl="0" indent="-514350">
              <a:buFont typeface="+mj-lt"/>
              <a:buAutoNum type="arabicPeriod"/>
            </a:pPr>
            <a:r>
              <a:rPr lang="en-US" dirty="0"/>
              <a:t>Taylor GI, Palmer JH. The vascular territories (angiosomes) of the body: Experimental study and clinical applications. </a:t>
            </a:r>
            <a:r>
              <a:rPr lang="en-US" i="1" dirty="0"/>
              <a:t>Br J Plast Surg. </a:t>
            </a:r>
            <a:r>
              <a:rPr lang="en-US" dirty="0"/>
              <a:t>1987;40:113-41.</a:t>
            </a:r>
          </a:p>
          <a:p>
            <a:pPr marL="514350" lvl="0" indent="-514350">
              <a:buFont typeface="+mj-lt"/>
              <a:buAutoNum type="arabicPeriod"/>
            </a:pPr>
            <a:r>
              <a:rPr lang="en-US" dirty="0"/>
              <a:t>Gross MT. Chronic tendinitis: pathomechanics of injury, factors affecting the healing response, and treatment. </a:t>
            </a:r>
            <a:r>
              <a:rPr lang="en-US" i="1" dirty="0"/>
              <a:t>JOSPT. </a:t>
            </a:r>
            <a:r>
              <a:rPr lang="en-US" dirty="0"/>
              <a:t>1992;16(6):248-61.</a:t>
            </a:r>
          </a:p>
          <a:p>
            <a:pPr marL="514350" lvl="0" indent="-514350">
              <a:buFont typeface="+mj-lt"/>
              <a:buAutoNum type="arabicPeriod"/>
            </a:pPr>
            <a:r>
              <a:rPr lang="en-US" dirty="0"/>
              <a:t>Komi PV. Relevance of in vivo force measurements to human biomechanics. </a:t>
            </a:r>
            <a:r>
              <a:rPr lang="en-US" i="1" dirty="0"/>
              <a:t>J Biomech. </a:t>
            </a:r>
            <a:r>
              <a:rPr lang="en-US" dirty="0"/>
              <a:t>1990;23(suppl 1):23-34.</a:t>
            </a:r>
          </a:p>
          <a:p>
            <a:pPr marL="514350" lvl="0" indent="-514350">
              <a:buFont typeface="+mj-lt"/>
              <a:buAutoNum type="arabicPeriod"/>
            </a:pPr>
            <a:r>
              <a:rPr lang="en-US" dirty="0"/>
              <a:t>El Hawary R, Stanish WD, Curwin, SL. Rehabilitation of tendon injuries in sport. </a:t>
            </a:r>
            <a:r>
              <a:rPr lang="en-US" i="1" dirty="0"/>
              <a:t>Sports Med. </a:t>
            </a:r>
            <a:r>
              <a:rPr lang="en-US" dirty="0"/>
              <a:t>1997;24:347-58.</a:t>
            </a:r>
          </a:p>
          <a:p>
            <a:pPr marL="514350" lvl="0" indent="-514350">
              <a:buFont typeface="+mj-lt"/>
              <a:buAutoNum type="arabicPeriod"/>
            </a:pPr>
            <a:r>
              <a:rPr lang="en-US" dirty="0"/>
              <a:t>Paavola M, Kannus P, Jarvinen TAH, et al. Achilles tendinopathy. </a:t>
            </a:r>
            <a:r>
              <a:rPr lang="en-US" i="1" dirty="0"/>
              <a:t>The Journal of Bone and Joint Surgery. </a:t>
            </a:r>
            <a:r>
              <a:rPr lang="en-US" dirty="0"/>
              <a:t>2002;84A(11):2062-76.</a:t>
            </a:r>
          </a:p>
          <a:p>
            <a:endParaRPr lang="en-US" dirty="0"/>
          </a:p>
        </p:txBody>
      </p:sp>
      <p:sp>
        <p:nvSpPr>
          <p:cNvPr id="8" name="Title 1"/>
          <p:cNvSpPr>
            <a:spLocks noGrp="1"/>
          </p:cNvSpPr>
          <p:nvPr>
            <p:ph type="title"/>
          </p:nvPr>
        </p:nvSpPr>
        <p:spPr>
          <a:xfrm>
            <a:off x="301752" y="228600"/>
            <a:ext cx="8534400" cy="758952"/>
          </a:xfrm>
        </p:spPr>
        <p:txBody>
          <a:bodyPr>
            <a:normAutofit/>
          </a:bodyPr>
          <a:lstStyle/>
          <a:p>
            <a:r>
              <a:rPr lang="en-US" sz="4000" dirty="0" smtClean="0"/>
              <a:t>References </a:t>
            </a:r>
            <a:endParaRPr lang="en-US" sz="4000" dirty="0"/>
          </a:p>
        </p:txBody>
      </p:sp>
    </p:spTree>
    <p:extLst>
      <p:ext uri="{BB962C8B-B14F-4D97-AF65-F5344CB8AC3E}">
        <p14:creationId xmlns:p14="http://schemas.microsoft.com/office/powerpoint/2010/main" val="37287040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7"/>
            <a:ext cx="8503920" cy="4808353"/>
          </a:xfrm>
        </p:spPr>
        <p:txBody>
          <a:bodyPr>
            <a:normAutofit fontScale="55000" lnSpcReduction="20000"/>
          </a:bodyPr>
          <a:lstStyle/>
          <a:p>
            <a:pPr marL="514350" lvl="0" indent="-514350">
              <a:buFont typeface="+mj-lt"/>
              <a:buAutoNum type="arabicPeriod" startAt="11"/>
            </a:pPr>
            <a:r>
              <a:rPr lang="en-US" dirty="0"/>
              <a:t>De Vos RJ, d’Hooghe PP, Leeuw P, et al. “Achilles Tendinopathy.” In </a:t>
            </a:r>
            <a:r>
              <a:rPr lang="en-US" i="1" dirty="0"/>
              <a:t>The Ankle in Football. </a:t>
            </a:r>
            <a:r>
              <a:rPr lang="en-US" dirty="0"/>
              <a:t>Springer Paris. 2004:213-33.</a:t>
            </a:r>
          </a:p>
          <a:p>
            <a:pPr marL="514350" lvl="0" indent="-514350">
              <a:buFont typeface="+mj-lt"/>
              <a:buAutoNum type="arabicPeriod" startAt="11"/>
            </a:pPr>
            <a:r>
              <a:rPr lang="en-US" dirty="0"/>
              <a:t>Maffulli N, Khan KM, Puddu G. Overuse tendon conditions: time to change a confusing terminology. </a:t>
            </a:r>
            <a:r>
              <a:rPr lang="en-US" i="1" dirty="0"/>
              <a:t>The Journal of Arthroscopic and Related Surgery. </a:t>
            </a:r>
            <a:r>
              <a:rPr lang="en-US" dirty="0"/>
              <a:t>1998;14(8):840-3.</a:t>
            </a:r>
          </a:p>
          <a:p>
            <a:pPr marL="514350" lvl="0" indent="-514350">
              <a:buFont typeface="+mj-lt"/>
              <a:buAutoNum type="arabicPeriod" startAt="11"/>
            </a:pPr>
            <a:r>
              <a:rPr lang="en-US" dirty="0"/>
              <a:t>Waterston SW, Maffulli N, Ewen SWB. Subcutaneous rupture of the Achilles tendon: Basic science and aspects of clinical practice. </a:t>
            </a:r>
            <a:r>
              <a:rPr lang="en-US" i="1" dirty="0"/>
              <a:t>Br J Sports Med. </a:t>
            </a:r>
            <a:r>
              <a:rPr lang="en-US" dirty="0"/>
              <a:t>1997;31:285-98.</a:t>
            </a:r>
          </a:p>
          <a:p>
            <a:pPr marL="514350" lvl="0" indent="-514350">
              <a:buFont typeface="+mj-lt"/>
              <a:buAutoNum type="arabicPeriod" startAt="11"/>
            </a:pPr>
            <a:r>
              <a:rPr lang="en-US" dirty="0"/>
              <a:t>Nitz AJ, Bellew JW, Hazle CR: Evaluation of musculoskeletal disorders. In: Malone TR, McPoil T, Nitz AJ (Eds): Orthopedic and sports physical therapy. Mosby – Year Book, Inc., 1997, pp165-189.</a:t>
            </a:r>
          </a:p>
          <a:p>
            <a:pPr marL="514350" lvl="0" indent="-514350">
              <a:buFont typeface="+mj-lt"/>
              <a:buAutoNum type="arabicPeriod" startAt="11"/>
            </a:pPr>
            <a:r>
              <a:rPr lang="en-US" dirty="0"/>
              <a:t>Alfredson H, Lorentzon R. Chronic Achilles tendinosis: recommendations for treatment and prevention. </a:t>
            </a:r>
            <a:r>
              <a:rPr lang="en-US" i="1" dirty="0"/>
              <a:t>Sports Med. </a:t>
            </a:r>
            <a:r>
              <a:rPr lang="en-US" dirty="0"/>
              <a:t>2000;29(2):135-46.</a:t>
            </a:r>
          </a:p>
          <a:p>
            <a:pPr marL="514350" lvl="0" indent="-514350">
              <a:buFont typeface="+mj-lt"/>
              <a:buAutoNum type="arabicPeriod" startAt="11"/>
            </a:pPr>
            <a:r>
              <a:rPr lang="en-US" dirty="0"/>
              <a:t>Carcia CR, Martin RL, Houck J, et al. Achilles pain, stiffness, and muscle power deficits: Achilles tendinitis. </a:t>
            </a:r>
            <a:r>
              <a:rPr lang="en-US" i="1" dirty="0"/>
              <a:t>J Orthop Sports Phys Ther. </a:t>
            </a:r>
            <a:r>
              <a:rPr lang="en-US" dirty="0"/>
              <a:t>2010;40(9):A1-A26.</a:t>
            </a:r>
          </a:p>
          <a:p>
            <a:pPr marL="514350" lvl="0" indent="-514350">
              <a:buFont typeface="+mj-lt"/>
              <a:buAutoNum type="arabicPeriod" startAt="11"/>
            </a:pPr>
            <a:r>
              <a:rPr lang="en-US" dirty="0"/>
              <a:t>Galloway MT, Lalley AL, Shearn JT. The role of mechanical loading in tendon development, maintenance, injury, and repair. </a:t>
            </a:r>
            <a:r>
              <a:rPr lang="en-US" i="1" dirty="0"/>
              <a:t>J Bone Joint Surg Am. </a:t>
            </a:r>
            <a:r>
              <a:rPr lang="en-US" dirty="0"/>
              <a:t>2013;95:1620-8.</a:t>
            </a:r>
          </a:p>
          <a:p>
            <a:pPr marL="514350" lvl="0" indent="-514350">
              <a:buFont typeface="+mj-lt"/>
              <a:buAutoNum type="arabicPeriod" startAt="11"/>
            </a:pPr>
            <a:r>
              <a:rPr lang="en-US" dirty="0"/>
              <a:t>Paavola M, Kannus P, Paakkala T, et al. Long-term prognosis of patients with Achilles tendinopathy. An observational 8-year follow-up study. </a:t>
            </a:r>
            <a:r>
              <a:rPr lang="en-US" i="1" dirty="0"/>
              <a:t>Am J Sports Med. </a:t>
            </a:r>
            <a:r>
              <a:rPr lang="en-US" dirty="0"/>
              <a:t>2000;28:634-42.</a:t>
            </a:r>
          </a:p>
          <a:p>
            <a:pPr marL="514350" lvl="0" indent="-514350">
              <a:buFont typeface="+mj-lt"/>
              <a:buAutoNum type="arabicPeriod" startAt="11"/>
            </a:pPr>
            <a:r>
              <a:rPr lang="en-US" dirty="0"/>
              <a:t>Saxena A, Longo UG, Denaro V, et al. “Insertional and Midsubstance Achilles Tendinopathy.” In </a:t>
            </a:r>
            <a:r>
              <a:rPr lang="en-US" i="1" dirty="0"/>
              <a:t>Sports Nedicine and Arthroscopic Surgery of the Foot and Ankle. </a:t>
            </a:r>
            <a:r>
              <a:rPr lang="en-US" dirty="0"/>
              <a:t>Verlag London. 2013:167-86.</a:t>
            </a:r>
          </a:p>
          <a:p>
            <a:pPr marL="514350" lvl="0" indent="-514350">
              <a:buFont typeface="+mj-lt"/>
              <a:buAutoNum type="arabicPeriod" startAt="11"/>
            </a:pPr>
            <a:r>
              <a:rPr lang="en-US" dirty="0"/>
              <a:t>Roos EM, Engstrom M, Langerquist A, et al. Clinical improvement after 6 weeks of eccentric exercise in patients with mid-portion Achilles tendinopathy – a randomized trial with 1-year follow-up. </a:t>
            </a:r>
            <a:r>
              <a:rPr lang="en-US" i="1" dirty="0"/>
              <a:t>Scand J Med Sci Sports. </a:t>
            </a:r>
            <a:r>
              <a:rPr lang="en-US" dirty="0"/>
              <a:t>2004;14:286-295.</a:t>
            </a:r>
          </a:p>
          <a:p>
            <a:pPr marL="514350" indent="-514350">
              <a:buFont typeface="+mj-lt"/>
              <a:buAutoNum type="arabicPeriod" startAt="11"/>
            </a:pPr>
            <a:endParaRPr lang="en-US" dirty="0"/>
          </a:p>
        </p:txBody>
      </p:sp>
      <p:sp>
        <p:nvSpPr>
          <p:cNvPr id="4" name="Title 1"/>
          <p:cNvSpPr>
            <a:spLocks noGrp="1"/>
          </p:cNvSpPr>
          <p:nvPr>
            <p:ph type="title"/>
          </p:nvPr>
        </p:nvSpPr>
        <p:spPr/>
        <p:txBody>
          <a:bodyPr>
            <a:normAutofit/>
          </a:bodyPr>
          <a:lstStyle/>
          <a:p>
            <a:r>
              <a:rPr lang="en-US" sz="4000" dirty="0" smtClean="0"/>
              <a:t>References </a:t>
            </a:r>
            <a:endParaRPr lang="en-US" sz="4000" dirty="0"/>
          </a:p>
        </p:txBody>
      </p:sp>
    </p:spTree>
    <p:extLst>
      <p:ext uri="{BB962C8B-B14F-4D97-AF65-F5344CB8AC3E}">
        <p14:creationId xmlns:p14="http://schemas.microsoft.com/office/powerpoint/2010/main" val="2748164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893966"/>
          </a:xfrm>
        </p:spPr>
        <p:txBody>
          <a:bodyPr>
            <a:normAutofit fontScale="55000" lnSpcReduction="20000"/>
          </a:bodyPr>
          <a:lstStyle/>
          <a:p>
            <a:pPr marL="514350" lvl="0" indent="-514350">
              <a:lnSpc>
                <a:spcPct val="110000"/>
              </a:lnSpc>
              <a:buFont typeface="+mj-lt"/>
              <a:buAutoNum type="arabicPeriod" startAt="21"/>
            </a:pPr>
            <a:r>
              <a:rPr lang="en-US" dirty="0"/>
              <a:t>Rompe JD, Nafe B, Furia JP, et al. Eccentric loading, shock-wave treatment, or a wait-and-see policy for tendinopathy of the main body of the tendo achillis: a randomized condrolled trial. </a:t>
            </a:r>
            <a:r>
              <a:rPr lang="en-US" i="1" dirty="0"/>
              <a:t>Am J Sports Med. </a:t>
            </a:r>
            <a:r>
              <a:rPr lang="en-US" dirty="0"/>
              <a:t>2007;35(3):374-83.</a:t>
            </a:r>
          </a:p>
          <a:p>
            <a:pPr marL="514350" lvl="0" indent="-514350">
              <a:lnSpc>
                <a:spcPct val="110000"/>
              </a:lnSpc>
              <a:buFont typeface="+mj-lt"/>
              <a:buAutoNum type="arabicPeriod" startAt="21"/>
            </a:pPr>
            <a:r>
              <a:rPr lang="en-US" dirty="0"/>
              <a:t>Johnston E, Scranton P, Pfeffer GB. Chronic disorders of the Achilles tendon: results of conservative and surgical treatments. </a:t>
            </a:r>
            <a:r>
              <a:rPr lang="en-US" i="1" dirty="0"/>
              <a:t>Foot Ankle Int. </a:t>
            </a:r>
            <a:r>
              <a:rPr lang="en-US" dirty="0"/>
              <a:t>1997;18:570-4.</a:t>
            </a:r>
          </a:p>
          <a:p>
            <a:pPr marL="514350" lvl="0" indent="-514350">
              <a:lnSpc>
                <a:spcPct val="110000"/>
              </a:lnSpc>
              <a:buFont typeface="+mj-lt"/>
              <a:buAutoNum type="arabicPeriod" startAt="21"/>
            </a:pPr>
            <a:r>
              <a:rPr lang="en-US" dirty="0"/>
              <a:t>Sibernagel KG, Gustavsson A, Thomee R, et al. Evaluation of lower leg function in patients with Achilles tendinopathy. </a:t>
            </a:r>
            <a:r>
              <a:rPr lang="en-US" i="1" dirty="0"/>
              <a:t>Knee Surg Sports Traumatol Arthrosc. </a:t>
            </a:r>
            <a:r>
              <a:rPr lang="en-US" dirty="0"/>
              <a:t>2006;14:1207-17.</a:t>
            </a:r>
          </a:p>
          <a:p>
            <a:pPr marL="514350" lvl="0" indent="-514350">
              <a:lnSpc>
                <a:spcPct val="110000"/>
              </a:lnSpc>
              <a:buFont typeface="+mj-lt"/>
              <a:buAutoNum type="arabicPeriod" startAt="21"/>
            </a:pPr>
            <a:r>
              <a:rPr lang="en-US" dirty="0"/>
              <a:t>Maffulli N, Kenward MG, Testa V, et al. Clinical diagnosis of Achilles tendinopathy with tendinosis. </a:t>
            </a:r>
            <a:r>
              <a:rPr lang="en-US" i="1" dirty="0"/>
              <a:t>Clin J Sports Med. </a:t>
            </a:r>
            <a:r>
              <a:rPr lang="en-US" dirty="0"/>
              <a:t>2003;13:11-15.</a:t>
            </a:r>
          </a:p>
          <a:p>
            <a:pPr marL="514350" lvl="0" indent="-514350">
              <a:lnSpc>
                <a:spcPct val="110000"/>
              </a:lnSpc>
              <a:buFont typeface="+mj-lt"/>
              <a:buAutoNum type="arabicPeriod" startAt="21"/>
            </a:pPr>
            <a:r>
              <a:rPr lang="en-US" dirty="0"/>
              <a:t>Thompson TC. A test for rupture of the tendoachilles. </a:t>
            </a:r>
            <a:r>
              <a:rPr lang="en-US" i="1" dirty="0"/>
              <a:t>Acta Orthop Scand. </a:t>
            </a:r>
            <a:r>
              <a:rPr lang="en-US" dirty="0"/>
              <a:t>1962;32:461-5</a:t>
            </a:r>
          </a:p>
          <a:p>
            <a:pPr marL="514350" lvl="0" indent="-514350">
              <a:lnSpc>
                <a:spcPct val="110000"/>
              </a:lnSpc>
              <a:buFont typeface="+mj-lt"/>
              <a:buAutoNum type="arabicPeriod" startAt="21"/>
            </a:pPr>
            <a:r>
              <a:rPr lang="en-US" dirty="0"/>
              <a:t>Neeter C, Thomee R, Silbernagel KG, et al. Iontophoresis with or without dexamethasone in the treatment of acute Achilles tendon pain. </a:t>
            </a:r>
            <a:r>
              <a:rPr lang="en-US" i="1" dirty="0"/>
              <a:t>Scand J Med Sci Sports. </a:t>
            </a:r>
            <a:r>
              <a:rPr lang="en-US" dirty="0"/>
              <a:t>2003;13:376-82.</a:t>
            </a:r>
          </a:p>
          <a:p>
            <a:pPr marL="514350" lvl="0" indent="-514350">
              <a:lnSpc>
                <a:spcPct val="110000"/>
              </a:lnSpc>
              <a:buFont typeface="+mj-lt"/>
              <a:buAutoNum type="arabicPeriod" startAt="21"/>
            </a:pPr>
            <a:r>
              <a:rPr lang="en-US" dirty="0"/>
              <a:t>Coombes BK, Bisset L, Vicenzino B. Efficacy and safety of corticosteroid injections and other injections for management of tendinopathy: a systematic review of randomized controlled trials. </a:t>
            </a:r>
            <a:r>
              <a:rPr lang="en-US" i="1" dirty="0"/>
              <a:t>Lancet. </a:t>
            </a:r>
            <a:r>
              <a:rPr lang="en-US" dirty="0"/>
              <a:t>2010;376:1751-67.</a:t>
            </a:r>
          </a:p>
          <a:p>
            <a:pPr marL="514350" lvl="0" indent="-514350">
              <a:lnSpc>
                <a:spcPct val="110000"/>
              </a:lnSpc>
              <a:buFont typeface="+mj-lt"/>
              <a:buAutoNum type="arabicPeriod" startAt="21"/>
            </a:pPr>
            <a:r>
              <a:rPr lang="en-US" dirty="0"/>
              <a:t>Kennedy JC, Willis RB. The effects of local steroid injections on tendons: a biomechanical and microscopic correlative study. </a:t>
            </a:r>
            <a:r>
              <a:rPr lang="en-US" i="1" dirty="0"/>
              <a:t>Sports Med. </a:t>
            </a:r>
            <a:r>
              <a:rPr lang="en-US" dirty="0"/>
              <a:t>1976;4(1):11-21.</a:t>
            </a:r>
          </a:p>
          <a:p>
            <a:pPr marL="514350" lvl="0" indent="-514350">
              <a:lnSpc>
                <a:spcPct val="110000"/>
              </a:lnSpc>
              <a:buFont typeface="+mj-lt"/>
              <a:buAutoNum type="arabicPeriod" startAt="21"/>
            </a:pPr>
            <a:r>
              <a:rPr lang="en-US" dirty="0"/>
              <a:t>DaCruz DJ, Geeson M, Allen MJ, et al. Achilles paratendonitis: an evaluation of steroid injection. </a:t>
            </a:r>
            <a:r>
              <a:rPr lang="en-US" i="1" dirty="0"/>
              <a:t>Brit J Sports Med. </a:t>
            </a:r>
            <a:r>
              <a:rPr lang="en-US" dirty="0"/>
              <a:t>1988;22(2):64-5.</a:t>
            </a:r>
          </a:p>
          <a:p>
            <a:pPr marL="514350" lvl="0" indent="-514350">
              <a:lnSpc>
                <a:spcPct val="110000"/>
              </a:lnSpc>
              <a:buFont typeface="+mj-lt"/>
              <a:buAutoNum type="arabicPeriod" startAt="21"/>
            </a:pPr>
            <a:r>
              <a:rPr lang="en-US" dirty="0"/>
              <a:t>Gross MT. Lower quarter screening for skeletal malalignment – suggestions for orthotics and shoewear. </a:t>
            </a:r>
            <a:r>
              <a:rPr lang="en-US" i="1" dirty="0"/>
              <a:t>JOSPT. </a:t>
            </a:r>
            <a:r>
              <a:rPr lang="en-US" dirty="0"/>
              <a:t>1995;21(6):389-405.</a:t>
            </a:r>
          </a:p>
          <a:p>
            <a:pPr>
              <a:lnSpc>
                <a:spcPct val="110000"/>
              </a:lnSpc>
            </a:pPr>
            <a:endParaRPr lang="en-US" dirty="0"/>
          </a:p>
        </p:txBody>
      </p:sp>
      <p:sp>
        <p:nvSpPr>
          <p:cNvPr id="4" name="Title 1"/>
          <p:cNvSpPr>
            <a:spLocks noGrp="1"/>
          </p:cNvSpPr>
          <p:nvPr>
            <p:ph type="title"/>
          </p:nvPr>
        </p:nvSpPr>
        <p:spPr/>
        <p:txBody>
          <a:bodyPr>
            <a:normAutofit/>
          </a:bodyPr>
          <a:lstStyle/>
          <a:p>
            <a:r>
              <a:rPr lang="en-US" sz="4000" dirty="0" smtClean="0"/>
              <a:t>References </a:t>
            </a:r>
            <a:endParaRPr lang="en-US" sz="4000" dirty="0"/>
          </a:p>
        </p:txBody>
      </p:sp>
    </p:spTree>
    <p:extLst>
      <p:ext uri="{BB962C8B-B14F-4D97-AF65-F5344CB8AC3E}">
        <p14:creationId xmlns:p14="http://schemas.microsoft.com/office/powerpoint/2010/main" val="4208635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7"/>
            <a:ext cx="8503920" cy="5093731"/>
          </a:xfrm>
        </p:spPr>
        <p:txBody>
          <a:bodyPr>
            <a:noAutofit/>
          </a:bodyPr>
          <a:lstStyle/>
          <a:p>
            <a:pPr marL="514350" lvl="0" indent="-514350">
              <a:lnSpc>
                <a:spcPct val="90000"/>
              </a:lnSpc>
              <a:buFont typeface="+mj-lt"/>
              <a:buAutoNum type="arabicPeriod" startAt="31"/>
            </a:pPr>
            <a:r>
              <a:rPr lang="en-US" sz="1400" dirty="0"/>
              <a:t>Van der Windt D, Simons E, Riphagen II, et al. Physical examination for lumbar radiculopathy due to disc herniation in patients with low-back pain. </a:t>
            </a:r>
            <a:r>
              <a:rPr lang="en-US" sz="1400" i="1" dirty="0"/>
              <a:t>Cochrane Review. </a:t>
            </a:r>
            <a:r>
              <a:rPr lang="en-US" sz="1400" dirty="0"/>
              <a:t>2011;2:1-74.</a:t>
            </a:r>
          </a:p>
          <a:p>
            <a:pPr marL="514350" lvl="0" indent="-514350">
              <a:lnSpc>
                <a:spcPct val="90000"/>
              </a:lnSpc>
              <a:buFont typeface="+mj-lt"/>
              <a:buAutoNum type="arabicPeriod" startAt="31"/>
            </a:pPr>
            <a:r>
              <a:rPr lang="en-US" sz="1400" dirty="0"/>
              <a:t>Joseph MF, Taft K, Moskwa M, et al. Deep friction massage to treat tendinopathy: a systematic review of a classic treatment in the face of a new paradigm of understanding. </a:t>
            </a:r>
            <a:r>
              <a:rPr lang="en-US" sz="1400" i="1" dirty="0"/>
              <a:t>J Sports Rehabil. </a:t>
            </a:r>
            <a:r>
              <a:rPr lang="en-US" sz="1400" dirty="0"/>
              <a:t>2012;21:343-53.</a:t>
            </a:r>
          </a:p>
          <a:p>
            <a:pPr marL="514350" lvl="0" indent="-514350">
              <a:lnSpc>
                <a:spcPct val="90000"/>
              </a:lnSpc>
              <a:buFont typeface="+mj-lt"/>
              <a:buAutoNum type="arabicPeriod" startAt="31"/>
            </a:pPr>
            <a:r>
              <a:rPr lang="en-US" sz="1400" dirty="0"/>
              <a:t>Stergioulas A, Stergioula M, Aarskog R, et al. Effects of low-level laser therapy and eccentric exercises in the treatment of recreational athletes with chronic Achilles tendinopathy. </a:t>
            </a:r>
            <a:r>
              <a:rPr lang="en-US" sz="1400" i="1" dirty="0"/>
              <a:t>Am J Sports Med. </a:t>
            </a:r>
            <a:r>
              <a:rPr lang="en-US" sz="1400" dirty="0"/>
              <a:t>2008;36:881-7.</a:t>
            </a:r>
          </a:p>
          <a:p>
            <a:pPr marL="514350" lvl="0" indent="-514350">
              <a:lnSpc>
                <a:spcPct val="90000"/>
              </a:lnSpc>
              <a:buFont typeface="+mj-lt"/>
              <a:buAutoNum type="arabicPeriod" startAt="31"/>
            </a:pPr>
            <a:r>
              <a:rPr lang="en-US" sz="1400" dirty="0"/>
              <a:t>Tumilty S, Minn J, McDonough S, et al. Low level laser treatment of tendinopathy: a systematic review with meta-analysis. </a:t>
            </a:r>
            <a:r>
              <a:rPr lang="en-US" sz="1400" i="1" dirty="0"/>
              <a:t>Photomed Laser Surg. </a:t>
            </a:r>
            <a:r>
              <a:rPr lang="en-US" sz="1400" dirty="0"/>
              <a:t>28:3-16.</a:t>
            </a:r>
          </a:p>
          <a:p>
            <a:pPr marL="514350" lvl="0" indent="-514350">
              <a:lnSpc>
                <a:spcPct val="90000"/>
              </a:lnSpc>
              <a:buFont typeface="+mj-lt"/>
              <a:buAutoNum type="arabicPeriod" startAt="31"/>
            </a:pPr>
            <a:r>
              <a:rPr lang="en-US" sz="1400" dirty="0"/>
              <a:t>Rompe JD, Furia J, Maffulli N. Eccentric loading versus eccentric loading plus shock-wave treatment for midportion Achilles tendinopathy: a randomized controlled trial. </a:t>
            </a:r>
            <a:r>
              <a:rPr lang="en-US" sz="1400" i="1" dirty="0"/>
              <a:t>Am J Sports Med. </a:t>
            </a:r>
            <a:r>
              <a:rPr lang="en-US" sz="1400" dirty="0"/>
              <a:t>2009;37:463-70.</a:t>
            </a:r>
          </a:p>
          <a:p>
            <a:pPr marL="514350" lvl="0" indent="-514350">
              <a:lnSpc>
                <a:spcPct val="90000"/>
              </a:lnSpc>
              <a:buFont typeface="+mj-lt"/>
              <a:buAutoNum type="arabicPeriod" startAt="31"/>
            </a:pPr>
            <a:r>
              <a:rPr lang="en-US" sz="1400" dirty="0"/>
              <a:t>Foster TE, Puskas BL, Mandelbaum BR, et al. Platelet-rich plasma: from basic science to clinical application. </a:t>
            </a:r>
            <a:r>
              <a:rPr lang="en-US" sz="1400" i="1" dirty="0"/>
              <a:t>Am J Sports Med. </a:t>
            </a:r>
            <a:r>
              <a:rPr lang="en-US" sz="1400" dirty="0"/>
              <a:t>2009;37(11):2259-2272.</a:t>
            </a:r>
          </a:p>
          <a:p>
            <a:pPr marL="514350" lvl="0" indent="-514350">
              <a:lnSpc>
                <a:spcPct val="90000"/>
              </a:lnSpc>
              <a:buFont typeface="+mj-lt"/>
              <a:buAutoNum type="arabicPeriod" startAt="31"/>
            </a:pPr>
            <a:r>
              <a:rPr lang="en-US" sz="1400" dirty="0"/>
              <a:t>De Vos RJ, Weir A, van Schie HT, et al. Platelet-rich plasma injection for chronic Achilles tendinopathy: a randomized controlled trial. </a:t>
            </a:r>
            <a:r>
              <a:rPr lang="en-US" sz="1400" i="1" dirty="0"/>
              <a:t>JAMA. </a:t>
            </a:r>
            <a:r>
              <a:rPr lang="en-US" sz="1400" dirty="0"/>
              <a:t>2010;303(2):144-9.</a:t>
            </a:r>
          </a:p>
          <a:p>
            <a:pPr marL="514350" lvl="0" indent="-514350">
              <a:lnSpc>
                <a:spcPct val="90000"/>
              </a:lnSpc>
              <a:buFont typeface="+mj-lt"/>
              <a:buAutoNum type="arabicPeriod" startAt="31"/>
            </a:pPr>
            <a:r>
              <a:rPr lang="en-US" sz="1400" dirty="0"/>
              <a:t>De Vos RJ, Weir A, Tol JL, et al. No effects of PRP on ultrasonographic tendon structure and neovascularization in chronic midportion Achilles tendinopathy. </a:t>
            </a:r>
            <a:r>
              <a:rPr lang="en-US" sz="1400" i="1" dirty="0"/>
              <a:t>Br J Sports Med. </a:t>
            </a:r>
            <a:r>
              <a:rPr lang="en-US" sz="1400" dirty="0"/>
              <a:t>2011;45(5):387-92.</a:t>
            </a:r>
          </a:p>
          <a:p>
            <a:pPr marL="514350" lvl="0" indent="-514350">
              <a:lnSpc>
                <a:spcPct val="90000"/>
              </a:lnSpc>
              <a:buFont typeface="+mj-lt"/>
              <a:buAutoNum type="arabicPeriod" startAt="31"/>
            </a:pPr>
            <a:r>
              <a:rPr lang="en-US" sz="1400" dirty="0"/>
              <a:t>Mayer F, Hirschmuller A, Muller S, et al. Effects of short-term treatment strategies over 4 weeks in Achilles tendinopathy. </a:t>
            </a:r>
            <a:r>
              <a:rPr lang="en-US" sz="1400" i="1" dirty="0"/>
              <a:t>Br J Sports Med. </a:t>
            </a:r>
            <a:r>
              <a:rPr lang="en-US" sz="1400" dirty="0"/>
              <a:t>2007;41(7):e6.</a:t>
            </a:r>
          </a:p>
          <a:p>
            <a:pPr marL="514350" indent="-514350">
              <a:lnSpc>
                <a:spcPct val="90000"/>
              </a:lnSpc>
              <a:buFont typeface="+mj-lt"/>
              <a:buAutoNum type="arabicPeriod" startAt="31"/>
            </a:pPr>
            <a:endParaRPr lang="en-US" sz="1400" dirty="0"/>
          </a:p>
        </p:txBody>
      </p:sp>
      <p:sp>
        <p:nvSpPr>
          <p:cNvPr id="4" name="Title 1"/>
          <p:cNvSpPr>
            <a:spLocks noGrp="1"/>
          </p:cNvSpPr>
          <p:nvPr>
            <p:ph type="title"/>
          </p:nvPr>
        </p:nvSpPr>
        <p:spPr/>
        <p:txBody>
          <a:bodyPr>
            <a:normAutofit/>
          </a:bodyPr>
          <a:lstStyle/>
          <a:p>
            <a:r>
              <a:rPr lang="en-US" sz="4000" dirty="0" smtClean="0"/>
              <a:t>References </a:t>
            </a:r>
            <a:endParaRPr lang="en-US" sz="4000" dirty="0"/>
          </a:p>
        </p:txBody>
      </p:sp>
    </p:spTree>
    <p:extLst>
      <p:ext uri="{BB962C8B-B14F-4D97-AF65-F5344CB8AC3E}">
        <p14:creationId xmlns:p14="http://schemas.microsoft.com/office/powerpoint/2010/main" val="2988880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References </a:t>
            </a:r>
            <a:endParaRPr lang="en-US" sz="4000" dirty="0"/>
          </a:p>
        </p:txBody>
      </p:sp>
      <p:sp>
        <p:nvSpPr>
          <p:cNvPr id="3" name="Content Placeholder 2"/>
          <p:cNvSpPr>
            <a:spLocks noGrp="1"/>
          </p:cNvSpPr>
          <p:nvPr>
            <p:ph sz="quarter" idx="1"/>
          </p:nvPr>
        </p:nvSpPr>
        <p:spPr/>
        <p:txBody>
          <a:bodyPr>
            <a:normAutofit fontScale="62500" lnSpcReduction="20000"/>
          </a:bodyPr>
          <a:lstStyle/>
          <a:p>
            <a:pPr marL="514350" lvl="0" indent="-514350">
              <a:buFont typeface="+mj-lt"/>
              <a:buAutoNum type="arabicPeriod" startAt="40"/>
            </a:pPr>
            <a:r>
              <a:rPr lang="en-US" sz="2800" dirty="0"/>
              <a:t>Rees JD, Lichtwark GA, Wolman RL, et al. The mechanism for efficacy of eccentric loading in Achilles tendon injury; an in vivo study in humans. </a:t>
            </a:r>
            <a:r>
              <a:rPr lang="en-US" sz="2800" i="1" dirty="0"/>
              <a:t>Rheumatology (Oxford). </a:t>
            </a:r>
            <a:r>
              <a:rPr lang="en-US" sz="2800" dirty="0"/>
              <a:t>2008;47:1493-7.</a:t>
            </a:r>
          </a:p>
          <a:p>
            <a:pPr marL="514350" lvl="0" indent="-514350">
              <a:buFont typeface="+mj-lt"/>
              <a:buAutoNum type="arabicPeriod" startAt="40"/>
            </a:pPr>
            <a:r>
              <a:rPr lang="en-US" dirty="0"/>
              <a:t>Sussmilch-Leitch SP, Collins NJ, Bialocerkowski AE, et al. Physical therapies for Achilles tendinopathy: systematic review and meta-analysis. </a:t>
            </a:r>
            <a:r>
              <a:rPr lang="en-US" i="1" dirty="0"/>
              <a:t>Journal of Foot and Ankle Research. </a:t>
            </a:r>
            <a:r>
              <a:rPr lang="en-US" dirty="0"/>
              <a:t>2012;5(15):1-16.</a:t>
            </a:r>
          </a:p>
          <a:p>
            <a:pPr marL="514350" lvl="0" indent="-514350">
              <a:buFont typeface="+mj-lt"/>
              <a:buAutoNum type="arabicPeriod" startAt="40"/>
            </a:pPr>
            <a:r>
              <a:rPr lang="en-US" dirty="0"/>
              <a:t>Silbernagel KG, Thomee R, Thomee P, et al. Eccentric overload training for patients with chronic Achilles tendon pain – a randomized controlled study with reliability testing of the evaluation methods. </a:t>
            </a:r>
            <a:r>
              <a:rPr lang="en-US" i="1" dirty="0"/>
              <a:t>Scand J Med Sci Sports. </a:t>
            </a:r>
            <a:r>
              <a:rPr lang="en-US" dirty="0"/>
              <a:t>2001;11:197-206.</a:t>
            </a:r>
          </a:p>
          <a:p>
            <a:pPr marL="514350" lvl="0" indent="-514350">
              <a:buFont typeface="+mj-lt"/>
              <a:buAutoNum type="arabicPeriod" startAt="40"/>
            </a:pPr>
            <a:r>
              <a:rPr lang="en-US" dirty="0"/>
              <a:t>Kingma JJ, de Knikker R, Wittink HM. Eccentric overload training in patients with chronic Achilles tendinopathy: a systematic review. </a:t>
            </a:r>
            <a:r>
              <a:rPr lang="en-US" i="1" dirty="0"/>
              <a:t>Br J Sports Med. </a:t>
            </a:r>
            <a:r>
              <a:rPr lang="en-US" dirty="0"/>
              <a:t>2007;41:e3:1-5.</a:t>
            </a:r>
          </a:p>
          <a:p>
            <a:pPr marL="514350" lvl="0" indent="-514350">
              <a:buFont typeface="+mj-lt"/>
              <a:buAutoNum type="arabicPeriod" startAt="40"/>
            </a:pPr>
            <a:r>
              <a:rPr lang="en-US" dirty="0"/>
              <a:t>Mafi N, Lorentzon R, Alfredson H. Superior short-term results with eccentric calf muscle training compared to concentric training in a randomized prospective multicenter study on patients with chronic Achilles tendinosis. </a:t>
            </a:r>
            <a:r>
              <a:rPr lang="en-US" i="1" dirty="0"/>
              <a:t>Knee surg, Sports Traumatol, Arthrosc. </a:t>
            </a:r>
            <a:r>
              <a:rPr lang="en-US" dirty="0"/>
              <a:t>2001;9:42-7.</a:t>
            </a:r>
          </a:p>
          <a:p>
            <a:pPr marL="514350" lvl="0" indent="-514350">
              <a:buFont typeface="+mj-lt"/>
              <a:buAutoNum type="arabicPeriod" startAt="40"/>
            </a:pPr>
            <a:r>
              <a:rPr lang="en-US" dirty="0"/>
              <a:t>Magee DJ. Orthopedic physical assessment. St. Louis, </a:t>
            </a:r>
            <a:r>
              <a:rPr lang="en-US" dirty="0" smtClean="0"/>
              <a:t>MO: Saunders Elseiver. 2008:560,564.</a:t>
            </a:r>
            <a:endParaRPr lang="en-US" dirty="0"/>
          </a:p>
          <a:p>
            <a:endParaRPr lang="en-US" dirty="0"/>
          </a:p>
        </p:txBody>
      </p:sp>
    </p:spTree>
    <p:extLst>
      <p:ext uri="{BB962C8B-B14F-4D97-AF65-F5344CB8AC3E}">
        <p14:creationId xmlns:p14="http://schemas.microsoft.com/office/powerpoint/2010/main" val="299181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Structure</a:t>
            </a:r>
            <a:endParaRPr lang="en-US" sz="4000" dirty="0"/>
          </a:p>
        </p:txBody>
      </p:sp>
      <p:pic>
        <p:nvPicPr>
          <p:cNvPr id="3" name="Picture 2"/>
          <p:cNvPicPr>
            <a:picLocks noChangeAspect="1"/>
          </p:cNvPicPr>
          <p:nvPr/>
        </p:nvPicPr>
        <p:blipFill>
          <a:blip r:embed="rId3"/>
          <a:stretch>
            <a:fillRect/>
          </a:stretch>
        </p:blipFill>
        <p:spPr>
          <a:xfrm>
            <a:off x="5610020" y="1365658"/>
            <a:ext cx="3025606" cy="4840971"/>
          </a:xfrm>
          <a:prstGeom prst="rect">
            <a:avLst/>
          </a:prstGeom>
        </p:spPr>
      </p:pic>
      <p:sp>
        <p:nvSpPr>
          <p:cNvPr id="5" name="TextBox 4"/>
          <p:cNvSpPr txBox="1"/>
          <p:nvPr/>
        </p:nvSpPr>
        <p:spPr>
          <a:xfrm>
            <a:off x="6361012" y="6021963"/>
            <a:ext cx="1433505" cy="369332"/>
          </a:xfrm>
          <a:prstGeom prst="rect">
            <a:avLst/>
          </a:prstGeom>
          <a:noFill/>
        </p:spPr>
        <p:txBody>
          <a:bodyPr wrap="none" rtlCol="0">
            <a:spAutoFit/>
          </a:bodyPr>
          <a:lstStyle/>
          <a:p>
            <a:r>
              <a:rPr lang="en-US" dirty="0" smtClean="0"/>
              <a:t> Gross, 1992</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376" y="1724790"/>
            <a:ext cx="5445973" cy="4367688"/>
          </a:xfrm>
          <a:prstGeom prst="rect">
            <a:avLst/>
          </a:prstGeom>
        </p:spPr>
      </p:pic>
    </p:spTree>
    <p:extLst>
      <p:ext uri="{BB962C8B-B14F-4D97-AF65-F5344CB8AC3E}">
        <p14:creationId xmlns:p14="http://schemas.microsoft.com/office/powerpoint/2010/main" val="3765230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Mechanical Behavior</a:t>
            </a:r>
            <a:endParaRPr lang="en-US" sz="4000" dirty="0"/>
          </a:p>
        </p:txBody>
      </p:sp>
      <p:pic>
        <p:nvPicPr>
          <p:cNvPr id="4" name="Picture 3"/>
          <p:cNvPicPr>
            <a:picLocks noChangeAspect="1"/>
          </p:cNvPicPr>
          <p:nvPr/>
        </p:nvPicPr>
        <p:blipFill>
          <a:blip r:embed="rId3"/>
          <a:stretch>
            <a:fillRect/>
          </a:stretch>
        </p:blipFill>
        <p:spPr>
          <a:xfrm>
            <a:off x="900265" y="1471766"/>
            <a:ext cx="7435073" cy="4635332"/>
          </a:xfrm>
          <a:prstGeom prst="rect">
            <a:avLst/>
          </a:prstGeom>
        </p:spPr>
      </p:pic>
      <p:sp>
        <p:nvSpPr>
          <p:cNvPr id="3" name="TextBox 2"/>
          <p:cNvSpPr txBox="1"/>
          <p:nvPr/>
        </p:nvSpPr>
        <p:spPr>
          <a:xfrm>
            <a:off x="7101672" y="6361055"/>
            <a:ext cx="1873304" cy="369332"/>
          </a:xfrm>
          <a:prstGeom prst="rect">
            <a:avLst/>
          </a:prstGeom>
          <a:noFill/>
        </p:spPr>
        <p:txBody>
          <a:bodyPr wrap="none" rtlCol="0">
            <a:spAutoFit/>
          </a:bodyPr>
          <a:lstStyle/>
          <a:p>
            <a:r>
              <a:rPr lang="en-US" dirty="0" smtClean="0"/>
              <a:t>Doral et al, 2010</a:t>
            </a:r>
            <a:endParaRPr lang="en-US" dirty="0"/>
          </a:p>
        </p:txBody>
      </p:sp>
    </p:spTree>
    <p:extLst>
      <p:ext uri="{BB962C8B-B14F-4D97-AF65-F5344CB8AC3E}">
        <p14:creationId xmlns:p14="http://schemas.microsoft.com/office/powerpoint/2010/main" val="3722282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Vasculature</a:t>
            </a:r>
            <a:endParaRPr lang="en-US" sz="4000" dirty="0"/>
          </a:p>
        </p:txBody>
      </p:sp>
      <p:pic>
        <p:nvPicPr>
          <p:cNvPr id="4" name="Picture 3"/>
          <p:cNvPicPr>
            <a:picLocks noChangeAspect="1"/>
          </p:cNvPicPr>
          <p:nvPr/>
        </p:nvPicPr>
        <p:blipFill>
          <a:blip r:embed="rId3"/>
          <a:stretch>
            <a:fillRect/>
          </a:stretch>
        </p:blipFill>
        <p:spPr>
          <a:xfrm>
            <a:off x="301752" y="1300501"/>
            <a:ext cx="3967275" cy="4920748"/>
          </a:xfrm>
          <a:prstGeom prst="rect">
            <a:avLst/>
          </a:prstGeom>
        </p:spPr>
      </p:pic>
      <p:sp>
        <p:nvSpPr>
          <p:cNvPr id="5" name="TextBox 4"/>
          <p:cNvSpPr txBox="1"/>
          <p:nvPr/>
        </p:nvSpPr>
        <p:spPr>
          <a:xfrm>
            <a:off x="7095401" y="6348124"/>
            <a:ext cx="1861019" cy="646331"/>
          </a:xfrm>
          <a:prstGeom prst="rect">
            <a:avLst/>
          </a:prstGeom>
          <a:noFill/>
        </p:spPr>
        <p:txBody>
          <a:bodyPr wrap="none" rtlCol="0">
            <a:spAutoFit/>
          </a:bodyPr>
          <a:lstStyle/>
          <a:p>
            <a:r>
              <a:rPr lang="en-US" dirty="0" smtClean="0"/>
              <a:t>Chen et al, 2009</a:t>
            </a:r>
          </a:p>
          <a:p>
            <a:endParaRPr lang="en-US" dirty="0"/>
          </a:p>
        </p:txBody>
      </p:sp>
      <p:pic>
        <p:nvPicPr>
          <p:cNvPr id="6" name="Picture 5"/>
          <p:cNvPicPr>
            <a:picLocks noChangeAspect="1"/>
          </p:cNvPicPr>
          <p:nvPr/>
        </p:nvPicPr>
        <p:blipFill>
          <a:blip r:embed="rId4"/>
          <a:stretch>
            <a:fillRect/>
          </a:stretch>
        </p:blipFill>
        <p:spPr>
          <a:xfrm>
            <a:off x="4938665" y="1300501"/>
            <a:ext cx="3645075" cy="4920748"/>
          </a:xfrm>
          <a:prstGeom prst="rect">
            <a:avLst/>
          </a:prstGeom>
        </p:spPr>
      </p:pic>
    </p:spTree>
    <p:extLst>
      <p:ext uri="{BB962C8B-B14F-4D97-AF65-F5344CB8AC3E}">
        <p14:creationId xmlns:p14="http://schemas.microsoft.com/office/powerpoint/2010/main" val="2840496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cap="none" dirty="0" smtClean="0">
                <a:cs typeface="Arial Black"/>
              </a:rPr>
              <a:t>Clinical syndrome characterized by local tissue damage in the form of cellular degeneration leading to a complaint of </a:t>
            </a:r>
            <a:r>
              <a:rPr lang="en-US" cap="none" dirty="0" smtClean="0">
                <a:solidFill>
                  <a:srgbClr val="FF0000"/>
                </a:solidFill>
                <a:cs typeface="Arial Black"/>
              </a:rPr>
              <a:t>pain, swelling, and impaired performance</a:t>
            </a:r>
            <a:r>
              <a:rPr lang="en-US" cap="none" dirty="0" smtClean="0">
                <a:cs typeface="Arial Black"/>
              </a:rPr>
              <a:t>. </a:t>
            </a:r>
            <a:endParaRPr lang="en-US" cap="none" dirty="0">
              <a:cs typeface="Arial Black"/>
            </a:endParaRPr>
          </a:p>
        </p:txBody>
      </p:sp>
      <p:sp>
        <p:nvSpPr>
          <p:cNvPr id="3" name="Title 2"/>
          <p:cNvSpPr>
            <a:spLocks noGrp="1"/>
          </p:cNvSpPr>
          <p:nvPr>
            <p:ph type="title"/>
          </p:nvPr>
        </p:nvSpPr>
        <p:spPr/>
        <p:txBody>
          <a:bodyPr>
            <a:noAutofit/>
          </a:bodyPr>
          <a:lstStyle/>
          <a:p>
            <a:r>
              <a:rPr lang="en-US" sz="6000" dirty="0" smtClean="0"/>
              <a:t>Overuse Tendinopathy</a:t>
            </a:r>
            <a:endParaRPr lang="en-US" sz="6000" dirty="0"/>
          </a:p>
        </p:txBody>
      </p:sp>
      <p:sp>
        <p:nvSpPr>
          <p:cNvPr id="4" name="TextBox 3"/>
          <p:cNvSpPr txBox="1"/>
          <p:nvPr/>
        </p:nvSpPr>
        <p:spPr>
          <a:xfrm>
            <a:off x="1100668" y="6375778"/>
            <a:ext cx="7885768" cy="369332"/>
          </a:xfrm>
          <a:prstGeom prst="rect">
            <a:avLst/>
          </a:prstGeom>
          <a:noFill/>
        </p:spPr>
        <p:txBody>
          <a:bodyPr wrap="none" rtlCol="0">
            <a:spAutoFit/>
          </a:bodyPr>
          <a:lstStyle/>
          <a:p>
            <a:r>
              <a:rPr lang="en-US" dirty="0" smtClean="0"/>
              <a:t>Khan et al, 1999; Paavola et al, 2002; de Vos et al, 2004; Maffulli et al, 1998  </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1334" y="4049887"/>
            <a:ext cx="2173112" cy="2173112"/>
          </a:xfrm>
          <a:prstGeom prst="rect">
            <a:avLst/>
          </a:prstGeom>
        </p:spPr>
      </p:pic>
    </p:spTree>
    <p:extLst>
      <p:ext uri="{BB962C8B-B14F-4D97-AF65-F5344CB8AC3E}">
        <p14:creationId xmlns:p14="http://schemas.microsoft.com/office/powerpoint/2010/main" val="23747594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10666</TotalTime>
  <Words>10177</Words>
  <Application>Microsoft Macintosh PowerPoint</Application>
  <PresentationFormat>On-screen Show (4:3)</PresentationFormat>
  <Paragraphs>772</Paragraphs>
  <Slides>59</Slides>
  <Notes>45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Civic</vt:lpstr>
      <vt:lpstr>Overuse Tendinopathy: Assessment and Intervention Strategies for the Achilles Tendon</vt:lpstr>
      <vt:lpstr>Objectives</vt:lpstr>
      <vt:lpstr>Anatomy</vt:lpstr>
      <vt:lpstr>PowerPoint Presentation</vt:lpstr>
      <vt:lpstr>Composition</vt:lpstr>
      <vt:lpstr>Structure</vt:lpstr>
      <vt:lpstr>Mechanical Behavior</vt:lpstr>
      <vt:lpstr>Vasculature</vt:lpstr>
      <vt:lpstr>Overuse Tendinopathy</vt:lpstr>
      <vt:lpstr>Classification for Tendinopathies</vt:lpstr>
      <vt:lpstr>Classification of Tendinopathies</vt:lpstr>
      <vt:lpstr>Terminology</vt:lpstr>
      <vt:lpstr>Chronology of Symptoms</vt:lpstr>
      <vt:lpstr>Pathophysiology</vt:lpstr>
      <vt:lpstr>Populations Commonly Affected</vt:lpstr>
      <vt:lpstr>Risk Factors</vt:lpstr>
      <vt:lpstr>Differential Diagnosis</vt:lpstr>
      <vt:lpstr>Midportion vs. Insertional</vt:lpstr>
      <vt:lpstr>Evaluation</vt:lpstr>
      <vt:lpstr>Patient History</vt:lpstr>
      <vt:lpstr>Subjective</vt:lpstr>
      <vt:lpstr>Objective</vt:lpstr>
      <vt:lpstr>Foot Mechanics</vt:lpstr>
      <vt:lpstr>Ruling Out Complete Rupture</vt:lpstr>
      <vt:lpstr>Thompson (“Squeeze”) Test</vt:lpstr>
      <vt:lpstr>Ruling Out Spine</vt:lpstr>
      <vt:lpstr>Straight Leg Raise</vt:lpstr>
      <vt:lpstr>Slump Test</vt:lpstr>
      <vt:lpstr>Ruling In Overuse Tendinopathy</vt:lpstr>
      <vt:lpstr>Achilles Tendon Palpation Test</vt:lpstr>
      <vt:lpstr>Arc Sign</vt:lpstr>
      <vt:lpstr>Royal London Test</vt:lpstr>
      <vt:lpstr>Palpation</vt:lpstr>
      <vt:lpstr>Measuring Size of Affected Area</vt:lpstr>
      <vt:lpstr>Outcome Measures</vt:lpstr>
      <vt:lpstr>Prognosis</vt:lpstr>
      <vt:lpstr>Treatment for Tendinitis</vt:lpstr>
      <vt:lpstr>PowerPoint Presentation</vt:lpstr>
      <vt:lpstr>Treatment for Overuse Tendinopathy</vt:lpstr>
      <vt:lpstr>Orthotics &amp; Heel Lift</vt:lpstr>
      <vt:lpstr>Stretching</vt:lpstr>
      <vt:lpstr>Manual Therapy: Cross Friction Massage</vt:lpstr>
      <vt:lpstr>Strengthening </vt:lpstr>
      <vt:lpstr>Iontophoresis</vt:lpstr>
      <vt:lpstr>Low-Level Laser Therapy</vt:lpstr>
      <vt:lpstr>Return to Activity</vt:lpstr>
      <vt:lpstr>“Non-PT” Treatments</vt:lpstr>
      <vt:lpstr>Corticosteroids</vt:lpstr>
      <vt:lpstr>Platelet-Rich Plasma</vt:lpstr>
      <vt:lpstr>Extracorporeal Shock Wave Therapy</vt:lpstr>
      <vt:lpstr>Surgery</vt:lpstr>
      <vt:lpstr>Conclusions</vt:lpstr>
      <vt:lpstr>Thank you for your time</vt:lpstr>
      <vt:lpstr>Special thanks to my Capstone advisor, Mike Gross, and committee members, Mike McMorris and Jennifer Thomas</vt:lpstr>
      <vt:lpstr>References </vt:lpstr>
      <vt:lpstr>References </vt:lpstr>
      <vt:lpstr>References </vt:lpstr>
      <vt:lpstr>References </vt:lpstr>
      <vt:lpstr>References </vt:lpstr>
    </vt:vector>
  </TitlesOfParts>
  <Company>University of North Carolina-Chapel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Overuse Tendinopathy: Assessment and Intervention Strategies for the Achilles Tendon</dc:title>
  <dc:creator>Mark Boles</dc:creator>
  <cp:lastModifiedBy>Mark Boles</cp:lastModifiedBy>
  <cp:revision>358</cp:revision>
  <dcterms:created xsi:type="dcterms:W3CDTF">2015-04-07T23:38:07Z</dcterms:created>
  <dcterms:modified xsi:type="dcterms:W3CDTF">2015-04-22T15:50:51Z</dcterms:modified>
</cp:coreProperties>
</file>