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7"/>
  </p:notesMasterIdLst>
  <p:sldIdLst>
    <p:sldId id="256" r:id="rId2"/>
    <p:sldId id="291" r:id="rId3"/>
    <p:sldId id="257" r:id="rId4"/>
    <p:sldId id="290" r:id="rId5"/>
    <p:sldId id="278" r:id="rId6"/>
    <p:sldId id="279" r:id="rId7"/>
    <p:sldId id="258" r:id="rId8"/>
    <p:sldId id="275" r:id="rId9"/>
    <p:sldId id="276" r:id="rId10"/>
    <p:sldId id="277" r:id="rId11"/>
    <p:sldId id="287" r:id="rId12"/>
    <p:sldId id="259" r:id="rId13"/>
    <p:sldId id="266" r:id="rId14"/>
    <p:sldId id="267" r:id="rId15"/>
    <p:sldId id="281" r:id="rId16"/>
    <p:sldId id="269" r:id="rId17"/>
    <p:sldId id="268" r:id="rId18"/>
    <p:sldId id="260" r:id="rId19"/>
    <p:sldId id="261" r:id="rId20"/>
    <p:sldId id="263" r:id="rId21"/>
    <p:sldId id="264" r:id="rId22"/>
    <p:sldId id="301" r:id="rId23"/>
    <p:sldId id="295" r:id="rId24"/>
    <p:sldId id="296" r:id="rId25"/>
    <p:sldId id="297" r:id="rId26"/>
    <p:sldId id="262" r:id="rId27"/>
    <p:sldId id="292" r:id="rId28"/>
    <p:sldId id="293" r:id="rId29"/>
    <p:sldId id="265" r:id="rId30"/>
    <p:sldId id="284" r:id="rId31"/>
    <p:sldId id="294" r:id="rId32"/>
    <p:sldId id="298" r:id="rId33"/>
    <p:sldId id="299" r:id="rId34"/>
    <p:sldId id="300" r:id="rId35"/>
    <p:sldId id="285" r:id="rId36"/>
    <p:sldId id="302" r:id="rId37"/>
    <p:sldId id="286" r:id="rId38"/>
    <p:sldId id="288" r:id="rId39"/>
    <p:sldId id="289" r:id="rId40"/>
    <p:sldId id="270" r:id="rId41"/>
    <p:sldId id="271" r:id="rId42"/>
    <p:sldId id="272" r:id="rId43"/>
    <p:sldId id="273" r:id="rId44"/>
    <p:sldId id="274" r:id="rId45"/>
    <p:sldId id="280"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8BF414F-C617-1E44-803F-AABE7115831A}">
          <p14:sldIdLst>
            <p14:sldId id="256"/>
            <p14:sldId id="291"/>
            <p14:sldId id="257"/>
            <p14:sldId id="290"/>
            <p14:sldId id="278"/>
            <p14:sldId id="279"/>
            <p14:sldId id="258"/>
            <p14:sldId id="275"/>
            <p14:sldId id="276"/>
            <p14:sldId id="277"/>
            <p14:sldId id="287"/>
            <p14:sldId id="259"/>
            <p14:sldId id="266"/>
            <p14:sldId id="267"/>
            <p14:sldId id="281"/>
            <p14:sldId id="269"/>
            <p14:sldId id="268"/>
            <p14:sldId id="260"/>
            <p14:sldId id="261"/>
            <p14:sldId id="263"/>
            <p14:sldId id="264"/>
            <p14:sldId id="301"/>
            <p14:sldId id="295"/>
            <p14:sldId id="296"/>
            <p14:sldId id="297"/>
            <p14:sldId id="262"/>
            <p14:sldId id="292"/>
            <p14:sldId id="293"/>
            <p14:sldId id="265"/>
            <p14:sldId id="284"/>
            <p14:sldId id="294"/>
            <p14:sldId id="298"/>
            <p14:sldId id="299"/>
            <p14:sldId id="300"/>
            <p14:sldId id="285"/>
            <p14:sldId id="302"/>
            <p14:sldId id="286"/>
            <p14:sldId id="288"/>
            <p14:sldId id="289"/>
          </p14:sldIdLst>
        </p14:section>
        <p14:section name="Untitled Section" id="{870B4AC5-A911-B14B-B481-79225D7A847B}">
          <p14:sldIdLst>
            <p14:sldId id="270"/>
            <p14:sldId id="271"/>
            <p14:sldId id="272"/>
            <p14:sldId id="273"/>
            <p14:sldId id="274"/>
            <p14:sldId id="280"/>
          </p14:sldIdLst>
        </p14:section>
      </p14:sectionLst>
    </p:ex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494" autoAdjust="0"/>
    <p:restoredTop sz="80035" autoAdjust="0"/>
  </p:normalViewPr>
  <p:slideViewPr>
    <p:cSldViewPr>
      <p:cViewPr varScale="1">
        <p:scale>
          <a:sx n="75" d="100"/>
          <a:sy n="75" d="100"/>
        </p:scale>
        <p:origin x="-928" y="-104"/>
      </p:cViewPr>
      <p:guideLst>
        <p:guide orient="horz" pos="2160"/>
        <p:guide pos="2880"/>
      </p:guideLst>
    </p:cSldViewPr>
  </p:slideViewPr>
  <p:outlineViewPr>
    <p:cViewPr>
      <p:scale>
        <a:sx n="33" d="100"/>
        <a:sy n="33" d="100"/>
      </p:scale>
      <p:origin x="0" y="22544"/>
    </p:cViewPr>
    <p:sldLst>
      <p:sld r:id="rId1" collapse="1"/>
      <p:sld r:id="rId2" collapse="1"/>
      <p:sld r:id="rId3"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slide" Target="slides/slide45.xml"/><Relationship Id="rId47" Type="http://schemas.openxmlformats.org/officeDocument/2006/relationships/notesMaster" Target="notesMasters/notesMaster1.xml"/><Relationship Id="rId48" Type="http://schemas.openxmlformats.org/officeDocument/2006/relationships/printerSettings" Target="printerSettings/printerSettings1.bin"/><Relationship Id="rId49" Type="http://schemas.openxmlformats.org/officeDocument/2006/relationships/presProps" Target="pres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viewProps" Target="viewProps.xml"/><Relationship Id="rId51" Type="http://schemas.openxmlformats.org/officeDocument/2006/relationships/theme" Target="theme/theme1.xml"/><Relationship Id="rId5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s>
</file>

<file path=ppt/_rels/viewProps.xml.rels><?xml version="1.0" encoding="UTF-8" standalone="yes"?>
<Relationships xmlns="http://schemas.openxmlformats.org/package/2006/relationships"><Relationship Id="rId1" Type="http://schemas.openxmlformats.org/officeDocument/2006/relationships/slide" Target="slides/slide41.xml"/><Relationship Id="rId2" Type="http://schemas.openxmlformats.org/officeDocument/2006/relationships/slide" Target="slides/slide42.xml"/><Relationship Id="rId3" Type="http://schemas.openxmlformats.org/officeDocument/2006/relationships/slide" Target="slides/slide4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BF394A5-7C1F-42A5-94EB-9C8FC817D0FE}" type="datetimeFigureOut">
              <a:rPr lang="en-US" smtClean="0"/>
              <a:pPr/>
              <a:t>4/21/15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64991E6-352F-4A61-94C0-73D6A6414DE2}" type="slidenum">
              <a:rPr lang="en-US" smtClean="0"/>
              <a:pPr/>
              <a:t>‹#›</a:t>
            </a:fld>
            <a:endParaRPr lang="en-US"/>
          </a:p>
        </p:txBody>
      </p:sp>
    </p:spTree>
    <p:extLst>
      <p:ext uri="{BB962C8B-B14F-4D97-AF65-F5344CB8AC3E}">
        <p14:creationId xmlns:p14="http://schemas.microsoft.com/office/powerpoint/2010/main" val="193191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D64991E6-352F-4A61-94C0-73D6A6414DE2}" type="slidenum">
              <a:rPr lang="en-US" smtClean="0"/>
              <a:pPr/>
              <a:t>1</a:t>
            </a:fld>
            <a:endParaRPr lang="en-US"/>
          </a:p>
        </p:txBody>
      </p:sp>
    </p:spTree>
    <p:extLst>
      <p:ext uri="{BB962C8B-B14F-4D97-AF65-F5344CB8AC3E}">
        <p14:creationId xmlns:p14="http://schemas.microsoft.com/office/powerpoint/2010/main" val="29061826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Bedside bicycle ergometer: May be a good choic</a:t>
            </a:r>
            <a:r>
              <a:rPr lang="en-US" baseline="0" dirty="0" smtClean="0"/>
              <a:t>e for</a:t>
            </a:r>
            <a:r>
              <a:rPr lang="en-US" sz="1200" dirty="0" smtClean="0">
                <a:solidFill>
                  <a:prstClr val="black"/>
                </a:solidFill>
                <a:latin typeface="Constantia"/>
              </a:rPr>
              <a:t> patients with large LE injury or inability to ambulate while in the ICU due to physical</a:t>
            </a:r>
            <a:r>
              <a:rPr lang="en-US" sz="1200" baseline="0" dirty="0" smtClean="0">
                <a:solidFill>
                  <a:prstClr val="black"/>
                </a:solidFill>
                <a:latin typeface="Constantia"/>
              </a:rPr>
              <a:t> or cognitive deficits.</a:t>
            </a:r>
          </a:p>
          <a:p>
            <a:endParaRPr lang="en-US" sz="1200" baseline="0" dirty="0" smtClean="0">
              <a:solidFill>
                <a:prstClr val="black"/>
              </a:solidFill>
              <a:latin typeface="Constantia"/>
            </a:endParaRPr>
          </a:p>
          <a:p>
            <a:r>
              <a:rPr lang="en-US" sz="1200" baseline="0" dirty="0" smtClean="0">
                <a:solidFill>
                  <a:prstClr val="black"/>
                </a:solidFill>
                <a:latin typeface="Constantia"/>
              </a:rPr>
              <a:t>Those in intervention group used the bedside ergometer at least 1x per day</a:t>
            </a:r>
          </a:p>
          <a:p>
            <a:endParaRPr lang="en-US" sz="1200" baseline="0" dirty="0" smtClean="0">
              <a:solidFill>
                <a:prstClr val="black"/>
              </a:solidFill>
              <a:latin typeface="Constantia"/>
            </a:endParaRPr>
          </a:p>
          <a:p>
            <a:r>
              <a:rPr lang="en-US" sz="1200" baseline="0" dirty="0" err="1" smtClean="0">
                <a:solidFill>
                  <a:prstClr val="black"/>
                </a:solidFill>
                <a:latin typeface="Constantia"/>
              </a:rPr>
              <a:t>Quadricep</a:t>
            </a:r>
            <a:r>
              <a:rPr lang="en-US" sz="1200" baseline="0" dirty="0" smtClean="0">
                <a:solidFill>
                  <a:prstClr val="black"/>
                </a:solidFill>
                <a:latin typeface="Constantia"/>
              </a:rPr>
              <a:t> force is a strong predictor of ambulatory capacity.</a:t>
            </a:r>
            <a:endParaRPr lang="en-US" dirty="0"/>
          </a:p>
        </p:txBody>
      </p:sp>
      <p:sp>
        <p:nvSpPr>
          <p:cNvPr id="4" name="Slide Number Placeholder 3"/>
          <p:cNvSpPr>
            <a:spLocks noGrp="1"/>
          </p:cNvSpPr>
          <p:nvPr>
            <p:ph type="sldNum" sz="quarter" idx="10"/>
          </p:nvPr>
        </p:nvSpPr>
        <p:spPr/>
        <p:txBody>
          <a:bodyPr/>
          <a:lstStyle/>
          <a:p>
            <a:fld id="{D64991E6-352F-4A61-94C0-73D6A6414DE2}" type="slidenum">
              <a:rPr lang="en-US" smtClean="0"/>
              <a:pPr/>
              <a:t>16</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success of such programs hinges on a cultural shift within</a:t>
            </a:r>
            <a:r>
              <a:rPr lang="en-US" baseline="0" dirty="0" smtClean="0"/>
              <a:t> all health professionals and hospital entities </a:t>
            </a:r>
            <a:endParaRPr lang="en-US" dirty="0"/>
          </a:p>
        </p:txBody>
      </p:sp>
      <p:sp>
        <p:nvSpPr>
          <p:cNvPr id="4" name="Slide Number Placeholder 3"/>
          <p:cNvSpPr>
            <a:spLocks noGrp="1"/>
          </p:cNvSpPr>
          <p:nvPr>
            <p:ph type="sldNum" sz="quarter" idx="10"/>
          </p:nvPr>
        </p:nvSpPr>
        <p:spPr/>
        <p:txBody>
          <a:bodyPr/>
          <a:lstStyle/>
          <a:p>
            <a:fld id="{D64991E6-352F-4A61-94C0-73D6A6414DE2}" type="slidenum">
              <a:rPr lang="en-US" smtClean="0"/>
              <a:pPr/>
              <a:t>19</a:t>
            </a:fld>
            <a:endParaRPr lang="en-US"/>
          </a:p>
        </p:txBody>
      </p:sp>
    </p:spTree>
    <p:extLst>
      <p:ext uri="{BB962C8B-B14F-4D97-AF65-F5344CB8AC3E}">
        <p14:creationId xmlns:p14="http://schemas.microsoft.com/office/powerpoint/2010/main" val="6792822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Concentrate</a:t>
            </a:r>
            <a:r>
              <a:rPr lang="en-US" baseline="0" dirty="0" smtClean="0"/>
              <a:t> on what your task is but also where you teammate is and where they will or may need to go (OBSTACLES) by:</a:t>
            </a:r>
          </a:p>
          <a:p>
            <a:r>
              <a:rPr lang="en-US" baseline="0" dirty="0" smtClean="0"/>
              <a:t>1- Personal in-service demonstrations from ICU nurses, Respiratory therapists, PT, OT regarding their professional duties, scope of practice, </a:t>
            </a:r>
          </a:p>
          <a:p>
            <a:r>
              <a:rPr lang="en-US" baseline="0" dirty="0" smtClean="0"/>
              <a:t>    qualifications as to establish trust amongst one another and in clinical judgment regarding who to mobilize and who to not </a:t>
            </a:r>
          </a:p>
          <a:p>
            <a:endParaRPr lang="en-US" baseline="0" dirty="0" smtClean="0"/>
          </a:p>
          <a:p>
            <a:r>
              <a:rPr lang="en-US" baseline="0" dirty="0" smtClean="0"/>
              <a:t>2- Statement of need to PCP, ICU nursing staff about the importance and potential benefit with implementation of protocol</a:t>
            </a:r>
          </a:p>
          <a:p>
            <a:endParaRPr lang="en-US" baseline="0" dirty="0" smtClean="0"/>
          </a:p>
          <a:p>
            <a:r>
              <a:rPr lang="en-US" baseline="0" dirty="0" smtClean="0"/>
              <a:t>3- Convey Nurses are the driving force for early referrals and for successful program implementation  (48 </a:t>
            </a:r>
            <a:r>
              <a:rPr lang="en-US" baseline="0" dirty="0" err="1" smtClean="0"/>
              <a:t>hr</a:t>
            </a:r>
            <a:r>
              <a:rPr lang="en-US" baseline="0" dirty="0" smtClean="0"/>
              <a:t> optimal time frame!!!)</a:t>
            </a:r>
          </a:p>
          <a:p>
            <a:r>
              <a:rPr lang="en-US" baseline="0" dirty="0" smtClean="0"/>
              <a:t>	-Still need to get the physicians to sign off on the PT orders etc. </a:t>
            </a:r>
          </a:p>
          <a:p>
            <a:r>
              <a:rPr lang="en-US" baseline="0" dirty="0" smtClean="0"/>
              <a:t>	-PCP must have trust in the nursing staff to make the right judgment about when the patient is stable and ready for mobility</a:t>
            </a:r>
          </a:p>
          <a:p>
            <a:endParaRPr lang="en-US" baseline="0" dirty="0" smtClean="0"/>
          </a:p>
          <a:p>
            <a:r>
              <a:rPr lang="en-US" baseline="0" dirty="0" smtClean="0"/>
              <a:t>4- Hospital centered program </a:t>
            </a:r>
            <a:r>
              <a:rPr lang="en-US" baseline="0" dirty="0" err="1" smtClean="0"/>
              <a:t>developmentWhen</a:t>
            </a:r>
            <a:r>
              <a:rPr lang="en-US" baseline="0" dirty="0" smtClean="0"/>
              <a:t> based in the not for profit hospital arena, many rehab departments are understaffed and usually will only have 1 or 2 PT on the floor</a:t>
            </a:r>
          </a:p>
          <a:p>
            <a:r>
              <a:rPr lang="en-US" baseline="0" dirty="0" smtClean="0"/>
              <a:t>	-FLOATING: is regular occurrence with hospital based employees in rehab, OPPT, HHPT </a:t>
            </a:r>
            <a:r>
              <a:rPr lang="en-US" baseline="0" dirty="0" err="1" smtClean="0"/>
              <a:t>etc</a:t>
            </a:r>
            <a:r>
              <a:rPr lang="en-US" baseline="0" dirty="0" smtClean="0"/>
              <a:t> will come in and cover acute floor.  </a:t>
            </a:r>
          </a:p>
          <a:p>
            <a:r>
              <a:rPr lang="en-US" baseline="0" dirty="0" smtClean="0"/>
              <a:t>		-Everyone at </a:t>
            </a:r>
            <a:r>
              <a:rPr lang="en-US" baseline="0" dirty="0" err="1" smtClean="0"/>
              <a:t>SMH</a:t>
            </a:r>
            <a:r>
              <a:rPr lang="en-US" baseline="0" dirty="0" smtClean="0"/>
              <a:t> is up to date and </a:t>
            </a:r>
            <a:r>
              <a:rPr lang="en-US" baseline="0" dirty="0" err="1" smtClean="0"/>
              <a:t>proficent</a:t>
            </a:r>
            <a:r>
              <a:rPr lang="en-US" baseline="0" dirty="0" smtClean="0"/>
              <a:t> with Early mobility protocol and the acute care environment</a:t>
            </a:r>
          </a:p>
          <a:p>
            <a:r>
              <a:rPr lang="en-US" baseline="0" dirty="0" smtClean="0"/>
              <a:t>		-One sole PT therapist at </a:t>
            </a:r>
            <a:r>
              <a:rPr lang="en-US" baseline="0" dirty="0" err="1" smtClean="0"/>
              <a:t>SMH</a:t>
            </a:r>
            <a:r>
              <a:rPr lang="en-US" baseline="0" dirty="0" smtClean="0"/>
              <a:t>  and floating gives flexibility with scheduling and compliance/consistency of the </a:t>
            </a:r>
            <a:r>
              <a:rPr lang="en-US" baseline="0" dirty="0" err="1" smtClean="0"/>
              <a:t>SMH</a:t>
            </a:r>
            <a:r>
              <a:rPr lang="en-US" baseline="0" dirty="0" smtClean="0"/>
              <a:t> early mobility 		 protocol</a:t>
            </a:r>
          </a:p>
          <a:p>
            <a:r>
              <a:rPr lang="en-US" baseline="0" dirty="0" smtClean="0"/>
              <a:t>5- By healthcare workers of the ICU increasing </a:t>
            </a:r>
            <a:r>
              <a:rPr lang="en-US" baseline="0" dirty="0" err="1" smtClean="0"/>
              <a:t>awaremess</a:t>
            </a:r>
            <a:r>
              <a:rPr lang="en-US" baseline="0" dirty="0" smtClean="0"/>
              <a:t> of what Inpatient Acute rehab does as well as IPR increases understanding of patient </a:t>
            </a:r>
            <a:r>
              <a:rPr lang="en-US" baseline="0" dirty="0" err="1" smtClean="0"/>
              <a:t>canidates</a:t>
            </a:r>
            <a:r>
              <a:rPr lang="en-US" baseline="0" dirty="0" smtClean="0"/>
              <a:t> that are suitable for early mobility and rehabilitation, giving all a clear outlook as to provide quality, INDIVIUALIZED patient-centered care. That is safe for the patient.</a:t>
            </a:r>
          </a:p>
          <a:p>
            <a:endParaRPr lang="en-US" baseline="0" dirty="0" smtClean="0"/>
          </a:p>
          <a:p>
            <a:r>
              <a:rPr lang="en-US" baseline="0" dirty="0" smtClean="0"/>
              <a:t>6- Why this presentation is more of an evidence based how-to session so that all healthcare professionals on each level of rehab and hospital unit are aware and in understanding of what is gong on at the beginning (ICU) and end of the health care continuum. </a:t>
            </a:r>
          </a:p>
          <a:p>
            <a:endParaRPr lang="en-US" baseline="0" dirty="0" smtClean="0"/>
          </a:p>
          <a:p>
            <a:r>
              <a:rPr lang="en-US" baseline="0" dirty="0" smtClean="0"/>
              <a:t>7-Team Formation of a successful early mobility protocol can be equated to a team sport </a:t>
            </a:r>
          </a:p>
          <a:p>
            <a:r>
              <a:rPr lang="en-US" baseline="0" dirty="0" smtClean="0"/>
              <a:t>	-safety, efficient and </a:t>
            </a:r>
            <a:r>
              <a:rPr lang="en-US" baseline="0" dirty="0" err="1" smtClean="0"/>
              <a:t>sucessful</a:t>
            </a:r>
            <a:r>
              <a:rPr lang="en-US" baseline="0" dirty="0" smtClean="0"/>
              <a:t> early mobility each team member </a:t>
            </a:r>
            <a:r>
              <a:rPr lang="en-US" b="1" baseline="0" dirty="0" smtClean="0">
                <a:solidFill>
                  <a:srgbClr val="FF0000"/>
                </a:solidFill>
              </a:rPr>
              <a:t>must know your job and where you are but</a:t>
            </a:r>
          </a:p>
          <a:p>
            <a:r>
              <a:rPr lang="en-US" b="1" baseline="0" dirty="0" smtClean="0">
                <a:solidFill>
                  <a:srgbClr val="FF0000"/>
                </a:solidFill>
              </a:rPr>
              <a:t>	 also know where you will be as well as where you </a:t>
            </a:r>
            <a:r>
              <a:rPr lang="en-US" b="1" baseline="0" dirty="0" err="1" smtClean="0">
                <a:solidFill>
                  <a:srgbClr val="FF0000"/>
                </a:solidFill>
              </a:rPr>
              <a:t>teamate</a:t>
            </a:r>
            <a:r>
              <a:rPr lang="en-US" b="1" baseline="0" dirty="0" smtClean="0">
                <a:solidFill>
                  <a:srgbClr val="FF0000"/>
                </a:solidFill>
              </a:rPr>
              <a:t> will be</a:t>
            </a:r>
            <a:r>
              <a:rPr lang="en-US" baseline="0" dirty="0" smtClean="0"/>
              <a:t>, what to do if shit hits the fan</a:t>
            </a:r>
          </a:p>
          <a:p>
            <a:endParaRPr lang="en-US" baseline="0" dirty="0" smtClean="0"/>
          </a:p>
        </p:txBody>
      </p:sp>
      <p:sp>
        <p:nvSpPr>
          <p:cNvPr id="4" name="Slide Number Placeholder 3"/>
          <p:cNvSpPr>
            <a:spLocks noGrp="1"/>
          </p:cNvSpPr>
          <p:nvPr>
            <p:ph type="sldNum" sz="quarter" idx="10"/>
          </p:nvPr>
        </p:nvSpPr>
        <p:spPr/>
        <p:txBody>
          <a:bodyPr/>
          <a:lstStyle/>
          <a:p>
            <a:fld id="{D64991E6-352F-4A61-94C0-73D6A6414DE2}" type="slidenum">
              <a:rPr lang="en-US" smtClean="0"/>
              <a:pPr/>
              <a:t>20</a:t>
            </a:fld>
            <a:endParaRPr lang="en-US"/>
          </a:p>
        </p:txBody>
      </p:sp>
    </p:spTree>
    <p:extLst>
      <p:ext uri="{BB962C8B-B14F-4D97-AF65-F5344CB8AC3E}">
        <p14:creationId xmlns:p14="http://schemas.microsoft.com/office/powerpoint/2010/main" val="40822546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For the initial protocol we have decided to work within the two lead ICU nurses and their respected caseload’s </a:t>
            </a:r>
          </a:p>
          <a:p>
            <a:r>
              <a:rPr lang="en-US" baseline="0" dirty="0" smtClean="0"/>
              <a:t>	-Small ICU unit (7 bed)  </a:t>
            </a:r>
          </a:p>
          <a:p>
            <a:r>
              <a:rPr lang="en-US" baseline="0" dirty="0" smtClean="0"/>
              <a:t>	-Include all types of patients minus SCI. Includes SOB RESECTIONS, Cardiac, pulmonary as well as long term  vented patients when 	 	appropriate. </a:t>
            </a:r>
            <a:endParaRPr lang="en-US" dirty="0"/>
          </a:p>
        </p:txBody>
      </p:sp>
      <p:sp>
        <p:nvSpPr>
          <p:cNvPr id="4" name="Slide Number Placeholder 3"/>
          <p:cNvSpPr>
            <a:spLocks noGrp="1"/>
          </p:cNvSpPr>
          <p:nvPr>
            <p:ph type="sldNum" sz="quarter" idx="10"/>
          </p:nvPr>
        </p:nvSpPr>
        <p:spPr/>
        <p:txBody>
          <a:bodyPr/>
          <a:lstStyle/>
          <a:p>
            <a:fld id="{D64991E6-352F-4A61-94C0-73D6A6414DE2}" type="slidenum">
              <a:rPr lang="en-US" smtClean="0"/>
              <a:pPr/>
              <a:t>21</a:t>
            </a:fld>
            <a:endParaRPr lang="en-US"/>
          </a:p>
        </p:txBody>
      </p:sp>
    </p:spTree>
    <p:extLst>
      <p:ext uri="{BB962C8B-B14F-4D97-AF65-F5344CB8AC3E}">
        <p14:creationId xmlns:p14="http://schemas.microsoft.com/office/powerpoint/2010/main" val="28691009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Utilizing</a:t>
            </a:r>
            <a:r>
              <a:rPr lang="en-US" baseline="0" dirty="0" smtClean="0"/>
              <a:t> family members in ICU early mobility protocol was more </a:t>
            </a:r>
            <a:r>
              <a:rPr lang="en-US" sz="1800" baseline="0" dirty="0" smtClean="0"/>
              <a:t>c</a:t>
            </a:r>
            <a:r>
              <a:rPr lang="en-US" sz="1800" dirty="0" smtClean="0"/>
              <a:t>ost and time effective by allowing</a:t>
            </a:r>
            <a:r>
              <a:rPr lang="en-US" sz="1800" baseline="0" dirty="0" smtClean="0"/>
              <a:t> them to complete</a:t>
            </a:r>
            <a:r>
              <a:rPr lang="en-US" sz="1800" dirty="0" smtClean="0"/>
              <a:t> PROM AAROM techniques where skilled rehabilitative therapies are not necessarily required</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80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1800" dirty="0" smtClean="0"/>
              <a:t>Safe implementation requires family education and </a:t>
            </a:r>
            <a:r>
              <a:rPr lang="en-US" sz="1800" dirty="0" err="1" smtClean="0"/>
              <a:t>inservice</a:t>
            </a:r>
            <a:r>
              <a:rPr lang="en-US" sz="1800" dirty="0" smtClean="0"/>
              <a:t>/interest meetings, PT’s OT’s participating in ICU rounds to screen for interests in protocol advocating</a:t>
            </a:r>
            <a:r>
              <a:rPr lang="en-US" sz="1800" baseline="0" dirty="0" smtClean="0"/>
              <a:t> such interest during</a:t>
            </a:r>
            <a:r>
              <a:rPr lang="en-US" sz="1800" dirty="0" smtClean="0"/>
              <a:t> early mobility team meetings.</a:t>
            </a:r>
          </a:p>
          <a:p>
            <a:endParaRPr lang="en-US" dirty="0" smtClean="0"/>
          </a:p>
          <a:p>
            <a:r>
              <a:rPr lang="en-US" dirty="0" smtClean="0"/>
              <a:t>At SMH we prepared</a:t>
            </a:r>
            <a:r>
              <a:rPr lang="en-US" baseline="0" dirty="0" smtClean="0"/>
              <a:t> </a:t>
            </a:r>
            <a:r>
              <a:rPr lang="en-US" dirty="0" smtClean="0"/>
              <a:t>Laminated booklets of AROM, PROM, BW PA at the patients bedside for the family</a:t>
            </a:r>
          </a:p>
          <a:p>
            <a:endParaRPr lang="en-US" dirty="0"/>
          </a:p>
        </p:txBody>
      </p:sp>
      <p:sp>
        <p:nvSpPr>
          <p:cNvPr id="4" name="Slide Number Placeholder 3"/>
          <p:cNvSpPr>
            <a:spLocks noGrp="1"/>
          </p:cNvSpPr>
          <p:nvPr>
            <p:ph type="sldNum" sz="quarter" idx="10"/>
          </p:nvPr>
        </p:nvSpPr>
        <p:spPr/>
        <p:txBody>
          <a:bodyPr/>
          <a:lstStyle/>
          <a:p>
            <a:fld id="{D64991E6-352F-4A61-94C0-73D6A6414DE2}" type="slidenum">
              <a:rPr lang="en-US" smtClean="0"/>
              <a:pPr/>
              <a:t>22</a:t>
            </a:fld>
            <a:endParaRPr lang="en-US"/>
          </a:p>
        </p:txBody>
      </p:sp>
    </p:spTree>
    <p:extLst>
      <p:ext uri="{BB962C8B-B14F-4D97-AF65-F5344CB8AC3E}">
        <p14:creationId xmlns:p14="http://schemas.microsoft.com/office/powerpoint/2010/main" val="36622530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 Applicable to ambulatory and non-ambulatory patients </a:t>
            </a:r>
          </a:p>
          <a:p>
            <a:pPr>
              <a:buFontTx/>
              <a:buChar char="-"/>
            </a:pPr>
            <a:r>
              <a:rPr lang="en-US" baseline="0" dirty="0" smtClean="0"/>
              <a:t>Early &amp; accurate patient prognoses with strong correlation and prediction of:</a:t>
            </a:r>
          </a:p>
          <a:p>
            <a:pPr lvl="1">
              <a:buFontTx/>
              <a:buChar char="-"/>
            </a:pPr>
            <a:r>
              <a:rPr lang="en-US" baseline="0" dirty="0" smtClean="0"/>
              <a:t> DC destination</a:t>
            </a:r>
          </a:p>
          <a:p>
            <a:pPr lvl="1">
              <a:buFontTx/>
              <a:buChar char="-"/>
            </a:pPr>
            <a:r>
              <a:rPr lang="en-US" baseline="0" dirty="0" smtClean="0"/>
              <a:t> Care given during hospital stay and transition of functional mobility after inpatient stay</a:t>
            </a:r>
          </a:p>
          <a:p>
            <a:pPr lvl="1">
              <a:buFontTx/>
              <a:buChar char="-"/>
            </a:pPr>
            <a:endParaRPr lang="en-US" baseline="0" dirty="0" smtClean="0"/>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D64991E6-352F-4A61-94C0-73D6A6414DE2}" type="slidenum">
              <a:rPr lang="en-US" smtClean="0"/>
              <a:pPr/>
              <a:t>26</a:t>
            </a:fld>
            <a:endParaRPr lang="en-US"/>
          </a:p>
        </p:txBody>
      </p:sp>
    </p:spTree>
    <p:extLst>
      <p:ext uri="{BB962C8B-B14F-4D97-AF65-F5344CB8AC3E}">
        <p14:creationId xmlns:p14="http://schemas.microsoft.com/office/powerpoint/2010/main" val="20154152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Abilitiy</a:t>
            </a:r>
            <a:r>
              <a:rPr lang="en-US" baseline="0" dirty="0" smtClean="0"/>
              <a:t> to </a:t>
            </a:r>
            <a:r>
              <a:rPr lang="en-US" baseline="0" dirty="0" err="1" smtClean="0"/>
              <a:t>quckly</a:t>
            </a:r>
            <a:r>
              <a:rPr lang="en-US" baseline="0" dirty="0" smtClean="0"/>
              <a:t> easily and reliably </a:t>
            </a:r>
            <a:r>
              <a:rPr lang="en-US" baseline="0" dirty="0" err="1" smtClean="0"/>
              <a:t>reportthe</a:t>
            </a:r>
            <a:r>
              <a:rPr lang="en-US" baseline="0" dirty="0" smtClean="0"/>
              <a:t> highest level of </a:t>
            </a:r>
            <a:r>
              <a:rPr lang="en-US" baseline="0" dirty="0" err="1" smtClean="0"/>
              <a:t>mobiliztion</a:t>
            </a:r>
            <a:r>
              <a:rPr lang="en-US" baseline="0" dirty="0" smtClean="0"/>
              <a:t> in the ICU is important for safe clinical practice </a:t>
            </a:r>
          </a:p>
          <a:p>
            <a:r>
              <a:rPr lang="en-US" baseline="0" dirty="0" smtClean="0"/>
              <a:t>-Enables consistency and </a:t>
            </a:r>
            <a:r>
              <a:rPr lang="en-US" baseline="0" dirty="0" err="1" smtClean="0"/>
              <a:t>efficency</a:t>
            </a:r>
            <a:r>
              <a:rPr lang="en-US" baseline="0" dirty="0" smtClean="0"/>
              <a:t> of </a:t>
            </a:r>
            <a:r>
              <a:rPr lang="en-US" baseline="0" dirty="0" err="1" smtClean="0"/>
              <a:t>implemtning</a:t>
            </a:r>
            <a:r>
              <a:rPr lang="en-US" baseline="0" dirty="0" smtClean="0"/>
              <a:t> mobility protocol</a:t>
            </a:r>
          </a:p>
        </p:txBody>
      </p:sp>
      <p:sp>
        <p:nvSpPr>
          <p:cNvPr id="4" name="Slide Number Placeholder 3"/>
          <p:cNvSpPr>
            <a:spLocks noGrp="1"/>
          </p:cNvSpPr>
          <p:nvPr>
            <p:ph type="sldNum" sz="quarter" idx="10"/>
          </p:nvPr>
        </p:nvSpPr>
        <p:spPr/>
        <p:txBody>
          <a:bodyPr/>
          <a:lstStyle/>
          <a:p>
            <a:fld id="{D64991E6-352F-4A61-94C0-73D6A6414DE2}" type="slidenum">
              <a:rPr lang="en-US" smtClean="0"/>
              <a:pPr/>
              <a:t>27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Presneill</a:t>
            </a:r>
            <a:r>
              <a:rPr lang="en-US" dirty="0" smtClean="0"/>
              <a:t> et al. 2014 (19) </a:t>
            </a:r>
          </a:p>
          <a:p>
            <a:r>
              <a:rPr lang="en-US" dirty="0" smtClean="0"/>
              <a:t>-Implemented IMS within 2 ICU’s in Australia </a:t>
            </a:r>
          </a:p>
          <a:p>
            <a:r>
              <a:rPr lang="en-US" dirty="0" smtClean="0"/>
              <a:t>-11-point early mobility scale</a:t>
            </a:r>
          </a:p>
          <a:p>
            <a:r>
              <a:rPr lang="en-US" dirty="0" smtClean="0"/>
              <a:t>-Average time to complete &lt;1min</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High inter-rater reliability by therapists ( 0.83; 95%CI: 0.76-0.90) and</a:t>
            </a:r>
            <a:r>
              <a:rPr lang="en-US" baseline="0" dirty="0" smtClean="0"/>
              <a:t> moderate to high by</a:t>
            </a:r>
            <a:r>
              <a:rPr lang="en-US" dirty="0" smtClean="0"/>
              <a:t> nurses  (0.76; 95%CI: 0.56-0.83)</a:t>
            </a:r>
          </a:p>
          <a:p>
            <a:endParaRPr lang="en-US" dirty="0"/>
          </a:p>
        </p:txBody>
      </p:sp>
      <p:sp>
        <p:nvSpPr>
          <p:cNvPr id="4" name="Slide Number Placeholder 3"/>
          <p:cNvSpPr>
            <a:spLocks noGrp="1"/>
          </p:cNvSpPr>
          <p:nvPr>
            <p:ph type="sldNum" sz="quarter" idx="10"/>
          </p:nvPr>
        </p:nvSpPr>
        <p:spPr/>
        <p:txBody>
          <a:bodyPr/>
          <a:lstStyle/>
          <a:p>
            <a:fld id="{D64991E6-352F-4A61-94C0-73D6A6414DE2}" type="slidenum">
              <a:rPr lang="en-US" smtClean="0"/>
              <a:pPr/>
              <a:t>28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4991E6-352F-4A61-94C0-73D6A6414DE2}" type="slidenum">
              <a:rPr lang="en-US" smtClean="0"/>
              <a:pPr/>
              <a:t>29</a:t>
            </a:fld>
            <a:endParaRPr lang="en-US"/>
          </a:p>
        </p:txBody>
      </p:sp>
    </p:spTree>
    <p:extLst>
      <p:ext uri="{BB962C8B-B14F-4D97-AF65-F5344CB8AC3E}">
        <p14:creationId xmlns:p14="http://schemas.microsoft.com/office/powerpoint/2010/main" val="26142733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Early</a:t>
            </a:r>
            <a:r>
              <a:rPr lang="en-US" baseline="0" dirty="0" smtClean="0"/>
              <a:t> mobility minutes were recorded and typed-up and emailed to all mobility team members for reference as needed.</a:t>
            </a:r>
          </a:p>
          <a:p>
            <a:endParaRPr lang="en-US" baseline="0" dirty="0" smtClean="0"/>
          </a:p>
          <a:p>
            <a:r>
              <a:rPr lang="en-US" baseline="0" dirty="0" smtClean="0"/>
              <a:t>Improvement of program objectivity and consistency of implementation</a:t>
            </a:r>
            <a:endParaRPr lang="en-US" dirty="0"/>
          </a:p>
        </p:txBody>
      </p:sp>
      <p:sp>
        <p:nvSpPr>
          <p:cNvPr id="4" name="Slide Number Placeholder 3"/>
          <p:cNvSpPr>
            <a:spLocks noGrp="1"/>
          </p:cNvSpPr>
          <p:nvPr>
            <p:ph type="sldNum" sz="quarter" idx="10"/>
          </p:nvPr>
        </p:nvSpPr>
        <p:spPr/>
        <p:txBody>
          <a:bodyPr/>
          <a:lstStyle/>
          <a:p>
            <a:fld id="{D64991E6-352F-4A61-94C0-73D6A6414DE2}" type="slidenum">
              <a:rPr lang="en-US" smtClean="0"/>
              <a:pPr/>
              <a:t>30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64991E6-352F-4A61-94C0-73D6A6414DE2}"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VSS:</a:t>
            </a:r>
            <a:r>
              <a:rPr lang="en-US" baseline="0" dirty="0" smtClean="0"/>
              <a:t> Vital Sign Stability</a:t>
            </a:r>
          </a:p>
          <a:p>
            <a:endParaRPr lang="en-US" baseline="0" dirty="0" smtClean="0"/>
          </a:p>
        </p:txBody>
      </p:sp>
      <p:sp>
        <p:nvSpPr>
          <p:cNvPr id="4" name="Slide Number Placeholder 3"/>
          <p:cNvSpPr>
            <a:spLocks noGrp="1"/>
          </p:cNvSpPr>
          <p:nvPr>
            <p:ph type="sldNum" sz="quarter" idx="10"/>
          </p:nvPr>
        </p:nvSpPr>
        <p:spPr/>
        <p:txBody>
          <a:bodyPr/>
          <a:lstStyle/>
          <a:p>
            <a:fld id="{D64991E6-352F-4A61-94C0-73D6A6414DE2}" type="slidenum">
              <a:rPr lang="en-US" smtClean="0"/>
              <a:pPr/>
              <a:t>32</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 will continue this trend</a:t>
            </a:r>
            <a:r>
              <a:rPr lang="en-US" baseline="0" dirty="0" smtClean="0"/>
              <a:t> with increasing ambulation distance as tolerated and pt remains VSS</a:t>
            </a:r>
            <a:endParaRPr lang="en-US" dirty="0"/>
          </a:p>
        </p:txBody>
      </p:sp>
      <p:sp>
        <p:nvSpPr>
          <p:cNvPr id="4" name="Slide Number Placeholder 3"/>
          <p:cNvSpPr>
            <a:spLocks noGrp="1"/>
          </p:cNvSpPr>
          <p:nvPr>
            <p:ph type="sldNum" sz="quarter" idx="10"/>
          </p:nvPr>
        </p:nvSpPr>
        <p:spPr/>
        <p:txBody>
          <a:bodyPr/>
          <a:lstStyle/>
          <a:p>
            <a:fld id="{D64991E6-352F-4A61-94C0-73D6A6414DE2}" type="slidenum">
              <a:rPr lang="en-US" smtClean="0"/>
              <a:pPr/>
              <a:t>34</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Inadequate staffing is a very common barrier to consistent</a:t>
            </a:r>
            <a:r>
              <a:rPr lang="en-US" baseline="0" dirty="0" smtClean="0"/>
              <a:t> implementation of ICU early mobility even with designation of “floater” to help cover Acute PT, otherwise nobody to initiate evaluation and deem indicated for mobility</a:t>
            </a:r>
            <a:endParaRPr lang="en-US" dirty="0" smtClean="0"/>
          </a:p>
          <a:p>
            <a:endParaRPr lang="en-US" dirty="0" smtClean="0"/>
          </a:p>
          <a:p>
            <a:r>
              <a:rPr lang="en-US" dirty="0" smtClean="0"/>
              <a:t>LOS: Length</a:t>
            </a:r>
            <a:r>
              <a:rPr lang="en-US" baseline="0" dirty="0" smtClean="0"/>
              <a:t> of Stay in ICU is usually shorter in nature (&lt; 1 week) and the percentage of patients who require long-term mechanical ventilation &gt;72 hours is rare.</a:t>
            </a:r>
          </a:p>
          <a:p>
            <a:r>
              <a:rPr lang="en-US" baseline="0" dirty="0" smtClean="0"/>
              <a:t>	-Usually these patients are transferred to larger trauma centers in Charlotte and/or Greenville NC</a:t>
            </a:r>
          </a:p>
          <a:p>
            <a:endParaRPr lang="en-US" baseline="0" dirty="0" smtClean="0"/>
          </a:p>
          <a:p>
            <a:r>
              <a:rPr lang="en-US" baseline="0" dirty="0" smtClean="0"/>
              <a:t>Lack of early mobility is thus more systemic across all step-down units of SMH. As such I developed a survey to identify why this hesitance continues to exist, from what factions of SMH employees and alternate barriers present which are attenuating inconsistency with Early mobility protocol</a:t>
            </a:r>
          </a:p>
          <a:p>
            <a:endParaRPr lang="en-US" dirty="0"/>
          </a:p>
        </p:txBody>
      </p:sp>
      <p:sp>
        <p:nvSpPr>
          <p:cNvPr id="4" name="Slide Number Placeholder 3"/>
          <p:cNvSpPr>
            <a:spLocks noGrp="1"/>
          </p:cNvSpPr>
          <p:nvPr>
            <p:ph type="sldNum" sz="quarter" idx="10"/>
          </p:nvPr>
        </p:nvSpPr>
        <p:spPr/>
        <p:txBody>
          <a:bodyPr/>
          <a:lstStyle/>
          <a:p>
            <a:fld id="{D64991E6-352F-4A61-94C0-73D6A6414DE2}" type="slidenum">
              <a:rPr lang="en-US" smtClean="0"/>
              <a:pPr/>
              <a:t>35</a:t>
            </a:fld>
            <a:endParaRPr lang="en-US"/>
          </a:p>
        </p:txBody>
      </p:sp>
    </p:spTree>
    <p:extLst>
      <p:ext uri="{BB962C8B-B14F-4D97-AF65-F5344CB8AC3E}">
        <p14:creationId xmlns:p14="http://schemas.microsoft.com/office/powerpoint/2010/main" val="24525570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Interdisciplinary coordination may also take</a:t>
            </a:r>
            <a:r>
              <a:rPr lang="en-US" baseline="0" dirty="0" smtClean="0"/>
              <a:t> the form of health promotion programs or community health clinics which provide resources for successful transition and maintenance of outcomes upon DC from primary care </a:t>
            </a:r>
          </a:p>
          <a:p>
            <a:endParaRPr lang="en-US" baseline="0" dirty="0" smtClean="0"/>
          </a:p>
          <a:p>
            <a:r>
              <a:rPr lang="en-US" baseline="0" dirty="0" smtClean="0"/>
              <a:t>PACE: Medicare reimbursable entity which provides primary care entities such as PCP, RN, PT, OT, SLP, Rec. therapy as well as community center recreational opportunities.</a:t>
            </a:r>
          </a:p>
          <a:p>
            <a:endParaRPr lang="en-US" baseline="0" dirty="0" smtClean="0"/>
          </a:p>
          <a:p>
            <a:r>
              <a:rPr lang="en-US" baseline="0" dirty="0" smtClean="0"/>
              <a:t>-Eligibility includes over the age of 55yo, live within 60 min radius of facility and currently living independently at home </a:t>
            </a:r>
          </a:p>
          <a:p>
            <a:endParaRPr lang="en-US" baseline="0" dirty="0" smtClean="0"/>
          </a:p>
          <a:p>
            <a:r>
              <a:rPr lang="en-US" baseline="0" dirty="0" smtClean="0"/>
              <a:t>-Goal </a:t>
            </a:r>
            <a:r>
              <a:rPr lang="en-US" baseline="0" dirty="0" err="1" smtClean="0"/>
              <a:t>maintiance</a:t>
            </a:r>
            <a:r>
              <a:rPr lang="en-US" baseline="0" dirty="0" smtClean="0"/>
              <a:t> and of positive outcomes from previous care </a:t>
            </a:r>
          </a:p>
          <a:p>
            <a:endParaRPr lang="en-US" baseline="0" dirty="0" smtClean="0"/>
          </a:p>
          <a:p>
            <a:r>
              <a:rPr lang="en-US" baseline="0" dirty="0" smtClean="0"/>
              <a:t>-Culture of independence rather than enabling </a:t>
            </a:r>
          </a:p>
          <a:p>
            <a:endParaRPr lang="en-US" baseline="0" dirty="0" smtClean="0"/>
          </a:p>
          <a:p>
            <a:r>
              <a:rPr lang="en-US" baseline="0" dirty="0" smtClean="0"/>
              <a:t>-Development of dual-task health promotion activities with education to facilitate increased social interaction and increased amount of  late life leisure activity with hopefully greater motivation to continue positive health behaviors and motivation to create behavior change 	of those behaviors known to be maladaptive.  </a:t>
            </a:r>
            <a:endParaRPr lang="en-US" dirty="0"/>
          </a:p>
        </p:txBody>
      </p:sp>
      <p:sp>
        <p:nvSpPr>
          <p:cNvPr id="4" name="Slide Number Placeholder 3"/>
          <p:cNvSpPr>
            <a:spLocks noGrp="1"/>
          </p:cNvSpPr>
          <p:nvPr>
            <p:ph type="sldNum" sz="quarter" idx="10"/>
          </p:nvPr>
        </p:nvSpPr>
        <p:spPr/>
        <p:txBody>
          <a:bodyPr/>
          <a:lstStyle/>
          <a:p>
            <a:fld id="{D64991E6-352F-4A61-94C0-73D6A6414DE2}" type="slidenum">
              <a:rPr lang="en-US" smtClean="0"/>
              <a:pPr/>
              <a:t>37</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dirty="0" err="1" smtClean="0"/>
              <a:t>Padula</a:t>
            </a:r>
            <a:r>
              <a:rPr lang="fr-FR" sz="1200" dirty="0" smtClean="0"/>
              <a:t> Cynthia et al (2009)</a:t>
            </a:r>
            <a:endParaRPr lang="en-US" dirty="0" smtClean="0"/>
          </a:p>
          <a:p>
            <a:endParaRPr lang="en-US" dirty="0" smtClean="0"/>
          </a:p>
          <a:p>
            <a:r>
              <a:rPr lang="en-US" dirty="0" smtClean="0"/>
              <a:t>Cognitive status was determined by completion of a Mini-Mental Status Examination with a score of 24 or more. Medical patients were selected to avoid potential limitations in mobilization frequently associated with the surgical experience.</a:t>
            </a:r>
            <a:endParaRPr lang="en-US" dirty="0"/>
          </a:p>
        </p:txBody>
      </p:sp>
      <p:sp>
        <p:nvSpPr>
          <p:cNvPr id="4" name="Slide Number Placeholder 3"/>
          <p:cNvSpPr>
            <a:spLocks noGrp="1"/>
          </p:cNvSpPr>
          <p:nvPr>
            <p:ph type="sldNum" sz="quarter" idx="10"/>
          </p:nvPr>
        </p:nvSpPr>
        <p:spPr/>
        <p:txBody>
          <a:bodyPr/>
          <a:lstStyle/>
          <a:p>
            <a:fld id="{D64991E6-352F-4A61-94C0-73D6A6414DE2}" type="slidenum">
              <a:rPr lang="en-US" smtClean="0"/>
              <a:pPr/>
              <a:t>38</a:t>
            </a:fld>
            <a:endParaRPr lang="en-US"/>
          </a:p>
        </p:txBody>
      </p:sp>
    </p:spTree>
    <p:extLst>
      <p:ext uri="{BB962C8B-B14F-4D97-AF65-F5344CB8AC3E}">
        <p14:creationId xmlns:p14="http://schemas.microsoft.com/office/powerpoint/2010/main" val="15510357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Subjects in the treatment group had a lower fall-risk score on admission than the control group, but the difference was not significant (7.5 treatment </a:t>
            </a:r>
            <a:r>
              <a:rPr lang="en-US" sz="1200" kern="1200" dirty="0" err="1" smtClean="0">
                <a:solidFill>
                  <a:schemeClr val="tx1"/>
                </a:solidFill>
                <a:latin typeface="+mn-lt"/>
                <a:ea typeface="+mn-ea"/>
                <a:cs typeface="+mn-cs"/>
              </a:rPr>
              <a:t>vs</a:t>
            </a:r>
            <a:r>
              <a:rPr lang="en-US" sz="1200" kern="1200" dirty="0" smtClean="0">
                <a:solidFill>
                  <a:schemeClr val="tx1"/>
                </a:solidFill>
                <a:latin typeface="+mn-lt"/>
                <a:ea typeface="+mn-ea"/>
                <a:cs typeface="+mn-cs"/>
              </a:rPr>
              <a:t> 9.5 control; </a:t>
            </a:r>
            <a:r>
              <a:rPr lang="en-US" sz="1200" i="1" kern="1200" dirty="0" smtClean="0">
                <a:solidFill>
                  <a:schemeClr val="tx1"/>
                </a:solidFill>
                <a:latin typeface="+mn-lt"/>
                <a:ea typeface="+mn-ea"/>
                <a:cs typeface="+mn-cs"/>
              </a:rPr>
              <a:t>P</a:t>
            </a:r>
            <a:r>
              <a:rPr lang="en-US" sz="1200" i="0" kern="1200" dirty="0" smtClean="0">
                <a:solidFill>
                  <a:schemeClr val="tx1"/>
                </a:solidFill>
                <a:latin typeface="+mn-lt"/>
                <a:ea typeface="+mn-ea"/>
                <a:cs typeface="+mn-cs"/>
              </a:rPr>
              <a:t> = .07). The treatment group fall-risk level also was lower (1.86 treatment </a:t>
            </a:r>
            <a:r>
              <a:rPr lang="en-US" sz="1200" i="0" kern="1200" dirty="0" err="1" smtClean="0">
                <a:solidFill>
                  <a:schemeClr val="tx1"/>
                </a:solidFill>
                <a:latin typeface="+mn-lt"/>
                <a:ea typeface="+mn-ea"/>
                <a:cs typeface="+mn-cs"/>
              </a:rPr>
              <a:t>vs</a:t>
            </a:r>
            <a:r>
              <a:rPr lang="en-US" sz="1200" i="0" kern="1200" dirty="0" smtClean="0">
                <a:solidFill>
                  <a:schemeClr val="tx1"/>
                </a:solidFill>
                <a:latin typeface="+mn-lt"/>
                <a:ea typeface="+mn-ea"/>
                <a:cs typeface="+mn-cs"/>
              </a:rPr>
              <a:t> 2.4 control; </a:t>
            </a:r>
            <a:r>
              <a:rPr lang="en-US" sz="1200" i="1" kern="1200" dirty="0" smtClean="0">
                <a:solidFill>
                  <a:schemeClr val="tx1"/>
                </a:solidFill>
                <a:latin typeface="+mn-lt"/>
                <a:ea typeface="+mn-ea"/>
                <a:cs typeface="+mn-cs"/>
              </a:rPr>
              <a:t>P</a:t>
            </a:r>
            <a:r>
              <a:rPr lang="en-US" sz="1200" i="0" kern="1200" dirty="0" smtClean="0">
                <a:solidFill>
                  <a:schemeClr val="tx1"/>
                </a:solidFill>
                <a:latin typeface="+mn-lt"/>
                <a:ea typeface="+mn-ea"/>
                <a:cs typeface="+mn-cs"/>
              </a:rPr>
              <a:t> = .04), suggesting that the treatment group was at lower fall risk on admission.</a:t>
            </a:r>
          </a:p>
          <a:p>
            <a:endParaRPr lang="en-US" sz="1200" i="0" kern="1200" dirty="0" smtClean="0">
              <a:solidFill>
                <a:schemeClr val="tx1"/>
              </a:solidFill>
              <a:latin typeface="+mn-lt"/>
              <a:ea typeface="+mn-ea"/>
              <a:cs typeface="+mn-cs"/>
            </a:endParaRPr>
          </a:p>
          <a:p>
            <a:r>
              <a:rPr lang="en-US" sz="1200" kern="1200" dirty="0" err="1" smtClean="0">
                <a:solidFill>
                  <a:schemeClr val="tx1"/>
                </a:solidFill>
                <a:latin typeface="+mn-lt"/>
                <a:ea typeface="+mn-ea"/>
                <a:cs typeface="+mn-cs"/>
              </a:rPr>
              <a:t>Barthel</a:t>
            </a:r>
            <a:r>
              <a:rPr lang="en-US" sz="1200" kern="1200" baseline="0" dirty="0" smtClean="0">
                <a:solidFill>
                  <a:schemeClr val="tx1"/>
                </a:solidFill>
                <a:latin typeface="+mn-lt"/>
                <a:ea typeface="+mn-ea"/>
                <a:cs typeface="+mn-cs"/>
              </a:rPr>
              <a:t> Index</a:t>
            </a:r>
            <a:r>
              <a:rPr lang="en-US" sz="1200" kern="1200" dirty="0" smtClean="0">
                <a:solidFill>
                  <a:schemeClr val="tx1"/>
                </a:solidFill>
                <a:latin typeface="+mn-lt"/>
                <a:ea typeface="+mn-ea"/>
                <a:cs typeface="+mn-cs"/>
              </a:rPr>
              <a:t> scores significantly improved from the admission baseline for the treatment group (</a:t>
            </a:r>
            <a:r>
              <a:rPr lang="en-US" sz="1200" i="1" kern="1200" dirty="0" smtClean="0">
                <a:solidFill>
                  <a:schemeClr val="tx1"/>
                </a:solidFill>
                <a:latin typeface="+mn-lt"/>
                <a:ea typeface="+mn-ea"/>
                <a:cs typeface="+mn-cs"/>
              </a:rPr>
              <a:t>P</a:t>
            </a:r>
            <a:r>
              <a:rPr lang="en-US" sz="1200" i="0" kern="1200" dirty="0" smtClean="0">
                <a:solidFill>
                  <a:schemeClr val="tx1"/>
                </a:solidFill>
                <a:latin typeface="+mn-lt"/>
                <a:ea typeface="+mn-ea"/>
                <a:cs typeface="+mn-cs"/>
              </a:rPr>
              <a:t> = .05) by +11.5, with control group scores improving by 6.9 (not significant). The control group demonstrated a statistically significant decrease in function between preadmission to discharge (</a:t>
            </a:r>
            <a:r>
              <a:rPr lang="en-US" sz="1200" i="1" kern="1200" dirty="0" smtClean="0">
                <a:solidFill>
                  <a:schemeClr val="tx1"/>
                </a:solidFill>
                <a:latin typeface="+mn-lt"/>
                <a:ea typeface="+mn-ea"/>
                <a:cs typeface="+mn-cs"/>
              </a:rPr>
              <a:t>P</a:t>
            </a:r>
            <a:r>
              <a:rPr lang="en-US" sz="1200" i="0" kern="1200" dirty="0" smtClean="0">
                <a:solidFill>
                  <a:schemeClr val="tx1"/>
                </a:solidFill>
                <a:latin typeface="+mn-lt"/>
                <a:ea typeface="+mn-ea"/>
                <a:cs typeface="+mn-cs"/>
              </a:rPr>
              <a:t> = .006</a:t>
            </a:r>
          </a:p>
          <a:p>
            <a:endParaRPr lang="en-US" sz="1200" i="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treatment group ambulated in the hallway earlier (2.7 days treatment </a:t>
            </a:r>
            <a:r>
              <a:rPr lang="en-US" sz="1200" kern="1200" dirty="0" err="1" smtClean="0">
                <a:solidFill>
                  <a:schemeClr val="tx1"/>
                </a:solidFill>
                <a:latin typeface="+mn-lt"/>
                <a:ea typeface="+mn-ea"/>
                <a:cs typeface="+mn-cs"/>
              </a:rPr>
              <a:t>vs</a:t>
            </a:r>
            <a:r>
              <a:rPr lang="en-US" sz="1200" kern="1200" dirty="0" smtClean="0">
                <a:solidFill>
                  <a:schemeClr val="tx1"/>
                </a:solidFill>
                <a:latin typeface="+mn-lt"/>
                <a:ea typeface="+mn-ea"/>
                <a:cs typeface="+mn-cs"/>
              </a:rPr>
              <a:t> 4.9 days control, </a:t>
            </a:r>
            <a:r>
              <a:rPr lang="en-US" sz="1200" i="1" kern="1200" dirty="0" smtClean="0">
                <a:solidFill>
                  <a:schemeClr val="tx1"/>
                </a:solidFill>
                <a:latin typeface="+mn-lt"/>
                <a:ea typeface="+mn-ea"/>
                <a:cs typeface="+mn-cs"/>
              </a:rPr>
              <a:t>P</a:t>
            </a:r>
            <a:r>
              <a:rPr lang="en-US" sz="1200" i="0" kern="1200" dirty="0" smtClean="0">
                <a:solidFill>
                  <a:schemeClr val="tx1"/>
                </a:solidFill>
                <a:latin typeface="+mn-lt"/>
                <a:ea typeface="+mn-ea"/>
                <a:cs typeface="+mn-cs"/>
              </a:rPr>
              <a:t> = .007) and more often (3.12 times treatment </a:t>
            </a:r>
            <a:r>
              <a:rPr lang="en-US" sz="1200" i="0" kern="1200" dirty="0" err="1" smtClean="0">
                <a:solidFill>
                  <a:schemeClr val="tx1"/>
                </a:solidFill>
                <a:latin typeface="+mn-lt"/>
                <a:ea typeface="+mn-ea"/>
                <a:cs typeface="+mn-cs"/>
              </a:rPr>
              <a:t>vs</a:t>
            </a:r>
            <a:r>
              <a:rPr lang="en-US" sz="1200" i="0" kern="1200" dirty="0" smtClean="0">
                <a:solidFill>
                  <a:schemeClr val="tx1"/>
                </a:solidFill>
                <a:latin typeface="+mn-lt"/>
                <a:ea typeface="+mn-ea"/>
                <a:cs typeface="+mn-cs"/>
              </a:rPr>
              <a:t> 2.44 times control; NS). The treatment group had significantly shorter LOS (4.96 days treatment </a:t>
            </a:r>
            <a:r>
              <a:rPr lang="en-US" sz="1200" i="0" kern="1200" dirty="0" err="1" smtClean="0">
                <a:solidFill>
                  <a:schemeClr val="tx1"/>
                </a:solidFill>
                <a:latin typeface="+mn-lt"/>
                <a:ea typeface="+mn-ea"/>
                <a:cs typeface="+mn-cs"/>
              </a:rPr>
              <a:t>vs</a:t>
            </a:r>
            <a:r>
              <a:rPr lang="en-US" sz="1200" i="0" kern="1200" dirty="0" smtClean="0">
                <a:solidFill>
                  <a:schemeClr val="tx1"/>
                </a:solidFill>
                <a:latin typeface="+mn-lt"/>
                <a:ea typeface="+mn-ea"/>
                <a:cs typeface="+mn-cs"/>
              </a:rPr>
              <a:t> 8.72 days control; </a:t>
            </a:r>
            <a:r>
              <a:rPr lang="en-US" sz="1200" i="1" kern="1200" dirty="0" smtClean="0">
                <a:solidFill>
                  <a:schemeClr val="tx1"/>
                </a:solidFill>
                <a:latin typeface="+mn-lt"/>
                <a:ea typeface="+mn-ea"/>
                <a:cs typeface="+mn-cs"/>
              </a:rPr>
              <a:t>P</a:t>
            </a:r>
            <a:r>
              <a:rPr lang="en-US" sz="1200" i="0" kern="1200" dirty="0" smtClean="0">
                <a:solidFill>
                  <a:schemeClr val="tx1"/>
                </a:solidFill>
                <a:latin typeface="+mn-lt"/>
                <a:ea typeface="+mn-ea"/>
                <a:cs typeface="+mn-cs"/>
              </a:rPr>
              <a:t> &lt; .001).</a:t>
            </a:r>
          </a:p>
          <a:p>
            <a:endParaRPr lang="en-US" dirty="0"/>
          </a:p>
        </p:txBody>
      </p:sp>
      <p:sp>
        <p:nvSpPr>
          <p:cNvPr id="4" name="Slide Number Placeholder 3"/>
          <p:cNvSpPr>
            <a:spLocks noGrp="1"/>
          </p:cNvSpPr>
          <p:nvPr>
            <p:ph type="sldNum" sz="quarter" idx="10"/>
          </p:nvPr>
        </p:nvSpPr>
        <p:spPr/>
        <p:txBody>
          <a:bodyPr/>
          <a:lstStyle/>
          <a:p>
            <a:fld id="{D64991E6-352F-4A61-94C0-73D6A6414DE2}" type="slidenum">
              <a:rPr lang="en-US" smtClean="0"/>
              <a:pPr/>
              <a:t>39</a:t>
            </a:fld>
            <a:endParaRPr lang="en-US"/>
          </a:p>
        </p:txBody>
      </p:sp>
    </p:spTree>
    <p:extLst>
      <p:ext uri="{BB962C8B-B14F-4D97-AF65-F5344CB8AC3E}">
        <p14:creationId xmlns:p14="http://schemas.microsoft.com/office/powerpoint/2010/main" val="19416879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4991E6-352F-4A61-94C0-73D6A6414DE2}" type="slidenum">
              <a:rPr lang="en-US" smtClean="0"/>
              <a:pPr/>
              <a:t>40</a:t>
            </a:fld>
            <a:endParaRPr lang="en-US"/>
          </a:p>
        </p:txBody>
      </p:sp>
    </p:spTree>
    <p:extLst>
      <p:ext uri="{BB962C8B-B14F-4D97-AF65-F5344CB8AC3E}">
        <p14:creationId xmlns:p14="http://schemas.microsoft.com/office/powerpoint/2010/main" val="16887330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Weakness can be from disuse</a:t>
            </a:r>
            <a:r>
              <a:rPr lang="en-US" baseline="0" dirty="0" smtClean="0"/>
              <a:t> (</a:t>
            </a:r>
            <a:r>
              <a:rPr lang="en-US" baseline="0" dirty="0" err="1" smtClean="0"/>
              <a:t>sarcopenia</a:t>
            </a:r>
            <a:r>
              <a:rPr lang="en-US" baseline="0" dirty="0" smtClean="0"/>
              <a:t>)</a:t>
            </a:r>
            <a:r>
              <a:rPr lang="en-US" dirty="0" smtClean="0"/>
              <a:t> and neuromuscular causes. Movement patterns altered due to poor </a:t>
            </a:r>
            <a:r>
              <a:rPr lang="en-US" dirty="0" err="1" smtClean="0"/>
              <a:t>proprioception</a:t>
            </a:r>
            <a:r>
              <a:rPr lang="en-US" dirty="0" smtClean="0"/>
              <a:t> and kinesthesia</a:t>
            </a:r>
            <a:endParaRPr lang="en-US" dirty="0"/>
          </a:p>
        </p:txBody>
      </p:sp>
      <p:sp>
        <p:nvSpPr>
          <p:cNvPr id="4" name="Slide Number Placeholder 3"/>
          <p:cNvSpPr>
            <a:spLocks noGrp="1"/>
          </p:cNvSpPr>
          <p:nvPr>
            <p:ph type="sldNum" sz="quarter" idx="10"/>
          </p:nvPr>
        </p:nvSpPr>
        <p:spPr/>
        <p:txBody>
          <a:bodyPr/>
          <a:lstStyle/>
          <a:p>
            <a:fld id="{D64991E6-352F-4A61-94C0-73D6A6414DE2}" type="slidenum">
              <a:rPr lang="en-US" smtClean="0"/>
              <a:pPr/>
              <a:t>3</a:t>
            </a:fld>
            <a:endParaRPr lang="en-US"/>
          </a:p>
        </p:txBody>
      </p:sp>
    </p:spTree>
    <p:extLst>
      <p:ext uri="{BB962C8B-B14F-4D97-AF65-F5344CB8AC3E}">
        <p14:creationId xmlns:p14="http://schemas.microsoft.com/office/powerpoint/2010/main" val="10131169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itchFamily="34" charset="0"/>
              <a:buNone/>
            </a:pPr>
            <a:r>
              <a:rPr lang="en-US" baseline="0" dirty="0" smtClean="0"/>
              <a:t>During my advocating efforts for awareness and the need for early mobility at SMH it became very clear the degree of reservation most of the nursing staff and some rehab team members had about such protocols.</a:t>
            </a:r>
          </a:p>
          <a:p>
            <a:endParaRPr lang="en-US" baseline="0" dirty="0" smtClean="0"/>
          </a:p>
          <a:p>
            <a:r>
              <a:rPr lang="en-US" baseline="0" dirty="0" smtClean="0"/>
              <a:t>Clear and thorough education is imperative!! Not just “Bagging and Dragging” the patient down the hallway but rather a step-wise mobility progression/protocol based on vital signs and patient response much like with mobilization in the acute/rehab hospital settings.</a:t>
            </a:r>
          </a:p>
          <a:p>
            <a:endParaRPr lang="en-US" baseline="0" dirty="0" smtClean="0"/>
          </a:p>
          <a:p>
            <a:r>
              <a:rPr lang="en-US" baseline="0" dirty="0" smtClean="0"/>
              <a:t>Working towards improving and preserving basic A/PROM and functional mobility </a:t>
            </a:r>
          </a:p>
          <a:p>
            <a:endParaRPr lang="en-US" baseline="0" dirty="0" smtClean="0"/>
          </a:p>
          <a:p>
            <a:pPr>
              <a:buFontTx/>
              <a:buNone/>
            </a:pPr>
            <a:r>
              <a:rPr lang="en-US" baseline="0" dirty="0" smtClean="0"/>
              <a:t>Activities promoting reciprocal NM-activation activities in supine, sitting, standing </a:t>
            </a:r>
          </a:p>
          <a:p>
            <a:pPr>
              <a:buFontTx/>
              <a:buNone/>
            </a:pPr>
            <a:endParaRPr lang="en-US" baseline="0" dirty="0" smtClean="0"/>
          </a:p>
          <a:p>
            <a:pPr>
              <a:buFontTx/>
              <a:buNone/>
            </a:pPr>
            <a:r>
              <a:rPr lang="en-US" baseline="0" dirty="0" smtClean="0"/>
              <a:t>Preservation of somatosensory function, NMS-control/sequencing the trunk/spine as well as proximal joint locations necessary to produce efficient functional ambulation</a:t>
            </a:r>
          </a:p>
          <a:p>
            <a:pPr>
              <a:buFontTx/>
              <a:buNone/>
            </a:pPr>
            <a:r>
              <a:rPr lang="en-US" baseline="0" dirty="0" smtClean="0"/>
              <a:t>	-overall improved activity tolerance and functional reserve </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D64991E6-352F-4A61-94C0-73D6A6414DE2}" type="slidenum">
              <a:rPr lang="en-US" smtClean="0"/>
              <a:pPr/>
              <a:t>4</a:t>
            </a:fld>
            <a:endParaRPr lang="en-US"/>
          </a:p>
        </p:txBody>
      </p:sp>
    </p:spTree>
    <p:extLst>
      <p:ext uri="{BB962C8B-B14F-4D97-AF65-F5344CB8AC3E}">
        <p14:creationId xmlns:p14="http://schemas.microsoft.com/office/powerpoint/2010/main" val="36472695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Obtaining accurate</a:t>
            </a:r>
            <a:r>
              <a:rPr lang="en-US" baseline="0" dirty="0" smtClean="0"/>
              <a:t> strength measures in the critical care setting can be a complex task influenced by a variety of factors</a:t>
            </a:r>
          </a:p>
          <a:p>
            <a:endParaRPr lang="en-US" baseline="0" dirty="0" smtClean="0"/>
          </a:p>
          <a:p>
            <a:r>
              <a:rPr lang="en-US" baseline="0" dirty="0" smtClean="0"/>
              <a:t>Clinical examination muscle strength in ICU is often limited by inadequate arousal, attention or cognitive performance and likely less valid with increased complexity of the measuring method</a:t>
            </a:r>
          </a:p>
          <a:p>
            <a:endParaRPr lang="en-US" baseline="0" dirty="0" smtClean="0"/>
          </a:p>
          <a:p>
            <a:r>
              <a:rPr lang="en-US" baseline="0" dirty="0" smtClean="0"/>
              <a:t>CIP: associated distal sensory impairment &amp; may impact execution and coordination during handgrip dynamometry testing or other methods of strength assessment such as MMT</a:t>
            </a:r>
          </a:p>
          <a:p>
            <a:endParaRPr lang="en-US" baseline="0" dirty="0" smtClean="0"/>
          </a:p>
          <a:p>
            <a:r>
              <a:rPr lang="en-US" baseline="0" dirty="0" smtClean="0"/>
              <a:t>Local factors such as pain, arterial or venous catheters, edema, or fractures may </a:t>
            </a:r>
            <a:r>
              <a:rPr lang="en-US" baseline="0" dirty="0" err="1" smtClean="0"/>
              <a:t>additonally</a:t>
            </a:r>
            <a:r>
              <a:rPr lang="en-US" baseline="0" dirty="0" smtClean="0"/>
              <a:t> impact accurate muscle strength measurement</a:t>
            </a:r>
            <a:endParaRPr lang="en-US" dirty="0"/>
          </a:p>
        </p:txBody>
      </p:sp>
      <p:sp>
        <p:nvSpPr>
          <p:cNvPr id="4" name="Slide Number Placeholder 3"/>
          <p:cNvSpPr>
            <a:spLocks noGrp="1"/>
          </p:cNvSpPr>
          <p:nvPr>
            <p:ph type="sldNum" sz="quarter" idx="10"/>
          </p:nvPr>
        </p:nvSpPr>
        <p:spPr/>
        <p:txBody>
          <a:bodyPr/>
          <a:lstStyle/>
          <a:p>
            <a:fld id="{D64991E6-352F-4A61-94C0-73D6A6414DE2}" type="slidenum">
              <a:rPr lang="en-US" smtClean="0"/>
              <a:pPr/>
              <a:t>5</a:t>
            </a:fld>
            <a:endParaRPr lang="en-US"/>
          </a:p>
        </p:txBody>
      </p:sp>
    </p:spTree>
    <p:extLst>
      <p:ext uri="{BB962C8B-B14F-4D97-AF65-F5344CB8AC3E}">
        <p14:creationId xmlns:p14="http://schemas.microsoft.com/office/powerpoint/2010/main" val="24668054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The Medical Research Council (MRC) scale is a ordinal scale (0-5) very similar to MMT grading to measure volitional muscle strength test for cooperative patients even in healthy pt. populations.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	 -Also dependent on subjective</a:t>
            </a:r>
            <a:r>
              <a:rPr lang="en-US" sz="1200" baseline="0" dirty="0" smtClean="0"/>
              <a:t> assessment</a:t>
            </a:r>
            <a:r>
              <a:rPr lang="en-US" sz="1200" dirty="0" smtClean="0"/>
              <a:t> and non-reliable.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HHD</a:t>
            </a:r>
            <a:r>
              <a:rPr lang="en-US" sz="1200" baseline="0" dirty="0" smtClean="0"/>
              <a:t> &amp; HGD </a:t>
            </a:r>
            <a:r>
              <a:rPr lang="en-US" sz="1200" dirty="0" smtClean="0"/>
              <a:t>utilize a continuous scale</a:t>
            </a:r>
            <a:r>
              <a:rPr lang="en-US" sz="1200" baseline="0" dirty="0" smtClean="0"/>
              <a:t> that is objective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More valid and sensitive to patients who may be uncooperative or with cognitive deficit.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r>
              <a:rPr lang="en-US" baseline="0" dirty="0" smtClean="0"/>
              <a:t>Reliability of isometric handgrip strength was assessed in two studies with in total 63 patients where interrater and intra-rater reliability was found to vary between 0.93-0.97 and 0.85-0.91, </a:t>
            </a:r>
            <a:r>
              <a:rPr lang="en-US" baseline="0" dirty="0" err="1" smtClean="0"/>
              <a:t>respectully</a:t>
            </a:r>
            <a:endParaRPr lang="en-US" baseline="0" dirty="0" smtClean="0"/>
          </a:p>
          <a:p>
            <a:endParaRPr lang="en-US" baseline="0" dirty="0" smtClean="0"/>
          </a:p>
          <a:p>
            <a:r>
              <a:rPr lang="en-US" baseline="0" dirty="0" smtClean="0"/>
              <a:t>MCID would need to be improvements of at least 50% to reflect a true change in muscle strength</a:t>
            </a:r>
          </a:p>
          <a:p>
            <a:endParaRPr lang="en-US" baseline="0" dirty="0" smtClean="0"/>
          </a:p>
        </p:txBody>
      </p:sp>
      <p:sp>
        <p:nvSpPr>
          <p:cNvPr id="4" name="Slide Number Placeholder 3"/>
          <p:cNvSpPr>
            <a:spLocks noGrp="1"/>
          </p:cNvSpPr>
          <p:nvPr>
            <p:ph type="sldNum" sz="quarter" idx="10"/>
          </p:nvPr>
        </p:nvSpPr>
        <p:spPr/>
        <p:txBody>
          <a:bodyPr/>
          <a:lstStyle/>
          <a:p>
            <a:fld id="{D64991E6-352F-4A61-94C0-73D6A6414DE2}" type="slidenum">
              <a:rPr lang="en-US" smtClean="0"/>
              <a:pPr/>
              <a:t>6</a:t>
            </a:fld>
            <a:endParaRPr lang="en-US"/>
          </a:p>
        </p:txBody>
      </p:sp>
    </p:spTree>
    <p:extLst>
      <p:ext uri="{BB962C8B-B14F-4D97-AF65-F5344CB8AC3E}">
        <p14:creationId xmlns:p14="http://schemas.microsoft.com/office/powerpoint/2010/main" val="35970220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-Gait is not just about strength but rather coordinated, </a:t>
            </a:r>
            <a:r>
              <a:rPr lang="en-US" baseline="0" dirty="0" err="1" smtClean="0"/>
              <a:t>efficent</a:t>
            </a:r>
            <a:r>
              <a:rPr lang="en-US" baseline="0" dirty="0" smtClean="0"/>
              <a:t> </a:t>
            </a:r>
            <a:r>
              <a:rPr lang="en-US" baseline="0" dirty="0" err="1" smtClean="0"/>
              <a:t>repetiive</a:t>
            </a:r>
            <a:r>
              <a:rPr lang="en-US" baseline="0" dirty="0" smtClean="0"/>
              <a:t> efficient motion that is UNCONSIOUS.  When it becomes a </a:t>
            </a:r>
            <a:r>
              <a:rPr lang="en-US" baseline="0" dirty="0" err="1" smtClean="0"/>
              <a:t>consious</a:t>
            </a:r>
            <a:r>
              <a:rPr lang="en-US" baseline="0" dirty="0" smtClean="0"/>
              <a:t> activity the patient will lose dual-task capability as to maintain balance   and stability during ambulation and functional mobility</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its hard to have good gait mechanics</a:t>
            </a:r>
            <a:r>
              <a:rPr lang="en-US" baseline="0" dirty="0" smtClean="0">
                <a:sym typeface="Wingdings"/>
              </a:rPr>
              <a:t></a:t>
            </a:r>
            <a:r>
              <a:rPr lang="en-US" baseline="0" dirty="0" smtClean="0"/>
              <a:t> secondary </a:t>
            </a:r>
            <a:r>
              <a:rPr lang="en-US" baseline="0" dirty="0" err="1" smtClean="0"/>
              <a:t>injurys</a:t>
            </a:r>
            <a:r>
              <a:rPr lang="en-US" baseline="0" dirty="0" err="1" smtClean="0">
                <a:sym typeface="Wingdings"/>
              </a:rPr>
              <a:t>further</a:t>
            </a:r>
            <a:r>
              <a:rPr lang="en-US" baseline="0" dirty="0" smtClean="0">
                <a:sym typeface="Wingdings"/>
              </a:rPr>
              <a:t> movement deficits</a:t>
            </a:r>
            <a:r>
              <a:rPr lang="en-US"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baseline="0" dirty="0" smtClean="0"/>
              <a:t> Its not just about walking either, in hospitals who are </a:t>
            </a:r>
            <a:r>
              <a:rPr lang="en-US" baseline="0" dirty="0" err="1" smtClean="0"/>
              <a:t>unfamilar</a:t>
            </a:r>
            <a:r>
              <a:rPr lang="en-US" baseline="0" dirty="0" smtClean="0"/>
              <a:t> with these protocols, many of weary due to a picture of ripping patients out of bed when it is really a very progressive vital-sign based progression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 Bed Mobility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 resistive exercises at bedside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keeping motor control, UE/LE strength and somatosensory functioning intact for when they are able to step-down to  </a:t>
            </a:r>
            <a:r>
              <a:rPr lang="en-US" baseline="0" dirty="0" err="1" smtClean="0"/>
              <a:t>acute</a:t>
            </a:r>
            <a:r>
              <a:rPr lang="en-US" baseline="0" dirty="0" err="1" smtClean="0">
                <a:sym typeface="Wingdings"/>
              </a:rPr>
              <a:t>decreased</a:t>
            </a:r>
            <a:r>
              <a:rPr lang="en-US" baseline="0" dirty="0" smtClean="0">
                <a:sym typeface="Wingdings"/>
              </a:rPr>
              <a:t> length of hospital stay and for areas where there is no </a:t>
            </a:r>
            <a:r>
              <a:rPr lang="en-US" baseline="0" dirty="0" err="1" smtClean="0">
                <a:sym typeface="Wingdings"/>
              </a:rPr>
              <a:t>recources</a:t>
            </a:r>
            <a:r>
              <a:rPr lang="en-US" baseline="0" dirty="0" smtClean="0">
                <a:sym typeface="Wingdings"/>
              </a:rPr>
              <a:t> outside of primary care, optimizing functional mobility and ambulation potential prior to discharge is imperative.</a:t>
            </a: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a:t>
            </a:r>
            <a:endParaRPr lang="en-US" dirty="0" smtClean="0"/>
          </a:p>
          <a:p>
            <a:endParaRPr lang="en-US" dirty="0"/>
          </a:p>
        </p:txBody>
      </p:sp>
      <p:sp>
        <p:nvSpPr>
          <p:cNvPr id="4" name="Slide Number Placeholder 3"/>
          <p:cNvSpPr>
            <a:spLocks noGrp="1"/>
          </p:cNvSpPr>
          <p:nvPr>
            <p:ph type="sldNum" sz="quarter" idx="10"/>
          </p:nvPr>
        </p:nvSpPr>
        <p:spPr/>
        <p:txBody>
          <a:bodyPr/>
          <a:lstStyle/>
          <a:p>
            <a:fld id="{D64991E6-352F-4A61-94C0-73D6A6414DE2}" type="slidenum">
              <a:rPr lang="en-US" smtClean="0"/>
              <a:pPr/>
              <a:t>7</a:t>
            </a:fld>
            <a:endParaRPr lang="en-US"/>
          </a:p>
        </p:txBody>
      </p:sp>
    </p:spTree>
    <p:extLst>
      <p:ext uri="{BB962C8B-B14F-4D97-AF65-F5344CB8AC3E}">
        <p14:creationId xmlns:p14="http://schemas.microsoft.com/office/powerpoint/2010/main" val="6424547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4991E6-352F-4A61-94C0-73D6A6414DE2}" type="slidenum">
              <a:rPr lang="en-US" smtClean="0"/>
              <a:pPr/>
              <a:t>8</a:t>
            </a:fld>
            <a:endParaRPr lang="en-US"/>
          </a:p>
        </p:txBody>
      </p:sp>
    </p:spTree>
    <p:extLst>
      <p:ext uri="{BB962C8B-B14F-4D97-AF65-F5344CB8AC3E}">
        <p14:creationId xmlns:p14="http://schemas.microsoft.com/office/powerpoint/2010/main" val="35501881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kind of program can especially help rural communities with patient populations</a:t>
            </a:r>
          </a:p>
          <a:p>
            <a:endParaRPr lang="en-US" baseline="0" dirty="0" smtClean="0"/>
          </a:p>
          <a:p>
            <a:r>
              <a:rPr lang="en-US" baseline="0" dirty="0" smtClean="0"/>
              <a:t>1 </a:t>
            </a:r>
            <a:r>
              <a:rPr lang="en-US" baseline="0" dirty="0" err="1" smtClean="0"/>
              <a:t>wk</a:t>
            </a:r>
            <a:r>
              <a:rPr lang="en-US" baseline="0" dirty="0" smtClean="0"/>
              <a:t> bed rest </a:t>
            </a:r>
            <a:r>
              <a:rPr lang="en-US" baseline="0" dirty="0" err="1" smtClean="0"/>
              <a:t>dec</a:t>
            </a:r>
            <a:r>
              <a:rPr lang="en-US" baseline="0" dirty="0" smtClean="0"/>
              <a:t> mm strength by 20 percent</a:t>
            </a:r>
          </a:p>
          <a:p>
            <a:r>
              <a:rPr lang="en-US" baseline="0" dirty="0" smtClean="0"/>
              <a:t>1 </a:t>
            </a:r>
            <a:r>
              <a:rPr lang="en-US" baseline="0" dirty="0" err="1" smtClean="0"/>
              <a:t>wk</a:t>
            </a:r>
            <a:r>
              <a:rPr lang="en-US" baseline="0" dirty="0" smtClean="0"/>
              <a:t> bed rest will </a:t>
            </a:r>
            <a:r>
              <a:rPr lang="en-US" baseline="0" dirty="0" err="1" smtClean="0"/>
              <a:t>dec.</a:t>
            </a:r>
            <a:r>
              <a:rPr lang="en-US" baseline="0" dirty="0" smtClean="0"/>
              <a:t> BMD 1% per week</a:t>
            </a:r>
          </a:p>
          <a:p>
            <a:endParaRPr lang="en-US" baseline="0" dirty="0" smtClean="0"/>
          </a:p>
          <a:p>
            <a:pPr marL="171450" indent="-171450">
              <a:buFontTx/>
              <a:buChar char="-"/>
            </a:pPr>
            <a:r>
              <a:rPr lang="en-US" baseline="0" dirty="0" smtClean="0"/>
              <a:t>Within rural and underserved areas patient population predominantly </a:t>
            </a:r>
            <a:r>
              <a:rPr lang="en-US" baseline="0" dirty="0" err="1" smtClean="0"/>
              <a:t>medicaid</a:t>
            </a:r>
            <a:r>
              <a:rPr lang="en-US" baseline="0" dirty="0" smtClean="0"/>
              <a:t>/</a:t>
            </a:r>
            <a:r>
              <a:rPr lang="en-US" baseline="0" dirty="0" err="1" smtClean="0"/>
              <a:t>medicare</a:t>
            </a:r>
            <a:r>
              <a:rPr lang="en-US" baseline="0" dirty="0" smtClean="0"/>
              <a:t> throughout their life which allocates inadequate amount of skilled rehabilitation with group payment plans and HMO’s restrict visits after leaving the hospital</a:t>
            </a:r>
          </a:p>
          <a:p>
            <a:pPr marL="0" indent="0">
              <a:buFontTx/>
              <a:buNone/>
            </a:pPr>
            <a:r>
              <a:rPr lang="en-US" baseline="0" dirty="0" smtClean="0"/>
              <a:t>-  Combined with lack in available community resources for the patients to maintain </a:t>
            </a:r>
            <a:r>
              <a:rPr lang="en-US" baseline="0" dirty="0" err="1" smtClean="0"/>
              <a:t>postive</a:t>
            </a:r>
            <a:r>
              <a:rPr lang="en-US" baseline="0" dirty="0" smtClean="0"/>
              <a:t> outcomes achieved in primary care and most importantly to facilitate long-term behavior change. </a:t>
            </a:r>
          </a:p>
          <a:p>
            <a:endParaRPr lang="en-US" baseline="0" dirty="0" smtClean="0"/>
          </a:p>
          <a:p>
            <a:pPr marL="171450" indent="-171450">
              <a:buFontTx/>
              <a:buChar char="-"/>
            </a:pPr>
            <a:r>
              <a:rPr lang="en-US" baseline="0" dirty="0" smtClean="0"/>
              <a:t>Utilizing early mobilization for ALL patients whichever unit they are admitted to at not-for-profit rural hospitals like SMH as well as larger urban centers gives patients the best chance to reach previous </a:t>
            </a:r>
            <a:r>
              <a:rPr lang="en-US" baseline="0" dirty="0" err="1" smtClean="0"/>
              <a:t>fxn</a:t>
            </a:r>
            <a:r>
              <a:rPr lang="en-US" baseline="0" dirty="0" smtClean="0"/>
              <a:t> baselines with the amount of therapy time they get allotted.</a:t>
            </a:r>
          </a:p>
          <a:p>
            <a:pPr marL="171450" indent="-171450">
              <a:buFontTx/>
              <a:buChar char="-"/>
            </a:pPr>
            <a:r>
              <a:rPr lang="en-US" baseline="0" dirty="0" smtClean="0"/>
              <a:t>Disconnect between those working up the chain with critically ill and those working in outpatient entities (they don</a:t>
            </a:r>
            <a:r>
              <a:rPr lang="fr-FR" baseline="0" dirty="0" smtClean="0"/>
              <a:t>’</a:t>
            </a:r>
            <a:r>
              <a:rPr lang="en-US" baseline="0" dirty="0" smtClean="0"/>
              <a:t>t ever see or realize the deficit the patient leaves with)</a:t>
            </a:r>
          </a:p>
          <a:p>
            <a:endParaRPr lang="en-US" dirty="0" smtClean="0"/>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D64991E6-352F-4A61-94C0-73D6A6414DE2}" type="slidenum">
              <a:rPr lang="en-US" smtClean="0"/>
              <a:pPr/>
              <a:t>12</a:t>
            </a:fld>
            <a:endParaRPr lang="en-US"/>
          </a:p>
        </p:txBody>
      </p:sp>
    </p:spTree>
    <p:extLst>
      <p:ext uri="{BB962C8B-B14F-4D97-AF65-F5344CB8AC3E}">
        <p14:creationId xmlns:p14="http://schemas.microsoft.com/office/powerpoint/2010/main" val="30975513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2D4196FF-D783-450F-B3CC-413B071EC104}" type="datetimeFigureOut">
              <a:rPr lang="en-US" smtClean="0"/>
              <a:pPr/>
              <a:t>4/21/15</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75A76000-166E-4A33-B1CF-09173EDCBBB0}" type="slidenum">
              <a:rPr lang="en-US" smtClean="0"/>
              <a:pPr/>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4196FF-D783-450F-B3CC-413B071EC104}" type="datetimeFigureOut">
              <a:rPr lang="en-US" smtClean="0"/>
              <a:pPr/>
              <a:t>4/21/15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A76000-166E-4A33-B1CF-09173EDCBBB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4196FF-D783-450F-B3CC-413B071EC104}" type="datetimeFigureOut">
              <a:rPr lang="en-US" smtClean="0"/>
              <a:pPr/>
              <a:t>4/21/15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A76000-166E-4A33-B1CF-09173EDCBBB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D4196FF-D783-450F-B3CC-413B071EC104}" type="datetimeFigureOut">
              <a:rPr lang="en-US" smtClean="0"/>
              <a:pPr/>
              <a:t>4/21/15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A76000-166E-4A33-B1CF-09173EDCBBB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4196FF-D783-450F-B3CC-413B071EC104}" type="datetimeFigureOut">
              <a:rPr lang="en-US" smtClean="0"/>
              <a:pPr/>
              <a:t>4/21/15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A76000-166E-4A33-B1CF-09173EDCBBB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2D4196FF-D783-450F-B3CC-413B071EC104}" type="datetimeFigureOut">
              <a:rPr lang="en-US" smtClean="0"/>
              <a:pPr/>
              <a:t>4/21/15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A76000-166E-4A33-B1CF-09173EDCBBB0}" type="slidenum">
              <a:rPr lang="en-US" smtClean="0"/>
              <a:pPr/>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D4196FF-D783-450F-B3CC-413B071EC104}" type="datetimeFigureOut">
              <a:rPr lang="en-US" smtClean="0"/>
              <a:pPr/>
              <a:t>4/21/15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A76000-166E-4A33-B1CF-09173EDCBBB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D4196FF-D783-450F-B3CC-413B071EC104}" type="datetimeFigureOut">
              <a:rPr lang="en-US" smtClean="0"/>
              <a:pPr/>
              <a:t>4/21/15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A76000-166E-4A33-B1CF-09173EDCBBB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4196FF-D783-450F-B3CC-413B071EC104}" type="datetimeFigureOut">
              <a:rPr lang="en-US" smtClean="0"/>
              <a:pPr/>
              <a:t>4/21/15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A76000-166E-4A33-B1CF-09173EDCBBB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2D4196FF-D783-450F-B3CC-413B071EC104}" type="datetimeFigureOut">
              <a:rPr lang="en-US" smtClean="0"/>
              <a:pPr/>
              <a:t>4/21/15</a:t>
            </a:fld>
            <a:endParaRPr lang="en-US"/>
          </a:p>
        </p:txBody>
      </p:sp>
      <p:sp>
        <p:nvSpPr>
          <p:cNvPr id="7" name="Slide Number Placeholder 6"/>
          <p:cNvSpPr>
            <a:spLocks noGrp="1"/>
          </p:cNvSpPr>
          <p:nvPr>
            <p:ph type="sldNum" sz="quarter" idx="12"/>
          </p:nvPr>
        </p:nvSpPr>
        <p:spPr/>
        <p:txBody>
          <a:bodyPr/>
          <a:lstStyle/>
          <a:p>
            <a:fld id="{75A76000-166E-4A33-B1CF-09173EDCBBB0}" type="slidenum">
              <a:rPr lang="en-US" smtClean="0"/>
              <a:pPr/>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4196FF-D783-450F-B3CC-413B071EC104}" type="datetimeFigureOut">
              <a:rPr lang="en-US" smtClean="0"/>
              <a:pPr/>
              <a:t>4/21/15</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75A76000-166E-4A33-B1CF-09173EDCBBB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2D4196FF-D783-450F-B3CC-413B071EC104}" type="datetimeFigureOut">
              <a:rPr lang="en-US" smtClean="0"/>
              <a:pPr/>
              <a:t>4/21/15</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75A76000-166E-4A33-B1CF-09173EDCBBB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png"/><Relationship Id="rId3"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1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jpeg"/></Relationships>
</file>

<file path=ppt/slides/_rels/slide40.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jpeg"/><Relationship Id="rId1" Type="http://schemas.openxmlformats.org/officeDocument/2006/relationships/slideLayout" Target="../slideLayouts/slideLayout5.xml"/><Relationship Id="rId2" Type="http://schemas.openxmlformats.org/officeDocument/2006/relationships/notesSlide" Target="../notesSlides/notesSlide2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24400" y="2286000"/>
            <a:ext cx="3313355" cy="990600"/>
          </a:xfrm>
        </p:spPr>
        <p:txBody>
          <a:bodyPr>
            <a:normAutofit/>
          </a:bodyPr>
          <a:lstStyle/>
          <a:p>
            <a:r>
              <a:rPr lang="en-US" sz="2400" dirty="0" smtClean="0"/>
              <a:t>Scotland Memorial Hospital (SMH) </a:t>
            </a:r>
            <a:endParaRPr lang="en-US" sz="2400" dirty="0"/>
          </a:p>
        </p:txBody>
      </p:sp>
      <p:sp>
        <p:nvSpPr>
          <p:cNvPr id="3" name="Subtitle 2"/>
          <p:cNvSpPr>
            <a:spLocks noGrp="1"/>
          </p:cNvSpPr>
          <p:nvPr>
            <p:ph type="subTitle" idx="1"/>
          </p:nvPr>
        </p:nvSpPr>
        <p:spPr>
          <a:xfrm>
            <a:off x="4572000" y="3352800"/>
            <a:ext cx="3657599" cy="2743200"/>
          </a:xfrm>
        </p:spPr>
        <p:txBody>
          <a:bodyPr>
            <a:normAutofit fontScale="92500"/>
          </a:bodyPr>
          <a:lstStyle/>
          <a:p>
            <a:pPr marL="285750" indent="-285750"/>
            <a:r>
              <a:rPr lang="en-US" dirty="0" smtClean="0"/>
              <a:t>-ICU Early Mobility Pilot Program</a:t>
            </a:r>
          </a:p>
          <a:p>
            <a:pPr marL="285750" indent="-285750"/>
            <a:endParaRPr lang="en-US" dirty="0" smtClean="0"/>
          </a:p>
          <a:p>
            <a:pPr marL="285750" indent="-285750"/>
            <a:r>
              <a:rPr lang="en-US" dirty="0" smtClean="0"/>
              <a:t>-Interdisciplinary Program &amp; Protocol  Development</a:t>
            </a:r>
          </a:p>
          <a:p>
            <a:pPr marL="285750" indent="-285750"/>
            <a:endParaRPr lang="en-US" dirty="0" smtClean="0"/>
          </a:p>
          <a:p>
            <a:pPr marL="285750" indent="-285750"/>
            <a:r>
              <a:rPr lang="en-US" dirty="0" smtClean="0"/>
              <a:t>- Implementation within the not-for profit hospital</a:t>
            </a:r>
          </a:p>
          <a:p>
            <a:pPr marL="285750" indent="-285750"/>
            <a:endParaRPr lang="en-US" dirty="0" smtClean="0"/>
          </a:p>
          <a:p>
            <a:pPr marL="285750" indent="-285750"/>
            <a:r>
              <a:rPr lang="en-US" dirty="0" smtClean="0"/>
              <a:t>-Two-Year Follow-up Assessment</a:t>
            </a:r>
            <a:endParaRPr lang="en-US" dirty="0"/>
          </a:p>
        </p:txBody>
      </p:sp>
      <p:pic>
        <p:nvPicPr>
          <p:cNvPr id="50180" name="Picture 4" descr="http://peedeepost.com/wp-content/uploads/2015/01/SMH.jpg"/>
          <p:cNvPicPr>
            <a:picLocks noChangeAspect="1" noChangeArrowheads="1"/>
          </p:cNvPicPr>
          <p:nvPr/>
        </p:nvPicPr>
        <p:blipFill>
          <a:blip r:embed="rId3" cstate="print"/>
          <a:srcRect/>
          <a:stretch>
            <a:fillRect/>
          </a:stretch>
        </p:blipFill>
        <p:spPr bwMode="auto">
          <a:xfrm>
            <a:off x="304800" y="1219200"/>
            <a:ext cx="4114800" cy="4182428"/>
          </a:xfrm>
          <a:prstGeom prst="rect">
            <a:avLst/>
          </a:prstGeom>
          <a:noFill/>
        </p:spPr>
      </p:pic>
    </p:spTree>
    <p:extLst>
      <p:ext uri="{BB962C8B-B14F-4D97-AF65-F5344CB8AC3E}">
        <p14:creationId xmlns:p14="http://schemas.microsoft.com/office/powerpoint/2010/main" val="290953781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3581400" cy="1066800"/>
          </a:xfrm>
        </p:spPr>
        <p:txBody>
          <a:bodyPr>
            <a:normAutofit/>
          </a:bodyPr>
          <a:lstStyle/>
          <a:p>
            <a:r>
              <a:rPr lang="en-US" sz="2800" dirty="0" smtClean="0"/>
              <a:t>Negative effects of over sedation</a:t>
            </a:r>
            <a:endParaRPr lang="en-US" sz="2800" dirty="0"/>
          </a:p>
        </p:txBody>
      </p:sp>
      <p:sp>
        <p:nvSpPr>
          <p:cNvPr id="3" name="Content Placeholder 2"/>
          <p:cNvSpPr>
            <a:spLocks noGrp="1"/>
          </p:cNvSpPr>
          <p:nvPr>
            <p:ph idx="1"/>
          </p:nvPr>
        </p:nvSpPr>
        <p:spPr>
          <a:xfrm>
            <a:off x="533400" y="1905000"/>
            <a:ext cx="8077200" cy="4495800"/>
          </a:xfrm>
        </p:spPr>
        <p:txBody>
          <a:bodyPr/>
          <a:lstStyle/>
          <a:p>
            <a:r>
              <a:rPr lang="en-US" dirty="0" smtClean="0"/>
              <a:t>MRI studies have shown a positive association between the duration of delirium in the ICU and both cerebral atrophy and cerebral white-matter disruption.</a:t>
            </a:r>
            <a:r>
              <a:rPr lang="en-US" baseline="30000" dirty="0" smtClean="0"/>
              <a:t>13</a:t>
            </a:r>
          </a:p>
          <a:p>
            <a:pPr marL="68580" indent="0">
              <a:buNone/>
            </a:pPr>
            <a:endParaRPr lang="en-US" baseline="30000" dirty="0" smtClean="0"/>
          </a:p>
          <a:p>
            <a:r>
              <a:rPr lang="en-US" dirty="0" smtClean="0"/>
              <a:t>Among patients in the ICU, the duration of delirium was cut in half with early mobilization during interruptions in sedation.</a:t>
            </a:r>
            <a:r>
              <a:rPr lang="en-US" baseline="30000" dirty="0" smtClean="0"/>
              <a:t>14</a:t>
            </a:r>
            <a:endParaRPr lang="en-US" dirty="0"/>
          </a:p>
        </p:txBody>
      </p:sp>
    </p:spTree>
    <p:extLst>
      <p:ext uri="{BB962C8B-B14F-4D97-AF65-F5344CB8AC3E}">
        <p14:creationId xmlns:p14="http://schemas.microsoft.com/office/powerpoint/2010/main" val="162367533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7024744" cy="609600"/>
          </a:xfrm>
        </p:spPr>
        <p:txBody>
          <a:bodyPr>
            <a:noAutofit/>
          </a:bodyPr>
          <a:lstStyle/>
          <a:p>
            <a:r>
              <a:rPr lang="en-US" sz="1800" dirty="0" smtClean="0"/>
              <a:t>The Large and Growing Older Adult Population</a:t>
            </a:r>
            <a:endParaRPr lang="en-US" sz="1800" dirty="0"/>
          </a:p>
        </p:txBody>
      </p:sp>
      <p:sp>
        <p:nvSpPr>
          <p:cNvPr id="3" name="Content Placeholder 2"/>
          <p:cNvSpPr>
            <a:spLocks noGrp="1"/>
          </p:cNvSpPr>
          <p:nvPr>
            <p:ph idx="1"/>
          </p:nvPr>
        </p:nvSpPr>
        <p:spPr>
          <a:xfrm>
            <a:off x="609600" y="1143000"/>
            <a:ext cx="8001000" cy="5257800"/>
          </a:xfrm>
        </p:spPr>
        <p:txBody>
          <a:bodyPr>
            <a:normAutofit/>
          </a:bodyPr>
          <a:lstStyle/>
          <a:p>
            <a:r>
              <a:rPr lang="en-US" sz="1800" dirty="0"/>
              <a:t>Numerous studies have highlighted the detrimental effects of functional decline in hospitalized older </a:t>
            </a:r>
            <a:r>
              <a:rPr lang="en-US" sz="1800" dirty="0" smtClean="0"/>
              <a:t>adults</a:t>
            </a:r>
          </a:p>
          <a:p>
            <a:endParaRPr lang="en-US" sz="1800" dirty="0" smtClean="0"/>
          </a:p>
          <a:p>
            <a:r>
              <a:rPr lang="en-US" sz="1800" dirty="0" smtClean="0"/>
              <a:t>Importance </a:t>
            </a:r>
            <a:r>
              <a:rPr lang="en-US" sz="1800" dirty="0"/>
              <a:t>of baseline functional status in predicting discharge </a:t>
            </a:r>
            <a:r>
              <a:rPr lang="en-US" sz="1800" dirty="0" smtClean="0"/>
              <a:t>outcomes</a:t>
            </a:r>
          </a:p>
          <a:p>
            <a:pPr marL="68580" indent="0">
              <a:buNone/>
            </a:pPr>
            <a:endParaRPr lang="en-US" sz="1800" dirty="0" smtClean="0"/>
          </a:p>
          <a:p>
            <a:r>
              <a:rPr lang="en-US" sz="1800" dirty="0" smtClean="0"/>
              <a:t> </a:t>
            </a:r>
            <a:r>
              <a:rPr lang="en-US" sz="1800" dirty="0" err="1"/>
              <a:t>Covinsky</a:t>
            </a:r>
            <a:r>
              <a:rPr lang="en-US" sz="1800" dirty="0"/>
              <a:t> et </a:t>
            </a:r>
            <a:r>
              <a:rPr lang="en-US" sz="1800" dirty="0" smtClean="0"/>
              <a:t>al (17)</a:t>
            </a:r>
          </a:p>
          <a:p>
            <a:pPr lvl="1"/>
            <a:r>
              <a:rPr lang="en-US" sz="1800" dirty="0" smtClean="0"/>
              <a:t>Studied </a:t>
            </a:r>
            <a:r>
              <a:rPr lang="en-US" sz="1800" dirty="0"/>
              <a:t>2293 older </a:t>
            </a:r>
            <a:r>
              <a:rPr lang="en-US" sz="1800" dirty="0" smtClean="0"/>
              <a:t>adults‘ and monitored </a:t>
            </a:r>
            <a:r>
              <a:rPr lang="en-US" sz="1800" dirty="0"/>
              <a:t>ADL function during an acute hospital </a:t>
            </a:r>
            <a:r>
              <a:rPr lang="en-US" sz="1800" dirty="0" smtClean="0"/>
              <a:t>stay.</a:t>
            </a:r>
          </a:p>
          <a:p>
            <a:pPr lvl="1"/>
            <a:r>
              <a:rPr lang="en-US" sz="1800" dirty="0" smtClean="0"/>
              <a:t> </a:t>
            </a:r>
            <a:r>
              <a:rPr lang="en-US" sz="1800" dirty="0"/>
              <a:t>found that 35% of patients had worse ADL function at discharge as compared with preadmission </a:t>
            </a:r>
            <a:r>
              <a:rPr lang="en-US" sz="1800" dirty="0" smtClean="0"/>
              <a:t>baseline. </a:t>
            </a:r>
          </a:p>
          <a:p>
            <a:pPr lvl="1"/>
            <a:r>
              <a:rPr lang="en-US" sz="1800" dirty="0" smtClean="0"/>
              <a:t> </a:t>
            </a:r>
            <a:r>
              <a:rPr lang="en-US" sz="1800" dirty="0"/>
              <a:t>Patients older than 85 years had rates of functional decline exceeding 50%.</a:t>
            </a:r>
          </a:p>
        </p:txBody>
      </p:sp>
      <p:pic>
        <p:nvPicPr>
          <p:cNvPr id="38914" name="Picture 2" descr="http://www.slate.com/content/dam/slate/blogs/quora/2013/02/130214_QUORA_CUTE_N_OLD.jpg.CROP.article568-large.jpg"/>
          <p:cNvPicPr>
            <a:picLocks noChangeAspect="1" noChangeArrowheads="1"/>
          </p:cNvPicPr>
          <p:nvPr/>
        </p:nvPicPr>
        <p:blipFill>
          <a:blip r:embed="rId2" cstate="print"/>
          <a:srcRect/>
          <a:stretch>
            <a:fillRect/>
          </a:stretch>
        </p:blipFill>
        <p:spPr bwMode="auto">
          <a:xfrm>
            <a:off x="6248400" y="4876800"/>
            <a:ext cx="2190791" cy="1839802"/>
          </a:xfrm>
          <a:prstGeom prst="rect">
            <a:avLst/>
          </a:prstGeom>
          <a:noFill/>
        </p:spPr>
      </p:pic>
    </p:spTree>
    <p:extLst>
      <p:ext uri="{BB962C8B-B14F-4D97-AF65-F5344CB8AC3E}">
        <p14:creationId xmlns:p14="http://schemas.microsoft.com/office/powerpoint/2010/main" val="37704447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it effects the Rehab specialist’s </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ICU related weakness  has shown to</a:t>
            </a:r>
          </a:p>
          <a:p>
            <a:pPr lvl="1"/>
            <a:r>
              <a:rPr lang="en-US" dirty="0" smtClean="0"/>
              <a:t>increase lengths of stay in Acute-care and </a:t>
            </a:r>
            <a:r>
              <a:rPr lang="en-US" dirty="0" err="1" smtClean="0"/>
              <a:t>IPR</a:t>
            </a:r>
            <a:endParaRPr lang="en-US" dirty="0" smtClean="0"/>
          </a:p>
          <a:p>
            <a:pPr lvl="1"/>
            <a:r>
              <a:rPr lang="en-US" dirty="0" smtClean="0"/>
              <a:t>decrease outcomes achieved with later rehab    interventions upon hospital discharge</a:t>
            </a:r>
          </a:p>
          <a:p>
            <a:pPr lvl="1"/>
            <a:r>
              <a:rPr lang="en-US" dirty="0" smtClean="0"/>
              <a:t>Increases instances of re-admittance </a:t>
            </a:r>
          </a:p>
          <a:p>
            <a:pPr lvl="1"/>
            <a:r>
              <a:rPr lang="en-US" dirty="0" smtClean="0"/>
              <a:t>Increases the financial burdens in the long and short-term for hospitals continuum of care and US tax payers</a:t>
            </a:r>
            <a:endParaRPr lang="en-US" dirty="0" smtClean="0">
              <a:sym typeface="Wingdings" pitchFamily="2" charset="2"/>
            </a:endParaRPr>
          </a:p>
          <a:p>
            <a:r>
              <a:rPr lang="en-US" dirty="0">
                <a:solidFill>
                  <a:srgbClr val="FF0000"/>
                </a:solidFill>
                <a:sym typeface="Wingdings" pitchFamily="2" charset="2"/>
              </a:rPr>
              <a:t>C</a:t>
            </a:r>
            <a:r>
              <a:rPr lang="en-US" dirty="0" smtClean="0">
                <a:solidFill>
                  <a:srgbClr val="FF0000"/>
                </a:solidFill>
                <a:sym typeface="Wingdings" pitchFamily="2" charset="2"/>
              </a:rPr>
              <a:t>ritical care accounts for 1% of the US GNP equaling 90 Billion dollars annually</a:t>
            </a:r>
            <a:endParaRPr lang="en-US" dirty="0">
              <a:solidFill>
                <a:srgbClr val="FF0000"/>
              </a:solidFill>
            </a:endParaRPr>
          </a:p>
        </p:txBody>
      </p:sp>
    </p:spTree>
    <p:extLst>
      <p:ext uri="{BB962C8B-B14F-4D97-AF65-F5344CB8AC3E}">
        <p14:creationId xmlns:p14="http://schemas.microsoft.com/office/powerpoint/2010/main" val="327564845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066800"/>
            <a:ext cx="7024744" cy="1143000"/>
          </a:xfrm>
        </p:spPr>
        <p:txBody>
          <a:bodyPr>
            <a:normAutofit fontScale="90000"/>
          </a:bodyPr>
          <a:lstStyle/>
          <a:p>
            <a:r>
              <a:rPr lang="en-US" dirty="0" smtClean="0"/>
              <a:t>And we do this all for the reward…..</a:t>
            </a:r>
            <a:endParaRPr lang="en-US"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10200" y="1905000"/>
            <a:ext cx="3048000" cy="40468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646706" y="2209800"/>
            <a:ext cx="3352799" cy="1200329"/>
          </a:xfrm>
          <a:prstGeom prst="rect">
            <a:avLst/>
          </a:prstGeom>
          <a:noFill/>
        </p:spPr>
        <p:txBody>
          <a:bodyPr wrap="square" rtlCol="0">
            <a:spAutoFit/>
          </a:bodyPr>
          <a:lstStyle/>
          <a:p>
            <a:r>
              <a:rPr lang="en-US" dirty="0" smtClean="0">
                <a:solidFill>
                  <a:srgbClr val="00B0F0"/>
                </a:solidFill>
              </a:rPr>
              <a:t>Consistent ,Positive</a:t>
            </a:r>
          </a:p>
          <a:p>
            <a:r>
              <a:rPr lang="en-US" dirty="0" smtClean="0">
                <a:solidFill>
                  <a:srgbClr val="00B0F0"/>
                </a:solidFill>
              </a:rPr>
              <a:t>outcomes</a:t>
            </a:r>
          </a:p>
          <a:p>
            <a:endParaRPr lang="en-US" dirty="0" smtClean="0"/>
          </a:p>
          <a:p>
            <a:endParaRPr lang="en-US" dirty="0"/>
          </a:p>
        </p:txBody>
      </p:sp>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7400" y="2709707"/>
            <a:ext cx="2799027" cy="34434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2879178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7024744" cy="1143000"/>
          </a:xfrm>
        </p:spPr>
        <p:txBody>
          <a:bodyPr>
            <a:normAutofit/>
          </a:bodyPr>
          <a:lstStyle/>
          <a:p>
            <a:r>
              <a:rPr lang="en-US" sz="2800" dirty="0" smtClean="0"/>
              <a:t>Outcome of Early Mobilization: </a:t>
            </a:r>
            <a:r>
              <a:rPr lang="en-US" sz="2800" dirty="0" err="1" smtClean="0"/>
              <a:t>pt</a:t>
            </a:r>
            <a:r>
              <a:rPr lang="en-US" sz="2800" dirty="0" smtClean="0"/>
              <a:t> mobility</a:t>
            </a:r>
            <a:endParaRPr lang="en-US" sz="2800" dirty="0"/>
          </a:p>
        </p:txBody>
      </p:sp>
      <p:sp>
        <p:nvSpPr>
          <p:cNvPr id="4" name="Content Placeholder 3"/>
          <p:cNvSpPr>
            <a:spLocks noGrp="1"/>
          </p:cNvSpPr>
          <p:nvPr>
            <p:ph idx="1"/>
          </p:nvPr>
        </p:nvSpPr>
        <p:spPr>
          <a:xfrm>
            <a:off x="457200" y="2323652"/>
            <a:ext cx="8229600" cy="4153348"/>
          </a:xfrm>
        </p:spPr>
        <p:txBody>
          <a:bodyPr>
            <a:normAutofit fontScale="85000" lnSpcReduction="20000"/>
          </a:bodyPr>
          <a:lstStyle/>
          <a:p>
            <a:r>
              <a:rPr lang="en-US" dirty="0"/>
              <a:t>.Department of Medicine, LDS Hospital, Pulmonary and Critical Care Division, Brigham Young University </a:t>
            </a:r>
            <a:endParaRPr lang="en-US" dirty="0" smtClean="0"/>
          </a:p>
          <a:p>
            <a:pPr marL="68580" indent="0">
              <a:buNone/>
            </a:pPr>
            <a:endParaRPr lang="en-US" dirty="0"/>
          </a:p>
          <a:p>
            <a:r>
              <a:rPr lang="en-US" dirty="0" smtClean="0"/>
              <a:t>1449 </a:t>
            </a:r>
            <a:r>
              <a:rPr lang="en-US" dirty="0"/>
              <a:t>safely implemented “activity events</a:t>
            </a:r>
            <a:r>
              <a:rPr lang="en-US" dirty="0" smtClean="0"/>
              <a:t>”</a:t>
            </a:r>
          </a:p>
          <a:p>
            <a:pPr marL="68580" indent="0">
              <a:buNone/>
            </a:pPr>
            <a:endParaRPr lang="en-US" dirty="0"/>
          </a:p>
          <a:p>
            <a:r>
              <a:rPr lang="en-US" dirty="0" smtClean="0"/>
              <a:t>16</a:t>
            </a:r>
            <a:r>
              <a:rPr lang="en-US" dirty="0"/>
              <a:t>% sitting on </a:t>
            </a:r>
            <a:r>
              <a:rPr lang="en-US" dirty="0" smtClean="0"/>
              <a:t>EOB</a:t>
            </a:r>
          </a:p>
          <a:p>
            <a:pPr marL="68580" indent="0">
              <a:buNone/>
            </a:pPr>
            <a:endParaRPr lang="en-US" dirty="0"/>
          </a:p>
          <a:p>
            <a:r>
              <a:rPr lang="en-US" dirty="0" smtClean="0"/>
              <a:t>31</a:t>
            </a:r>
            <a:r>
              <a:rPr lang="en-US" dirty="0"/>
              <a:t>% sitting in a </a:t>
            </a:r>
            <a:r>
              <a:rPr lang="en-US" dirty="0" smtClean="0"/>
              <a:t>chair</a:t>
            </a:r>
          </a:p>
          <a:p>
            <a:endParaRPr lang="en-US" dirty="0"/>
          </a:p>
          <a:p>
            <a:r>
              <a:rPr lang="en-US" dirty="0" smtClean="0"/>
              <a:t>53</a:t>
            </a:r>
            <a:r>
              <a:rPr lang="en-US" dirty="0"/>
              <a:t>% </a:t>
            </a:r>
            <a:r>
              <a:rPr lang="en-US" dirty="0" err="1"/>
              <a:t>amublating</a:t>
            </a:r>
            <a:endParaRPr lang="en-US" dirty="0"/>
          </a:p>
          <a:p>
            <a:pPr lvl="1"/>
            <a:r>
              <a:rPr lang="en-US" dirty="0" smtClean="0"/>
              <a:t>Ranges </a:t>
            </a:r>
            <a:r>
              <a:rPr lang="en-US" dirty="0"/>
              <a:t>for 5ft-</a:t>
            </a:r>
            <a:r>
              <a:rPr lang="en-US" dirty="0" smtClean="0"/>
              <a:t>600ft</a:t>
            </a:r>
          </a:p>
          <a:p>
            <a:pPr lvl="1"/>
            <a:endParaRPr lang="en-US" dirty="0"/>
          </a:p>
          <a:p>
            <a:r>
              <a:rPr lang="en-US" dirty="0" smtClean="0"/>
              <a:t>Only </a:t>
            </a:r>
            <a:r>
              <a:rPr lang="en-US" dirty="0"/>
              <a:t>1% percent falls with no dislodging of </a:t>
            </a:r>
            <a:r>
              <a:rPr lang="en-US" dirty="0" smtClean="0"/>
              <a:t>lines, leads and tubes associated with life sustaining equipment. </a:t>
            </a:r>
            <a:endParaRPr lang="en-US" dirty="0"/>
          </a:p>
          <a:p>
            <a:endParaRPr lang="en-US" dirty="0"/>
          </a:p>
        </p:txBody>
      </p:sp>
      <p:pic>
        <p:nvPicPr>
          <p:cNvPr id="34818" name="Picture 2" descr="http://newsnetwork.mayoclinic.org/files/2013/07/1049224_436653389767191_338360368_o.jpg"/>
          <p:cNvPicPr>
            <a:picLocks noChangeAspect="1" noChangeArrowheads="1"/>
          </p:cNvPicPr>
          <p:nvPr/>
        </p:nvPicPr>
        <p:blipFill>
          <a:blip r:embed="rId2" cstate="print"/>
          <a:srcRect l="28328" r="760" b="16216"/>
          <a:stretch>
            <a:fillRect/>
          </a:stretch>
        </p:blipFill>
        <p:spPr bwMode="auto">
          <a:xfrm>
            <a:off x="6019800" y="2895600"/>
            <a:ext cx="2895600" cy="2564674"/>
          </a:xfrm>
          <a:prstGeom prst="rect">
            <a:avLst/>
          </a:prstGeom>
          <a:noFill/>
        </p:spPr>
      </p:pic>
    </p:spTree>
    <p:extLst>
      <p:ext uri="{BB962C8B-B14F-4D97-AF65-F5344CB8AC3E}">
        <p14:creationId xmlns:p14="http://schemas.microsoft.com/office/powerpoint/2010/main" val="46580840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914400"/>
            <a:ext cx="7024744" cy="570464"/>
          </a:xfrm>
        </p:spPr>
        <p:txBody>
          <a:bodyPr>
            <a:normAutofit/>
          </a:bodyPr>
          <a:lstStyle/>
          <a:p>
            <a:r>
              <a:rPr lang="en-US" sz="2800" dirty="0" smtClean="0"/>
              <a:t>Early Mobility Outcomes: </a:t>
            </a:r>
            <a:r>
              <a:rPr lang="en-US" sz="2800" dirty="0" err="1" smtClean="0"/>
              <a:t>Fxn</a:t>
            </a:r>
            <a:r>
              <a:rPr lang="en-US" sz="2800" dirty="0" smtClean="0"/>
              <a:t> at DC</a:t>
            </a:r>
            <a:endParaRPr lang="en-US" sz="2800" dirty="0"/>
          </a:p>
        </p:txBody>
      </p:sp>
      <p:sp>
        <p:nvSpPr>
          <p:cNvPr id="3" name="Content Placeholder 2"/>
          <p:cNvSpPr>
            <a:spLocks noGrp="1"/>
          </p:cNvSpPr>
          <p:nvPr>
            <p:ph idx="1"/>
          </p:nvPr>
        </p:nvSpPr>
        <p:spPr>
          <a:xfrm>
            <a:off x="533400" y="1676400"/>
            <a:ext cx="8077200" cy="4724400"/>
          </a:xfrm>
        </p:spPr>
        <p:txBody>
          <a:bodyPr>
            <a:normAutofit fontScale="85000" lnSpcReduction="20000"/>
          </a:bodyPr>
          <a:lstStyle/>
          <a:p>
            <a:r>
              <a:rPr lang="en-US" dirty="0"/>
              <a:t>.2009, </a:t>
            </a:r>
            <a:r>
              <a:rPr lang="en-US" dirty="0" err="1"/>
              <a:t>Schweickert</a:t>
            </a:r>
            <a:r>
              <a:rPr lang="en-US" dirty="0"/>
              <a:t> and colleagues reported findings from a prospective randomized trial of very early PT/OT from the inception of respiratory failure requiring mechanical ventilation.</a:t>
            </a:r>
          </a:p>
          <a:p>
            <a:endParaRPr lang="en-US" dirty="0"/>
          </a:p>
          <a:p>
            <a:r>
              <a:rPr lang="en-US" dirty="0"/>
              <a:t>E</a:t>
            </a:r>
            <a:r>
              <a:rPr lang="en-US" dirty="0" smtClean="0"/>
              <a:t>arly </a:t>
            </a:r>
            <a:r>
              <a:rPr lang="en-US" dirty="0"/>
              <a:t>mobilization </a:t>
            </a:r>
            <a:r>
              <a:rPr lang="en-US" dirty="0" smtClean="0"/>
              <a:t>protocols </a:t>
            </a:r>
            <a:r>
              <a:rPr lang="en-US" dirty="0"/>
              <a:t>led to a 1.7-fold increase in patients who were </a:t>
            </a:r>
            <a:r>
              <a:rPr lang="en-US" dirty="0" smtClean="0"/>
              <a:t>functionally </a:t>
            </a:r>
            <a:r>
              <a:rPr lang="en-US" dirty="0"/>
              <a:t>independent </a:t>
            </a:r>
            <a:r>
              <a:rPr lang="en-US" dirty="0" smtClean="0"/>
              <a:t>upon hospital discharge (</a:t>
            </a:r>
            <a:r>
              <a:rPr lang="en-US" dirty="0"/>
              <a:t>59% vs. 35%, P = .02). </a:t>
            </a:r>
          </a:p>
          <a:p>
            <a:endParaRPr lang="en-US" dirty="0"/>
          </a:p>
          <a:p>
            <a:r>
              <a:rPr lang="en-US" dirty="0" smtClean="0"/>
              <a:t>Those who received early </a:t>
            </a:r>
            <a:r>
              <a:rPr lang="en-US" dirty="0"/>
              <a:t>mobilization group went directly home after hospitalization compared to the control group (43% vs. 24%, P = .06). </a:t>
            </a:r>
          </a:p>
          <a:p>
            <a:endParaRPr lang="en-US" dirty="0"/>
          </a:p>
          <a:p>
            <a:r>
              <a:rPr lang="en-US" dirty="0" smtClean="0"/>
              <a:t>Those who received early mobilization achieved greater ambulation </a:t>
            </a:r>
            <a:r>
              <a:rPr lang="en-US" dirty="0"/>
              <a:t>distances while in the hospital (33.4  vs. 0 m, P = .004</a:t>
            </a:r>
            <a:r>
              <a:rPr lang="en-US" dirty="0" smtClean="0"/>
              <a:t>)</a:t>
            </a:r>
          </a:p>
          <a:p>
            <a:pPr lvl="2"/>
            <a:r>
              <a:rPr lang="en-US" dirty="0" smtClean="0"/>
              <a:t> Also more </a:t>
            </a:r>
            <a:r>
              <a:rPr lang="en-US" dirty="0"/>
              <a:t>ventilator free days (23.5 days vs. 21.1 days; P = .05)  </a:t>
            </a:r>
          </a:p>
          <a:p>
            <a:endParaRPr lang="en-US" dirty="0"/>
          </a:p>
        </p:txBody>
      </p:sp>
    </p:spTree>
    <p:extLst>
      <p:ext uri="{BB962C8B-B14F-4D97-AF65-F5344CB8AC3E}">
        <p14:creationId xmlns:p14="http://schemas.microsoft.com/office/powerpoint/2010/main" val="109469909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024744" cy="722864"/>
          </a:xfrm>
        </p:spPr>
        <p:txBody>
          <a:bodyPr>
            <a:normAutofit/>
          </a:bodyPr>
          <a:lstStyle/>
          <a:p>
            <a:r>
              <a:rPr lang="en-US" sz="2800" dirty="0" smtClean="0"/>
              <a:t>Outcomes of Early Mobility with UE</a:t>
            </a:r>
            <a:endParaRPr lang="en-US" sz="2800" dirty="0"/>
          </a:p>
        </p:txBody>
      </p:sp>
      <p:sp>
        <p:nvSpPr>
          <p:cNvPr id="3" name="Rectangle 2"/>
          <p:cNvSpPr/>
          <p:nvPr/>
        </p:nvSpPr>
        <p:spPr>
          <a:xfrm>
            <a:off x="457200" y="1376206"/>
            <a:ext cx="8153400" cy="4930581"/>
          </a:xfrm>
          <a:prstGeom prst="rect">
            <a:avLst/>
          </a:prstGeom>
        </p:spPr>
        <p:txBody>
          <a:bodyPr wrap="square">
            <a:spAutoFit/>
          </a:bodyPr>
          <a:lstStyle/>
          <a:p>
            <a:pPr marL="274320" lvl="0" indent="-274320">
              <a:lnSpc>
                <a:spcPct val="90000"/>
              </a:lnSpc>
              <a:spcBef>
                <a:spcPct val="20000"/>
              </a:spcBef>
              <a:buClr>
                <a:srgbClr val="0BD0D9"/>
              </a:buClr>
              <a:buSzPct val="95000"/>
              <a:buFont typeface="Wingdings 2"/>
              <a:buChar char=""/>
            </a:pPr>
            <a:r>
              <a:rPr lang="en-US" sz="2400" dirty="0" err="1" smtClean="0">
                <a:solidFill>
                  <a:prstClr val="black"/>
                </a:solidFill>
                <a:latin typeface="Constantia"/>
              </a:rPr>
              <a:t>Burtin</a:t>
            </a:r>
            <a:r>
              <a:rPr lang="en-US" sz="2400" dirty="0" smtClean="0">
                <a:solidFill>
                  <a:prstClr val="black"/>
                </a:solidFill>
                <a:latin typeface="Constantia"/>
              </a:rPr>
              <a:t> </a:t>
            </a:r>
            <a:r>
              <a:rPr lang="en-US" sz="2400" dirty="0">
                <a:solidFill>
                  <a:prstClr val="black"/>
                </a:solidFill>
                <a:latin typeface="Constantia"/>
              </a:rPr>
              <a:t>et </a:t>
            </a:r>
            <a:r>
              <a:rPr lang="en-US" sz="2400" dirty="0" smtClean="0">
                <a:solidFill>
                  <a:prstClr val="black"/>
                </a:solidFill>
                <a:latin typeface="Constantia"/>
              </a:rPr>
              <a:t>al. (2009) RCT </a:t>
            </a:r>
          </a:p>
          <a:p>
            <a:pPr marL="274320" lvl="0" indent="-274320">
              <a:lnSpc>
                <a:spcPct val="90000"/>
              </a:lnSpc>
              <a:spcBef>
                <a:spcPct val="20000"/>
              </a:spcBef>
              <a:buClr>
                <a:srgbClr val="0BD0D9"/>
              </a:buClr>
              <a:buSzPct val="95000"/>
            </a:pPr>
            <a:endParaRPr lang="en-US" sz="2400" dirty="0" smtClean="0">
              <a:solidFill>
                <a:prstClr val="black"/>
              </a:solidFill>
              <a:latin typeface="Constantia"/>
            </a:endParaRPr>
          </a:p>
          <a:p>
            <a:pPr marL="274320" lvl="0" indent="-274320">
              <a:lnSpc>
                <a:spcPct val="90000"/>
              </a:lnSpc>
              <a:spcBef>
                <a:spcPct val="20000"/>
              </a:spcBef>
              <a:buClr>
                <a:srgbClr val="0BD0D9"/>
              </a:buClr>
              <a:buSzPct val="95000"/>
              <a:buFont typeface="Wingdings 2"/>
              <a:buChar char=""/>
            </a:pPr>
            <a:r>
              <a:rPr lang="en-US" sz="2400" dirty="0" smtClean="0">
                <a:solidFill>
                  <a:prstClr val="black"/>
                </a:solidFill>
                <a:latin typeface="Constantia"/>
              </a:rPr>
              <a:t>Efficacy with </a:t>
            </a:r>
            <a:r>
              <a:rPr lang="en-US" sz="2400" dirty="0">
                <a:solidFill>
                  <a:prstClr val="black"/>
                </a:solidFill>
                <a:latin typeface="Constantia"/>
              </a:rPr>
              <a:t>early exercise using a bedside bicycle </a:t>
            </a:r>
            <a:r>
              <a:rPr lang="en-US" sz="2400" dirty="0" smtClean="0">
                <a:solidFill>
                  <a:prstClr val="black"/>
                </a:solidFill>
                <a:latin typeface="Constantia"/>
              </a:rPr>
              <a:t>ergometer</a:t>
            </a:r>
          </a:p>
          <a:p>
            <a:pPr marL="274320" lvl="0" indent="-274320">
              <a:lnSpc>
                <a:spcPct val="90000"/>
              </a:lnSpc>
              <a:spcBef>
                <a:spcPct val="20000"/>
              </a:spcBef>
              <a:buClr>
                <a:srgbClr val="0BD0D9"/>
              </a:buClr>
              <a:buSzPct val="95000"/>
            </a:pPr>
            <a:endParaRPr lang="en-US" sz="2400" dirty="0">
              <a:solidFill>
                <a:prstClr val="black"/>
              </a:solidFill>
              <a:latin typeface="Constantia"/>
            </a:endParaRPr>
          </a:p>
          <a:p>
            <a:pPr marL="274320" lvl="0" indent="-274320">
              <a:lnSpc>
                <a:spcPct val="90000"/>
              </a:lnSpc>
              <a:spcBef>
                <a:spcPct val="20000"/>
              </a:spcBef>
              <a:buClr>
                <a:srgbClr val="0BD0D9"/>
              </a:buClr>
              <a:buSzPct val="95000"/>
              <a:buFont typeface="Wingdings 2"/>
              <a:buChar char=""/>
            </a:pPr>
            <a:r>
              <a:rPr lang="en-US" sz="2400" dirty="0" smtClean="0">
                <a:solidFill>
                  <a:prstClr val="black"/>
                </a:solidFill>
                <a:latin typeface="Constantia"/>
              </a:rPr>
              <a:t>Hypothesized prolonged </a:t>
            </a:r>
            <a:r>
              <a:rPr lang="en-US" sz="2400" dirty="0">
                <a:solidFill>
                  <a:prstClr val="black"/>
                </a:solidFill>
                <a:latin typeface="Constantia"/>
              </a:rPr>
              <a:t>stays in medical and surgical ICUs results </a:t>
            </a:r>
          </a:p>
          <a:p>
            <a:pPr marL="640080" lvl="1" indent="-246888">
              <a:lnSpc>
                <a:spcPct val="90000"/>
              </a:lnSpc>
              <a:spcBef>
                <a:spcPct val="20000"/>
              </a:spcBef>
              <a:buClr>
                <a:srgbClr val="0F6FC6"/>
              </a:buClr>
              <a:buSzPct val="85000"/>
              <a:buFont typeface="Wingdings 2"/>
              <a:buChar char=""/>
            </a:pPr>
            <a:r>
              <a:rPr lang="en-US" sz="2400" dirty="0">
                <a:solidFill>
                  <a:prstClr val="black"/>
                </a:solidFill>
                <a:latin typeface="Constantia"/>
              </a:rPr>
              <a:t>The 6-min </a:t>
            </a:r>
            <a:r>
              <a:rPr lang="en-US" sz="2400" dirty="0" smtClean="0">
                <a:solidFill>
                  <a:prstClr val="black"/>
                </a:solidFill>
                <a:latin typeface="Constantia"/>
              </a:rPr>
              <a:t>walk at DC for intervention patients vs. control </a:t>
            </a:r>
            <a:r>
              <a:rPr lang="en-US" sz="2400" dirty="0">
                <a:solidFill>
                  <a:prstClr val="black"/>
                </a:solidFill>
                <a:latin typeface="Constantia"/>
              </a:rPr>
              <a:t>(196 m </a:t>
            </a:r>
            <a:r>
              <a:rPr lang="en-US" sz="2400" dirty="0" err="1">
                <a:solidFill>
                  <a:prstClr val="black"/>
                </a:solidFill>
                <a:latin typeface="Constantia"/>
              </a:rPr>
              <a:t>vs</a:t>
            </a:r>
            <a:r>
              <a:rPr lang="en-US" sz="2400" dirty="0">
                <a:solidFill>
                  <a:prstClr val="black"/>
                </a:solidFill>
                <a:latin typeface="Constantia"/>
              </a:rPr>
              <a:t> 143 m, </a:t>
            </a:r>
            <a:r>
              <a:rPr lang="en-US" sz="2400" i="1" dirty="0" smtClean="0">
                <a:solidFill>
                  <a:prstClr val="black"/>
                </a:solidFill>
                <a:latin typeface="Constantia"/>
              </a:rPr>
              <a:t>p=</a:t>
            </a:r>
            <a:r>
              <a:rPr lang="en-US" sz="2400" dirty="0" smtClean="0">
                <a:solidFill>
                  <a:prstClr val="black"/>
                </a:solidFill>
                <a:latin typeface="Constantia"/>
              </a:rPr>
              <a:t> </a:t>
            </a:r>
            <a:r>
              <a:rPr lang="en-US" sz="2400" dirty="0">
                <a:solidFill>
                  <a:prstClr val="black"/>
                </a:solidFill>
                <a:latin typeface="Constantia"/>
              </a:rPr>
              <a:t>.05)</a:t>
            </a:r>
          </a:p>
          <a:p>
            <a:pPr marL="640080" lvl="1" indent="-246888">
              <a:lnSpc>
                <a:spcPct val="90000"/>
              </a:lnSpc>
              <a:spcBef>
                <a:spcPct val="20000"/>
              </a:spcBef>
              <a:buClr>
                <a:srgbClr val="0F6FC6"/>
              </a:buClr>
              <a:buSzPct val="85000"/>
              <a:buFont typeface="Wingdings 2"/>
              <a:buChar char=""/>
            </a:pPr>
            <a:r>
              <a:rPr lang="en-US" sz="2400" dirty="0" smtClean="0">
                <a:solidFill>
                  <a:prstClr val="black"/>
                </a:solidFill>
                <a:latin typeface="Constantia"/>
              </a:rPr>
              <a:t>SF-36 Health Survey of physical function </a:t>
            </a:r>
            <a:r>
              <a:rPr lang="en-US" sz="2400" dirty="0">
                <a:solidFill>
                  <a:prstClr val="black"/>
                </a:solidFill>
                <a:latin typeface="Constantia"/>
              </a:rPr>
              <a:t>higher </a:t>
            </a:r>
            <a:r>
              <a:rPr lang="en-US" sz="2400" dirty="0" smtClean="0">
                <a:solidFill>
                  <a:prstClr val="black"/>
                </a:solidFill>
                <a:latin typeface="Constantia"/>
              </a:rPr>
              <a:t>for </a:t>
            </a:r>
            <a:r>
              <a:rPr lang="en-US" sz="2400" dirty="0">
                <a:solidFill>
                  <a:prstClr val="black"/>
                </a:solidFill>
                <a:latin typeface="Constantia"/>
              </a:rPr>
              <a:t>patients in the intervention </a:t>
            </a:r>
            <a:r>
              <a:rPr lang="en-US" sz="2400" dirty="0" smtClean="0">
                <a:solidFill>
                  <a:prstClr val="black"/>
                </a:solidFill>
                <a:latin typeface="Constantia"/>
              </a:rPr>
              <a:t>group (21 </a:t>
            </a:r>
            <a:r>
              <a:rPr lang="en-US" sz="2400" dirty="0" err="1" smtClean="0">
                <a:solidFill>
                  <a:prstClr val="black"/>
                </a:solidFill>
                <a:latin typeface="Constantia"/>
              </a:rPr>
              <a:t>vs</a:t>
            </a:r>
            <a:r>
              <a:rPr lang="en-US" sz="2400" dirty="0" smtClean="0">
                <a:solidFill>
                  <a:prstClr val="black"/>
                </a:solidFill>
                <a:latin typeface="Constantia"/>
              </a:rPr>
              <a:t> 15, p=.05) </a:t>
            </a:r>
            <a:endParaRPr lang="en-US" sz="2400" dirty="0">
              <a:solidFill>
                <a:prstClr val="black"/>
              </a:solidFill>
              <a:latin typeface="Constantia"/>
            </a:endParaRPr>
          </a:p>
          <a:p>
            <a:pPr marL="640080" lvl="1" indent="-246888">
              <a:lnSpc>
                <a:spcPct val="90000"/>
              </a:lnSpc>
              <a:spcBef>
                <a:spcPct val="20000"/>
              </a:spcBef>
              <a:buClr>
                <a:srgbClr val="0F6FC6"/>
              </a:buClr>
              <a:buSzPct val="85000"/>
              <a:buFont typeface="Wingdings 2"/>
              <a:buChar char=""/>
            </a:pPr>
            <a:r>
              <a:rPr lang="en-US" sz="2400" dirty="0">
                <a:solidFill>
                  <a:prstClr val="black"/>
                </a:solidFill>
                <a:latin typeface="Constantia"/>
              </a:rPr>
              <a:t>quadriceps force at hospital discharge was better in the intervention group </a:t>
            </a:r>
          </a:p>
        </p:txBody>
      </p:sp>
    </p:spTree>
    <p:extLst>
      <p:ext uri="{BB962C8B-B14F-4D97-AF65-F5344CB8AC3E}">
        <p14:creationId xmlns:p14="http://schemas.microsoft.com/office/powerpoint/2010/main" val="192822687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7024744" cy="570464"/>
          </a:xfrm>
        </p:spPr>
        <p:txBody>
          <a:bodyPr>
            <a:normAutofit/>
          </a:bodyPr>
          <a:lstStyle/>
          <a:p>
            <a:r>
              <a:rPr lang="en-US" sz="2800" dirty="0" smtClean="0"/>
              <a:t>Early mobility outcomes</a:t>
            </a:r>
            <a:endParaRPr lang="en-US" sz="2800" dirty="0"/>
          </a:p>
        </p:txBody>
      </p:sp>
      <p:sp>
        <p:nvSpPr>
          <p:cNvPr id="3" name="TextBox 2"/>
          <p:cNvSpPr txBox="1"/>
          <p:nvPr/>
        </p:nvSpPr>
        <p:spPr>
          <a:xfrm>
            <a:off x="609600" y="1828800"/>
            <a:ext cx="7992723" cy="4093428"/>
          </a:xfrm>
          <a:prstGeom prst="rect">
            <a:avLst/>
          </a:prstGeom>
          <a:noFill/>
        </p:spPr>
        <p:txBody>
          <a:bodyPr wrap="square" rtlCol="0">
            <a:spAutoFit/>
          </a:bodyPr>
          <a:lstStyle/>
          <a:p>
            <a:r>
              <a:rPr lang="en-US" dirty="0" smtClean="0"/>
              <a:t>. </a:t>
            </a:r>
            <a:r>
              <a:rPr lang="en-US" sz="2000" dirty="0" err="1" smtClean="0"/>
              <a:t>Brahmbhatt</a:t>
            </a:r>
            <a:r>
              <a:rPr lang="en-US" sz="2000" dirty="0" smtClean="0"/>
              <a:t> et al. Critical care 2010</a:t>
            </a:r>
          </a:p>
          <a:p>
            <a:endParaRPr lang="en-US" sz="2000" dirty="0" smtClean="0"/>
          </a:p>
          <a:p>
            <a:r>
              <a:rPr lang="en-US" sz="2000" dirty="0" smtClean="0"/>
              <a:t>.104 </a:t>
            </a:r>
            <a:r>
              <a:rPr lang="en-US" sz="2000" dirty="0" err="1" smtClean="0"/>
              <a:t>mechaniclly</a:t>
            </a:r>
            <a:r>
              <a:rPr lang="en-US" sz="2000" dirty="0" smtClean="0"/>
              <a:t> ventilated patients </a:t>
            </a:r>
          </a:p>
          <a:p>
            <a:r>
              <a:rPr lang="en-US" sz="2000" dirty="0" smtClean="0"/>
              <a:t>	-49 received Early mobility </a:t>
            </a:r>
            <a:r>
              <a:rPr lang="en-US" sz="2000" dirty="0" err="1" smtClean="0"/>
              <a:t>thereapy</a:t>
            </a:r>
            <a:endParaRPr lang="en-US" sz="2000" dirty="0" smtClean="0"/>
          </a:p>
          <a:p>
            <a:r>
              <a:rPr lang="en-US" sz="2000" dirty="0" smtClean="0"/>
              <a:t>	-55 received just sedation breaks</a:t>
            </a:r>
          </a:p>
          <a:p>
            <a:endParaRPr lang="en-US" sz="2000" dirty="0" smtClean="0"/>
          </a:p>
          <a:p>
            <a:r>
              <a:rPr lang="en-US" sz="2000" dirty="0" smtClean="0"/>
              <a:t>. 59% of the patients that </a:t>
            </a:r>
            <a:r>
              <a:rPr lang="en-US" sz="2000" dirty="0" err="1" smtClean="0"/>
              <a:t>revieved</a:t>
            </a:r>
            <a:r>
              <a:rPr lang="en-US" sz="2000" dirty="0" smtClean="0"/>
              <a:t> early mobility  </a:t>
            </a:r>
            <a:r>
              <a:rPr lang="en-US" sz="2000" dirty="0" err="1" smtClean="0"/>
              <a:t>achived</a:t>
            </a:r>
            <a:r>
              <a:rPr lang="en-US" sz="2000" dirty="0" smtClean="0"/>
              <a:t> </a:t>
            </a:r>
          </a:p>
          <a:p>
            <a:r>
              <a:rPr lang="en-US" sz="2000" dirty="0" smtClean="0"/>
              <a:t>Independent functional status compared to 39% in the control</a:t>
            </a:r>
          </a:p>
          <a:p>
            <a:r>
              <a:rPr lang="en-US" sz="2000" dirty="0" smtClean="0"/>
              <a:t>(p=0.02)</a:t>
            </a:r>
          </a:p>
          <a:p>
            <a:endParaRPr lang="en-US" sz="2000" dirty="0" smtClean="0"/>
          </a:p>
          <a:p>
            <a:r>
              <a:rPr lang="en-US" sz="2000" dirty="0" smtClean="0"/>
              <a:t>.Intervention group had more ventilator free days (p=0.05) </a:t>
            </a:r>
          </a:p>
          <a:p>
            <a:endParaRPr lang="en-US" sz="2000" dirty="0" smtClean="0"/>
          </a:p>
          <a:p>
            <a:r>
              <a:rPr lang="en-US" sz="2000" dirty="0" smtClean="0"/>
              <a:t>*** there was one adverse event in 498 activity sessions</a:t>
            </a:r>
            <a:endParaRPr lang="en-US" sz="2000" dirty="0"/>
          </a:p>
        </p:txBody>
      </p:sp>
    </p:spTree>
    <p:extLst>
      <p:ext uri="{BB962C8B-B14F-4D97-AF65-F5344CB8AC3E}">
        <p14:creationId xmlns:p14="http://schemas.microsoft.com/office/powerpoint/2010/main" val="355609060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990600"/>
            <a:ext cx="6637468" cy="1362075"/>
          </a:xfrm>
        </p:spPr>
        <p:txBody>
          <a:bodyPr/>
          <a:lstStyle/>
          <a:p>
            <a:r>
              <a:rPr lang="en-US" dirty="0" smtClean="0"/>
              <a:t>So good background info but now what?</a:t>
            </a:r>
            <a:endParaRPr lang="en-US"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81200" y="2514600"/>
            <a:ext cx="5136333" cy="3852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4645458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Brandon\Pictures\2013-06-13 001\IMG_026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990600"/>
            <a:ext cx="3581400" cy="477519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029200" y="1752599"/>
            <a:ext cx="3505200" cy="1754326"/>
          </a:xfrm>
          <a:prstGeom prst="rect">
            <a:avLst/>
          </a:prstGeom>
          <a:noFill/>
        </p:spPr>
        <p:txBody>
          <a:bodyPr wrap="square" rtlCol="0">
            <a:spAutoFit/>
          </a:bodyPr>
          <a:lstStyle/>
          <a:p>
            <a:r>
              <a:rPr lang="en-US" sz="3600" dirty="0" smtClean="0"/>
              <a:t>Get up, </a:t>
            </a:r>
          </a:p>
          <a:p>
            <a:r>
              <a:rPr lang="en-US" sz="3600" dirty="0" smtClean="0"/>
              <a:t>go to work, ADVOCATE !!!</a:t>
            </a:r>
            <a:endParaRPr lang="en-US" sz="3600" dirty="0"/>
          </a:p>
        </p:txBody>
      </p:sp>
      <p:sp>
        <p:nvSpPr>
          <p:cNvPr id="5" name="TextBox 4"/>
          <p:cNvSpPr txBox="1"/>
          <p:nvPr/>
        </p:nvSpPr>
        <p:spPr>
          <a:xfrm>
            <a:off x="4800600" y="3810000"/>
            <a:ext cx="3751348" cy="2031325"/>
          </a:xfrm>
          <a:prstGeom prst="rect">
            <a:avLst/>
          </a:prstGeom>
          <a:noFill/>
        </p:spPr>
        <p:txBody>
          <a:bodyPr wrap="none" rtlCol="0">
            <a:spAutoFit/>
          </a:bodyPr>
          <a:lstStyle/>
          <a:p>
            <a:r>
              <a:rPr lang="en-US" dirty="0" smtClean="0"/>
              <a:t>. </a:t>
            </a:r>
            <a:r>
              <a:rPr lang="en-US" b="1" dirty="0" smtClean="0"/>
              <a:t>Evidence based outcomes</a:t>
            </a:r>
          </a:p>
          <a:p>
            <a:r>
              <a:rPr lang="en-US" dirty="0" smtClean="0"/>
              <a:t>     - efficient implementation</a:t>
            </a:r>
          </a:p>
          <a:p>
            <a:r>
              <a:rPr lang="en-US" dirty="0" smtClean="0"/>
              <a:t>     - Outcomes based research</a:t>
            </a:r>
          </a:p>
          <a:p>
            <a:r>
              <a:rPr lang="en-US" dirty="0"/>
              <a:t> </a:t>
            </a:r>
            <a:r>
              <a:rPr lang="en-US" dirty="0" smtClean="0"/>
              <a:t>    - Cost effectiveness</a:t>
            </a:r>
          </a:p>
          <a:p>
            <a:r>
              <a:rPr lang="en-US" dirty="0"/>
              <a:t> </a:t>
            </a:r>
            <a:r>
              <a:rPr lang="en-US" dirty="0" smtClean="0"/>
              <a:t>    - Cross-training health Care</a:t>
            </a:r>
          </a:p>
          <a:p>
            <a:r>
              <a:rPr lang="en-US" dirty="0"/>
              <a:t> </a:t>
            </a:r>
            <a:r>
              <a:rPr lang="en-US" dirty="0" smtClean="0"/>
              <a:t>       professionals</a:t>
            </a:r>
          </a:p>
          <a:p>
            <a:r>
              <a:rPr lang="en-US" dirty="0"/>
              <a:t> </a:t>
            </a:r>
            <a:r>
              <a:rPr lang="en-US" dirty="0" smtClean="0"/>
              <a:t>    - reducing apprehensions</a:t>
            </a:r>
            <a:endParaRPr lang="en-US" dirty="0"/>
          </a:p>
        </p:txBody>
      </p:sp>
    </p:spTree>
    <p:extLst>
      <p:ext uri="{BB962C8B-B14F-4D97-AF65-F5344CB8AC3E}">
        <p14:creationId xmlns:p14="http://schemas.microsoft.com/office/powerpoint/2010/main" val="44382297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572536"/>
          </a:xfrm>
        </p:spPr>
        <p:txBody>
          <a:bodyPr>
            <a:normAutofit fontScale="90000"/>
          </a:bodyPr>
          <a:lstStyle/>
          <a:p>
            <a:r>
              <a:rPr lang="en-US" dirty="0" smtClean="0"/>
              <a:t>Scotland Memorial: Overview</a:t>
            </a:r>
            <a:endParaRPr lang="en-US" dirty="0"/>
          </a:p>
        </p:txBody>
      </p:sp>
      <p:sp>
        <p:nvSpPr>
          <p:cNvPr id="3" name="Content Placeholder 2"/>
          <p:cNvSpPr>
            <a:spLocks noGrp="1"/>
          </p:cNvSpPr>
          <p:nvPr>
            <p:ph idx="1"/>
          </p:nvPr>
        </p:nvSpPr>
        <p:spPr>
          <a:xfrm>
            <a:off x="533400" y="1600200"/>
            <a:ext cx="8153400" cy="4953000"/>
          </a:xfrm>
        </p:spPr>
        <p:txBody>
          <a:bodyPr>
            <a:normAutofit lnSpcReduction="10000"/>
          </a:bodyPr>
          <a:lstStyle/>
          <a:p>
            <a:r>
              <a:rPr lang="en-US" dirty="0" smtClean="0"/>
              <a:t>Location: Laurinburg, NC (southeast NC)</a:t>
            </a:r>
          </a:p>
          <a:p>
            <a:r>
              <a:rPr lang="en-US" dirty="0" smtClean="0"/>
              <a:t>Private inpatient facility </a:t>
            </a:r>
          </a:p>
          <a:p>
            <a:pPr>
              <a:buNone/>
            </a:pPr>
            <a:endParaRPr lang="en-US" dirty="0" smtClean="0"/>
          </a:p>
          <a:p>
            <a:r>
              <a:rPr lang="en-US" dirty="0" smtClean="0"/>
              <a:t>Short-term acute care facility </a:t>
            </a:r>
          </a:p>
          <a:p>
            <a:pPr lvl="1"/>
            <a:r>
              <a:rPr lang="en-US" dirty="0" smtClean="0"/>
              <a:t>general medical &amp; Surgical</a:t>
            </a:r>
          </a:p>
          <a:p>
            <a:pPr lvl="1"/>
            <a:r>
              <a:rPr lang="en-US" dirty="0" smtClean="0"/>
              <a:t>Non-trauma center</a:t>
            </a:r>
          </a:p>
          <a:p>
            <a:pPr lvl="2">
              <a:buNone/>
            </a:pPr>
            <a:endParaRPr lang="en-US" dirty="0" smtClean="0"/>
          </a:p>
          <a:p>
            <a:r>
              <a:rPr lang="en-US" dirty="0" smtClean="0"/>
              <a:t>Voluntary not-for-profit</a:t>
            </a:r>
          </a:p>
          <a:p>
            <a:r>
              <a:rPr lang="en-US" dirty="0" smtClean="0"/>
              <a:t>154 beds (total)  ICU: 7 beds</a:t>
            </a:r>
          </a:p>
          <a:p>
            <a:r>
              <a:rPr lang="en-US" dirty="0" smtClean="0"/>
              <a:t>2014: </a:t>
            </a:r>
          </a:p>
          <a:p>
            <a:pPr lvl="1"/>
            <a:r>
              <a:rPr lang="en-US" dirty="0" smtClean="0"/>
              <a:t>Patient visits to ER: 43,349</a:t>
            </a:r>
          </a:p>
          <a:p>
            <a:pPr lvl="1"/>
            <a:r>
              <a:rPr lang="en-US" dirty="0" smtClean="0"/>
              <a:t>general admissions: 6,443</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496336"/>
          </a:xfrm>
        </p:spPr>
        <p:txBody>
          <a:bodyPr>
            <a:normAutofit/>
          </a:bodyPr>
          <a:lstStyle/>
          <a:p>
            <a:r>
              <a:rPr lang="en-US" sz="2400" dirty="0" smtClean="0"/>
              <a:t>Steps to developing early mobilization at </a:t>
            </a:r>
            <a:r>
              <a:rPr lang="en-US" sz="2400" dirty="0" err="1" smtClean="0"/>
              <a:t>SMH</a:t>
            </a:r>
            <a:endParaRPr lang="en-US" sz="2400" dirty="0"/>
          </a:p>
        </p:txBody>
      </p:sp>
      <p:sp>
        <p:nvSpPr>
          <p:cNvPr id="3" name="Content Placeholder 2"/>
          <p:cNvSpPr>
            <a:spLocks noGrp="1"/>
          </p:cNvSpPr>
          <p:nvPr>
            <p:ph idx="1"/>
          </p:nvPr>
        </p:nvSpPr>
        <p:spPr>
          <a:xfrm>
            <a:off x="457200" y="1600200"/>
            <a:ext cx="8153400" cy="4800600"/>
          </a:xfrm>
        </p:spPr>
        <p:txBody>
          <a:bodyPr>
            <a:normAutofit/>
          </a:bodyPr>
          <a:lstStyle/>
          <a:p>
            <a:r>
              <a:rPr lang="en-US" b="1" dirty="0" smtClean="0"/>
              <a:t>Step 1: </a:t>
            </a:r>
            <a:r>
              <a:rPr lang="en-US" dirty="0" smtClean="0"/>
              <a:t>Develop an interdisciplinary team </a:t>
            </a:r>
          </a:p>
          <a:p>
            <a:pPr marL="68580" indent="0">
              <a:buNone/>
            </a:pPr>
            <a:endParaRPr lang="en-US" dirty="0" smtClean="0"/>
          </a:p>
          <a:p>
            <a:r>
              <a:rPr lang="en-US" b="1" dirty="0">
                <a:solidFill>
                  <a:srgbClr val="FF0000"/>
                </a:solidFill>
              </a:rPr>
              <a:t>C</a:t>
            </a:r>
            <a:r>
              <a:rPr lang="en-US" b="1" dirty="0" smtClean="0">
                <a:solidFill>
                  <a:srgbClr val="FF0000"/>
                </a:solidFill>
              </a:rPr>
              <a:t>ross-training and increased awareness </a:t>
            </a:r>
            <a:endParaRPr lang="en-US" dirty="0"/>
          </a:p>
          <a:p>
            <a:pPr lvl="1"/>
            <a:r>
              <a:rPr lang="en-US" dirty="0" smtClean="0"/>
              <a:t>Interdisciplinary awareness of duties is imperative </a:t>
            </a:r>
            <a:endParaRPr lang="en-US" dirty="0"/>
          </a:p>
          <a:p>
            <a:pPr lvl="1"/>
            <a:r>
              <a:rPr lang="en-US" dirty="0" smtClean="0"/>
              <a:t>Allows efficient provision of quality care regarding the concept and implementation of  ICU early mobility </a:t>
            </a:r>
          </a:p>
          <a:p>
            <a:pPr lvl="1"/>
            <a:endParaRPr lang="en-US" dirty="0" smtClean="0"/>
          </a:p>
          <a:p>
            <a:r>
              <a:rPr lang="en-US" dirty="0" smtClean="0"/>
              <a:t>Team consists of</a:t>
            </a:r>
          </a:p>
          <a:p>
            <a:pPr lvl="1"/>
            <a:r>
              <a:rPr lang="en-US" dirty="0" smtClean="0"/>
              <a:t>RN, CNA, PCT, PT, PTA, OT, Respiratory Therapist, Physicians, student clinicians, and most importantly patient-</a:t>
            </a:r>
            <a:r>
              <a:rPr lang="en-US" dirty="0" smtClean="0">
                <a:solidFill>
                  <a:srgbClr val="FF0000"/>
                </a:solidFill>
              </a:rPr>
              <a:t>FAMILY</a:t>
            </a:r>
            <a:r>
              <a:rPr lang="en-US" dirty="0" smtClean="0"/>
              <a:t> (many roles)</a:t>
            </a:r>
          </a:p>
        </p:txBody>
      </p:sp>
    </p:spTree>
    <p:extLst>
      <p:ext uri="{BB962C8B-B14F-4D97-AF65-F5344CB8AC3E}">
        <p14:creationId xmlns:p14="http://schemas.microsoft.com/office/powerpoint/2010/main" val="158926270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0"/>
            <a:ext cx="7024744" cy="570464"/>
          </a:xfrm>
        </p:spPr>
        <p:txBody>
          <a:bodyPr>
            <a:normAutofit/>
          </a:bodyPr>
          <a:lstStyle/>
          <a:p>
            <a:r>
              <a:rPr lang="en-US" sz="2400" dirty="0" smtClean="0"/>
              <a:t>Steps to developing early mobilization at </a:t>
            </a:r>
            <a:r>
              <a:rPr lang="en-US" sz="2400" dirty="0" err="1" smtClean="0"/>
              <a:t>SMH</a:t>
            </a:r>
            <a:endParaRPr lang="en-US" sz="2400" dirty="0"/>
          </a:p>
        </p:txBody>
      </p:sp>
      <p:sp>
        <p:nvSpPr>
          <p:cNvPr id="3" name="Content Placeholder 2"/>
          <p:cNvSpPr>
            <a:spLocks noGrp="1"/>
          </p:cNvSpPr>
          <p:nvPr>
            <p:ph idx="1"/>
          </p:nvPr>
        </p:nvSpPr>
        <p:spPr>
          <a:xfrm>
            <a:off x="762000" y="1447800"/>
            <a:ext cx="7567107" cy="2476948"/>
          </a:xfrm>
        </p:spPr>
        <p:txBody>
          <a:bodyPr>
            <a:normAutofit/>
          </a:bodyPr>
          <a:lstStyle/>
          <a:p>
            <a:r>
              <a:rPr lang="en-US" dirty="0" smtClean="0"/>
              <a:t>2. Establish a preliminary protocol for early mobility within the assembled team-members</a:t>
            </a:r>
          </a:p>
          <a:p>
            <a:pPr lvl="1"/>
            <a:r>
              <a:rPr lang="en-US" dirty="0" smtClean="0"/>
              <a:t>Must be individualized to the hospital you are practicing within.</a:t>
            </a:r>
          </a:p>
          <a:p>
            <a:pPr lvl="1"/>
            <a:r>
              <a:rPr lang="en-US" b="1" dirty="0" smtClean="0">
                <a:solidFill>
                  <a:srgbClr val="FF0000"/>
                </a:solidFill>
              </a:rPr>
              <a:t>FAMILY BASED EARLY MOBILITY</a:t>
            </a:r>
          </a:p>
          <a:p>
            <a:pPr lvl="1"/>
            <a:r>
              <a:rPr lang="en-US" dirty="0" smtClean="0"/>
              <a:t>The first draft is not set in stone</a:t>
            </a:r>
          </a:p>
          <a:p>
            <a:pPr marL="896112" lvl="3" indent="0">
              <a:buNone/>
            </a:pPr>
            <a:endParaRPr lang="en-US" dirty="0"/>
          </a:p>
        </p:txBody>
      </p:sp>
      <p:pic>
        <p:nvPicPr>
          <p:cNvPr id="4" name="Picture 3"/>
          <p:cNvPicPr>
            <a:picLocks noChangeAspect="1"/>
          </p:cNvPicPr>
          <p:nvPr/>
        </p:nvPicPr>
        <p:blipFill>
          <a:blip r:embed="rId3"/>
          <a:stretch>
            <a:fillRect/>
          </a:stretch>
        </p:blipFill>
        <p:spPr>
          <a:xfrm>
            <a:off x="4953000" y="3886200"/>
            <a:ext cx="3581400" cy="2555024"/>
          </a:xfrm>
          <a:prstGeom prst="rect">
            <a:avLst/>
          </a:prstGeom>
        </p:spPr>
      </p:pic>
    </p:spTree>
    <p:extLst>
      <p:ext uri="{BB962C8B-B14F-4D97-AF65-F5344CB8AC3E}">
        <p14:creationId xmlns:p14="http://schemas.microsoft.com/office/powerpoint/2010/main" val="210965322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09600"/>
            <a:ext cx="7024744" cy="648736"/>
          </a:xfrm>
        </p:spPr>
        <p:txBody>
          <a:bodyPr>
            <a:normAutofit fontScale="90000"/>
          </a:bodyPr>
          <a:lstStyle/>
          <a:p>
            <a:r>
              <a:rPr lang="en-US" sz="2400" dirty="0" smtClean="0"/>
              <a:t>Benefit of Incorporating Family into ICU Mobility</a:t>
            </a:r>
            <a:endParaRPr lang="en-US" sz="2400" dirty="0"/>
          </a:p>
        </p:txBody>
      </p:sp>
      <p:sp>
        <p:nvSpPr>
          <p:cNvPr id="5" name="Content Placeholder 4"/>
          <p:cNvSpPr>
            <a:spLocks noGrp="1"/>
          </p:cNvSpPr>
          <p:nvPr>
            <p:ph idx="1"/>
          </p:nvPr>
        </p:nvSpPr>
        <p:spPr>
          <a:xfrm>
            <a:off x="457200" y="1447800"/>
            <a:ext cx="8229600" cy="5029200"/>
          </a:xfrm>
        </p:spPr>
        <p:txBody>
          <a:bodyPr>
            <a:normAutofit/>
          </a:bodyPr>
          <a:lstStyle/>
          <a:p>
            <a:r>
              <a:rPr lang="en-US" sz="1800" dirty="0"/>
              <a:t>Family based early mobility is </a:t>
            </a:r>
            <a:r>
              <a:rPr lang="en-US" sz="1800" dirty="0" smtClean="0"/>
              <a:t>imperative </a:t>
            </a:r>
            <a:r>
              <a:rPr lang="en-US" sz="1800" dirty="0"/>
              <a:t>at SMH. </a:t>
            </a:r>
            <a:endParaRPr lang="en-US" sz="1800" dirty="0" smtClean="0"/>
          </a:p>
          <a:p>
            <a:pPr lvl="1"/>
            <a:r>
              <a:rPr lang="en-US" sz="1800" dirty="0" err="1" smtClean="0"/>
              <a:t>Llimited</a:t>
            </a:r>
            <a:r>
              <a:rPr lang="en-US" sz="1800" dirty="0" smtClean="0"/>
              <a:t> </a:t>
            </a:r>
            <a:r>
              <a:rPr lang="en-US" sz="1800" dirty="0"/>
              <a:t>staffing and </a:t>
            </a:r>
            <a:r>
              <a:rPr lang="en-US" sz="1800" dirty="0" smtClean="0"/>
              <a:t>availability </a:t>
            </a:r>
          </a:p>
          <a:p>
            <a:pPr lvl="1"/>
            <a:endParaRPr lang="en-US" sz="1800" dirty="0" smtClean="0"/>
          </a:p>
          <a:p>
            <a:r>
              <a:rPr lang="en-US" sz="1800" dirty="0"/>
              <a:t>W</a:t>
            </a:r>
            <a:r>
              <a:rPr lang="en-US" sz="1800" dirty="0" smtClean="0"/>
              <a:t>ith </a:t>
            </a:r>
            <a:r>
              <a:rPr lang="en-US" sz="1800" dirty="0"/>
              <a:t>proper skilled  instruction and education and comfort </a:t>
            </a:r>
            <a:r>
              <a:rPr lang="en-US" sz="1800" dirty="0" smtClean="0"/>
              <a:t>the </a:t>
            </a:r>
            <a:r>
              <a:rPr lang="en-US" sz="1800" dirty="0"/>
              <a:t>family can serve many imperative roles </a:t>
            </a:r>
            <a:r>
              <a:rPr lang="en-US" sz="1800" dirty="0" smtClean="0"/>
              <a:t>with active participation</a:t>
            </a:r>
            <a:endParaRPr lang="en-US" sz="1800" dirty="0"/>
          </a:p>
          <a:p>
            <a:pPr lvl="1"/>
            <a:r>
              <a:rPr lang="en-US" sz="1800" dirty="0" smtClean="0"/>
              <a:t>Coach</a:t>
            </a:r>
          </a:p>
          <a:p>
            <a:pPr lvl="1"/>
            <a:r>
              <a:rPr lang="en-US" sz="1800" dirty="0" smtClean="0"/>
              <a:t>Motivator </a:t>
            </a:r>
            <a:r>
              <a:rPr lang="en-US" sz="1800" dirty="0"/>
              <a:t>	</a:t>
            </a:r>
            <a:endParaRPr lang="en-US" sz="1800" dirty="0" smtClean="0"/>
          </a:p>
          <a:p>
            <a:pPr lvl="1"/>
            <a:r>
              <a:rPr lang="en-US" sz="1800" dirty="0"/>
              <a:t>H</a:t>
            </a:r>
            <a:r>
              <a:rPr lang="en-US" sz="1800" dirty="0" smtClean="0"/>
              <a:t>istorian</a:t>
            </a:r>
            <a:endParaRPr lang="en-US" sz="1800" dirty="0"/>
          </a:p>
          <a:p>
            <a:endParaRPr lang="en-US" sz="1800" dirty="0" smtClean="0"/>
          </a:p>
          <a:p>
            <a:r>
              <a:rPr lang="en-US" sz="1800" dirty="0" smtClean="0"/>
              <a:t>Consistent Implementation of non-skilled interventions</a:t>
            </a:r>
          </a:p>
          <a:p>
            <a:pPr lvl="1"/>
            <a:endParaRPr lang="en-US" sz="1800" dirty="0"/>
          </a:p>
          <a:p>
            <a:r>
              <a:rPr lang="en-US" sz="1800" dirty="0" smtClean="0"/>
              <a:t> Decreased sense of helplessness by Family</a:t>
            </a:r>
            <a:endParaRPr lang="en-US" sz="1800" dirty="0"/>
          </a:p>
          <a:p>
            <a:pPr lvl="1"/>
            <a:r>
              <a:rPr lang="en-US" sz="1800" dirty="0" smtClean="0"/>
              <a:t>gives </a:t>
            </a:r>
            <a:r>
              <a:rPr lang="en-US" sz="1800" dirty="0"/>
              <a:t>comfort </a:t>
            </a:r>
            <a:r>
              <a:rPr lang="en-US" sz="1800" dirty="0" smtClean="0"/>
              <a:t>&amp; increased QOL</a:t>
            </a:r>
            <a:endParaRPr lang="en-US" sz="1800" dirty="0"/>
          </a:p>
        </p:txBody>
      </p:sp>
    </p:spTree>
    <p:extLst>
      <p:ext uri="{BB962C8B-B14F-4D97-AF65-F5344CB8AC3E}">
        <p14:creationId xmlns:p14="http://schemas.microsoft.com/office/powerpoint/2010/main" val="28457906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4823910" cy="420136"/>
          </a:xfrm>
        </p:spPr>
        <p:txBody>
          <a:bodyPr>
            <a:normAutofit fontScale="90000"/>
          </a:bodyPr>
          <a:lstStyle/>
          <a:p>
            <a:r>
              <a:rPr lang="en-US" sz="2000" dirty="0" smtClean="0"/>
              <a:t>Safety Considerations for Early Mobility</a:t>
            </a:r>
            <a:endParaRPr lang="en-US" sz="2000" dirty="0"/>
          </a:p>
        </p:txBody>
      </p:sp>
      <p:sp>
        <p:nvSpPr>
          <p:cNvPr id="3" name="Content Placeholder 2"/>
          <p:cNvSpPr>
            <a:spLocks noGrp="1"/>
          </p:cNvSpPr>
          <p:nvPr>
            <p:ph idx="1"/>
          </p:nvPr>
        </p:nvSpPr>
        <p:spPr>
          <a:xfrm>
            <a:off x="533400" y="1219200"/>
            <a:ext cx="8077200" cy="5181600"/>
          </a:xfrm>
        </p:spPr>
        <p:txBody>
          <a:bodyPr>
            <a:normAutofit fontScale="92500" lnSpcReduction="10000"/>
          </a:bodyPr>
          <a:lstStyle/>
          <a:p>
            <a:r>
              <a:rPr lang="en-US" dirty="0" smtClean="0"/>
              <a:t>Table 2: Stiller(2007).</a:t>
            </a:r>
          </a:p>
          <a:p>
            <a:pPr>
              <a:buNone/>
            </a:pPr>
            <a:endParaRPr lang="en-US" dirty="0" smtClean="0"/>
          </a:p>
          <a:p>
            <a:r>
              <a:rPr lang="en-US" dirty="0" smtClean="0"/>
              <a:t>Safer to increase the intensity of activity slowly and progressively as each treatment is tolerated </a:t>
            </a:r>
          </a:p>
          <a:p>
            <a:endParaRPr lang="en-US" dirty="0" smtClean="0"/>
          </a:p>
          <a:p>
            <a:r>
              <a:rPr lang="en-US" dirty="0" smtClean="0"/>
              <a:t>General physiological principle and clinical acumen guide clinical practice </a:t>
            </a:r>
          </a:p>
          <a:p>
            <a:endParaRPr lang="en-US" dirty="0" smtClean="0"/>
          </a:p>
          <a:p>
            <a:r>
              <a:rPr lang="en-US" dirty="0" smtClean="0"/>
              <a:t>Activity should be selected based on assessment of patient’s underlying cardiovascular and respiratory reserve</a:t>
            </a:r>
          </a:p>
          <a:p>
            <a:endParaRPr lang="en-US" dirty="0" smtClean="0"/>
          </a:p>
          <a:p>
            <a:r>
              <a:rPr lang="en-US" dirty="0" smtClean="0"/>
              <a:t>Activity should be determined from the patient’s response to previous mobilization treatments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143000"/>
            <a:ext cx="5052510" cy="381000"/>
          </a:xfrm>
        </p:spPr>
        <p:txBody>
          <a:bodyPr>
            <a:noAutofit/>
          </a:bodyPr>
          <a:lstStyle/>
          <a:p>
            <a:r>
              <a:rPr lang="en-US" sz="2400" dirty="0" smtClean="0"/>
              <a:t>Safety Considerations for Early Mobility </a:t>
            </a:r>
            <a:endParaRPr lang="en-US" sz="2400" dirty="0"/>
          </a:p>
        </p:txBody>
      </p:sp>
      <p:sp>
        <p:nvSpPr>
          <p:cNvPr id="3" name="Content Placeholder 2"/>
          <p:cNvSpPr>
            <a:spLocks noGrp="1"/>
          </p:cNvSpPr>
          <p:nvPr>
            <p:ph idx="1"/>
          </p:nvPr>
        </p:nvSpPr>
        <p:spPr>
          <a:xfrm>
            <a:off x="457200" y="1752600"/>
            <a:ext cx="8229600" cy="4724400"/>
          </a:xfrm>
        </p:spPr>
        <p:txBody>
          <a:bodyPr>
            <a:normAutofit/>
          </a:bodyPr>
          <a:lstStyle/>
          <a:p>
            <a:r>
              <a:rPr lang="en-US" sz="2000" dirty="0" smtClean="0"/>
              <a:t>Appropriate activity duration and frequency are extremely variable for critically ill patients</a:t>
            </a:r>
          </a:p>
          <a:p>
            <a:pPr>
              <a:buNone/>
            </a:pPr>
            <a:endParaRPr lang="en-US" sz="2000" dirty="0" smtClean="0"/>
          </a:p>
          <a:p>
            <a:r>
              <a:rPr lang="en-US" sz="2000" dirty="0" smtClean="0"/>
              <a:t>Duration and frequency depend on patient’s underlying condition </a:t>
            </a:r>
          </a:p>
          <a:p>
            <a:pPr>
              <a:buNone/>
            </a:pPr>
            <a:endParaRPr lang="en-US" sz="2000" dirty="0" smtClean="0"/>
          </a:p>
          <a:p>
            <a:r>
              <a:rPr lang="en-US" sz="2000" dirty="0" smtClean="0"/>
              <a:t>Mobilization should be functional as possible</a:t>
            </a:r>
          </a:p>
          <a:p>
            <a:pPr>
              <a:buNone/>
            </a:pPr>
            <a:endParaRPr lang="en-US" sz="2000" dirty="0" smtClean="0"/>
          </a:p>
          <a:p>
            <a:r>
              <a:rPr lang="en-US" sz="2000" dirty="0" smtClean="0"/>
              <a:t>If possible, a short warm-up period should be accomplished</a:t>
            </a:r>
          </a:p>
          <a:p>
            <a:pPr>
              <a:buNone/>
            </a:pPr>
            <a:endParaRPr lang="en-US" sz="2000" dirty="0" smtClean="0"/>
          </a:p>
          <a:p>
            <a:r>
              <a:rPr lang="en-US" sz="2000" dirty="0" smtClean="0"/>
              <a:t>Patient safety should be considered during all phases of a mobilization activities</a:t>
            </a:r>
            <a:endParaRPr lang="en-US" sz="20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838200"/>
            <a:ext cx="5943600" cy="420136"/>
          </a:xfrm>
        </p:spPr>
        <p:txBody>
          <a:bodyPr>
            <a:normAutofit fontScale="90000"/>
          </a:bodyPr>
          <a:lstStyle/>
          <a:p>
            <a:r>
              <a:rPr lang="en-US" sz="2800" dirty="0" smtClean="0"/>
              <a:t>SMH Pilot Protocol: Exclusion Criteria</a:t>
            </a:r>
            <a:endParaRPr lang="en-US" sz="2800" dirty="0"/>
          </a:p>
        </p:txBody>
      </p:sp>
      <p:sp>
        <p:nvSpPr>
          <p:cNvPr id="3" name="Content Placeholder 2"/>
          <p:cNvSpPr>
            <a:spLocks noGrp="1"/>
          </p:cNvSpPr>
          <p:nvPr>
            <p:ph idx="1"/>
          </p:nvPr>
        </p:nvSpPr>
        <p:spPr>
          <a:xfrm>
            <a:off x="457200" y="1524000"/>
            <a:ext cx="8229600" cy="4953000"/>
          </a:xfrm>
        </p:spPr>
        <p:txBody>
          <a:bodyPr>
            <a:normAutofit fontScale="70000" lnSpcReduction="20000"/>
          </a:bodyPr>
          <a:lstStyle/>
          <a:p>
            <a:r>
              <a:rPr lang="en-US" sz="2600" dirty="0" smtClean="0"/>
              <a:t>Unable to understand or interpret English</a:t>
            </a:r>
          </a:p>
          <a:p>
            <a:pPr>
              <a:buNone/>
            </a:pPr>
            <a:endParaRPr lang="en-US" sz="2600" dirty="0" smtClean="0"/>
          </a:p>
          <a:p>
            <a:r>
              <a:rPr lang="en-US" sz="2600" dirty="0" smtClean="0"/>
              <a:t>Presence of pelvic, long bone fractures or in in skeletal traction</a:t>
            </a:r>
          </a:p>
          <a:p>
            <a:pPr>
              <a:buNone/>
            </a:pPr>
            <a:endParaRPr lang="en-US" sz="2600" dirty="0" smtClean="0"/>
          </a:p>
          <a:p>
            <a:r>
              <a:rPr lang="en-US" sz="2600" dirty="0" smtClean="0"/>
              <a:t>If intubated, and less than &lt;72 hours </a:t>
            </a:r>
          </a:p>
          <a:p>
            <a:pPr>
              <a:buNone/>
            </a:pPr>
            <a:endParaRPr lang="en-US" sz="2600" dirty="0" smtClean="0"/>
          </a:p>
          <a:p>
            <a:r>
              <a:rPr lang="en-US" sz="2600" dirty="0" smtClean="0"/>
              <a:t>Full spinal precautions</a:t>
            </a:r>
          </a:p>
          <a:p>
            <a:pPr>
              <a:buNone/>
            </a:pPr>
            <a:endParaRPr lang="en-US" sz="2600" dirty="0" smtClean="0"/>
          </a:p>
          <a:p>
            <a:r>
              <a:rPr lang="en-US" sz="2600" dirty="0" smtClean="0"/>
              <a:t>Presence of acute traumatic brain injury or increased ICP</a:t>
            </a:r>
          </a:p>
          <a:p>
            <a:pPr>
              <a:buNone/>
            </a:pPr>
            <a:endParaRPr lang="en-US" sz="2600" dirty="0" smtClean="0"/>
          </a:p>
          <a:p>
            <a:r>
              <a:rPr lang="en-US" sz="2600" dirty="0" smtClean="0"/>
              <a:t>Fio2 &lt; 60%, RR&lt;12,  PEEP&lt;10, O2 sat &lt;90</a:t>
            </a:r>
          </a:p>
          <a:p>
            <a:pPr>
              <a:buNone/>
            </a:pPr>
            <a:endParaRPr lang="en-US" sz="2600" dirty="0" smtClean="0"/>
          </a:p>
          <a:p>
            <a:r>
              <a:rPr lang="en-US" sz="2600" dirty="0" smtClean="0"/>
              <a:t>Facial trauma or known difficult airway</a:t>
            </a:r>
          </a:p>
          <a:p>
            <a:pPr>
              <a:buNone/>
            </a:pPr>
            <a:endParaRPr lang="en-US" sz="2600" dirty="0" smtClean="0"/>
          </a:p>
          <a:p>
            <a:r>
              <a:rPr lang="en-US" sz="2600" dirty="0" smtClean="0"/>
              <a:t>BMI &gt; 40</a:t>
            </a:r>
          </a:p>
          <a:p>
            <a:pPr>
              <a:buNone/>
            </a:pPr>
            <a:endParaRPr lang="en-US" sz="2600" dirty="0" smtClean="0"/>
          </a:p>
          <a:p>
            <a:r>
              <a:rPr lang="en-US" sz="2600" dirty="0" smtClean="0"/>
              <a:t>Presence of metastatic lung disease</a:t>
            </a:r>
          </a:p>
          <a:p>
            <a:endParaRPr lang="en-US" dirty="0" smtClean="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496336"/>
          </a:xfrm>
        </p:spPr>
        <p:txBody>
          <a:bodyPr>
            <a:normAutofit/>
          </a:bodyPr>
          <a:lstStyle/>
          <a:p>
            <a:r>
              <a:rPr lang="en-US" sz="2400" dirty="0" smtClean="0"/>
              <a:t>Steps to developing early mobilization at </a:t>
            </a:r>
            <a:r>
              <a:rPr lang="en-US" sz="2400" dirty="0" err="1" smtClean="0"/>
              <a:t>SMH</a:t>
            </a:r>
            <a:endParaRPr lang="en-US" sz="2400" dirty="0"/>
          </a:p>
        </p:txBody>
      </p:sp>
      <p:sp>
        <p:nvSpPr>
          <p:cNvPr id="3" name="Content Placeholder 2"/>
          <p:cNvSpPr>
            <a:spLocks noGrp="1"/>
          </p:cNvSpPr>
          <p:nvPr>
            <p:ph idx="1"/>
          </p:nvPr>
        </p:nvSpPr>
        <p:spPr>
          <a:xfrm>
            <a:off x="533400" y="1905000"/>
            <a:ext cx="8077200" cy="4648200"/>
          </a:xfrm>
        </p:spPr>
        <p:txBody>
          <a:bodyPr>
            <a:normAutofit lnSpcReduction="10000"/>
          </a:bodyPr>
          <a:lstStyle/>
          <a:p>
            <a:pPr marL="68580" indent="0">
              <a:buNone/>
            </a:pPr>
            <a:r>
              <a:rPr lang="en-US" sz="1800" dirty="0" smtClean="0"/>
              <a:t>Step 3: Establish outcome measures that are feasible, sensitive, valid and reliable sensitive</a:t>
            </a:r>
          </a:p>
          <a:p>
            <a:pPr marL="68580" indent="0">
              <a:buNone/>
            </a:pPr>
            <a:endParaRPr lang="en-US" sz="1800" dirty="0" smtClean="0"/>
          </a:p>
          <a:p>
            <a:r>
              <a:rPr lang="en-US" sz="1800" dirty="0" smtClean="0"/>
              <a:t>Define outcomes of interest which accurately illustrate the value of ICU-EM programs</a:t>
            </a:r>
          </a:p>
          <a:p>
            <a:pPr marL="68580" indent="0">
              <a:buNone/>
            </a:pPr>
            <a:endParaRPr lang="en-US" sz="1800" dirty="0"/>
          </a:p>
          <a:p>
            <a:r>
              <a:rPr lang="en-US" sz="1800" dirty="0" smtClean="0"/>
              <a:t>Multiple functional outcome measures to provide small and large scales of change</a:t>
            </a:r>
          </a:p>
          <a:p>
            <a:endParaRPr lang="en-US" sz="1800" dirty="0" smtClean="0"/>
          </a:p>
          <a:p>
            <a:r>
              <a:rPr lang="en-US" sz="1800" dirty="0" smtClean="0"/>
              <a:t>ID improvement or worsening of function</a:t>
            </a:r>
            <a:r>
              <a:rPr lang="en-US" sz="1800" dirty="0"/>
              <a:t> </a:t>
            </a:r>
            <a:endParaRPr lang="en-US" sz="1800" dirty="0" smtClean="0"/>
          </a:p>
          <a:p>
            <a:pPr marL="68580" indent="0">
              <a:buNone/>
            </a:pPr>
            <a:endParaRPr lang="en-US" sz="1800" dirty="0"/>
          </a:p>
          <a:p>
            <a:r>
              <a:rPr lang="en-US" sz="1800" dirty="0" smtClean="0"/>
              <a:t>Decrease presence of floor effect</a:t>
            </a:r>
          </a:p>
          <a:p>
            <a:pPr lvl="1"/>
            <a:r>
              <a:rPr lang="en-US" sz="1800" b="1" dirty="0" smtClean="0"/>
              <a:t>At SMH</a:t>
            </a:r>
            <a:r>
              <a:rPr lang="en-US" sz="1800" dirty="0" smtClean="0"/>
              <a:t>: PARAGON</a:t>
            </a:r>
          </a:p>
          <a:p>
            <a:pPr lvl="2"/>
            <a:r>
              <a:rPr lang="en-US" sz="1800" dirty="0" smtClean="0"/>
              <a:t> incorporates multiple types of functional outcomes together each scale proven accurate, (KUH, FIM,)</a:t>
            </a:r>
            <a:endParaRPr lang="en-US" sz="1800" dirty="0"/>
          </a:p>
          <a:p>
            <a:pPr lvl="1"/>
            <a:endParaRPr lang="en-US" dirty="0" smtClean="0"/>
          </a:p>
          <a:p>
            <a:endParaRPr lang="en-US" dirty="0"/>
          </a:p>
        </p:txBody>
      </p:sp>
    </p:spTree>
    <p:extLst>
      <p:ext uri="{BB962C8B-B14F-4D97-AF65-F5344CB8AC3E}">
        <p14:creationId xmlns:p14="http://schemas.microsoft.com/office/powerpoint/2010/main" val="2406816577"/>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496336"/>
          </a:xfrm>
        </p:spPr>
        <p:txBody>
          <a:bodyPr>
            <a:normAutofit fontScale="90000"/>
          </a:bodyPr>
          <a:lstStyle/>
          <a:p>
            <a:r>
              <a:rPr lang="en-US" sz="2800" dirty="0" smtClean="0"/>
              <a:t>The ICU Mobility Scale</a:t>
            </a:r>
            <a:endParaRPr lang="en-US" sz="2800" dirty="0"/>
          </a:p>
        </p:txBody>
      </p:sp>
      <p:sp>
        <p:nvSpPr>
          <p:cNvPr id="3" name="Content Placeholder 2"/>
          <p:cNvSpPr>
            <a:spLocks noGrp="1"/>
          </p:cNvSpPr>
          <p:nvPr>
            <p:ph idx="1"/>
          </p:nvPr>
        </p:nvSpPr>
        <p:spPr>
          <a:xfrm>
            <a:off x="457200" y="1676400"/>
            <a:ext cx="8153400" cy="4724400"/>
          </a:xfrm>
        </p:spPr>
        <p:txBody>
          <a:bodyPr>
            <a:normAutofit/>
          </a:bodyPr>
          <a:lstStyle/>
          <a:p>
            <a:r>
              <a:rPr lang="en-US" dirty="0" smtClean="0"/>
              <a:t>Developed by multidisciplinary group </a:t>
            </a:r>
          </a:p>
          <a:p>
            <a:pPr lvl="2"/>
            <a:r>
              <a:rPr lang="en-US" dirty="0" smtClean="0"/>
              <a:t>critical care physicians (8)</a:t>
            </a:r>
          </a:p>
          <a:p>
            <a:pPr lvl="2"/>
            <a:r>
              <a:rPr lang="en-US" dirty="0" smtClean="0"/>
              <a:t>physical therapists (8)</a:t>
            </a:r>
          </a:p>
          <a:p>
            <a:pPr lvl="2"/>
            <a:r>
              <a:rPr lang="en-US" dirty="0" smtClean="0"/>
              <a:t>Registered nurses (2)</a:t>
            </a:r>
          </a:p>
          <a:p>
            <a:pPr lvl="2">
              <a:buNone/>
            </a:pPr>
            <a:endParaRPr lang="en-US" dirty="0" smtClean="0"/>
          </a:p>
          <a:p>
            <a:r>
              <a:rPr lang="en-US" dirty="0" smtClean="0"/>
              <a:t>Usable by all members of multidisciplinary ICU team</a:t>
            </a:r>
          </a:p>
          <a:p>
            <a:r>
              <a:rPr lang="en-US" dirty="0" smtClean="0"/>
              <a:t>Possess Content Validity </a:t>
            </a:r>
          </a:p>
          <a:p>
            <a:r>
              <a:rPr lang="en-US" dirty="0" smtClean="0"/>
              <a:t>Feasible to administer and record</a:t>
            </a:r>
          </a:p>
          <a:p>
            <a:r>
              <a:rPr lang="en-US" dirty="0" smtClean="0"/>
              <a:t>High inter-rater reliability across all professions</a:t>
            </a:r>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4442910" cy="572536"/>
          </a:xfrm>
        </p:spPr>
        <p:txBody>
          <a:bodyPr>
            <a:normAutofit/>
          </a:bodyPr>
          <a:lstStyle/>
          <a:p>
            <a:r>
              <a:rPr lang="en-US" sz="1800" dirty="0" smtClean="0"/>
              <a:t>ICU intensive care mobility Scale  (IMS)</a:t>
            </a:r>
            <a:endParaRPr lang="en-US" sz="1800" dirty="0"/>
          </a:p>
        </p:txBody>
      </p:sp>
      <p:graphicFrame>
        <p:nvGraphicFramePr>
          <p:cNvPr id="4" name="Content Placeholder 3"/>
          <p:cNvGraphicFramePr>
            <a:graphicFrameLocks noGrp="1"/>
          </p:cNvGraphicFramePr>
          <p:nvPr>
            <p:ph idx="1"/>
          </p:nvPr>
        </p:nvGraphicFramePr>
        <p:xfrm>
          <a:off x="685800" y="685800"/>
          <a:ext cx="7772400" cy="5740324"/>
        </p:xfrm>
        <a:graphic>
          <a:graphicData uri="http://schemas.openxmlformats.org/drawingml/2006/table">
            <a:tbl>
              <a:tblPr firstRow="1" bandRow="1">
                <a:tableStyleId>{5C22544A-7EE6-4342-B048-85BDC9FD1C3A}</a:tableStyleId>
              </a:tblPr>
              <a:tblGrid>
                <a:gridCol w="719667"/>
                <a:gridCol w="2302934"/>
                <a:gridCol w="4749799"/>
              </a:tblGrid>
              <a:tr h="258927">
                <a:tc>
                  <a:txBody>
                    <a:bodyPr/>
                    <a:lstStyle/>
                    <a:p>
                      <a:r>
                        <a:rPr lang="en-US" dirty="0" smtClean="0"/>
                        <a:t>NUM</a:t>
                      </a:r>
                      <a:endParaRPr lang="en-US" dirty="0"/>
                    </a:p>
                  </a:txBody>
                  <a:tcPr/>
                </a:tc>
                <a:tc>
                  <a:txBody>
                    <a:bodyPr/>
                    <a:lstStyle/>
                    <a:p>
                      <a:r>
                        <a:rPr lang="en-US" sz="1400" dirty="0" err="1" smtClean="0"/>
                        <a:t>Classifacation</a:t>
                      </a:r>
                      <a:endParaRPr lang="en-US" sz="1400" dirty="0"/>
                    </a:p>
                  </a:txBody>
                  <a:tcPr/>
                </a:tc>
                <a:tc>
                  <a:txBody>
                    <a:bodyPr/>
                    <a:lstStyle/>
                    <a:p>
                      <a:r>
                        <a:rPr lang="en-US" sz="1400" dirty="0" smtClean="0"/>
                        <a:t>Definition</a:t>
                      </a:r>
                      <a:endParaRPr lang="en-US" sz="1400" dirty="0"/>
                    </a:p>
                  </a:txBody>
                  <a:tcPr/>
                </a:tc>
              </a:tr>
              <a:tr h="453121">
                <a:tc>
                  <a:txBody>
                    <a:bodyPr/>
                    <a:lstStyle/>
                    <a:p>
                      <a:r>
                        <a:rPr lang="en-US" dirty="0" smtClean="0"/>
                        <a:t>0</a:t>
                      </a:r>
                      <a:endParaRPr lang="en-US" dirty="0"/>
                    </a:p>
                  </a:txBody>
                  <a:tcPr/>
                </a:tc>
                <a:tc>
                  <a:txBody>
                    <a:bodyPr/>
                    <a:lstStyle/>
                    <a:p>
                      <a:r>
                        <a:rPr lang="en-US" sz="1400" dirty="0" smtClean="0"/>
                        <a:t>None</a:t>
                      </a:r>
                      <a:r>
                        <a:rPr lang="en-US" sz="1400" baseline="0" dirty="0" smtClean="0"/>
                        <a:t> (lying supine)</a:t>
                      </a:r>
                      <a:endParaRPr lang="en-US" sz="1400" dirty="0"/>
                    </a:p>
                  </a:txBody>
                  <a:tcPr/>
                </a:tc>
                <a:tc>
                  <a:txBody>
                    <a:bodyPr/>
                    <a:lstStyle/>
                    <a:p>
                      <a:r>
                        <a:rPr lang="en-US" sz="1400" dirty="0" smtClean="0"/>
                        <a:t>Passively rolled/exercised by staff; 0</a:t>
                      </a:r>
                      <a:r>
                        <a:rPr lang="en-US" sz="1400" baseline="0" dirty="0" smtClean="0"/>
                        <a:t> AROM</a:t>
                      </a:r>
                      <a:endParaRPr lang="en-US" sz="1400" dirty="0"/>
                    </a:p>
                  </a:txBody>
                  <a:tcPr/>
                </a:tc>
              </a:tr>
              <a:tr h="453121">
                <a:tc>
                  <a:txBody>
                    <a:bodyPr/>
                    <a:lstStyle/>
                    <a:p>
                      <a:r>
                        <a:rPr lang="en-US" dirty="0" smtClean="0"/>
                        <a:t>1</a:t>
                      </a:r>
                      <a:endParaRPr lang="en-US" dirty="0"/>
                    </a:p>
                  </a:txBody>
                  <a:tcPr/>
                </a:tc>
                <a:tc>
                  <a:txBody>
                    <a:bodyPr/>
                    <a:lstStyle/>
                    <a:p>
                      <a:r>
                        <a:rPr lang="en-US" sz="1400" dirty="0" smtClean="0"/>
                        <a:t>Sitting/bed</a:t>
                      </a:r>
                      <a:r>
                        <a:rPr lang="en-US" sz="1400" baseline="0" dirty="0" smtClean="0"/>
                        <a:t> exercise</a:t>
                      </a:r>
                      <a:endParaRPr lang="en-US" sz="1400" dirty="0"/>
                    </a:p>
                  </a:txBody>
                  <a:tcPr/>
                </a:tc>
                <a:tc>
                  <a:txBody>
                    <a:bodyPr/>
                    <a:lstStyle/>
                    <a:p>
                      <a:r>
                        <a:rPr lang="en-US" sz="1400" dirty="0" smtClean="0"/>
                        <a:t>Bed</a:t>
                      </a:r>
                      <a:r>
                        <a:rPr lang="en-US" sz="1400" baseline="0" dirty="0" smtClean="0"/>
                        <a:t> mobility activities, exercise, AROM</a:t>
                      </a:r>
                      <a:endParaRPr lang="en-US" sz="1400" dirty="0"/>
                    </a:p>
                  </a:txBody>
                  <a:tcPr/>
                </a:tc>
              </a:tr>
              <a:tr h="453121">
                <a:tc>
                  <a:txBody>
                    <a:bodyPr/>
                    <a:lstStyle/>
                    <a:p>
                      <a:r>
                        <a:rPr lang="en-US" dirty="0" smtClean="0"/>
                        <a:t>2</a:t>
                      </a:r>
                      <a:endParaRPr lang="en-US" dirty="0"/>
                    </a:p>
                  </a:txBody>
                  <a:tcPr/>
                </a:tc>
                <a:tc>
                  <a:txBody>
                    <a:bodyPr/>
                    <a:lstStyle/>
                    <a:p>
                      <a:r>
                        <a:rPr lang="en-US" sz="1400" dirty="0" smtClean="0"/>
                        <a:t>Passive</a:t>
                      </a:r>
                      <a:r>
                        <a:rPr lang="en-US" sz="1400" baseline="0" dirty="0" smtClean="0"/>
                        <a:t> </a:t>
                      </a:r>
                      <a:r>
                        <a:rPr lang="en-US" sz="1400" baseline="0" dirty="0" err="1" smtClean="0"/>
                        <a:t>bed</a:t>
                      </a:r>
                      <a:r>
                        <a:rPr lang="en-US" sz="1400" baseline="0" dirty="0" err="1" smtClean="0">
                          <a:sym typeface="Wingdings" pitchFamily="2" charset="2"/>
                        </a:rPr>
                        <a:t>chair</a:t>
                      </a:r>
                      <a:endParaRPr lang="en-US" sz="1400" dirty="0"/>
                    </a:p>
                  </a:txBody>
                  <a:tcPr/>
                </a:tc>
                <a:tc>
                  <a:txBody>
                    <a:bodyPr/>
                    <a:lstStyle/>
                    <a:p>
                      <a:r>
                        <a:rPr lang="en-US" sz="1400" dirty="0" smtClean="0"/>
                        <a:t>Hoist, passive life or slide </a:t>
                      </a:r>
                      <a:r>
                        <a:rPr lang="en-US" sz="1400" dirty="0" err="1" smtClean="0"/>
                        <a:t>trasnfer</a:t>
                      </a:r>
                      <a:r>
                        <a:rPr lang="en-US" sz="1400" dirty="0" smtClean="0"/>
                        <a:t> to chair</a:t>
                      </a:r>
                      <a:r>
                        <a:rPr lang="en-US" sz="1400" baseline="0" dirty="0" smtClean="0"/>
                        <a:t> or over EOB</a:t>
                      </a:r>
                      <a:endParaRPr lang="en-US" sz="1400" dirty="0"/>
                    </a:p>
                  </a:txBody>
                  <a:tcPr/>
                </a:tc>
              </a:tr>
              <a:tr h="453121">
                <a:tc>
                  <a:txBody>
                    <a:bodyPr/>
                    <a:lstStyle/>
                    <a:p>
                      <a:r>
                        <a:rPr lang="en-US" dirty="0" smtClean="0"/>
                        <a:t>3</a:t>
                      </a:r>
                      <a:endParaRPr lang="en-US" dirty="0"/>
                    </a:p>
                  </a:txBody>
                  <a:tcPr/>
                </a:tc>
                <a:tc>
                  <a:txBody>
                    <a:bodyPr/>
                    <a:lstStyle/>
                    <a:p>
                      <a:r>
                        <a:rPr lang="en-US" sz="1400" dirty="0" smtClean="0"/>
                        <a:t>Sitting EOB</a:t>
                      </a:r>
                      <a:endParaRPr lang="en-US" sz="1400" dirty="0"/>
                    </a:p>
                  </a:txBody>
                  <a:tcPr/>
                </a:tc>
                <a:tc>
                  <a:txBody>
                    <a:bodyPr/>
                    <a:lstStyle/>
                    <a:p>
                      <a:r>
                        <a:rPr lang="en-US" sz="1400" dirty="0" smtClean="0"/>
                        <a:t>Active</a:t>
                      </a:r>
                      <a:r>
                        <a:rPr lang="en-US" sz="1400" baseline="0" dirty="0" smtClean="0"/>
                        <a:t> completion </a:t>
                      </a:r>
                      <a:r>
                        <a:rPr lang="en-US" sz="1400" baseline="0" dirty="0" err="1" smtClean="0"/>
                        <a:t>supine</a:t>
                      </a:r>
                      <a:r>
                        <a:rPr lang="en-US" sz="1400" baseline="0" dirty="0" err="1" smtClean="0">
                          <a:sym typeface="Wingdings" pitchFamily="2" charset="2"/>
                        </a:rPr>
                        <a:t>sit</a:t>
                      </a:r>
                      <a:r>
                        <a:rPr lang="en-US" sz="1400" baseline="0" dirty="0" smtClean="0">
                          <a:sym typeface="Wingdings" pitchFamily="2" charset="2"/>
                        </a:rPr>
                        <a:t> EOB w/ or w/o assist</a:t>
                      </a:r>
                      <a:endParaRPr lang="en-US" sz="1400" dirty="0"/>
                    </a:p>
                  </a:txBody>
                  <a:tcPr/>
                </a:tc>
              </a:tr>
              <a:tr h="453121">
                <a:tc>
                  <a:txBody>
                    <a:bodyPr/>
                    <a:lstStyle/>
                    <a:p>
                      <a:r>
                        <a:rPr lang="en-US" dirty="0" smtClean="0"/>
                        <a:t>4</a:t>
                      </a:r>
                      <a:endParaRPr lang="en-US" dirty="0"/>
                    </a:p>
                  </a:txBody>
                  <a:tcPr/>
                </a:tc>
                <a:tc>
                  <a:txBody>
                    <a:bodyPr/>
                    <a:lstStyle/>
                    <a:p>
                      <a:r>
                        <a:rPr lang="en-US" sz="1400" dirty="0" smtClean="0"/>
                        <a:t>Standing</a:t>
                      </a:r>
                      <a:endParaRPr lang="en-US" sz="1400" dirty="0"/>
                    </a:p>
                  </a:txBody>
                  <a:tcPr/>
                </a:tc>
                <a:tc>
                  <a:txBody>
                    <a:bodyPr/>
                    <a:lstStyle/>
                    <a:p>
                      <a:r>
                        <a:rPr lang="en-US" sz="1400" dirty="0" smtClean="0"/>
                        <a:t>WB through LE in standing </a:t>
                      </a:r>
                      <a:r>
                        <a:rPr lang="en-US" sz="1400" dirty="0" err="1" smtClean="0"/>
                        <a:t>positon</a:t>
                      </a:r>
                      <a:r>
                        <a:rPr lang="en-US" sz="1400" dirty="0" smtClean="0"/>
                        <a:t> w/ or</a:t>
                      </a:r>
                      <a:r>
                        <a:rPr lang="en-US" sz="1400" baseline="0" dirty="0" smtClean="0"/>
                        <a:t> w/o assist </a:t>
                      </a:r>
                      <a:endParaRPr lang="en-US" sz="1400" dirty="0"/>
                    </a:p>
                  </a:txBody>
                  <a:tcPr/>
                </a:tc>
              </a:tr>
              <a:tr h="453121">
                <a:tc>
                  <a:txBody>
                    <a:bodyPr/>
                    <a:lstStyle/>
                    <a:p>
                      <a:r>
                        <a:rPr lang="en-US" dirty="0" smtClean="0"/>
                        <a:t>5</a:t>
                      </a:r>
                      <a:endParaRPr lang="en-US" dirty="0"/>
                    </a:p>
                  </a:txBody>
                  <a:tcPr/>
                </a:tc>
                <a:tc>
                  <a:txBody>
                    <a:bodyPr/>
                    <a:lstStyle/>
                    <a:p>
                      <a:r>
                        <a:rPr lang="en-US" sz="1400" dirty="0" smtClean="0"/>
                        <a:t>Active</a:t>
                      </a:r>
                      <a:r>
                        <a:rPr lang="en-US" sz="1400" baseline="0" dirty="0" smtClean="0"/>
                        <a:t>  </a:t>
                      </a:r>
                      <a:r>
                        <a:rPr lang="en-US" sz="1400" dirty="0" err="1" smtClean="0"/>
                        <a:t>bed</a:t>
                      </a:r>
                      <a:r>
                        <a:rPr lang="en-US" sz="1400" dirty="0" err="1" smtClean="0">
                          <a:sym typeface="Wingdings" pitchFamily="2" charset="2"/>
                        </a:rPr>
                        <a:t>chair</a:t>
                      </a:r>
                      <a:endParaRPr lang="en-US" sz="1400" dirty="0"/>
                    </a:p>
                  </a:txBody>
                  <a:tcPr/>
                </a:tc>
                <a:tc>
                  <a:txBody>
                    <a:bodyPr/>
                    <a:lstStyle/>
                    <a:p>
                      <a:r>
                        <a:rPr lang="en-US" sz="1400" dirty="0" smtClean="0"/>
                        <a:t>Active participation </a:t>
                      </a:r>
                      <a:r>
                        <a:rPr lang="en-US" sz="1400" dirty="0" err="1" smtClean="0"/>
                        <a:t>bed</a:t>
                      </a:r>
                      <a:r>
                        <a:rPr lang="en-US" sz="1400" dirty="0" err="1" smtClean="0">
                          <a:sym typeface="Wingdings" pitchFamily="2" charset="2"/>
                        </a:rPr>
                        <a:t>chair</a:t>
                      </a:r>
                      <a:r>
                        <a:rPr lang="en-US" sz="1400" dirty="0" smtClean="0">
                          <a:sym typeface="Wingdings" pitchFamily="2" charset="2"/>
                        </a:rPr>
                        <a:t> transfer with variable level of assist</a:t>
                      </a:r>
                      <a:endParaRPr lang="en-US" sz="1400" dirty="0"/>
                    </a:p>
                  </a:txBody>
                  <a:tcPr/>
                </a:tc>
              </a:tr>
              <a:tr h="453121">
                <a:tc>
                  <a:txBody>
                    <a:bodyPr/>
                    <a:lstStyle/>
                    <a:p>
                      <a:r>
                        <a:rPr lang="en-US" dirty="0" smtClean="0"/>
                        <a:t>6</a:t>
                      </a:r>
                      <a:endParaRPr lang="en-US" dirty="0"/>
                    </a:p>
                  </a:txBody>
                  <a:tcPr/>
                </a:tc>
                <a:tc>
                  <a:txBody>
                    <a:bodyPr/>
                    <a:lstStyle/>
                    <a:p>
                      <a:r>
                        <a:rPr lang="en-US" sz="1400" dirty="0" smtClean="0"/>
                        <a:t>Marching in place</a:t>
                      </a:r>
                      <a:r>
                        <a:rPr lang="en-US" sz="1400" baseline="0" dirty="0" smtClean="0"/>
                        <a:t> @bedside</a:t>
                      </a:r>
                      <a:endParaRPr lang="en-US" sz="1400" dirty="0"/>
                    </a:p>
                  </a:txBody>
                  <a:tcPr/>
                </a:tc>
                <a:tc>
                  <a:txBody>
                    <a:bodyPr/>
                    <a:lstStyle/>
                    <a:p>
                      <a:r>
                        <a:rPr lang="en-US" sz="1400" dirty="0" smtClean="0"/>
                        <a:t>Alternate</a:t>
                      </a:r>
                      <a:r>
                        <a:rPr lang="en-US" sz="1400" baseline="0" dirty="0" smtClean="0"/>
                        <a:t> stepping in place (must complete &gt; 4 steps)</a:t>
                      </a:r>
                      <a:endParaRPr lang="en-US" sz="1400" dirty="0"/>
                    </a:p>
                  </a:txBody>
                  <a:tcPr/>
                </a:tc>
              </a:tr>
              <a:tr h="453121">
                <a:tc>
                  <a:txBody>
                    <a:bodyPr/>
                    <a:lstStyle/>
                    <a:p>
                      <a:r>
                        <a:rPr lang="en-US" dirty="0" smtClean="0"/>
                        <a:t>7</a:t>
                      </a:r>
                      <a:endParaRPr lang="en-US" dirty="0"/>
                    </a:p>
                  </a:txBody>
                  <a:tcPr/>
                </a:tc>
                <a:tc>
                  <a:txBody>
                    <a:bodyPr/>
                    <a:lstStyle/>
                    <a:p>
                      <a:r>
                        <a:rPr lang="en-US" sz="1400" dirty="0" smtClean="0"/>
                        <a:t>Walking +2</a:t>
                      </a:r>
                      <a:r>
                        <a:rPr lang="en-US" sz="1400" baseline="0" dirty="0" smtClean="0"/>
                        <a:t> assist</a:t>
                      </a:r>
                      <a:endParaRPr lang="en-US" sz="1400" dirty="0"/>
                    </a:p>
                  </a:txBody>
                  <a:tcPr/>
                </a:tc>
                <a:tc>
                  <a:txBody>
                    <a:bodyPr/>
                    <a:lstStyle/>
                    <a:p>
                      <a:r>
                        <a:rPr lang="en-US" sz="1400" dirty="0" smtClean="0"/>
                        <a:t>Walkin</a:t>
                      </a:r>
                      <a:r>
                        <a:rPr lang="en-US" sz="1400" baseline="0" dirty="0" smtClean="0"/>
                        <a:t>g away from bedside/chair (at least 5m) with +2 assistance</a:t>
                      </a:r>
                      <a:endParaRPr lang="en-US" sz="1400" dirty="0"/>
                    </a:p>
                  </a:txBody>
                  <a:tcPr/>
                </a:tc>
              </a:tr>
              <a:tr h="453121">
                <a:tc>
                  <a:txBody>
                    <a:bodyPr/>
                    <a:lstStyle/>
                    <a:p>
                      <a:r>
                        <a:rPr lang="en-US" dirty="0" smtClean="0"/>
                        <a:t>8</a:t>
                      </a:r>
                      <a:endParaRPr lang="en-US" dirty="0"/>
                    </a:p>
                  </a:txBody>
                  <a:tcPr/>
                </a:tc>
                <a:tc>
                  <a:txBody>
                    <a:bodyPr/>
                    <a:lstStyle/>
                    <a:p>
                      <a:r>
                        <a:rPr lang="en-US" sz="1400" dirty="0" smtClean="0"/>
                        <a:t>Walking +1</a:t>
                      </a:r>
                      <a:r>
                        <a:rPr lang="en-US" sz="1400" baseline="0" dirty="0" smtClean="0"/>
                        <a:t> assist</a:t>
                      </a:r>
                      <a:endParaRPr lang="en-US" sz="1400" dirty="0"/>
                    </a:p>
                  </a:txBody>
                  <a:tcPr/>
                </a:tc>
                <a:tc>
                  <a:txBody>
                    <a:bodyPr/>
                    <a:lstStyle/>
                    <a:p>
                      <a:r>
                        <a:rPr lang="en-US" sz="1400" dirty="0" smtClean="0"/>
                        <a:t>Walking away from bedside/chair</a:t>
                      </a:r>
                      <a:r>
                        <a:rPr lang="en-US" sz="1400" baseline="0" dirty="0" smtClean="0"/>
                        <a:t> (at least 5m) with +1 assistance</a:t>
                      </a:r>
                      <a:endParaRPr lang="en-US" sz="1400" dirty="0"/>
                    </a:p>
                  </a:txBody>
                  <a:tcPr/>
                </a:tc>
              </a:tr>
              <a:tr h="453121">
                <a:tc>
                  <a:txBody>
                    <a:bodyPr/>
                    <a:lstStyle/>
                    <a:p>
                      <a:r>
                        <a:rPr lang="en-US" dirty="0" smtClean="0"/>
                        <a:t>9</a:t>
                      </a:r>
                      <a:endParaRPr lang="en-US" dirty="0"/>
                    </a:p>
                  </a:txBody>
                  <a:tcPr/>
                </a:tc>
                <a:tc>
                  <a:txBody>
                    <a:bodyPr/>
                    <a:lstStyle/>
                    <a:p>
                      <a:r>
                        <a:rPr lang="en-US" sz="1400" dirty="0" smtClean="0"/>
                        <a:t>Mod-I</a:t>
                      </a:r>
                      <a:r>
                        <a:rPr lang="en-US" sz="1400" baseline="0" dirty="0" smtClean="0"/>
                        <a:t> walking (AD)</a:t>
                      </a:r>
                      <a:endParaRPr lang="en-US" sz="1400" dirty="0"/>
                    </a:p>
                  </a:txBody>
                  <a:tcPr/>
                </a:tc>
                <a:tc>
                  <a:txBody>
                    <a:bodyPr/>
                    <a:lstStyle/>
                    <a:p>
                      <a:r>
                        <a:rPr lang="en-US" sz="1400" dirty="0" smtClean="0"/>
                        <a:t>Walking away from bedside/chair</a:t>
                      </a:r>
                      <a:r>
                        <a:rPr lang="en-US" sz="1400" baseline="0" dirty="0" smtClean="0"/>
                        <a:t> (at least 5m with only AD assistance</a:t>
                      </a:r>
                      <a:endParaRPr lang="en-US" sz="1400" dirty="0"/>
                    </a:p>
                  </a:txBody>
                  <a:tcPr/>
                </a:tc>
              </a:tr>
              <a:tr h="453121">
                <a:tc>
                  <a:txBody>
                    <a:bodyPr/>
                    <a:lstStyle/>
                    <a:p>
                      <a:r>
                        <a:rPr lang="en-US" dirty="0" smtClean="0"/>
                        <a:t>10</a:t>
                      </a:r>
                      <a:endParaRPr lang="en-US" dirty="0"/>
                    </a:p>
                  </a:txBody>
                  <a:tcPr/>
                </a:tc>
                <a:tc>
                  <a:txBody>
                    <a:bodyPr/>
                    <a:lstStyle/>
                    <a:p>
                      <a:r>
                        <a:rPr lang="en-US" sz="1400" dirty="0" smtClean="0"/>
                        <a:t>Independent</a:t>
                      </a:r>
                      <a:r>
                        <a:rPr lang="en-US" sz="1400" baseline="0" dirty="0" smtClean="0"/>
                        <a:t> walking</a:t>
                      </a:r>
                      <a:endParaRPr lang="en-US" sz="1400" dirty="0"/>
                    </a:p>
                  </a:txBody>
                  <a:tcPr/>
                </a:tc>
                <a:tc>
                  <a:txBody>
                    <a:bodyPr/>
                    <a:lstStyle/>
                    <a:p>
                      <a:r>
                        <a:rPr lang="en-US" sz="1400" dirty="0" smtClean="0"/>
                        <a:t>Walking</a:t>
                      </a:r>
                      <a:r>
                        <a:rPr lang="en-US" sz="1400" baseline="0" dirty="0" smtClean="0"/>
                        <a:t> away from bedside /chair  (at least 5m with no assist or with use of AD</a:t>
                      </a:r>
                      <a:endParaRPr lang="en-US" sz="1400" dirty="0"/>
                    </a:p>
                  </a:txBody>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Consistency in vision = quality of care</a:t>
            </a:r>
            <a:endParaRPr lang="en-US" sz="2800" dirty="0"/>
          </a:p>
        </p:txBody>
      </p:sp>
      <p:sp>
        <p:nvSpPr>
          <p:cNvPr id="3" name="Content Placeholder 2"/>
          <p:cNvSpPr>
            <a:spLocks noGrp="1"/>
          </p:cNvSpPr>
          <p:nvPr>
            <p:ph idx="1"/>
          </p:nvPr>
        </p:nvSpPr>
        <p:spPr/>
        <p:txBody>
          <a:bodyPr>
            <a:normAutofit lnSpcReduction="10000"/>
          </a:bodyPr>
          <a:lstStyle/>
          <a:p>
            <a:r>
              <a:rPr lang="en-US" dirty="0" smtClean="0"/>
              <a:t>Consistency in protocol implementation</a:t>
            </a:r>
          </a:p>
          <a:p>
            <a:r>
              <a:rPr lang="en-US" dirty="0" smtClean="0"/>
              <a:t>Consistency inclusion and exclusion criteria</a:t>
            </a:r>
          </a:p>
          <a:p>
            <a:r>
              <a:rPr lang="en-US" dirty="0" smtClean="0"/>
              <a:t>Consistent weekly meetings </a:t>
            </a:r>
          </a:p>
          <a:p>
            <a:pPr lvl="1"/>
            <a:r>
              <a:rPr lang="en-US" dirty="0" smtClean="0"/>
              <a:t>Barriers</a:t>
            </a:r>
          </a:p>
          <a:p>
            <a:pPr lvl="1"/>
            <a:r>
              <a:rPr lang="en-US" dirty="0" smtClean="0"/>
              <a:t>Positive feedback</a:t>
            </a:r>
          </a:p>
          <a:p>
            <a:pPr lvl="1"/>
            <a:r>
              <a:rPr lang="en-US" dirty="0" smtClean="0"/>
              <a:t>Constructive criticism with change for the better</a:t>
            </a:r>
          </a:p>
          <a:p>
            <a:pPr lvl="1"/>
            <a:r>
              <a:rPr lang="en-US" dirty="0" smtClean="0"/>
              <a:t>Outcomes tracking past DC</a:t>
            </a:r>
          </a:p>
          <a:p>
            <a:pPr marL="365760" lvl="1" indent="0">
              <a:buNone/>
            </a:pPr>
            <a:endParaRPr lang="en-US" dirty="0" smtClean="0"/>
          </a:p>
          <a:p>
            <a:pPr lvl="1"/>
            <a:endParaRPr lang="en-US" dirty="0"/>
          </a:p>
        </p:txBody>
      </p:sp>
    </p:spTree>
    <p:extLst>
      <p:ext uri="{BB962C8B-B14F-4D97-AF65-F5344CB8AC3E}">
        <p14:creationId xmlns:p14="http://schemas.microsoft.com/office/powerpoint/2010/main" val="116056029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914400"/>
            <a:ext cx="7024744" cy="570464"/>
          </a:xfrm>
        </p:spPr>
        <p:txBody>
          <a:bodyPr>
            <a:normAutofit fontScale="90000"/>
          </a:bodyPr>
          <a:lstStyle/>
          <a:p>
            <a:r>
              <a:rPr lang="en-US" dirty="0" smtClean="0"/>
              <a:t>Early mobility what-a-who?!?</a:t>
            </a:r>
            <a:endParaRPr lang="en-US" dirty="0"/>
          </a:p>
        </p:txBody>
      </p:sp>
      <p:sp>
        <p:nvSpPr>
          <p:cNvPr id="3" name="Content Placeholder 2"/>
          <p:cNvSpPr>
            <a:spLocks noGrp="1"/>
          </p:cNvSpPr>
          <p:nvPr>
            <p:ph idx="1"/>
          </p:nvPr>
        </p:nvSpPr>
        <p:spPr>
          <a:xfrm>
            <a:off x="685800" y="1752600"/>
            <a:ext cx="5181600" cy="4648200"/>
          </a:xfrm>
        </p:spPr>
        <p:txBody>
          <a:bodyPr>
            <a:normAutofit/>
          </a:bodyPr>
          <a:lstStyle/>
          <a:p>
            <a:r>
              <a:rPr lang="en-US" sz="1600" dirty="0" smtClean="0"/>
              <a:t>The question to ask is</a:t>
            </a:r>
            <a:r>
              <a:rPr lang="en-US" sz="1600" dirty="0" smtClean="0">
                <a:solidFill>
                  <a:srgbClr val="FF0000"/>
                </a:solidFill>
              </a:rPr>
              <a:t> WHY </a:t>
            </a:r>
            <a:r>
              <a:rPr lang="en-US" sz="1600" dirty="0" smtClean="0"/>
              <a:t>mobilize critically ill patients.</a:t>
            </a:r>
          </a:p>
          <a:p>
            <a:r>
              <a:rPr lang="en-US" sz="1800" dirty="0" smtClean="0">
                <a:solidFill>
                  <a:srgbClr val="FF0000"/>
                </a:solidFill>
              </a:rPr>
              <a:t>Answer: PREVENTION</a:t>
            </a:r>
          </a:p>
          <a:p>
            <a:pPr lvl="1"/>
            <a:r>
              <a:rPr lang="en-US" sz="1600" dirty="0" smtClean="0">
                <a:solidFill>
                  <a:srgbClr val="FF0000"/>
                </a:solidFill>
              </a:rPr>
              <a:t>Weakness</a:t>
            </a:r>
          </a:p>
          <a:p>
            <a:pPr lvl="1"/>
            <a:r>
              <a:rPr lang="en-US" sz="1600" dirty="0" smtClean="0">
                <a:solidFill>
                  <a:srgbClr val="FF0000"/>
                </a:solidFill>
              </a:rPr>
              <a:t>Long-term impairment of physical function</a:t>
            </a:r>
          </a:p>
          <a:p>
            <a:pPr lvl="1"/>
            <a:r>
              <a:rPr lang="en-US" sz="1800" dirty="0" smtClean="0">
                <a:sym typeface="Wingdings"/>
              </a:rPr>
              <a:t>Altered movement</a:t>
            </a:r>
            <a:endParaRPr lang="en-US" sz="1800" dirty="0" smtClean="0"/>
          </a:p>
          <a:p>
            <a:pPr lvl="1"/>
            <a:r>
              <a:rPr lang="en-US" sz="1800" dirty="0" smtClean="0"/>
              <a:t>Bone de-mineralization</a:t>
            </a:r>
          </a:p>
          <a:p>
            <a:pPr lvl="2"/>
            <a:r>
              <a:rPr lang="en-US" sz="1600" dirty="0" smtClean="0"/>
              <a:t> due to lack of weight bearing and AROM within the line of gravity </a:t>
            </a:r>
          </a:p>
          <a:p>
            <a:pPr lvl="2"/>
            <a:r>
              <a:rPr lang="en-US" sz="1600" dirty="0" smtClean="0"/>
              <a:t>Increase risk of falls-based injury &amp; fracture</a:t>
            </a:r>
          </a:p>
          <a:p>
            <a:pPr marL="457200" lvl="1" indent="0">
              <a:buNone/>
            </a:pPr>
            <a:endParaRPr lang="en-US" dirty="0" smtClean="0"/>
          </a:p>
          <a:p>
            <a:pPr lvl="2"/>
            <a:endParaRPr 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1600200"/>
            <a:ext cx="2057400" cy="2180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46689285"/>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09600" y="533400"/>
            <a:ext cx="3886200" cy="304801"/>
          </a:xfrm>
        </p:spPr>
        <p:txBody>
          <a:bodyPr>
            <a:noAutofit/>
          </a:bodyPr>
          <a:lstStyle/>
          <a:p>
            <a:r>
              <a:rPr lang="en-US" sz="2000" dirty="0" smtClean="0"/>
              <a:t>Sample Early Mobility Minutes</a:t>
            </a:r>
            <a:endParaRPr lang="en-US" sz="2000" dirty="0"/>
          </a:p>
        </p:txBody>
      </p:sp>
      <p:sp>
        <p:nvSpPr>
          <p:cNvPr id="4" name="Rectangle 3"/>
          <p:cNvSpPr/>
          <p:nvPr/>
        </p:nvSpPr>
        <p:spPr>
          <a:xfrm>
            <a:off x="457200" y="1066800"/>
            <a:ext cx="8153400" cy="5509200"/>
          </a:xfrm>
          <a:prstGeom prst="rect">
            <a:avLst/>
          </a:prstGeom>
        </p:spPr>
        <p:txBody>
          <a:bodyPr wrap="square">
            <a:spAutoFit/>
          </a:bodyPr>
          <a:lstStyle/>
          <a:p>
            <a:pPr lvl="0" fontAlgn="base">
              <a:spcBef>
                <a:spcPct val="0"/>
              </a:spcBef>
              <a:spcAft>
                <a:spcPct val="0"/>
              </a:spcAft>
            </a:pPr>
            <a:r>
              <a:rPr lang="en-US" sz="1600" dirty="0" smtClean="0">
                <a:solidFill>
                  <a:prstClr val="black"/>
                </a:solidFill>
                <a:latin typeface="Calibri" pitchFamily="34" charset="0"/>
                <a:ea typeface="Calibri" pitchFamily="34" charset="0"/>
                <a:cs typeface="Times New Roman" pitchFamily="18" charset="0"/>
              </a:rPr>
              <a:t>Thank you again for taking time to meet this morning. I wanted to recap on points made and the action plan.  Let me know if there are any discrepancies. Also please find attached the adapted Progressive Mobility Protocol for nursing from CMC.</a:t>
            </a:r>
            <a:endParaRPr lang="en-US" sz="1600" dirty="0" smtClean="0">
              <a:solidFill>
                <a:prstClr val="black"/>
              </a:solidFill>
              <a:latin typeface="Arial" pitchFamily="34" charset="0"/>
              <a:cs typeface="Arial" pitchFamily="34" charset="0"/>
            </a:endParaRPr>
          </a:p>
          <a:p>
            <a:pPr lvl="0" eaLnBrk="0" fontAlgn="base" hangingPunct="0">
              <a:spcBef>
                <a:spcPct val="0"/>
              </a:spcBef>
              <a:spcAft>
                <a:spcPct val="0"/>
              </a:spcAft>
            </a:pPr>
            <a:r>
              <a:rPr lang="en-US" sz="1600" dirty="0" smtClean="0">
                <a:solidFill>
                  <a:prstClr val="black"/>
                </a:solidFill>
                <a:latin typeface="Calibri" pitchFamily="34" charset="0"/>
                <a:ea typeface="Calibri" pitchFamily="34" charset="0"/>
                <a:cs typeface="Times New Roman" pitchFamily="18" charset="0"/>
              </a:rPr>
              <a:t>General points made:</a:t>
            </a:r>
            <a:endParaRPr lang="en-US" sz="1600" dirty="0" smtClean="0">
              <a:solidFill>
                <a:prstClr val="black"/>
              </a:solidFill>
              <a:latin typeface="Arial" pitchFamily="34" charset="0"/>
              <a:cs typeface="Arial" pitchFamily="34" charset="0"/>
            </a:endParaRPr>
          </a:p>
          <a:p>
            <a:pPr lvl="0" eaLnBrk="0" fontAlgn="base" hangingPunct="0">
              <a:spcBef>
                <a:spcPct val="0"/>
              </a:spcBef>
              <a:spcAft>
                <a:spcPct val="0"/>
              </a:spcAft>
              <a:buFontTx/>
              <a:buChar char="•"/>
            </a:pPr>
            <a:r>
              <a:rPr lang="en-US" sz="1600" dirty="0" smtClean="0">
                <a:solidFill>
                  <a:prstClr val="black"/>
                </a:solidFill>
                <a:latin typeface="Calibri" pitchFamily="34" charset="0"/>
                <a:ea typeface="Calibri" pitchFamily="34" charset="0"/>
                <a:cs typeface="Times New Roman" pitchFamily="18" charset="0"/>
              </a:rPr>
              <a:t>We will be conducting a pilot program initially, involving select members of all disciplines:</a:t>
            </a:r>
            <a:endParaRPr lang="en-US" sz="1600" dirty="0" smtClean="0">
              <a:solidFill>
                <a:prstClr val="black"/>
              </a:solidFill>
              <a:latin typeface="Arial" pitchFamily="34" charset="0"/>
              <a:cs typeface="Arial" pitchFamily="34" charset="0"/>
            </a:endParaRPr>
          </a:p>
          <a:p>
            <a:pPr lvl="1" eaLnBrk="0" fontAlgn="base" hangingPunct="0">
              <a:spcBef>
                <a:spcPct val="0"/>
              </a:spcBef>
              <a:spcAft>
                <a:spcPct val="0"/>
              </a:spcAft>
              <a:buFontTx/>
              <a:buAutoNum type="arabicParenR"/>
            </a:pPr>
            <a:r>
              <a:rPr lang="en-US" sz="1600" dirty="0" smtClean="0">
                <a:solidFill>
                  <a:prstClr val="black"/>
                </a:solidFill>
                <a:latin typeface="Calibri" pitchFamily="34" charset="0"/>
                <a:ea typeface="Calibri" pitchFamily="34" charset="0"/>
                <a:cs typeface="Times New Roman" pitchFamily="18" charset="0"/>
              </a:rPr>
              <a:t>Nursing: Tina Revels, RN, </a:t>
            </a:r>
            <a:r>
              <a:rPr lang="en-US" sz="1600" dirty="0" err="1" smtClean="0">
                <a:solidFill>
                  <a:prstClr val="black"/>
                </a:solidFill>
                <a:latin typeface="Calibri" pitchFamily="34" charset="0"/>
                <a:ea typeface="Calibri" pitchFamily="34" charset="0"/>
                <a:cs typeface="Times New Roman" pitchFamily="18" charset="0"/>
              </a:rPr>
              <a:t>Krystie</a:t>
            </a:r>
            <a:r>
              <a:rPr lang="en-US" sz="1600" dirty="0" smtClean="0">
                <a:solidFill>
                  <a:prstClr val="black"/>
                </a:solidFill>
                <a:latin typeface="Calibri" pitchFamily="34" charset="0"/>
                <a:ea typeface="Calibri" pitchFamily="34" charset="0"/>
                <a:cs typeface="Times New Roman" pitchFamily="18" charset="0"/>
              </a:rPr>
              <a:t> Grooms, RN</a:t>
            </a:r>
            <a:endParaRPr lang="en-US" sz="1600" dirty="0" smtClean="0">
              <a:solidFill>
                <a:prstClr val="black"/>
              </a:solidFill>
              <a:latin typeface="Arial" pitchFamily="34" charset="0"/>
              <a:cs typeface="Arial" pitchFamily="34" charset="0"/>
            </a:endParaRPr>
          </a:p>
          <a:p>
            <a:pPr lvl="1" eaLnBrk="0" fontAlgn="base" hangingPunct="0">
              <a:spcBef>
                <a:spcPct val="0"/>
              </a:spcBef>
              <a:spcAft>
                <a:spcPct val="0"/>
              </a:spcAft>
              <a:buFontTx/>
              <a:buAutoNum type="arabicParenR"/>
            </a:pPr>
            <a:r>
              <a:rPr lang="en-US" sz="1600" dirty="0" smtClean="0">
                <a:solidFill>
                  <a:prstClr val="black"/>
                </a:solidFill>
                <a:latin typeface="Calibri" pitchFamily="34" charset="0"/>
                <a:ea typeface="Calibri" pitchFamily="34" charset="0"/>
                <a:cs typeface="Times New Roman" pitchFamily="18" charset="0"/>
              </a:rPr>
              <a:t>Nursing Specialist/Coordinator: Jamie Bromley-Turner, RN</a:t>
            </a:r>
            <a:endParaRPr lang="en-US" sz="1600" dirty="0" smtClean="0">
              <a:solidFill>
                <a:prstClr val="black"/>
              </a:solidFill>
              <a:latin typeface="Arial" pitchFamily="34" charset="0"/>
              <a:cs typeface="Arial" pitchFamily="34" charset="0"/>
            </a:endParaRPr>
          </a:p>
          <a:p>
            <a:pPr lvl="1" eaLnBrk="0" fontAlgn="base" hangingPunct="0">
              <a:spcBef>
                <a:spcPct val="0"/>
              </a:spcBef>
              <a:spcAft>
                <a:spcPct val="0"/>
              </a:spcAft>
              <a:buFontTx/>
              <a:buAutoNum type="arabicParenR"/>
            </a:pPr>
            <a:r>
              <a:rPr lang="en-US" sz="1600" dirty="0" smtClean="0">
                <a:solidFill>
                  <a:prstClr val="black"/>
                </a:solidFill>
                <a:latin typeface="Calibri" pitchFamily="34" charset="0"/>
                <a:ea typeface="Calibri" pitchFamily="34" charset="0"/>
                <a:cs typeface="Times New Roman" pitchFamily="18" charset="0"/>
              </a:rPr>
              <a:t>Physical Therapy: Jennifer Sanford, PT, Kim Byrne, PTA</a:t>
            </a:r>
            <a:endParaRPr lang="en-US" sz="1600" dirty="0" smtClean="0">
              <a:solidFill>
                <a:prstClr val="black"/>
              </a:solidFill>
              <a:latin typeface="Arial" pitchFamily="34" charset="0"/>
              <a:cs typeface="Arial" pitchFamily="34" charset="0"/>
            </a:endParaRPr>
          </a:p>
          <a:p>
            <a:pPr lvl="1" eaLnBrk="0" fontAlgn="base" hangingPunct="0">
              <a:spcBef>
                <a:spcPct val="0"/>
              </a:spcBef>
              <a:spcAft>
                <a:spcPct val="0"/>
              </a:spcAft>
              <a:buFontTx/>
              <a:buAutoNum type="arabicParenR"/>
            </a:pPr>
            <a:r>
              <a:rPr lang="en-US" sz="1600" dirty="0" smtClean="0">
                <a:solidFill>
                  <a:prstClr val="black"/>
                </a:solidFill>
                <a:latin typeface="Calibri" pitchFamily="34" charset="0"/>
                <a:ea typeface="Calibri" pitchFamily="34" charset="0"/>
                <a:cs typeface="Times New Roman" pitchFamily="18" charset="0"/>
              </a:rPr>
              <a:t>Occupational Therapy: </a:t>
            </a:r>
            <a:r>
              <a:rPr lang="en-US" sz="1600" dirty="0" err="1" smtClean="0">
                <a:solidFill>
                  <a:prstClr val="black"/>
                </a:solidFill>
                <a:latin typeface="Calibri" pitchFamily="34" charset="0"/>
                <a:ea typeface="Calibri" pitchFamily="34" charset="0"/>
                <a:cs typeface="Times New Roman" pitchFamily="18" charset="0"/>
              </a:rPr>
              <a:t>Menar</a:t>
            </a:r>
            <a:r>
              <a:rPr lang="en-US" sz="1600" dirty="0" smtClean="0">
                <a:solidFill>
                  <a:prstClr val="black"/>
                </a:solidFill>
                <a:latin typeface="Calibri" pitchFamily="34" charset="0"/>
                <a:ea typeface="Calibri" pitchFamily="34" charset="0"/>
                <a:cs typeface="Times New Roman" pitchFamily="18" charset="0"/>
              </a:rPr>
              <a:t> Malloy, OT</a:t>
            </a:r>
            <a:endParaRPr lang="en-US" sz="1600" dirty="0" smtClean="0">
              <a:solidFill>
                <a:prstClr val="black"/>
              </a:solidFill>
              <a:latin typeface="Arial" pitchFamily="34" charset="0"/>
              <a:cs typeface="Arial" pitchFamily="34" charset="0"/>
            </a:endParaRPr>
          </a:p>
          <a:p>
            <a:pPr lvl="1" eaLnBrk="0" fontAlgn="base" hangingPunct="0">
              <a:spcBef>
                <a:spcPct val="0"/>
              </a:spcBef>
              <a:spcAft>
                <a:spcPct val="0"/>
              </a:spcAft>
              <a:buFontTx/>
              <a:buAutoNum type="arabicParenR"/>
            </a:pPr>
            <a:r>
              <a:rPr lang="en-US" sz="1600" dirty="0" smtClean="0">
                <a:solidFill>
                  <a:prstClr val="black"/>
                </a:solidFill>
                <a:latin typeface="Calibri" pitchFamily="34" charset="0"/>
                <a:ea typeface="Calibri" pitchFamily="34" charset="0"/>
                <a:cs typeface="Times New Roman" pitchFamily="18" charset="0"/>
              </a:rPr>
              <a:t>Respiratory Therapy: Melissa Mace, RT</a:t>
            </a:r>
          </a:p>
          <a:p>
            <a:pPr lvl="1" eaLnBrk="0" fontAlgn="base" hangingPunct="0">
              <a:spcBef>
                <a:spcPct val="0"/>
              </a:spcBef>
              <a:spcAft>
                <a:spcPct val="0"/>
              </a:spcAft>
            </a:pPr>
            <a:endParaRPr lang="en-US" sz="1600" dirty="0" smtClean="0">
              <a:solidFill>
                <a:prstClr val="black"/>
              </a:solidFill>
              <a:latin typeface="Arial" pitchFamily="34" charset="0"/>
              <a:cs typeface="Arial" pitchFamily="34" charset="0"/>
            </a:endParaRPr>
          </a:p>
          <a:p>
            <a:pPr lvl="0" eaLnBrk="0" fontAlgn="base" hangingPunct="0">
              <a:spcBef>
                <a:spcPct val="0"/>
              </a:spcBef>
              <a:spcAft>
                <a:spcPct val="0"/>
              </a:spcAft>
              <a:buFontTx/>
              <a:buChar char="•"/>
            </a:pPr>
            <a:r>
              <a:rPr lang="en-US" sz="1600" dirty="0" smtClean="0">
                <a:solidFill>
                  <a:prstClr val="black"/>
                </a:solidFill>
                <a:latin typeface="Calibri" pitchFamily="34" charset="0"/>
                <a:ea typeface="Calibri" pitchFamily="34" charset="0"/>
                <a:cs typeface="Times New Roman" pitchFamily="18" charset="0"/>
              </a:rPr>
              <a:t>Patient populations who would be best candidates for pilot program:</a:t>
            </a:r>
            <a:endParaRPr lang="en-US" sz="1600" dirty="0" smtClean="0">
              <a:solidFill>
                <a:prstClr val="black"/>
              </a:solidFill>
              <a:latin typeface="Arial" pitchFamily="34" charset="0"/>
              <a:cs typeface="Arial" pitchFamily="34" charset="0"/>
            </a:endParaRPr>
          </a:p>
          <a:p>
            <a:pPr lvl="1" eaLnBrk="0" fontAlgn="base" hangingPunct="0">
              <a:spcBef>
                <a:spcPct val="0"/>
              </a:spcBef>
              <a:spcAft>
                <a:spcPct val="0"/>
              </a:spcAft>
              <a:buFontTx/>
              <a:buAutoNum type="arabicParenR"/>
            </a:pPr>
            <a:r>
              <a:rPr lang="en-US" sz="1600" dirty="0" smtClean="0">
                <a:solidFill>
                  <a:prstClr val="black"/>
                </a:solidFill>
                <a:latin typeface="Calibri" pitchFamily="34" charset="0"/>
                <a:ea typeface="Calibri" pitchFamily="34" charset="0"/>
                <a:cs typeface="Times New Roman" pitchFamily="18" charset="0"/>
              </a:rPr>
              <a:t>Post-bowel resection/post-surgical patients</a:t>
            </a:r>
            <a:endParaRPr lang="en-US" sz="1600" dirty="0" smtClean="0">
              <a:solidFill>
                <a:prstClr val="black"/>
              </a:solidFill>
              <a:latin typeface="Arial" pitchFamily="34" charset="0"/>
              <a:cs typeface="Arial" pitchFamily="34" charset="0"/>
            </a:endParaRPr>
          </a:p>
          <a:p>
            <a:pPr lvl="1" eaLnBrk="0" fontAlgn="base" hangingPunct="0">
              <a:spcBef>
                <a:spcPct val="0"/>
              </a:spcBef>
              <a:spcAft>
                <a:spcPct val="0"/>
              </a:spcAft>
              <a:buFontTx/>
              <a:buAutoNum type="arabicParenR"/>
            </a:pPr>
            <a:r>
              <a:rPr lang="en-US" sz="1600" dirty="0" smtClean="0">
                <a:solidFill>
                  <a:prstClr val="black"/>
                </a:solidFill>
                <a:latin typeface="Calibri" pitchFamily="34" charset="0"/>
                <a:ea typeface="Calibri" pitchFamily="34" charset="0"/>
                <a:cs typeface="Times New Roman" pitchFamily="18" charset="0"/>
              </a:rPr>
              <a:t>Post resuscitation/post hypothermia who have had neuromuscular blocks</a:t>
            </a:r>
            <a:endParaRPr lang="en-US" sz="1600" dirty="0" smtClean="0">
              <a:solidFill>
                <a:prstClr val="black"/>
              </a:solidFill>
              <a:latin typeface="Arial" pitchFamily="34" charset="0"/>
              <a:cs typeface="Arial" pitchFamily="34" charset="0"/>
            </a:endParaRPr>
          </a:p>
          <a:p>
            <a:pPr lvl="1" eaLnBrk="0" fontAlgn="base" hangingPunct="0">
              <a:spcBef>
                <a:spcPct val="0"/>
              </a:spcBef>
              <a:spcAft>
                <a:spcPct val="0"/>
              </a:spcAft>
              <a:buFontTx/>
              <a:buAutoNum type="arabicParenR"/>
            </a:pPr>
            <a:r>
              <a:rPr lang="en-US" sz="1600" dirty="0" smtClean="0">
                <a:solidFill>
                  <a:prstClr val="black"/>
                </a:solidFill>
                <a:latin typeface="Calibri" pitchFamily="34" charset="0"/>
                <a:ea typeface="Calibri" pitchFamily="34" charset="0"/>
                <a:cs typeface="Times New Roman" pitchFamily="18" charset="0"/>
              </a:rPr>
              <a:t>Patients weaning from vent </a:t>
            </a:r>
          </a:p>
          <a:p>
            <a:pPr lvl="1" eaLnBrk="0" fontAlgn="base" hangingPunct="0">
              <a:spcBef>
                <a:spcPct val="0"/>
              </a:spcBef>
              <a:spcAft>
                <a:spcPct val="0"/>
              </a:spcAft>
            </a:pPr>
            <a:endParaRPr lang="en-US" sz="1600" dirty="0" smtClean="0">
              <a:solidFill>
                <a:prstClr val="black"/>
              </a:solidFill>
              <a:latin typeface="Arial" pitchFamily="34" charset="0"/>
              <a:cs typeface="Arial" pitchFamily="34" charset="0"/>
            </a:endParaRPr>
          </a:p>
          <a:p>
            <a:pPr lvl="0" eaLnBrk="0" fontAlgn="base" hangingPunct="0">
              <a:spcBef>
                <a:spcPct val="0"/>
              </a:spcBef>
              <a:spcAft>
                <a:spcPct val="0"/>
              </a:spcAft>
              <a:buFontTx/>
              <a:buChar char="•"/>
            </a:pPr>
            <a:r>
              <a:rPr lang="en-US" sz="1600" dirty="0" smtClean="0">
                <a:solidFill>
                  <a:prstClr val="black"/>
                </a:solidFill>
                <a:latin typeface="Calibri" pitchFamily="34" charset="0"/>
                <a:ea typeface="Calibri" pitchFamily="34" charset="0"/>
                <a:cs typeface="Times New Roman" pitchFamily="18" charset="0"/>
              </a:rPr>
              <a:t>Team members given copy of adapted Progressive Mobility Protocol </a:t>
            </a:r>
          </a:p>
          <a:p>
            <a:pPr lvl="0" eaLnBrk="0" fontAlgn="base" hangingPunct="0">
              <a:spcBef>
                <a:spcPct val="0"/>
              </a:spcBef>
              <a:spcAft>
                <a:spcPct val="0"/>
              </a:spcAft>
            </a:pPr>
            <a:endParaRPr lang="en-US" sz="1600" dirty="0" smtClean="0">
              <a:solidFill>
                <a:prstClr val="black"/>
              </a:solidFill>
              <a:latin typeface="Arial" pitchFamily="34" charset="0"/>
              <a:cs typeface="Arial" pitchFamily="34" charset="0"/>
            </a:endParaRPr>
          </a:p>
          <a:p>
            <a:pPr eaLnBrk="0" fontAlgn="base" hangingPunct="0">
              <a:spcBef>
                <a:spcPct val="0"/>
              </a:spcBef>
              <a:spcAft>
                <a:spcPct val="0"/>
              </a:spcAft>
              <a:buFontTx/>
              <a:buAutoNum type="arabicParenR"/>
            </a:pPr>
            <a:r>
              <a:rPr lang="en-US" sz="1600" dirty="0" smtClean="0">
                <a:solidFill>
                  <a:prstClr val="black"/>
                </a:solidFill>
                <a:latin typeface="Calibri" pitchFamily="34" charset="0"/>
                <a:ea typeface="Calibri" pitchFamily="34" charset="0"/>
                <a:cs typeface="Times New Roman" pitchFamily="18" charset="0"/>
              </a:rPr>
              <a:t>This is adapted from a protocol used for all ICU patients in CMC system for general early mobility by nursing staff and assists when determining time for PT to be initiated.</a:t>
            </a:r>
          </a:p>
          <a:p>
            <a:pPr eaLnBrk="0" fontAlgn="base" hangingPunct="0">
              <a:spcBef>
                <a:spcPct val="0"/>
              </a:spcBef>
              <a:spcAft>
                <a:spcPct val="0"/>
              </a:spcAft>
            </a:pPr>
            <a:endParaRPr lang="en-US" sz="1600" dirty="0" smtClean="0">
              <a:solidFill>
                <a:prstClr val="black"/>
              </a:solidFill>
              <a:latin typeface="Arial" pitchFamily="34" charset="0"/>
              <a:cs typeface="Arial" pitchFamily="34" charset="0"/>
            </a:endParaRPr>
          </a:p>
          <a:p>
            <a:pPr lvl="0" eaLnBrk="0" fontAlgn="base" hangingPunct="0">
              <a:spcBef>
                <a:spcPct val="0"/>
              </a:spcBef>
              <a:spcAft>
                <a:spcPct val="0"/>
              </a:spcAft>
              <a:buFontTx/>
              <a:buChar char="•"/>
            </a:pPr>
            <a:r>
              <a:rPr lang="en-US" sz="1600" dirty="0" smtClean="0">
                <a:solidFill>
                  <a:prstClr val="black"/>
                </a:solidFill>
                <a:latin typeface="Calibri" pitchFamily="34" charset="0"/>
                <a:ea typeface="Calibri" pitchFamily="34" charset="0"/>
                <a:cs typeface="Times New Roman" pitchFamily="18" charset="0"/>
              </a:rPr>
              <a:t>Continue rounding between Therapy, Respiratory and Nursing on ICU, </a:t>
            </a:r>
            <a:r>
              <a:rPr lang="en-US" sz="1600" b="1" dirty="0" smtClean="0">
                <a:solidFill>
                  <a:prstClr val="black"/>
                </a:solidFill>
                <a:latin typeface="Calibri" pitchFamily="34" charset="0"/>
                <a:ea typeface="Calibri" pitchFamily="34" charset="0"/>
                <a:cs typeface="Times New Roman" pitchFamily="18" charset="0"/>
              </a:rPr>
              <a:t>10:30 a.m. daily</a:t>
            </a:r>
            <a:r>
              <a:rPr lang="en-US" sz="1600" dirty="0" smtClean="0">
                <a:solidFill>
                  <a:prstClr val="black"/>
                </a:solidFill>
                <a:latin typeface="Calibri" pitchFamily="34" charset="0"/>
                <a:ea typeface="Calibri" pitchFamily="34" charset="0"/>
                <a:cs typeface="Times New Roman" pitchFamily="18" charset="0"/>
              </a:rPr>
              <a:t>.</a:t>
            </a:r>
            <a:endParaRPr lang="en-US" sz="1600" dirty="0" smtClean="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3628834377"/>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5257800" cy="533400"/>
          </a:xfrm>
        </p:spPr>
        <p:txBody>
          <a:bodyPr>
            <a:noAutofit/>
          </a:bodyPr>
          <a:lstStyle/>
          <a:p>
            <a:r>
              <a:rPr lang="en-US" sz="2000" dirty="0" smtClean="0"/>
              <a:t>Sample Early mobility Minutes cont.</a:t>
            </a:r>
            <a:endParaRPr lang="en-US" sz="2000" dirty="0"/>
          </a:p>
        </p:txBody>
      </p:sp>
      <p:sp>
        <p:nvSpPr>
          <p:cNvPr id="3" name="Rectangle 2"/>
          <p:cNvSpPr/>
          <p:nvPr/>
        </p:nvSpPr>
        <p:spPr>
          <a:xfrm>
            <a:off x="609600" y="1295400"/>
            <a:ext cx="8077200" cy="5016758"/>
          </a:xfrm>
          <a:prstGeom prst="rect">
            <a:avLst/>
          </a:prstGeom>
        </p:spPr>
        <p:txBody>
          <a:bodyPr wrap="square">
            <a:spAutoFit/>
          </a:bodyPr>
          <a:lstStyle/>
          <a:p>
            <a:pPr lvl="0" eaLnBrk="0" fontAlgn="base" hangingPunct="0">
              <a:spcBef>
                <a:spcPct val="0"/>
              </a:spcBef>
              <a:spcAft>
                <a:spcPct val="0"/>
              </a:spcAft>
              <a:buFontTx/>
              <a:buChar char="•"/>
            </a:pPr>
            <a:r>
              <a:rPr lang="en-US" sz="1600" dirty="0" smtClean="0">
                <a:solidFill>
                  <a:prstClr val="black"/>
                </a:solidFill>
                <a:latin typeface="Calibri" pitchFamily="34" charset="0"/>
                <a:ea typeface="Calibri" pitchFamily="34" charset="0"/>
                <a:cs typeface="Times New Roman" pitchFamily="18" charset="0"/>
              </a:rPr>
              <a:t>Action Plan to be </a:t>
            </a:r>
            <a:r>
              <a:rPr lang="en-US" sz="1600" b="1" dirty="0" smtClean="0">
                <a:solidFill>
                  <a:prstClr val="black"/>
                </a:solidFill>
                <a:latin typeface="Calibri" pitchFamily="34" charset="0"/>
                <a:ea typeface="Calibri" pitchFamily="34" charset="0"/>
                <a:cs typeface="Times New Roman" pitchFamily="18" charset="0"/>
              </a:rPr>
              <a:t>completed for next meeting: 8</a:t>
            </a:r>
            <a:r>
              <a:rPr lang="en-US" sz="1600" b="1" baseline="30000" dirty="0" smtClean="0">
                <a:solidFill>
                  <a:prstClr val="black"/>
                </a:solidFill>
                <a:latin typeface="Calibri" pitchFamily="34" charset="0"/>
                <a:ea typeface="Calibri" pitchFamily="34" charset="0"/>
                <a:cs typeface="Times New Roman" pitchFamily="18" charset="0"/>
              </a:rPr>
              <a:t>th</a:t>
            </a:r>
            <a:r>
              <a:rPr lang="en-US" sz="1600" b="1" dirty="0" smtClean="0">
                <a:solidFill>
                  <a:prstClr val="black"/>
                </a:solidFill>
                <a:latin typeface="Calibri" pitchFamily="34" charset="0"/>
                <a:ea typeface="Calibri" pitchFamily="34" charset="0"/>
                <a:cs typeface="Times New Roman" pitchFamily="18" charset="0"/>
              </a:rPr>
              <a:t> August, 2013 </a:t>
            </a:r>
            <a:r>
              <a:rPr lang="en-US" sz="1600" dirty="0" smtClean="0">
                <a:solidFill>
                  <a:prstClr val="black"/>
                </a:solidFill>
                <a:latin typeface="Calibri" pitchFamily="34" charset="0"/>
                <a:ea typeface="Calibri" pitchFamily="34" charset="0"/>
                <a:cs typeface="Times New Roman" pitchFamily="18" charset="0"/>
              </a:rPr>
              <a:t>Nursing members to peruse Progressive Mobility Protocol and modify as needed, to be   presented next meeting</a:t>
            </a:r>
          </a:p>
          <a:p>
            <a:pPr lvl="0" eaLnBrk="0" fontAlgn="base" hangingPunct="0">
              <a:spcBef>
                <a:spcPct val="0"/>
              </a:spcBef>
              <a:spcAft>
                <a:spcPct val="0"/>
              </a:spcAft>
            </a:pPr>
            <a:endParaRPr lang="en-US" sz="1600" dirty="0" smtClean="0">
              <a:solidFill>
                <a:prstClr val="black"/>
              </a:solidFill>
              <a:latin typeface="Arial" pitchFamily="34" charset="0"/>
              <a:cs typeface="Arial" pitchFamily="34" charset="0"/>
            </a:endParaRPr>
          </a:p>
          <a:p>
            <a:pPr eaLnBrk="0" fontAlgn="base" hangingPunct="0">
              <a:spcBef>
                <a:spcPct val="0"/>
              </a:spcBef>
              <a:spcAft>
                <a:spcPct val="0"/>
              </a:spcAft>
              <a:buFontTx/>
              <a:buAutoNum type="arabicParenR"/>
            </a:pPr>
            <a:r>
              <a:rPr lang="en-US" sz="1600" dirty="0" smtClean="0">
                <a:solidFill>
                  <a:prstClr val="black"/>
                </a:solidFill>
                <a:latin typeface="Calibri" pitchFamily="34" charset="0"/>
                <a:ea typeface="Calibri" pitchFamily="34" charset="0"/>
                <a:cs typeface="Times New Roman" pitchFamily="18" charset="0"/>
              </a:rPr>
              <a:t>  Therapy team to devise ROM protocol for use of nursing staff and for family training</a:t>
            </a:r>
          </a:p>
          <a:p>
            <a:pPr eaLnBrk="0" fontAlgn="base" hangingPunct="0">
              <a:spcBef>
                <a:spcPct val="0"/>
              </a:spcBef>
              <a:spcAft>
                <a:spcPct val="0"/>
              </a:spcAft>
            </a:pPr>
            <a:endParaRPr lang="en-US" sz="1600" dirty="0" smtClean="0">
              <a:solidFill>
                <a:prstClr val="black"/>
              </a:solidFill>
              <a:latin typeface="Arial" pitchFamily="34" charset="0"/>
              <a:cs typeface="Arial" pitchFamily="34" charset="0"/>
            </a:endParaRPr>
          </a:p>
          <a:p>
            <a:pPr eaLnBrk="0" fontAlgn="base" hangingPunct="0">
              <a:spcBef>
                <a:spcPct val="0"/>
              </a:spcBef>
              <a:spcAft>
                <a:spcPct val="0"/>
              </a:spcAft>
              <a:buFontTx/>
              <a:buAutoNum type="arabicParenR"/>
            </a:pPr>
            <a:r>
              <a:rPr lang="en-US" sz="1600" dirty="0" smtClean="0">
                <a:solidFill>
                  <a:prstClr val="black"/>
                </a:solidFill>
                <a:latin typeface="Calibri" pitchFamily="34" charset="0"/>
                <a:ea typeface="Calibri" pitchFamily="34" charset="0"/>
                <a:cs typeface="Times New Roman" pitchFamily="18" charset="0"/>
              </a:rPr>
              <a:t>  Therapy team to devise Therapy Progression Protocol and address concerns re: arterial lines/pulmonary artery catheterization</a:t>
            </a:r>
          </a:p>
          <a:p>
            <a:pPr eaLnBrk="0" fontAlgn="base" hangingPunct="0">
              <a:spcBef>
                <a:spcPct val="0"/>
              </a:spcBef>
              <a:spcAft>
                <a:spcPct val="0"/>
              </a:spcAft>
              <a:buFontTx/>
              <a:buAutoNum type="arabicParenR"/>
            </a:pPr>
            <a:endParaRPr lang="en-US" sz="1600" dirty="0" smtClean="0">
              <a:solidFill>
                <a:prstClr val="black"/>
              </a:solidFill>
              <a:latin typeface="Arial" pitchFamily="34" charset="0"/>
              <a:cs typeface="Arial" pitchFamily="34" charset="0"/>
            </a:endParaRPr>
          </a:p>
          <a:p>
            <a:pPr eaLnBrk="0" fontAlgn="base" hangingPunct="0">
              <a:spcBef>
                <a:spcPct val="0"/>
              </a:spcBef>
              <a:spcAft>
                <a:spcPct val="0"/>
              </a:spcAft>
              <a:buFontTx/>
              <a:buAutoNum type="arabicParenR"/>
            </a:pPr>
            <a:r>
              <a:rPr lang="en-US" sz="1600" dirty="0" smtClean="0">
                <a:solidFill>
                  <a:prstClr val="black"/>
                </a:solidFill>
                <a:latin typeface="Calibri" pitchFamily="34" charset="0"/>
                <a:ea typeface="Calibri" pitchFamily="34" charset="0"/>
                <a:cs typeface="Times New Roman" pitchFamily="18" charset="0"/>
              </a:rPr>
              <a:t>Respiratory therapy to provide a brief </a:t>
            </a:r>
            <a:r>
              <a:rPr lang="en-US" sz="1600" dirty="0" err="1" smtClean="0">
                <a:solidFill>
                  <a:prstClr val="black"/>
                </a:solidFill>
                <a:latin typeface="Calibri" pitchFamily="34" charset="0"/>
                <a:ea typeface="Calibri" pitchFamily="34" charset="0"/>
                <a:cs typeface="Times New Roman" pitchFamily="18" charset="0"/>
              </a:rPr>
              <a:t>inservice</a:t>
            </a:r>
            <a:r>
              <a:rPr lang="en-US" sz="1600" dirty="0" smtClean="0">
                <a:solidFill>
                  <a:prstClr val="black"/>
                </a:solidFill>
                <a:latin typeface="Calibri" pitchFamily="34" charset="0"/>
                <a:ea typeface="Calibri" pitchFamily="34" charset="0"/>
                <a:cs typeface="Times New Roman" pitchFamily="18" charset="0"/>
              </a:rPr>
              <a:t> to team to discuss ventilator settings/mechanics and safe parameters for mobilizing patient (see literature/protocols published in previously sent literature)</a:t>
            </a:r>
            <a:endParaRPr lang="en-US" sz="1600" dirty="0" smtClean="0">
              <a:solidFill>
                <a:prstClr val="black"/>
              </a:solidFill>
              <a:latin typeface="Arial" pitchFamily="34" charset="0"/>
              <a:cs typeface="Arial" pitchFamily="34" charset="0"/>
            </a:endParaRPr>
          </a:p>
          <a:p>
            <a:pPr lvl="1" eaLnBrk="0" fontAlgn="base" hangingPunct="0">
              <a:spcBef>
                <a:spcPct val="0"/>
              </a:spcBef>
              <a:spcAft>
                <a:spcPct val="0"/>
              </a:spcAft>
              <a:buFontTx/>
              <a:buAutoNum type="arabicParenR"/>
            </a:pPr>
            <a:endParaRPr lang="en-US" sz="1600" b="1" dirty="0" smtClean="0">
              <a:solidFill>
                <a:prstClr val="black"/>
              </a:solidFill>
              <a:latin typeface="Calibri" pitchFamily="34" charset="0"/>
              <a:ea typeface="Calibri" pitchFamily="34" charset="0"/>
              <a:cs typeface="Times New Roman" pitchFamily="18" charset="0"/>
            </a:endParaRPr>
          </a:p>
          <a:p>
            <a:pPr eaLnBrk="0" fontAlgn="base" hangingPunct="0">
              <a:spcBef>
                <a:spcPct val="0"/>
              </a:spcBef>
              <a:spcAft>
                <a:spcPct val="0"/>
              </a:spcAft>
              <a:buFontTx/>
              <a:buAutoNum type="arabicParenR"/>
            </a:pPr>
            <a:r>
              <a:rPr lang="en-US" sz="1600" b="1" dirty="0" smtClean="0">
                <a:solidFill>
                  <a:prstClr val="black"/>
                </a:solidFill>
                <a:latin typeface="Calibri" pitchFamily="34" charset="0"/>
                <a:ea typeface="Calibri" pitchFamily="34" charset="0"/>
                <a:cs typeface="Times New Roman" pitchFamily="18" charset="0"/>
              </a:rPr>
              <a:t>COMPLETED ACTION</a:t>
            </a:r>
            <a:r>
              <a:rPr lang="en-US" sz="1600" dirty="0" smtClean="0">
                <a:solidFill>
                  <a:prstClr val="black"/>
                </a:solidFill>
                <a:latin typeface="Calibri" pitchFamily="34" charset="0"/>
                <a:ea typeface="Calibri" pitchFamily="34" charset="0"/>
                <a:cs typeface="Times New Roman" pitchFamily="18" charset="0"/>
              </a:rPr>
              <a:t>: Nursing provided job description for PCT/unit secretary on ICU clarifying ability to assist with body mechanics, such as ambulation, turning, positioning, transfer to wheelchairs/stretchers, and </a:t>
            </a:r>
            <a:r>
              <a:rPr lang="en-US" sz="1600" b="1" dirty="0" smtClean="0">
                <a:solidFill>
                  <a:prstClr val="black"/>
                </a:solidFill>
                <a:latin typeface="Calibri" pitchFamily="34" charset="0"/>
                <a:ea typeface="Calibri" pitchFamily="34" charset="0"/>
                <a:cs typeface="Times New Roman" pitchFamily="18" charset="0"/>
              </a:rPr>
              <a:t>provide range of motion</a:t>
            </a:r>
            <a:r>
              <a:rPr lang="en-US" sz="1600" dirty="0" smtClean="0">
                <a:solidFill>
                  <a:prstClr val="black"/>
                </a:solidFill>
                <a:latin typeface="Calibri" pitchFamily="34" charset="0"/>
                <a:ea typeface="Calibri" pitchFamily="34" charset="0"/>
                <a:cs typeface="Times New Roman" pitchFamily="18" charset="0"/>
              </a:rPr>
              <a:t>.</a:t>
            </a:r>
          </a:p>
          <a:p>
            <a:pPr eaLnBrk="0" fontAlgn="base" hangingPunct="0">
              <a:spcBef>
                <a:spcPct val="0"/>
              </a:spcBef>
              <a:spcAft>
                <a:spcPct val="0"/>
              </a:spcAft>
            </a:pPr>
            <a:endParaRPr lang="en-US" sz="1600" dirty="0" smtClean="0">
              <a:solidFill>
                <a:prstClr val="black"/>
              </a:solidFill>
              <a:latin typeface="Arial" pitchFamily="34" charset="0"/>
              <a:cs typeface="Arial" pitchFamily="34" charset="0"/>
            </a:endParaRPr>
          </a:p>
          <a:p>
            <a:pPr lvl="0" eaLnBrk="0" fontAlgn="base" hangingPunct="0">
              <a:spcBef>
                <a:spcPct val="0"/>
              </a:spcBef>
              <a:spcAft>
                <a:spcPct val="0"/>
              </a:spcAft>
            </a:pPr>
            <a:r>
              <a:rPr lang="en-US" sz="1600" dirty="0" smtClean="0">
                <a:solidFill>
                  <a:prstClr val="black"/>
                </a:solidFill>
                <a:latin typeface="Calibri" pitchFamily="34" charset="0"/>
                <a:ea typeface="Calibri" pitchFamily="34" charset="0"/>
                <a:cs typeface="Times New Roman" pitchFamily="18" charset="0"/>
              </a:rPr>
              <a:t> Next Early Mobility Team meeting scheduled </a:t>
            </a:r>
            <a:r>
              <a:rPr lang="en-US" sz="1600" b="1" u="sng" dirty="0" smtClean="0">
                <a:solidFill>
                  <a:prstClr val="black"/>
                </a:solidFill>
                <a:latin typeface="Calibri" pitchFamily="34" charset="0"/>
                <a:ea typeface="Calibri" pitchFamily="34" charset="0"/>
                <a:cs typeface="Times New Roman" pitchFamily="18" charset="0"/>
              </a:rPr>
              <a:t>Thursday, August 8</a:t>
            </a:r>
            <a:r>
              <a:rPr lang="en-US" sz="1600" b="1" u="sng" baseline="30000" dirty="0" smtClean="0">
                <a:solidFill>
                  <a:prstClr val="black"/>
                </a:solidFill>
                <a:latin typeface="Calibri" pitchFamily="34" charset="0"/>
                <a:ea typeface="Calibri" pitchFamily="34" charset="0"/>
                <a:cs typeface="Times New Roman" pitchFamily="18" charset="0"/>
              </a:rPr>
              <a:t>th</a:t>
            </a:r>
            <a:r>
              <a:rPr lang="en-US" sz="1600" b="1" u="sng" dirty="0" smtClean="0">
                <a:solidFill>
                  <a:prstClr val="black"/>
                </a:solidFill>
                <a:latin typeface="Calibri" pitchFamily="34" charset="0"/>
                <a:ea typeface="Calibri" pitchFamily="34" charset="0"/>
                <a:cs typeface="Times New Roman" pitchFamily="18" charset="0"/>
              </a:rPr>
              <a:t>, 8:30 a.m.</a:t>
            </a:r>
            <a:r>
              <a:rPr lang="en-US" sz="1600" dirty="0" smtClean="0">
                <a:solidFill>
                  <a:prstClr val="black"/>
                </a:solidFill>
                <a:latin typeface="Calibri" pitchFamily="34" charset="0"/>
                <a:ea typeface="Calibri" pitchFamily="34" charset="0"/>
                <a:cs typeface="Times New Roman" pitchFamily="18" charset="0"/>
              </a:rPr>
              <a:t> at third west staff lounge.</a:t>
            </a:r>
          </a:p>
          <a:p>
            <a:pPr lvl="0" eaLnBrk="0" fontAlgn="base" hangingPunct="0">
              <a:spcBef>
                <a:spcPct val="0"/>
              </a:spcBef>
              <a:spcAft>
                <a:spcPct val="0"/>
              </a:spcAft>
            </a:pPr>
            <a:endParaRPr lang="en-US" sz="1600" dirty="0" smtClean="0">
              <a:solidFill>
                <a:prstClr val="black"/>
              </a:solidFill>
              <a:latin typeface="Arial" pitchFamily="34" charset="0"/>
              <a:cs typeface="Arial" pitchFamily="34" charset="0"/>
            </a:endParaRPr>
          </a:p>
          <a:p>
            <a:pPr lvl="0" eaLnBrk="0" fontAlgn="base" hangingPunct="0">
              <a:spcBef>
                <a:spcPct val="0"/>
              </a:spcBef>
              <a:spcAft>
                <a:spcPct val="0"/>
              </a:spcAft>
            </a:pPr>
            <a:r>
              <a:rPr lang="en-US" sz="1600" dirty="0" smtClean="0">
                <a:solidFill>
                  <a:prstClr val="black"/>
                </a:solidFill>
                <a:latin typeface="Calibri" pitchFamily="34" charset="0"/>
                <a:ea typeface="Calibri" pitchFamily="34" charset="0"/>
                <a:cs typeface="Times New Roman" pitchFamily="18" charset="0"/>
              </a:rPr>
              <a:t>Thank you for your excellence in your professional service.</a:t>
            </a:r>
            <a:endParaRPr lang="en-US" sz="1600" dirty="0" smtClean="0">
              <a:solidFill>
                <a:prstClr val="black"/>
              </a:solidFill>
              <a:latin typeface="Arial" pitchFamily="34" charset="0"/>
              <a:cs typeface="Arial"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024744" cy="267736"/>
          </a:xfrm>
        </p:spPr>
        <p:txBody>
          <a:bodyPr>
            <a:noAutofit/>
          </a:bodyPr>
          <a:lstStyle/>
          <a:p>
            <a:r>
              <a:rPr lang="en-US" sz="1800" dirty="0" smtClean="0"/>
              <a:t>SMH Early Mobility Protocol</a:t>
            </a:r>
            <a:endParaRPr lang="en-US" sz="1800" dirty="0"/>
          </a:p>
        </p:txBody>
      </p:sp>
      <p:sp>
        <p:nvSpPr>
          <p:cNvPr id="12" name="Rectangle 11"/>
          <p:cNvSpPr/>
          <p:nvPr/>
        </p:nvSpPr>
        <p:spPr>
          <a:xfrm>
            <a:off x="3048000" y="1066800"/>
            <a:ext cx="23622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0000"/>
                </a:solidFill>
              </a:rPr>
              <a:t>Fit exclusion </a:t>
            </a:r>
            <a:r>
              <a:rPr lang="en-US" sz="1400" dirty="0" err="1" smtClean="0">
                <a:solidFill>
                  <a:srgbClr val="000000"/>
                </a:solidFill>
              </a:rPr>
              <a:t>critera</a:t>
            </a:r>
            <a:endParaRPr lang="en-US" sz="1400" dirty="0">
              <a:solidFill>
                <a:srgbClr val="000000"/>
              </a:solidFill>
            </a:endParaRPr>
          </a:p>
        </p:txBody>
      </p:sp>
      <p:sp>
        <p:nvSpPr>
          <p:cNvPr id="20" name="Rectangle 19"/>
          <p:cNvSpPr/>
          <p:nvPr/>
        </p:nvSpPr>
        <p:spPr>
          <a:xfrm>
            <a:off x="2971800" y="2514600"/>
            <a:ext cx="22098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0000"/>
                </a:solidFill>
              </a:rPr>
              <a:t>VSS A&amp;O x 1 in bed?</a:t>
            </a:r>
            <a:endParaRPr lang="en-US" sz="1400" dirty="0">
              <a:solidFill>
                <a:srgbClr val="000000"/>
              </a:solidFill>
            </a:endParaRPr>
          </a:p>
        </p:txBody>
      </p:sp>
      <p:sp>
        <p:nvSpPr>
          <p:cNvPr id="21" name="Oval 20"/>
          <p:cNvSpPr/>
          <p:nvPr/>
        </p:nvSpPr>
        <p:spPr>
          <a:xfrm>
            <a:off x="3733800" y="1828800"/>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0000"/>
                </a:solidFill>
              </a:rPr>
              <a:t>N</a:t>
            </a:r>
            <a:endParaRPr lang="en-US" dirty="0">
              <a:solidFill>
                <a:srgbClr val="000000"/>
              </a:solidFill>
            </a:endParaRPr>
          </a:p>
        </p:txBody>
      </p:sp>
      <p:sp>
        <p:nvSpPr>
          <p:cNvPr id="22" name="Oval 21"/>
          <p:cNvSpPr/>
          <p:nvPr/>
        </p:nvSpPr>
        <p:spPr>
          <a:xfrm>
            <a:off x="4648200" y="1828800"/>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0000"/>
                </a:solidFill>
              </a:rPr>
              <a:t>Y</a:t>
            </a:r>
            <a:endParaRPr lang="en-US" dirty="0">
              <a:solidFill>
                <a:srgbClr val="000000"/>
              </a:solidFill>
            </a:endParaRPr>
          </a:p>
        </p:txBody>
      </p:sp>
      <p:sp>
        <p:nvSpPr>
          <p:cNvPr id="23" name="Rectangle 22"/>
          <p:cNvSpPr/>
          <p:nvPr/>
        </p:nvSpPr>
        <p:spPr>
          <a:xfrm>
            <a:off x="3048000" y="3962400"/>
            <a:ext cx="24384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0000"/>
                </a:solidFill>
              </a:rPr>
              <a:t>VSS w/rolling during linen change &amp; hygiene?</a:t>
            </a:r>
            <a:endParaRPr lang="en-US" sz="1400" dirty="0">
              <a:solidFill>
                <a:srgbClr val="000000"/>
              </a:solidFill>
            </a:endParaRPr>
          </a:p>
        </p:txBody>
      </p:sp>
      <p:sp>
        <p:nvSpPr>
          <p:cNvPr id="24" name="Rectangle 23"/>
          <p:cNvSpPr/>
          <p:nvPr/>
        </p:nvSpPr>
        <p:spPr>
          <a:xfrm>
            <a:off x="3048000" y="5486400"/>
            <a:ext cx="29718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A/AAROM, rolling, bed mobility</a:t>
            </a:r>
            <a:endParaRPr lang="en-US" dirty="0">
              <a:solidFill>
                <a:schemeClr val="tx1"/>
              </a:solidFill>
            </a:endParaRPr>
          </a:p>
        </p:txBody>
      </p:sp>
      <p:sp>
        <p:nvSpPr>
          <p:cNvPr id="26" name="Rectangle 25"/>
          <p:cNvSpPr/>
          <p:nvPr/>
        </p:nvSpPr>
        <p:spPr>
          <a:xfrm>
            <a:off x="5334000" y="1828800"/>
            <a:ext cx="14478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0000"/>
                </a:solidFill>
              </a:rPr>
              <a:t>No Mobility</a:t>
            </a:r>
            <a:endParaRPr lang="en-US" sz="1400" dirty="0">
              <a:solidFill>
                <a:srgbClr val="000000"/>
              </a:solidFill>
            </a:endParaRPr>
          </a:p>
        </p:txBody>
      </p:sp>
      <p:sp>
        <p:nvSpPr>
          <p:cNvPr id="28" name="Oval 27"/>
          <p:cNvSpPr/>
          <p:nvPr/>
        </p:nvSpPr>
        <p:spPr>
          <a:xfrm>
            <a:off x="4800600" y="3352800"/>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0000"/>
                </a:solidFill>
              </a:rPr>
              <a:t>N</a:t>
            </a:r>
            <a:endParaRPr lang="en-US" dirty="0">
              <a:solidFill>
                <a:srgbClr val="000000"/>
              </a:solidFill>
            </a:endParaRPr>
          </a:p>
        </p:txBody>
      </p:sp>
      <p:cxnSp>
        <p:nvCxnSpPr>
          <p:cNvPr id="31" name="Straight Connector 30"/>
          <p:cNvCxnSpPr>
            <a:endCxn id="21" idx="0"/>
          </p:cNvCxnSpPr>
          <p:nvPr/>
        </p:nvCxnSpPr>
        <p:spPr>
          <a:xfrm>
            <a:off x="3886200" y="1447800"/>
            <a:ext cx="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21" idx="4"/>
          </p:cNvCxnSpPr>
          <p:nvPr/>
        </p:nvCxnSpPr>
        <p:spPr>
          <a:xfrm>
            <a:off x="3886200" y="2133600"/>
            <a:ext cx="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4800600" y="1447800"/>
            <a:ext cx="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22" idx="6"/>
          </p:cNvCxnSpPr>
          <p:nvPr/>
        </p:nvCxnSpPr>
        <p:spPr>
          <a:xfrm>
            <a:off x="4953000" y="1981200"/>
            <a:ext cx="381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4953000" y="3048000"/>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5105400" y="4953000"/>
            <a:ext cx="914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flipV="1">
            <a:off x="6019800" y="3581400"/>
            <a:ext cx="0" cy="1371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4" name="Oval 53"/>
          <p:cNvSpPr/>
          <p:nvPr/>
        </p:nvSpPr>
        <p:spPr>
          <a:xfrm>
            <a:off x="3733800" y="4876800"/>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0000"/>
                </a:solidFill>
              </a:rPr>
              <a:t>Y</a:t>
            </a:r>
            <a:endParaRPr lang="en-US" dirty="0">
              <a:solidFill>
                <a:srgbClr val="000000"/>
              </a:solidFill>
            </a:endParaRPr>
          </a:p>
        </p:txBody>
      </p:sp>
      <p:sp>
        <p:nvSpPr>
          <p:cNvPr id="55" name="Oval 54"/>
          <p:cNvSpPr/>
          <p:nvPr/>
        </p:nvSpPr>
        <p:spPr>
          <a:xfrm>
            <a:off x="4800600" y="4876800"/>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0000"/>
                </a:solidFill>
              </a:rPr>
              <a:t>N</a:t>
            </a:r>
            <a:endParaRPr lang="en-US" dirty="0">
              <a:solidFill>
                <a:srgbClr val="000000"/>
              </a:solidFill>
            </a:endParaRPr>
          </a:p>
        </p:txBody>
      </p:sp>
      <p:cxnSp>
        <p:nvCxnSpPr>
          <p:cNvPr id="57" name="Straight Connector 56"/>
          <p:cNvCxnSpPr/>
          <p:nvPr/>
        </p:nvCxnSpPr>
        <p:spPr>
          <a:xfrm>
            <a:off x="3886200" y="4572000"/>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4953000" y="4572000"/>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a:stCxn id="54" idx="4"/>
          </p:cNvCxnSpPr>
          <p:nvPr/>
        </p:nvCxnSpPr>
        <p:spPr>
          <a:xfrm>
            <a:off x="3886200" y="5181600"/>
            <a:ext cx="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5105400" y="3429000"/>
            <a:ext cx="914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flipV="1">
            <a:off x="6019800" y="2209800"/>
            <a:ext cx="0" cy="1219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3" name="Oval 92"/>
          <p:cNvSpPr/>
          <p:nvPr/>
        </p:nvSpPr>
        <p:spPr>
          <a:xfrm>
            <a:off x="3733800" y="3352800"/>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0000"/>
                </a:solidFill>
              </a:rPr>
              <a:t>Y</a:t>
            </a:r>
            <a:endParaRPr lang="en-US" dirty="0">
              <a:solidFill>
                <a:srgbClr val="000000"/>
              </a:solidFill>
            </a:endParaRPr>
          </a:p>
        </p:txBody>
      </p:sp>
      <p:cxnSp>
        <p:nvCxnSpPr>
          <p:cNvPr id="94" name="Straight Connector 93"/>
          <p:cNvCxnSpPr/>
          <p:nvPr/>
        </p:nvCxnSpPr>
        <p:spPr>
          <a:xfrm>
            <a:off x="3886200" y="3048000"/>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a:stCxn id="93" idx="4"/>
          </p:cNvCxnSpPr>
          <p:nvPr/>
        </p:nvCxnSpPr>
        <p:spPr>
          <a:xfrm>
            <a:off x="3886200" y="3657600"/>
            <a:ext cx="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p:nvPr/>
        </p:nvCxnSpPr>
        <p:spPr>
          <a:xfrm>
            <a:off x="3886200" y="6019800"/>
            <a:ext cx="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p:nvPr/>
        </p:nvCxnSpPr>
        <p:spPr>
          <a:xfrm>
            <a:off x="5029200" y="6019800"/>
            <a:ext cx="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762000"/>
            <a:ext cx="31242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0000"/>
                </a:solidFill>
              </a:rPr>
              <a:t>VSS &gt; 5 min w/ AROM &amp; Bed mobility?</a:t>
            </a:r>
            <a:endParaRPr lang="en-US" sz="1400" dirty="0">
              <a:solidFill>
                <a:srgbClr val="000000"/>
              </a:solidFill>
            </a:endParaRPr>
          </a:p>
        </p:txBody>
      </p:sp>
      <p:sp>
        <p:nvSpPr>
          <p:cNvPr id="3" name="Rectangle 2"/>
          <p:cNvSpPr/>
          <p:nvPr/>
        </p:nvSpPr>
        <p:spPr>
          <a:xfrm>
            <a:off x="2362200" y="3733800"/>
            <a:ext cx="32004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0000"/>
                </a:solidFill>
              </a:rPr>
              <a:t>Transfer </a:t>
            </a:r>
            <a:r>
              <a:rPr lang="en-US" sz="1400" dirty="0" err="1" smtClean="0">
                <a:solidFill>
                  <a:srgbClr val="000000"/>
                </a:solidFill>
              </a:rPr>
              <a:t>supine</a:t>
            </a:r>
            <a:r>
              <a:rPr lang="en-US" sz="1400" dirty="0" err="1" smtClean="0">
                <a:solidFill>
                  <a:srgbClr val="000000"/>
                </a:solidFill>
                <a:sym typeface="Wingdings" pitchFamily="2" charset="2"/>
              </a:rPr>
              <a:t>sitting</a:t>
            </a:r>
            <a:r>
              <a:rPr lang="en-US" sz="1400" dirty="0" smtClean="0">
                <a:solidFill>
                  <a:srgbClr val="000000"/>
                </a:solidFill>
                <a:sym typeface="Wingdings" pitchFamily="2" charset="2"/>
              </a:rPr>
              <a:t> EOB</a:t>
            </a:r>
            <a:endParaRPr lang="en-US" sz="1400" dirty="0">
              <a:solidFill>
                <a:srgbClr val="000000"/>
              </a:solidFill>
            </a:endParaRPr>
          </a:p>
        </p:txBody>
      </p:sp>
      <p:sp>
        <p:nvSpPr>
          <p:cNvPr id="4" name="Oval 3"/>
          <p:cNvSpPr/>
          <p:nvPr/>
        </p:nvSpPr>
        <p:spPr>
          <a:xfrm>
            <a:off x="3733800" y="1524000"/>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Y</a:t>
            </a:r>
            <a:endParaRPr lang="en-US" dirty="0"/>
          </a:p>
        </p:txBody>
      </p:sp>
      <p:sp>
        <p:nvSpPr>
          <p:cNvPr id="5" name="Oval 4"/>
          <p:cNvSpPr/>
          <p:nvPr/>
        </p:nvSpPr>
        <p:spPr>
          <a:xfrm>
            <a:off x="4648200" y="1524000"/>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a:t>
            </a:r>
            <a:endParaRPr lang="en-US" dirty="0"/>
          </a:p>
        </p:txBody>
      </p:sp>
      <p:sp>
        <p:nvSpPr>
          <p:cNvPr id="6" name="Rectangle 5"/>
          <p:cNvSpPr/>
          <p:nvPr/>
        </p:nvSpPr>
        <p:spPr>
          <a:xfrm>
            <a:off x="2743200" y="2209800"/>
            <a:ext cx="24384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0000"/>
                </a:solidFill>
              </a:rPr>
              <a:t>Pt follows  &gt;/=  75% of commands? </a:t>
            </a:r>
            <a:endParaRPr lang="en-US" sz="1400" dirty="0">
              <a:solidFill>
                <a:srgbClr val="000000"/>
              </a:solidFill>
            </a:endParaRPr>
          </a:p>
        </p:txBody>
      </p:sp>
      <p:sp>
        <p:nvSpPr>
          <p:cNvPr id="7" name="Rectangle 6"/>
          <p:cNvSpPr/>
          <p:nvPr/>
        </p:nvSpPr>
        <p:spPr>
          <a:xfrm>
            <a:off x="2362200" y="4648200"/>
            <a:ext cx="32004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0000"/>
                </a:solidFill>
              </a:rPr>
              <a:t>-VSS &gt; 5min w/ sitting EOB?</a:t>
            </a:r>
          </a:p>
          <a:p>
            <a:pPr algn="ctr"/>
            <a:r>
              <a:rPr lang="en-US" sz="1400" dirty="0" smtClean="0">
                <a:solidFill>
                  <a:srgbClr val="000000"/>
                </a:solidFill>
              </a:rPr>
              <a:t>-2/5 strength against gravity?</a:t>
            </a:r>
            <a:endParaRPr lang="en-US" sz="1400" dirty="0">
              <a:solidFill>
                <a:srgbClr val="000000"/>
              </a:solidFill>
            </a:endParaRPr>
          </a:p>
        </p:txBody>
      </p:sp>
      <p:sp>
        <p:nvSpPr>
          <p:cNvPr id="8" name="Oval 7"/>
          <p:cNvSpPr/>
          <p:nvPr/>
        </p:nvSpPr>
        <p:spPr>
          <a:xfrm>
            <a:off x="4724400" y="3124200"/>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a:t>
            </a:r>
            <a:endParaRPr lang="en-US" dirty="0"/>
          </a:p>
        </p:txBody>
      </p:sp>
      <p:cxnSp>
        <p:nvCxnSpPr>
          <p:cNvPr id="9" name="Straight Connector 8"/>
          <p:cNvCxnSpPr>
            <a:endCxn id="4" idx="0"/>
          </p:cNvCxnSpPr>
          <p:nvPr/>
        </p:nvCxnSpPr>
        <p:spPr>
          <a:xfrm>
            <a:off x="3886200" y="1143000"/>
            <a:ext cx="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4" idx="4"/>
          </p:cNvCxnSpPr>
          <p:nvPr/>
        </p:nvCxnSpPr>
        <p:spPr>
          <a:xfrm>
            <a:off x="3886200" y="1828800"/>
            <a:ext cx="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800600" y="1143000"/>
            <a:ext cx="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876800" y="2819400"/>
            <a:ext cx="0" cy="304800"/>
          </a:xfrm>
          <a:prstGeom prst="line">
            <a:avLst/>
          </a:prstGeom>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3733800" y="5410200"/>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Y</a:t>
            </a:r>
            <a:endParaRPr lang="en-US" dirty="0"/>
          </a:p>
        </p:txBody>
      </p:sp>
      <p:sp>
        <p:nvSpPr>
          <p:cNvPr id="14" name="Oval 13"/>
          <p:cNvSpPr/>
          <p:nvPr/>
        </p:nvSpPr>
        <p:spPr>
          <a:xfrm>
            <a:off x="4724400" y="5486400"/>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a:t>
            </a:r>
            <a:endParaRPr lang="en-US" dirty="0"/>
          </a:p>
        </p:txBody>
      </p:sp>
      <p:cxnSp>
        <p:nvCxnSpPr>
          <p:cNvPr id="15" name="Straight Connector 14"/>
          <p:cNvCxnSpPr/>
          <p:nvPr/>
        </p:nvCxnSpPr>
        <p:spPr>
          <a:xfrm>
            <a:off x="3886200" y="5105400"/>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876800" y="5181600"/>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3" idx="4"/>
          </p:cNvCxnSpPr>
          <p:nvPr/>
        </p:nvCxnSpPr>
        <p:spPr>
          <a:xfrm>
            <a:off x="3886200" y="5715000"/>
            <a:ext cx="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3733800" y="3124200"/>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Y</a:t>
            </a:r>
            <a:endParaRPr lang="en-US" dirty="0"/>
          </a:p>
        </p:txBody>
      </p:sp>
      <p:cxnSp>
        <p:nvCxnSpPr>
          <p:cNvPr id="19" name="Straight Connector 18"/>
          <p:cNvCxnSpPr/>
          <p:nvPr/>
        </p:nvCxnSpPr>
        <p:spPr>
          <a:xfrm>
            <a:off x="3886200" y="2819400"/>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8" idx="4"/>
          </p:cNvCxnSpPr>
          <p:nvPr/>
        </p:nvCxnSpPr>
        <p:spPr>
          <a:xfrm>
            <a:off x="3886200" y="3429000"/>
            <a:ext cx="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810000" y="381000"/>
            <a:ext cx="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3886200" y="4191000"/>
            <a:ext cx="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6019800" y="838200"/>
            <a:ext cx="20574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0000"/>
                </a:solidFill>
              </a:rPr>
              <a:t>Terminate </a:t>
            </a:r>
            <a:r>
              <a:rPr lang="en-US" sz="1400" dirty="0" err="1" smtClean="0">
                <a:solidFill>
                  <a:srgbClr val="000000"/>
                </a:solidFill>
              </a:rPr>
              <a:t>mobilty</a:t>
            </a:r>
            <a:r>
              <a:rPr lang="en-US" sz="1400" dirty="0" smtClean="0">
                <a:solidFill>
                  <a:srgbClr val="000000"/>
                </a:solidFill>
              </a:rPr>
              <a:t> session</a:t>
            </a:r>
            <a:endParaRPr lang="en-US" sz="1400" dirty="0">
              <a:solidFill>
                <a:srgbClr val="000000"/>
              </a:solidFill>
            </a:endParaRPr>
          </a:p>
        </p:txBody>
      </p:sp>
      <p:cxnSp>
        <p:nvCxnSpPr>
          <p:cNvPr id="28" name="Straight Connector 27"/>
          <p:cNvCxnSpPr>
            <a:stCxn id="5" idx="6"/>
          </p:cNvCxnSpPr>
          <p:nvPr/>
        </p:nvCxnSpPr>
        <p:spPr>
          <a:xfrm>
            <a:off x="4953000" y="1676400"/>
            <a:ext cx="1752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6705600" y="1219200"/>
            <a:ext cx="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8" idx="6"/>
          </p:cNvCxnSpPr>
          <p:nvPr/>
        </p:nvCxnSpPr>
        <p:spPr>
          <a:xfrm>
            <a:off x="5029200" y="3276600"/>
            <a:ext cx="1676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V="1">
            <a:off x="6705600" y="1676400"/>
            <a:ext cx="0" cy="1600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2362200" y="6019800"/>
            <a:ext cx="33528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0000"/>
                </a:solidFill>
              </a:rPr>
              <a:t>-LE &amp; UE A/AAROM, </a:t>
            </a:r>
            <a:r>
              <a:rPr lang="en-US" sz="1400" dirty="0" err="1" smtClean="0">
                <a:solidFill>
                  <a:srgbClr val="000000"/>
                </a:solidFill>
              </a:rPr>
              <a:t>reaching,seated</a:t>
            </a:r>
            <a:r>
              <a:rPr lang="en-US" sz="1400" dirty="0" smtClean="0">
                <a:solidFill>
                  <a:srgbClr val="000000"/>
                </a:solidFill>
              </a:rPr>
              <a:t> marching</a:t>
            </a:r>
            <a:endParaRPr lang="en-US" sz="1400" dirty="0">
              <a:solidFill>
                <a:srgbClr val="000000"/>
              </a:solidFill>
            </a:endParaRPr>
          </a:p>
        </p:txBody>
      </p:sp>
      <p:cxnSp>
        <p:nvCxnSpPr>
          <p:cNvPr id="39" name="Straight Arrow Connector 38"/>
          <p:cNvCxnSpPr>
            <a:stCxn id="14" idx="6"/>
            <a:endCxn id="40" idx="1"/>
          </p:cNvCxnSpPr>
          <p:nvPr/>
        </p:nvCxnSpPr>
        <p:spPr>
          <a:xfrm flipV="1">
            <a:off x="5029200" y="4991100"/>
            <a:ext cx="1295400" cy="6477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6324600" y="4800600"/>
            <a:ext cx="20574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0000"/>
                </a:solidFill>
              </a:rPr>
              <a:t> VSS&lt; 5min</a:t>
            </a:r>
            <a:endParaRPr lang="en-US" sz="1400" dirty="0">
              <a:solidFill>
                <a:srgbClr val="000000"/>
              </a:solidFill>
            </a:endParaRPr>
          </a:p>
        </p:txBody>
      </p:sp>
      <p:sp>
        <p:nvSpPr>
          <p:cNvPr id="44" name="Rectangle 43"/>
          <p:cNvSpPr/>
          <p:nvPr/>
        </p:nvSpPr>
        <p:spPr>
          <a:xfrm>
            <a:off x="6248400" y="5410200"/>
            <a:ext cx="21336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0000"/>
                </a:solidFill>
              </a:rPr>
              <a:t>&lt; 2/5 MMT: AAROM in sitting EOB</a:t>
            </a:r>
            <a:endParaRPr lang="en-US" sz="1400" dirty="0">
              <a:solidFill>
                <a:srgbClr val="000000"/>
              </a:solidFill>
            </a:endParaRPr>
          </a:p>
        </p:txBody>
      </p:sp>
      <p:cxnSp>
        <p:nvCxnSpPr>
          <p:cNvPr id="46" name="Straight Arrow Connector 45"/>
          <p:cNvCxnSpPr/>
          <p:nvPr/>
        </p:nvCxnSpPr>
        <p:spPr>
          <a:xfrm flipV="1">
            <a:off x="7315200" y="1219200"/>
            <a:ext cx="0" cy="3581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stCxn id="14" idx="6"/>
            <a:endCxn id="44" idx="1"/>
          </p:cNvCxnSpPr>
          <p:nvPr/>
        </p:nvCxnSpPr>
        <p:spPr>
          <a:xfrm>
            <a:off x="5029200" y="5638800"/>
            <a:ext cx="1219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6324600" y="3886200"/>
            <a:ext cx="20574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 </a:t>
            </a:r>
            <a:r>
              <a:rPr lang="en-US" sz="1400" dirty="0" smtClean="0">
                <a:solidFill>
                  <a:srgbClr val="000000"/>
                </a:solidFill>
              </a:rPr>
              <a:t>Return to supine/HOB elevated</a:t>
            </a:r>
            <a:endParaRPr lang="en-US" sz="1400" dirty="0">
              <a:solidFill>
                <a:srgbClr val="000000"/>
              </a:solidFill>
            </a:endParaRPr>
          </a:p>
        </p:txBody>
      </p:sp>
      <p:sp>
        <p:nvSpPr>
          <p:cNvPr id="54" name="Rectangle 53"/>
          <p:cNvSpPr/>
          <p:nvPr/>
        </p:nvSpPr>
        <p:spPr>
          <a:xfrm>
            <a:off x="7010400" y="3276600"/>
            <a:ext cx="14478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0000"/>
                </a:solidFill>
              </a:rPr>
              <a:t> prolonged non-VSS</a:t>
            </a:r>
            <a:endParaRPr lang="en-US" sz="1400" dirty="0">
              <a:solidFill>
                <a:srgbClr val="000000"/>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47800" y="990600"/>
            <a:ext cx="39624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smtClean="0"/>
              <a:t>-</a:t>
            </a:r>
            <a:r>
              <a:rPr lang="en-US" sz="1400" dirty="0" smtClean="0">
                <a:solidFill>
                  <a:srgbClr val="000000"/>
                </a:solidFill>
              </a:rPr>
              <a:t>VSS&gt; 5min at EOB A/AAROM</a:t>
            </a:r>
          </a:p>
          <a:p>
            <a:r>
              <a:rPr lang="en-US" sz="1400" dirty="0" smtClean="0">
                <a:solidFill>
                  <a:srgbClr val="000000"/>
                </a:solidFill>
              </a:rPr>
              <a:t>-No dizziness or large orthostatic change</a:t>
            </a:r>
            <a:endParaRPr lang="en-US" sz="1400" dirty="0">
              <a:solidFill>
                <a:srgbClr val="000000"/>
              </a:solidFill>
            </a:endParaRPr>
          </a:p>
        </p:txBody>
      </p:sp>
      <p:sp>
        <p:nvSpPr>
          <p:cNvPr id="3" name="Rectangle 2"/>
          <p:cNvSpPr/>
          <p:nvPr/>
        </p:nvSpPr>
        <p:spPr>
          <a:xfrm>
            <a:off x="2971800" y="2514600"/>
            <a:ext cx="22098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0000"/>
                </a:solidFill>
              </a:rPr>
              <a:t>+2 assist </a:t>
            </a:r>
            <a:r>
              <a:rPr lang="en-US" sz="1400" dirty="0" err="1" smtClean="0">
                <a:solidFill>
                  <a:srgbClr val="000000"/>
                </a:solidFill>
              </a:rPr>
              <a:t>sit</a:t>
            </a:r>
            <a:r>
              <a:rPr lang="en-US" sz="1400" dirty="0" err="1" smtClean="0">
                <a:solidFill>
                  <a:srgbClr val="000000"/>
                </a:solidFill>
                <a:sym typeface="Wingdings" pitchFamily="2" charset="2"/>
              </a:rPr>
              <a:t>stand</a:t>
            </a:r>
            <a:endParaRPr lang="en-US" sz="1400" dirty="0">
              <a:solidFill>
                <a:srgbClr val="000000"/>
              </a:solidFill>
            </a:endParaRPr>
          </a:p>
        </p:txBody>
      </p:sp>
      <p:sp>
        <p:nvSpPr>
          <p:cNvPr id="4" name="Oval 3"/>
          <p:cNvSpPr/>
          <p:nvPr/>
        </p:nvSpPr>
        <p:spPr>
          <a:xfrm>
            <a:off x="3733800" y="1828800"/>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Y</a:t>
            </a:r>
            <a:endParaRPr lang="en-US" dirty="0"/>
          </a:p>
        </p:txBody>
      </p:sp>
      <p:sp>
        <p:nvSpPr>
          <p:cNvPr id="5" name="Oval 4"/>
          <p:cNvSpPr/>
          <p:nvPr/>
        </p:nvSpPr>
        <p:spPr>
          <a:xfrm>
            <a:off x="4648200" y="1828800"/>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a:t>
            </a:r>
            <a:endParaRPr lang="en-US" dirty="0"/>
          </a:p>
        </p:txBody>
      </p:sp>
      <p:sp>
        <p:nvSpPr>
          <p:cNvPr id="6" name="Rectangle 5"/>
          <p:cNvSpPr/>
          <p:nvPr/>
        </p:nvSpPr>
        <p:spPr>
          <a:xfrm>
            <a:off x="1524000" y="3352800"/>
            <a:ext cx="40386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0000"/>
                </a:solidFill>
              </a:rPr>
              <a:t>-</a:t>
            </a:r>
            <a:r>
              <a:rPr lang="en-US" sz="1200" dirty="0" smtClean="0">
                <a:solidFill>
                  <a:srgbClr val="000000"/>
                </a:solidFill>
              </a:rPr>
              <a:t>VSS &gt; 5 min static standing</a:t>
            </a:r>
          </a:p>
          <a:p>
            <a:pPr algn="ctr"/>
            <a:r>
              <a:rPr lang="en-US" sz="1200" dirty="0" smtClean="0">
                <a:solidFill>
                  <a:srgbClr val="000000"/>
                </a:solidFill>
              </a:rPr>
              <a:t>-No dizziness or large orthostatic change</a:t>
            </a:r>
          </a:p>
          <a:p>
            <a:pPr algn="ctr"/>
            <a:r>
              <a:rPr lang="en-US" sz="1200" dirty="0" smtClean="0">
                <a:solidFill>
                  <a:srgbClr val="000000"/>
                </a:solidFill>
              </a:rPr>
              <a:t>-Pt hold &gt;/= 75% of body weight?</a:t>
            </a:r>
          </a:p>
          <a:p>
            <a:pPr algn="ctr"/>
            <a:r>
              <a:rPr lang="en-US" sz="1200" dirty="0" smtClean="0">
                <a:solidFill>
                  <a:srgbClr val="000000"/>
                </a:solidFill>
              </a:rPr>
              <a:t>-Pt follow 100% of commands?</a:t>
            </a:r>
            <a:endParaRPr lang="en-US" sz="1200" dirty="0">
              <a:solidFill>
                <a:srgbClr val="000000"/>
              </a:solidFill>
            </a:endParaRPr>
          </a:p>
        </p:txBody>
      </p:sp>
      <p:sp>
        <p:nvSpPr>
          <p:cNvPr id="7" name="Rectangle 6"/>
          <p:cNvSpPr/>
          <p:nvPr/>
        </p:nvSpPr>
        <p:spPr>
          <a:xfrm>
            <a:off x="2667000" y="5105400"/>
            <a:ext cx="2819400"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000000"/>
                </a:solidFill>
              </a:rPr>
              <a:t>Begin pre-gait exercises</a:t>
            </a:r>
          </a:p>
          <a:p>
            <a:pPr algn="ctr"/>
            <a:r>
              <a:rPr lang="en-US" sz="1200" dirty="0" smtClean="0">
                <a:solidFill>
                  <a:srgbClr val="000000"/>
                </a:solidFill>
              </a:rPr>
              <a:t>-Standing @ EOB</a:t>
            </a:r>
          </a:p>
          <a:p>
            <a:pPr algn="ctr"/>
            <a:r>
              <a:rPr lang="en-US" sz="1200" dirty="0" smtClean="0">
                <a:solidFill>
                  <a:srgbClr val="000000"/>
                </a:solidFill>
              </a:rPr>
              <a:t>-Sway weight shift ant/post/laterally</a:t>
            </a:r>
          </a:p>
          <a:p>
            <a:pPr algn="ctr"/>
            <a:r>
              <a:rPr lang="en-US" sz="1200" dirty="0" smtClean="0">
                <a:solidFill>
                  <a:srgbClr val="000000"/>
                </a:solidFill>
              </a:rPr>
              <a:t>-step forward/back with assist</a:t>
            </a:r>
          </a:p>
          <a:p>
            <a:pPr algn="ctr"/>
            <a:r>
              <a:rPr lang="en-US" sz="1200" dirty="0" smtClean="0">
                <a:solidFill>
                  <a:srgbClr val="000000"/>
                </a:solidFill>
              </a:rPr>
              <a:t>-Reciprocal marching with assist</a:t>
            </a:r>
          </a:p>
          <a:p>
            <a:pPr algn="ctr"/>
            <a:r>
              <a:rPr lang="en-US" sz="1200" dirty="0" smtClean="0">
                <a:solidFill>
                  <a:srgbClr val="000000"/>
                </a:solidFill>
              </a:rPr>
              <a:t>-Lateral Stepping along EOB</a:t>
            </a:r>
            <a:endParaRPr lang="en-US" sz="1200" dirty="0">
              <a:solidFill>
                <a:srgbClr val="000000"/>
              </a:solidFill>
            </a:endParaRPr>
          </a:p>
        </p:txBody>
      </p:sp>
      <p:sp>
        <p:nvSpPr>
          <p:cNvPr id="8" name="Rectangle 7"/>
          <p:cNvSpPr/>
          <p:nvPr/>
        </p:nvSpPr>
        <p:spPr>
          <a:xfrm>
            <a:off x="5715000" y="990600"/>
            <a:ext cx="27432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0000"/>
                </a:solidFill>
              </a:rPr>
              <a:t>Remain EOB activity/static sitting</a:t>
            </a:r>
            <a:endParaRPr lang="en-US" sz="1400" dirty="0">
              <a:solidFill>
                <a:srgbClr val="000000"/>
              </a:solidFill>
            </a:endParaRPr>
          </a:p>
        </p:txBody>
      </p:sp>
      <p:cxnSp>
        <p:nvCxnSpPr>
          <p:cNvPr id="10" name="Straight Connector 9"/>
          <p:cNvCxnSpPr>
            <a:endCxn id="4" idx="0"/>
          </p:cNvCxnSpPr>
          <p:nvPr/>
        </p:nvCxnSpPr>
        <p:spPr>
          <a:xfrm>
            <a:off x="3886200" y="1447800"/>
            <a:ext cx="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4" idx="4"/>
          </p:cNvCxnSpPr>
          <p:nvPr/>
        </p:nvCxnSpPr>
        <p:spPr>
          <a:xfrm>
            <a:off x="3886200" y="2133600"/>
            <a:ext cx="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800600" y="1447800"/>
            <a:ext cx="0" cy="381000"/>
          </a:xfrm>
          <a:prstGeom prst="line">
            <a:avLst/>
          </a:prstGeom>
        </p:spPr>
        <p:style>
          <a:lnRef idx="1">
            <a:schemeClr val="accent1"/>
          </a:lnRef>
          <a:fillRef idx="0">
            <a:schemeClr val="accent1"/>
          </a:fillRef>
          <a:effectRef idx="0">
            <a:schemeClr val="accent1"/>
          </a:effectRef>
          <a:fontRef idx="minor">
            <a:schemeClr val="tx1"/>
          </a:fontRef>
        </p:style>
      </p:cxnSp>
      <p:sp>
        <p:nvSpPr>
          <p:cNvPr id="17" name="Oval 16"/>
          <p:cNvSpPr/>
          <p:nvPr/>
        </p:nvSpPr>
        <p:spPr>
          <a:xfrm>
            <a:off x="3733800" y="4495800"/>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Y</a:t>
            </a:r>
            <a:endParaRPr lang="en-US" dirty="0"/>
          </a:p>
        </p:txBody>
      </p:sp>
      <p:sp>
        <p:nvSpPr>
          <p:cNvPr id="18" name="Oval 17"/>
          <p:cNvSpPr/>
          <p:nvPr/>
        </p:nvSpPr>
        <p:spPr>
          <a:xfrm>
            <a:off x="4800600" y="4495800"/>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a:t>
            </a:r>
            <a:endParaRPr lang="en-US" dirty="0"/>
          </a:p>
        </p:txBody>
      </p:sp>
      <p:cxnSp>
        <p:nvCxnSpPr>
          <p:cNvPr id="19" name="Straight Connector 18"/>
          <p:cNvCxnSpPr/>
          <p:nvPr/>
        </p:nvCxnSpPr>
        <p:spPr>
          <a:xfrm>
            <a:off x="3886200" y="4191000"/>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953000" y="4191000"/>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7" idx="4"/>
          </p:cNvCxnSpPr>
          <p:nvPr/>
        </p:nvCxnSpPr>
        <p:spPr>
          <a:xfrm>
            <a:off x="3886200" y="4800600"/>
            <a:ext cx="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3886200" y="457200"/>
            <a:ext cx="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3886200" y="2895600"/>
            <a:ext cx="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5" idx="6"/>
          </p:cNvCxnSpPr>
          <p:nvPr/>
        </p:nvCxnSpPr>
        <p:spPr>
          <a:xfrm>
            <a:off x="4953000" y="1981200"/>
            <a:ext cx="1600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V="1">
            <a:off x="6553200" y="1447800"/>
            <a:ext cx="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6096000" y="4114800"/>
            <a:ext cx="25908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smtClean="0">
                <a:solidFill>
                  <a:srgbClr val="000000"/>
                </a:solidFill>
              </a:rPr>
              <a:t>-Lower back to sitting;</a:t>
            </a:r>
          </a:p>
          <a:p>
            <a:r>
              <a:rPr lang="en-US" sz="1400" dirty="0" smtClean="0">
                <a:solidFill>
                  <a:srgbClr val="000000"/>
                </a:solidFill>
              </a:rPr>
              <a:t>Cont vital s instability terminate session</a:t>
            </a:r>
            <a:endParaRPr lang="en-US" sz="1400" dirty="0">
              <a:solidFill>
                <a:srgbClr val="000000"/>
              </a:solidFill>
            </a:endParaRPr>
          </a:p>
        </p:txBody>
      </p:sp>
      <p:cxnSp>
        <p:nvCxnSpPr>
          <p:cNvPr id="46" name="Straight Arrow Connector 45"/>
          <p:cNvCxnSpPr>
            <a:stCxn id="18" idx="6"/>
          </p:cNvCxnSpPr>
          <p:nvPr/>
        </p:nvCxnSpPr>
        <p:spPr>
          <a:xfrm>
            <a:off x="5105400" y="4648200"/>
            <a:ext cx="9906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572536"/>
          </a:xfrm>
        </p:spPr>
        <p:txBody>
          <a:bodyPr>
            <a:normAutofit/>
          </a:bodyPr>
          <a:lstStyle/>
          <a:p>
            <a:r>
              <a:rPr lang="en-US" sz="2800" dirty="0" smtClean="0"/>
              <a:t>2-year Follow-Up Assessment</a:t>
            </a:r>
            <a:endParaRPr lang="en-US" sz="2800" dirty="0"/>
          </a:p>
        </p:txBody>
      </p:sp>
      <p:sp>
        <p:nvSpPr>
          <p:cNvPr id="3" name="Content Placeholder 2"/>
          <p:cNvSpPr>
            <a:spLocks noGrp="1"/>
          </p:cNvSpPr>
          <p:nvPr>
            <p:ph idx="1"/>
          </p:nvPr>
        </p:nvSpPr>
        <p:spPr>
          <a:xfrm>
            <a:off x="457200" y="1676400"/>
            <a:ext cx="8229600" cy="4876800"/>
          </a:xfrm>
        </p:spPr>
        <p:txBody>
          <a:bodyPr>
            <a:normAutofit/>
          </a:bodyPr>
          <a:lstStyle/>
          <a:p>
            <a:r>
              <a:rPr lang="en-US" dirty="0" smtClean="0"/>
              <a:t>Program still in place but consistency lacking</a:t>
            </a:r>
          </a:p>
          <a:p>
            <a:pPr lvl="2"/>
            <a:r>
              <a:rPr lang="en-US" dirty="0" smtClean="0"/>
              <a:t>Decreased staffing </a:t>
            </a:r>
          </a:p>
          <a:p>
            <a:pPr lvl="3"/>
            <a:r>
              <a:rPr lang="en-US" dirty="0" smtClean="0"/>
              <a:t>3 RN</a:t>
            </a:r>
          </a:p>
          <a:p>
            <a:pPr lvl="3"/>
            <a:r>
              <a:rPr lang="en-US" dirty="0" smtClean="0"/>
              <a:t>1 PT, 1 PTA, 2 OT (not assigned to ICU)</a:t>
            </a:r>
          </a:p>
          <a:p>
            <a:pPr lvl="2"/>
            <a:endParaRPr lang="en-US" dirty="0"/>
          </a:p>
          <a:p>
            <a:r>
              <a:rPr lang="en-US" dirty="0" smtClean="0"/>
              <a:t>No appreciable decline regarding  re-admissions or total LOS</a:t>
            </a:r>
          </a:p>
          <a:p>
            <a:pPr lvl="2"/>
            <a:r>
              <a:rPr lang="en-US" dirty="0" smtClean="0"/>
              <a:t>7 bed ICU + Short-term care facility </a:t>
            </a:r>
          </a:p>
          <a:p>
            <a:pPr lvl="2"/>
            <a:r>
              <a:rPr lang="en-US" dirty="0" smtClean="0"/>
              <a:t>Means the problem of decreased early mobilization  is more systemic-based (throughout SMH)</a:t>
            </a:r>
          </a:p>
          <a:p>
            <a:pPr lvl="2"/>
            <a:endParaRPr lang="en-US" dirty="0" smtClean="0"/>
          </a:p>
          <a:p>
            <a:r>
              <a:rPr lang="en-US" dirty="0" smtClean="0"/>
              <a:t>Implemented Hospital Wide Survey (provided on capstone site.</a:t>
            </a:r>
          </a:p>
        </p:txBody>
      </p:sp>
    </p:spTree>
    <p:extLst>
      <p:ext uri="{BB962C8B-B14F-4D97-AF65-F5344CB8AC3E}">
        <p14:creationId xmlns:p14="http://schemas.microsoft.com/office/powerpoint/2010/main" val="2881899679"/>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2-Year Follow-up Assessment continued.</a:t>
            </a:r>
            <a:endParaRPr lang="en-US" dirty="0"/>
          </a:p>
        </p:txBody>
      </p:sp>
      <p:sp>
        <p:nvSpPr>
          <p:cNvPr id="3" name="Content Placeholder 2"/>
          <p:cNvSpPr>
            <a:spLocks noGrp="1"/>
          </p:cNvSpPr>
          <p:nvPr>
            <p:ph idx="1"/>
          </p:nvPr>
        </p:nvSpPr>
        <p:spPr/>
        <p:txBody>
          <a:bodyPr>
            <a:normAutofit lnSpcReduction="10000"/>
          </a:bodyPr>
          <a:lstStyle/>
          <a:p>
            <a:r>
              <a:rPr lang="en-US" dirty="0"/>
              <a:t>Difficulty establishing culture of early </a:t>
            </a:r>
            <a:r>
              <a:rPr lang="en-US" dirty="0" smtClean="0"/>
              <a:t>mobility</a:t>
            </a:r>
            <a:endParaRPr lang="en-US" dirty="0"/>
          </a:p>
          <a:p>
            <a:pPr lvl="1"/>
            <a:r>
              <a:rPr lang="en-US" dirty="0"/>
              <a:t>Increased amount of employee </a:t>
            </a:r>
            <a:r>
              <a:rPr lang="en-US" dirty="0" smtClean="0"/>
              <a:t>turnover within all positions</a:t>
            </a:r>
          </a:p>
          <a:p>
            <a:pPr lvl="2"/>
            <a:r>
              <a:rPr lang="en-US" dirty="0" smtClean="0"/>
              <a:t>Including ICU charge nurse on Mobility team</a:t>
            </a:r>
          </a:p>
          <a:p>
            <a:pPr lvl="1"/>
            <a:r>
              <a:rPr lang="en-US" dirty="0" smtClean="0"/>
              <a:t>Decreased instance of full-time employees due to location and outside resources available </a:t>
            </a:r>
          </a:p>
          <a:p>
            <a:pPr lvl="2"/>
            <a:r>
              <a:rPr lang="en-US" dirty="0" smtClean="0"/>
              <a:t>Many times SMH uses part-time, traveling health professionals </a:t>
            </a:r>
            <a:endParaRPr lang="en-US" dirty="0"/>
          </a:p>
          <a:p>
            <a:endParaRPr lang="en-US" dirty="0"/>
          </a:p>
        </p:txBody>
      </p:sp>
    </p:spTree>
    <p:extLst>
      <p:ext uri="{BB962C8B-B14F-4D97-AF65-F5344CB8AC3E}">
        <p14:creationId xmlns:p14="http://schemas.microsoft.com/office/powerpoint/2010/main" val="21070489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572536"/>
          </a:xfrm>
        </p:spPr>
        <p:txBody>
          <a:bodyPr>
            <a:normAutofit fontScale="90000"/>
          </a:bodyPr>
          <a:lstStyle/>
          <a:p>
            <a:r>
              <a:rPr lang="en-US" dirty="0" smtClean="0"/>
              <a:t>ICU Mobility: Just one recourse </a:t>
            </a:r>
            <a:endParaRPr lang="en-US" dirty="0"/>
          </a:p>
        </p:txBody>
      </p:sp>
      <p:sp>
        <p:nvSpPr>
          <p:cNvPr id="3" name="Content Placeholder 2"/>
          <p:cNvSpPr>
            <a:spLocks noGrp="1"/>
          </p:cNvSpPr>
          <p:nvPr>
            <p:ph idx="1"/>
          </p:nvPr>
        </p:nvSpPr>
        <p:spPr>
          <a:xfrm>
            <a:off x="457200" y="1752600"/>
            <a:ext cx="8229600" cy="4724400"/>
          </a:xfrm>
        </p:spPr>
        <p:txBody>
          <a:bodyPr>
            <a:normAutofit fontScale="92500"/>
          </a:bodyPr>
          <a:lstStyle/>
          <a:p>
            <a:r>
              <a:rPr lang="en-US" dirty="0" smtClean="0"/>
              <a:t>Other options have been conceived regarding extended primary care services for acute/chronic conditions such as MI,CVA, TBI</a:t>
            </a:r>
          </a:p>
          <a:p>
            <a:pPr marL="68580" indent="0">
              <a:buNone/>
            </a:pPr>
            <a:r>
              <a:rPr lang="en-US" dirty="0" smtClean="0"/>
              <a:t> </a:t>
            </a:r>
          </a:p>
          <a:p>
            <a:r>
              <a:rPr lang="en-US" dirty="0" smtClean="0"/>
              <a:t> Interdisciplinary coordination along different aspects of care continuum </a:t>
            </a:r>
          </a:p>
          <a:p>
            <a:pPr>
              <a:buNone/>
            </a:pPr>
            <a:endParaRPr lang="en-US" dirty="0" smtClean="0"/>
          </a:p>
          <a:p>
            <a:r>
              <a:rPr lang="en-US" dirty="0" smtClean="0"/>
              <a:t>Opportunities for current clinicians &amp; student clinicians</a:t>
            </a:r>
          </a:p>
          <a:p>
            <a:pPr>
              <a:buNone/>
            </a:pPr>
            <a:endParaRPr lang="en-US" dirty="0" smtClean="0"/>
          </a:p>
          <a:p>
            <a:r>
              <a:rPr lang="en-US" dirty="0" smtClean="0"/>
              <a:t>2015 AHEC grant: Interdisciplinary Rural Health Pilot </a:t>
            </a:r>
            <a:r>
              <a:rPr lang="en-US" dirty="0" err="1" smtClean="0"/>
              <a:t>projectUNC</a:t>
            </a:r>
            <a:r>
              <a:rPr lang="en-US" dirty="0" smtClean="0"/>
              <a:t> Allied Health Department </a:t>
            </a:r>
          </a:p>
          <a:p>
            <a:pPr lvl="2"/>
            <a:r>
              <a:rPr lang="en-US" dirty="0" smtClean="0"/>
              <a:t>PACE community health center, Burlington NC</a:t>
            </a:r>
          </a:p>
          <a:p>
            <a:endParaRPr lang="en-US" dirty="0" smtClean="0"/>
          </a:p>
        </p:txBody>
      </p:sp>
    </p:spTree>
    <p:extLst>
      <p:ext uri="{BB962C8B-B14F-4D97-AF65-F5344CB8AC3E}">
        <p14:creationId xmlns:p14="http://schemas.microsoft.com/office/powerpoint/2010/main" val="2307666664"/>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295400"/>
            <a:ext cx="8153400" cy="5181600"/>
          </a:xfrm>
        </p:spPr>
        <p:txBody>
          <a:bodyPr>
            <a:normAutofit lnSpcReduction="10000"/>
          </a:bodyPr>
          <a:lstStyle/>
          <a:p>
            <a:r>
              <a:rPr lang="en-US" dirty="0" smtClean="0"/>
              <a:t>I</a:t>
            </a:r>
            <a:r>
              <a:rPr lang="en-US" sz="1800" dirty="0" smtClean="0"/>
              <a:t>mpact </a:t>
            </a:r>
            <a:r>
              <a:rPr lang="en-US" sz="1800" dirty="0"/>
              <a:t>of a nurse-driven mobility protocol on functional decline in hospitalized older </a:t>
            </a:r>
            <a:r>
              <a:rPr lang="en-US" sz="1800" dirty="0" smtClean="0"/>
              <a:t>adults and explored </a:t>
            </a:r>
            <a:r>
              <a:rPr lang="en-US" sz="1800" dirty="0"/>
              <a:t>whether a mobility protocol would maintain or improve functional status from admission to discharge and reduce LOS</a:t>
            </a:r>
            <a:r>
              <a:rPr lang="en-US" sz="1800" dirty="0" smtClean="0"/>
              <a:t>.</a:t>
            </a:r>
          </a:p>
          <a:p>
            <a:pPr>
              <a:buNone/>
            </a:pPr>
            <a:endParaRPr lang="en-US" sz="1800" dirty="0"/>
          </a:p>
          <a:p>
            <a:r>
              <a:rPr lang="en-US" sz="1800" dirty="0"/>
              <a:t>The researchers recruited a convenience sample (N = 50) of adults 60 years or older, who were admitted with medical diagnoses to 1 of 2 nursing units (n = 25 each). Inclusion criteria included an LOS of 3 or more </a:t>
            </a:r>
            <a:r>
              <a:rPr lang="en-US" sz="1800" dirty="0" smtClean="0"/>
              <a:t>days</a:t>
            </a:r>
          </a:p>
          <a:p>
            <a:pPr marL="68580" indent="0">
              <a:buNone/>
            </a:pPr>
            <a:endParaRPr lang="en-US" sz="1800" dirty="0"/>
          </a:p>
          <a:p>
            <a:r>
              <a:rPr lang="en-US" sz="1800" dirty="0"/>
              <a:t>This study was conducted at The Miriam Hospital, a private 247-bed, not-for-profit, acute care teaching hospital in Providence, Rhode </a:t>
            </a:r>
            <a:r>
              <a:rPr lang="en-US" sz="1800" dirty="0" smtClean="0"/>
              <a:t>Island</a:t>
            </a:r>
          </a:p>
          <a:p>
            <a:endParaRPr lang="en-US" sz="1800" dirty="0"/>
          </a:p>
          <a:p>
            <a:r>
              <a:rPr lang="en-US" sz="1800" dirty="0"/>
              <a:t>Nurses </a:t>
            </a:r>
            <a:r>
              <a:rPr lang="en-US" sz="1800" dirty="0" smtClean="0"/>
              <a:t>trained </a:t>
            </a:r>
            <a:r>
              <a:rPr lang="en-US" sz="1800" dirty="0"/>
              <a:t>and supported to integrate a multicomponent geriatric program, Geriatric Friendly Environment through Nursing Evaluation and Specific Interventions for Successful Healing (GENESIS), into their model of nursing care delivery</a:t>
            </a:r>
          </a:p>
        </p:txBody>
      </p:sp>
      <p:sp>
        <p:nvSpPr>
          <p:cNvPr id="4" name="Rectangle 3"/>
          <p:cNvSpPr/>
          <p:nvPr/>
        </p:nvSpPr>
        <p:spPr>
          <a:xfrm>
            <a:off x="457200" y="609600"/>
            <a:ext cx="5791200" cy="861774"/>
          </a:xfrm>
          <a:prstGeom prst="rect">
            <a:avLst/>
          </a:prstGeom>
        </p:spPr>
        <p:txBody>
          <a:bodyPr wrap="square">
            <a:spAutoFit/>
          </a:bodyPr>
          <a:lstStyle/>
          <a:p>
            <a:r>
              <a:rPr lang="en-US" sz="1600" dirty="0" smtClean="0">
                <a:solidFill>
                  <a:schemeClr val="accent1"/>
                </a:solidFill>
              </a:rPr>
              <a:t>Alternate </a:t>
            </a:r>
            <a:r>
              <a:rPr lang="en-US" sz="1600" dirty="0">
                <a:solidFill>
                  <a:schemeClr val="accent1"/>
                </a:solidFill>
              </a:rPr>
              <a:t>examples </a:t>
            </a:r>
            <a:r>
              <a:rPr lang="en-US" sz="1600" dirty="0" smtClean="0">
                <a:solidFill>
                  <a:schemeClr val="accent1"/>
                </a:solidFill>
              </a:rPr>
              <a:t>of resources</a:t>
            </a:r>
          </a:p>
          <a:p>
            <a:r>
              <a:rPr lang="en-US" sz="1600" dirty="0" smtClean="0">
                <a:solidFill>
                  <a:schemeClr val="accent1"/>
                </a:solidFill>
              </a:rPr>
              <a:t>The GENESIS protocol: </a:t>
            </a:r>
            <a:r>
              <a:rPr lang="en-US" sz="1600" dirty="0" err="1" smtClean="0">
                <a:solidFill>
                  <a:schemeClr val="accent1"/>
                </a:solidFill>
              </a:rPr>
              <a:t>Padula</a:t>
            </a:r>
            <a:r>
              <a:rPr lang="en-US" sz="1600" dirty="0" smtClean="0">
                <a:solidFill>
                  <a:schemeClr val="accent1"/>
                </a:solidFill>
              </a:rPr>
              <a:t> CA et al. (2009)</a:t>
            </a:r>
            <a:endParaRPr lang="fr-FR" sz="1600" dirty="0">
              <a:solidFill>
                <a:schemeClr val="accent1"/>
              </a:solidFill>
            </a:endParaRPr>
          </a:p>
          <a:p>
            <a:endParaRPr lang="en-US" dirty="0"/>
          </a:p>
        </p:txBody>
      </p:sp>
    </p:spTree>
    <p:extLst>
      <p:ext uri="{BB962C8B-B14F-4D97-AF65-F5344CB8AC3E}">
        <p14:creationId xmlns:p14="http://schemas.microsoft.com/office/powerpoint/2010/main" val="2192550513"/>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2" y="533400"/>
            <a:ext cx="2385510" cy="420136"/>
          </a:xfrm>
        </p:spPr>
        <p:txBody>
          <a:bodyPr>
            <a:normAutofit fontScale="90000"/>
          </a:bodyPr>
          <a:lstStyle/>
          <a:p>
            <a:r>
              <a:rPr lang="en-US" sz="2400" dirty="0" smtClean="0"/>
              <a:t>GENESIS CONT.</a:t>
            </a:r>
            <a:endParaRPr lang="en-US" sz="2400" dirty="0"/>
          </a:p>
        </p:txBody>
      </p:sp>
      <p:sp>
        <p:nvSpPr>
          <p:cNvPr id="3" name="Content Placeholder 2"/>
          <p:cNvSpPr>
            <a:spLocks noGrp="1"/>
          </p:cNvSpPr>
          <p:nvPr>
            <p:ph idx="1"/>
          </p:nvPr>
        </p:nvSpPr>
        <p:spPr>
          <a:xfrm>
            <a:off x="533400" y="953536"/>
            <a:ext cx="8077200" cy="5523464"/>
          </a:xfrm>
        </p:spPr>
        <p:txBody>
          <a:bodyPr>
            <a:normAutofit fontScale="92500" lnSpcReduction="10000"/>
          </a:bodyPr>
          <a:lstStyle/>
          <a:p>
            <a:r>
              <a:rPr lang="en-US" sz="1600" dirty="0" smtClean="0"/>
              <a:t>Protocol: directed </a:t>
            </a:r>
            <a:r>
              <a:rPr lang="en-US" sz="1600" dirty="0"/>
              <a:t>to question orders for bed rest as well as to routinely evaluate the necessity of obstacles to mobility such as urinary catheters</a:t>
            </a:r>
            <a:r>
              <a:rPr lang="en-US" sz="1600" dirty="0" smtClean="0"/>
              <a:t>.</a:t>
            </a:r>
          </a:p>
          <a:p>
            <a:pPr marL="68580" indent="0">
              <a:buNone/>
            </a:pPr>
            <a:endParaRPr lang="en-US" sz="1600" dirty="0" smtClean="0"/>
          </a:p>
          <a:p>
            <a:r>
              <a:rPr lang="en-US" sz="1600" dirty="0"/>
              <a:t> Nursing Evaluation and Specific Interventions for Successful Healing (GENESIS), into their model of nursing care delivery.</a:t>
            </a:r>
          </a:p>
          <a:p>
            <a:endParaRPr lang="en-US" sz="1600" dirty="0" smtClean="0"/>
          </a:p>
          <a:p>
            <a:r>
              <a:rPr lang="en-US" sz="1600" dirty="0" smtClean="0"/>
              <a:t> </a:t>
            </a:r>
            <a:r>
              <a:rPr lang="en-US" sz="1600" dirty="0"/>
              <a:t>It is a priority of certified nurse assistants to walk GENESIS patients 3 to 4 times per day and also to assist patients to the chair for meals and the bathroom or commode for toileting</a:t>
            </a:r>
            <a:r>
              <a:rPr lang="en-US" sz="1600" dirty="0" smtClean="0"/>
              <a:t>.</a:t>
            </a:r>
            <a:endParaRPr lang="en-US" sz="1600" dirty="0"/>
          </a:p>
          <a:p>
            <a:endParaRPr lang="en-US" sz="1600" dirty="0" smtClean="0"/>
          </a:p>
          <a:p>
            <a:r>
              <a:rPr lang="en-US" sz="1600" dirty="0" smtClean="0"/>
              <a:t>formal</a:t>
            </a:r>
            <a:r>
              <a:rPr lang="en-US" sz="1600" dirty="0"/>
              <a:t>, intensive 3-day continuing education units program related to principles of geriatric nursing care. </a:t>
            </a:r>
            <a:endParaRPr lang="en-US" sz="1600" dirty="0" smtClean="0"/>
          </a:p>
          <a:p>
            <a:endParaRPr lang="en-US" sz="1600" dirty="0" smtClean="0"/>
          </a:p>
          <a:p>
            <a:r>
              <a:rPr lang="en-US" sz="1600" dirty="0" smtClean="0"/>
              <a:t>The </a:t>
            </a:r>
            <a:r>
              <a:rPr lang="en-US" sz="1600" dirty="0"/>
              <a:t>GENESIS program includes a </a:t>
            </a:r>
            <a:r>
              <a:rPr lang="en-US" sz="1600" dirty="0" smtClean="0"/>
              <a:t>RN driven </a:t>
            </a:r>
            <a:r>
              <a:rPr lang="en-US" sz="1600" dirty="0"/>
              <a:t>mobility protocol; that specific protocol served as the intervention for this research</a:t>
            </a:r>
            <a:r>
              <a:rPr lang="en-US" sz="1600" dirty="0" smtClean="0"/>
              <a:t>.</a:t>
            </a:r>
          </a:p>
          <a:p>
            <a:endParaRPr lang="en-US" sz="1600" dirty="0"/>
          </a:p>
          <a:p>
            <a:r>
              <a:rPr lang="en-US" sz="1600" dirty="0"/>
              <a:t>Functional status was operationalized using the modified </a:t>
            </a:r>
            <a:r>
              <a:rPr lang="en-US" sz="1600" dirty="0" err="1"/>
              <a:t>Barthel</a:t>
            </a:r>
            <a:r>
              <a:rPr lang="en-US" sz="1600" dirty="0"/>
              <a:t> Index (BI)20 and the Up and Go test.21 The BI is a subjective measure that measures the capacity of an individual to perform identified ADL </a:t>
            </a:r>
            <a:endParaRPr lang="en-US" sz="1600" dirty="0" smtClean="0"/>
          </a:p>
          <a:p>
            <a:endParaRPr lang="en-US" sz="1600" dirty="0" smtClean="0"/>
          </a:p>
          <a:p>
            <a:r>
              <a:rPr lang="en-US" sz="1600" dirty="0"/>
              <a:t>A</a:t>
            </a:r>
            <a:r>
              <a:rPr lang="en-US" sz="1600" dirty="0" smtClean="0"/>
              <a:t>mbulating </a:t>
            </a:r>
            <a:r>
              <a:rPr lang="en-US" sz="1600" dirty="0"/>
              <a:t>in the hallway seemed to be more effective than chair rest and even ambulating in the room. This may be because ambulation in the hall requires significant strength, balance, and </a:t>
            </a:r>
            <a:r>
              <a:rPr lang="en-US" sz="1600" dirty="0" smtClean="0"/>
              <a:t>coordination processing</a:t>
            </a:r>
            <a:endParaRPr lang="en-US" sz="1600" dirty="0"/>
          </a:p>
        </p:txBody>
      </p:sp>
    </p:spTree>
    <p:extLst>
      <p:ext uri="{BB962C8B-B14F-4D97-AF65-F5344CB8AC3E}">
        <p14:creationId xmlns:p14="http://schemas.microsoft.com/office/powerpoint/2010/main" val="291695620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762000"/>
            <a:ext cx="7414710" cy="572536"/>
          </a:xfrm>
        </p:spPr>
        <p:txBody>
          <a:bodyPr>
            <a:normAutofit fontScale="90000"/>
          </a:bodyPr>
          <a:lstStyle/>
          <a:p>
            <a:r>
              <a:rPr lang="en-US" sz="2800" dirty="0" smtClean="0"/>
              <a:t>Early Mobilization &amp; inaccurate Perceptions </a:t>
            </a:r>
            <a:endParaRPr lang="en-US" sz="2800" dirty="0"/>
          </a:p>
        </p:txBody>
      </p:sp>
      <p:sp>
        <p:nvSpPr>
          <p:cNvPr id="3" name="Content Placeholder 2"/>
          <p:cNvSpPr>
            <a:spLocks noGrp="1"/>
          </p:cNvSpPr>
          <p:nvPr>
            <p:ph idx="1"/>
          </p:nvPr>
        </p:nvSpPr>
        <p:spPr>
          <a:xfrm>
            <a:off x="533400" y="1600200"/>
            <a:ext cx="5410200" cy="3886200"/>
          </a:xfrm>
        </p:spPr>
        <p:txBody>
          <a:bodyPr>
            <a:normAutofit fontScale="92500" lnSpcReduction="20000"/>
          </a:bodyPr>
          <a:lstStyle/>
          <a:p>
            <a:r>
              <a:rPr lang="en-US" sz="2000" dirty="0" smtClean="0"/>
              <a:t>Keep in mind that many outside or within skilled rehabilitation are completely unaware or have an incomplete or misinformed idea of what early mobility entails</a:t>
            </a:r>
          </a:p>
          <a:p>
            <a:pPr marL="68580" indent="0">
              <a:buNone/>
            </a:pPr>
            <a:endParaRPr lang="en-US" sz="2000" dirty="0" smtClean="0"/>
          </a:p>
          <a:p>
            <a:r>
              <a:rPr lang="en-US" sz="2000" dirty="0"/>
              <a:t>I</a:t>
            </a:r>
            <a:r>
              <a:rPr lang="en-US" sz="2000" dirty="0" smtClean="0"/>
              <a:t>mmediately equate early mobilization to the ambulation of those on mechanical ventilation.</a:t>
            </a:r>
          </a:p>
          <a:p>
            <a:endParaRPr lang="en-US" sz="2000" dirty="0"/>
          </a:p>
          <a:p>
            <a:r>
              <a:rPr lang="en-US" sz="2000" dirty="0" smtClean="0"/>
              <a:t>In actuality a process of improving a patients functional mobility in a progressive manner based on patient vitals and their stability</a:t>
            </a:r>
          </a:p>
          <a:p>
            <a:pPr marL="68580" indent="0">
              <a:buNone/>
            </a:pPr>
            <a:endParaRPr lang="en-US" dirty="0" smtClean="0"/>
          </a:p>
        </p:txBody>
      </p:sp>
      <p:pic>
        <p:nvPicPr>
          <p:cNvPr id="51202" name="Picture 2" descr="http://i.ytimg.com/vi/cQNwpmTZNs4/maxresdefault.jpg"/>
          <p:cNvPicPr>
            <a:picLocks noChangeAspect="1" noChangeArrowheads="1"/>
          </p:cNvPicPr>
          <p:nvPr/>
        </p:nvPicPr>
        <p:blipFill>
          <a:blip r:embed="rId3" cstate="print"/>
          <a:srcRect l="23419" t="3571" r="24355" b="17857"/>
          <a:stretch>
            <a:fillRect/>
          </a:stretch>
        </p:blipFill>
        <p:spPr bwMode="auto">
          <a:xfrm>
            <a:off x="6096000" y="1371600"/>
            <a:ext cx="2819400" cy="2385646"/>
          </a:xfrm>
          <a:prstGeom prst="rect">
            <a:avLst/>
          </a:prstGeom>
          <a:noFill/>
        </p:spPr>
      </p:pic>
      <p:sp>
        <p:nvSpPr>
          <p:cNvPr id="6" name="Rectangle 5"/>
          <p:cNvSpPr/>
          <p:nvPr/>
        </p:nvSpPr>
        <p:spPr>
          <a:xfrm>
            <a:off x="609600" y="5334000"/>
            <a:ext cx="8229600" cy="369332"/>
          </a:xfrm>
          <a:prstGeom prst="rect">
            <a:avLst/>
          </a:prstGeom>
        </p:spPr>
        <p:txBody>
          <a:bodyPr wrap="square">
            <a:spAutoFit/>
          </a:bodyPr>
          <a:lstStyle/>
          <a:p>
            <a:pPr marL="68580" indent="0">
              <a:buNone/>
            </a:pPr>
            <a:r>
              <a:rPr lang="en-US" b="1" dirty="0" smtClean="0">
                <a:solidFill>
                  <a:srgbClr val="FF0000"/>
                </a:solidFill>
              </a:rPr>
              <a:t>Supine rolling/</a:t>
            </a:r>
            <a:r>
              <a:rPr lang="en-US" b="1" dirty="0" err="1" smtClean="0">
                <a:solidFill>
                  <a:srgbClr val="FF0000"/>
                </a:solidFill>
              </a:rPr>
              <a:t>Bed</a:t>
            </a:r>
            <a:r>
              <a:rPr lang="en-US" b="1" dirty="0" err="1" smtClean="0">
                <a:solidFill>
                  <a:srgbClr val="FF0000"/>
                </a:solidFill>
                <a:sym typeface="Wingdings"/>
              </a:rPr>
              <a:t></a:t>
            </a:r>
            <a:r>
              <a:rPr lang="en-US" b="1" dirty="0" err="1" smtClean="0">
                <a:solidFill>
                  <a:schemeClr val="accent3"/>
                </a:solidFill>
              </a:rPr>
              <a:t>Sitting</a:t>
            </a:r>
            <a:r>
              <a:rPr lang="en-US" b="1" dirty="0" smtClean="0">
                <a:solidFill>
                  <a:schemeClr val="accent3"/>
                </a:solidFill>
              </a:rPr>
              <a:t>/</a:t>
            </a:r>
            <a:r>
              <a:rPr lang="en-US" b="1" dirty="0" err="1" smtClean="0">
                <a:solidFill>
                  <a:schemeClr val="accent3"/>
                </a:solidFill>
              </a:rPr>
              <a:t>AROM</a:t>
            </a:r>
            <a:r>
              <a:rPr lang="en-US" b="1" dirty="0" err="1" smtClean="0">
                <a:solidFill>
                  <a:srgbClr val="FF0000"/>
                </a:solidFill>
                <a:sym typeface="Wingdings"/>
              </a:rPr>
              <a:t></a:t>
            </a:r>
            <a:r>
              <a:rPr lang="en-US" b="1" dirty="0" err="1" smtClean="0">
                <a:solidFill>
                  <a:schemeClr val="accent1">
                    <a:lumMod val="50000"/>
                  </a:schemeClr>
                </a:solidFill>
              </a:rPr>
              <a:t>Standing</a:t>
            </a:r>
            <a:r>
              <a:rPr lang="en-US" b="1" dirty="0" smtClean="0">
                <a:solidFill>
                  <a:schemeClr val="accent1">
                    <a:lumMod val="50000"/>
                  </a:schemeClr>
                </a:solidFill>
              </a:rPr>
              <a:t>/</a:t>
            </a:r>
            <a:r>
              <a:rPr lang="en-US" b="1" dirty="0" err="1" smtClean="0">
                <a:solidFill>
                  <a:schemeClr val="accent1">
                    <a:lumMod val="50000"/>
                  </a:schemeClr>
                </a:solidFill>
              </a:rPr>
              <a:t>AROM</a:t>
            </a:r>
            <a:r>
              <a:rPr lang="en-US" b="1" dirty="0" err="1" smtClean="0">
                <a:solidFill>
                  <a:srgbClr val="FF0000"/>
                </a:solidFill>
                <a:sym typeface="Wingdings"/>
              </a:rPr>
              <a:t></a:t>
            </a:r>
            <a:r>
              <a:rPr lang="en-US" b="1" dirty="0" err="1" smtClean="0">
                <a:solidFill>
                  <a:srgbClr val="00B0F0"/>
                </a:solidFill>
                <a:sym typeface="Wingdings"/>
              </a:rPr>
              <a:t>Ambulation</a:t>
            </a:r>
            <a:endParaRPr lang="en-US" b="1" dirty="0" smtClean="0">
              <a:solidFill>
                <a:srgbClr val="00B0F0"/>
              </a:solidFill>
            </a:endParaRPr>
          </a:p>
        </p:txBody>
      </p:sp>
    </p:spTree>
    <p:extLst>
      <p:ext uri="{BB962C8B-B14F-4D97-AF65-F5344CB8AC3E}">
        <p14:creationId xmlns:p14="http://schemas.microsoft.com/office/powerpoint/2010/main" val="1665196624"/>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in conclusion…</a:t>
            </a:r>
            <a:endParaRPr lang="en-US" dirty="0"/>
          </a:p>
        </p:txBody>
      </p:sp>
      <p:sp>
        <p:nvSpPr>
          <p:cNvPr id="3" name="Text Placeholder 2"/>
          <p:cNvSpPr>
            <a:spLocks noGrp="1"/>
          </p:cNvSpPr>
          <p:nvPr>
            <p:ph type="body" idx="1"/>
          </p:nvPr>
        </p:nvSpPr>
        <p:spPr>
          <a:xfrm>
            <a:off x="1412111" y="2316009"/>
            <a:ext cx="1864489" cy="350991"/>
          </a:xfrm>
        </p:spPr>
        <p:txBody>
          <a:bodyPr>
            <a:normAutofit fontScale="70000" lnSpcReduction="20000"/>
          </a:bodyPr>
          <a:lstStyle/>
          <a:p>
            <a:r>
              <a:rPr lang="en-US" dirty="0" smtClean="0"/>
              <a:t> lets go to work</a:t>
            </a:r>
            <a:endParaRPr lang="en-US" dirty="0"/>
          </a:p>
        </p:txBody>
      </p:sp>
      <p:sp>
        <p:nvSpPr>
          <p:cNvPr id="5" name="Text Placeholder 4"/>
          <p:cNvSpPr>
            <a:spLocks noGrp="1"/>
          </p:cNvSpPr>
          <p:nvPr>
            <p:ph type="body" sz="quarter" idx="3"/>
          </p:nvPr>
        </p:nvSpPr>
        <p:spPr>
          <a:xfrm>
            <a:off x="5011837" y="2316010"/>
            <a:ext cx="3293963" cy="639762"/>
          </a:xfrm>
        </p:spPr>
        <p:txBody>
          <a:bodyPr>
            <a:normAutofit/>
          </a:bodyPr>
          <a:lstStyle/>
          <a:p>
            <a:r>
              <a:rPr lang="en-US" sz="1600" dirty="0"/>
              <a:t>A</a:t>
            </a:r>
            <a:r>
              <a:rPr lang="en-US" sz="1600" dirty="0" smtClean="0"/>
              <a:t>nd get people back to work</a:t>
            </a:r>
            <a:endParaRPr lang="en-US" sz="1600" dirty="0"/>
          </a:p>
        </p:txBody>
      </p:sp>
      <p:pic>
        <p:nvPicPr>
          <p:cNvPr id="5122" name="Picture 2"/>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762001" y="2743200"/>
            <a:ext cx="3200400" cy="2146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19200" y="4958957"/>
            <a:ext cx="2335212" cy="1540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descr="C:\Users\Brandon\Downloads\random pics\BRP TOWER MELTER 6-12 009.JPG"/>
          <p:cNvPicPr>
            <a:picLocks noGrp="1" noChangeAspect="1" noChangeArrowheads="1"/>
          </p:cNvPicPr>
          <p:nvPr>
            <p:ph sz="quarter" idx="4"/>
          </p:nvPr>
        </p:nvPicPr>
        <p:blipFill>
          <a:blip r:embed="rId5" cstate="print">
            <a:extLst>
              <a:ext uri="{28A0092B-C50C-407E-A947-70E740481C1C}">
                <a14:useLocalDpi xmlns:a14="http://schemas.microsoft.com/office/drawing/2010/main" val="0"/>
              </a:ext>
            </a:extLst>
          </a:blip>
          <a:srcRect/>
          <a:stretch>
            <a:fillRect/>
          </a:stretch>
        </p:blipFill>
        <p:spPr bwMode="auto">
          <a:xfrm>
            <a:off x="4648200" y="3048000"/>
            <a:ext cx="3774214" cy="28332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1085929"/>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1066800"/>
            <a:ext cx="8153400" cy="5355313"/>
          </a:xfrm>
          <a:prstGeom prst="rect">
            <a:avLst/>
          </a:prstGeom>
          <a:noFill/>
        </p:spPr>
        <p:txBody>
          <a:bodyPr wrap="square" rtlCol="0">
            <a:spAutoFit/>
          </a:bodyPr>
          <a:lstStyle/>
          <a:p>
            <a:r>
              <a:rPr lang="en-US" dirty="0" err="1" smtClean="0">
                <a:solidFill>
                  <a:schemeClr val="bg2">
                    <a:lumMod val="75000"/>
                  </a:schemeClr>
                </a:solidFill>
              </a:rPr>
              <a:t>Refrences</a:t>
            </a:r>
            <a:r>
              <a:rPr lang="en-US" dirty="0" smtClean="0">
                <a:solidFill>
                  <a:schemeClr val="bg2">
                    <a:lumMod val="75000"/>
                  </a:schemeClr>
                </a:solidFill>
              </a:rPr>
              <a:t>: </a:t>
            </a:r>
          </a:p>
          <a:p>
            <a:endParaRPr lang="en-US" dirty="0"/>
          </a:p>
          <a:p>
            <a:pPr marL="342900" indent="-342900">
              <a:buFont typeface="+mj-lt"/>
              <a:buAutoNum type="arabicPeriod"/>
            </a:pPr>
            <a:r>
              <a:rPr lang="en-US" dirty="0"/>
              <a:t>Christiana S </a:t>
            </a:r>
            <a:r>
              <a:rPr lang="en-US" dirty="0" err="1"/>
              <a:t>Perme</a:t>
            </a:r>
            <a:r>
              <a:rPr lang="en-US" dirty="0"/>
              <a:t>, PT. </a:t>
            </a:r>
            <a:r>
              <a:rPr lang="en-US" dirty="0" err="1"/>
              <a:t>Rober</a:t>
            </a:r>
            <a:r>
              <a:rPr lang="en-US" dirty="0"/>
              <a:t> E </a:t>
            </a:r>
            <a:r>
              <a:rPr lang="en-US" dirty="0" err="1"/>
              <a:t>Southhard</a:t>
            </a:r>
            <a:r>
              <a:rPr lang="en-US" dirty="0"/>
              <a:t>, MD. David L. Joyce MD, George P Noon MD, </a:t>
            </a:r>
            <a:r>
              <a:rPr lang="en-US" dirty="0" err="1"/>
              <a:t>Marthias</a:t>
            </a:r>
            <a:r>
              <a:rPr lang="en-US" dirty="0"/>
              <a:t> </a:t>
            </a:r>
            <a:r>
              <a:rPr lang="en-US" dirty="0" err="1"/>
              <a:t>Loabe</a:t>
            </a:r>
            <a:r>
              <a:rPr lang="en-US" dirty="0"/>
              <a:t> MD, PhD. "Early Mobilization of </a:t>
            </a:r>
            <a:r>
              <a:rPr lang="en-US" dirty="0" err="1"/>
              <a:t>LVAD</a:t>
            </a:r>
            <a:r>
              <a:rPr lang="en-US" dirty="0"/>
              <a:t> Recipients Who Require Prolonged Mechanical Ventilation." Clinical Investigation (2006): 130-134. Department of Physical Therapy and occupational therapy, Methodist </a:t>
            </a:r>
            <a:r>
              <a:rPr lang="en-US" dirty="0" smtClean="0"/>
              <a:t>Hospital.</a:t>
            </a:r>
          </a:p>
          <a:p>
            <a:pPr marL="342900" indent="-342900">
              <a:buFont typeface="+mj-lt"/>
              <a:buAutoNum type="arabicPeriod"/>
            </a:pPr>
            <a:endParaRPr lang="en-US" dirty="0"/>
          </a:p>
          <a:p>
            <a:pPr marL="342900" indent="-342900">
              <a:buFont typeface="+mj-lt"/>
              <a:buAutoNum type="arabicPeriod"/>
            </a:pPr>
            <a:r>
              <a:rPr lang="en-US" dirty="0" smtClean="0"/>
              <a:t>Dang</a:t>
            </a:r>
            <a:r>
              <a:rPr lang="en-US" dirty="0"/>
              <a:t>, L, Stephanie MSN, RN, ACNS-BC. "ABCDE's of ICU early mobility." Critical care nursing (2013): </a:t>
            </a:r>
            <a:r>
              <a:rPr lang="en-US" dirty="0" smtClean="0"/>
              <a:t>163-168</a:t>
            </a:r>
            <a:endParaRPr lang="en-US" dirty="0"/>
          </a:p>
          <a:p>
            <a:pPr marL="342900" indent="-342900">
              <a:buFont typeface="+mj-lt"/>
              <a:buAutoNum type="arabicPeriod"/>
            </a:pPr>
            <a:endParaRPr lang="en-US" dirty="0"/>
          </a:p>
          <a:p>
            <a:pPr marL="342900" indent="-342900">
              <a:buFont typeface="+mj-lt"/>
              <a:buAutoNum type="arabicPeriod"/>
            </a:pPr>
            <a:r>
              <a:rPr lang="en-US" dirty="0" smtClean="0"/>
              <a:t>Ling</a:t>
            </a:r>
            <a:r>
              <a:rPr lang="en-US" dirty="0"/>
              <a:t>-Ling Chiang, Li-Ying Wang, Chin-</a:t>
            </a:r>
            <a:r>
              <a:rPr lang="en-US" dirty="0" err="1"/>
              <a:t>Pyng</a:t>
            </a:r>
            <a:r>
              <a:rPr lang="en-US" dirty="0"/>
              <a:t> Wu, Huey-Dong Wu and Yin-tai Wu. "Effects of Physical Training on Functional Status in Patients With Prolonged Mechanical Ventilation." Physical Therapy (2006): 1271-1281</a:t>
            </a:r>
            <a:r>
              <a:rPr lang="en-US" dirty="0" smtClean="0"/>
              <a:t>.</a:t>
            </a:r>
          </a:p>
          <a:p>
            <a:endParaRPr lang="en-US" dirty="0"/>
          </a:p>
          <a:p>
            <a:pPr marL="285750" indent="-285750">
              <a:buFont typeface="Arial" panose="020B0604020202020204" pitchFamily="34" charset="0"/>
              <a:buChar char="•"/>
            </a:pPr>
            <a:endParaRPr lang="en-US" dirty="0" smtClean="0"/>
          </a:p>
          <a:p>
            <a:endParaRPr lang="en-US" dirty="0"/>
          </a:p>
          <a:p>
            <a:endParaRPr lang="en-US" dirty="0"/>
          </a:p>
        </p:txBody>
      </p:sp>
    </p:spTree>
    <p:extLst>
      <p:ext uri="{BB962C8B-B14F-4D97-AF65-F5344CB8AC3E}">
        <p14:creationId xmlns:p14="http://schemas.microsoft.com/office/powerpoint/2010/main" val="2433266181"/>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3314" y="762000"/>
            <a:ext cx="7696200" cy="5632312"/>
          </a:xfrm>
          <a:prstGeom prst="rect">
            <a:avLst/>
          </a:prstGeom>
          <a:noFill/>
        </p:spPr>
        <p:txBody>
          <a:bodyPr wrap="square" rtlCol="0">
            <a:spAutoFit/>
          </a:bodyPr>
          <a:lstStyle/>
          <a:p>
            <a:r>
              <a:rPr lang="en-US" dirty="0" smtClean="0"/>
              <a:t>References:</a:t>
            </a:r>
          </a:p>
          <a:p>
            <a:endParaRPr lang="en-US" dirty="0" smtClean="0"/>
          </a:p>
          <a:p>
            <a:pPr marL="342900" indent="-342900">
              <a:buFont typeface="+mj-lt"/>
              <a:buAutoNum type="arabicPeriod" startAt="4"/>
            </a:pPr>
            <a:r>
              <a:rPr lang="en-US" dirty="0" smtClean="0"/>
              <a:t> </a:t>
            </a:r>
            <a:r>
              <a:rPr lang="en-US" dirty="0" err="1"/>
              <a:t>Naishadh</a:t>
            </a:r>
            <a:r>
              <a:rPr lang="en-US" dirty="0"/>
              <a:t> </a:t>
            </a:r>
            <a:r>
              <a:rPr lang="en-US" dirty="0" err="1"/>
              <a:t>Brahmbhatt</a:t>
            </a:r>
            <a:r>
              <a:rPr lang="en-US" dirty="0"/>
              <a:t>, </a:t>
            </a:r>
            <a:r>
              <a:rPr lang="en-US" dirty="0" err="1"/>
              <a:t>Raghavian</a:t>
            </a:r>
            <a:r>
              <a:rPr lang="en-US" dirty="0"/>
              <a:t> </a:t>
            </a:r>
            <a:r>
              <a:rPr lang="en-US" dirty="0" err="1"/>
              <a:t>Murugan</a:t>
            </a:r>
            <a:r>
              <a:rPr lang="en-US" dirty="0"/>
              <a:t> Eric, B </a:t>
            </a:r>
            <a:r>
              <a:rPr lang="en-US" dirty="0" err="1"/>
              <a:t>Milbrant</a:t>
            </a:r>
            <a:r>
              <a:rPr lang="en-US" dirty="0"/>
              <a:t>. </a:t>
            </a:r>
            <a:r>
              <a:rPr lang="en-US" dirty="0" smtClean="0"/>
              <a:t> "</a:t>
            </a:r>
            <a:r>
              <a:rPr lang="en-US" dirty="0"/>
              <a:t>Early mobilization improves functional outcomes in critically ill patients." Critical Care (2010): 1-3</a:t>
            </a:r>
            <a:r>
              <a:rPr lang="en-US" dirty="0" smtClean="0"/>
              <a:t>.</a:t>
            </a:r>
          </a:p>
          <a:p>
            <a:endParaRPr lang="en-US" dirty="0" smtClean="0"/>
          </a:p>
          <a:p>
            <a:pPr marL="342900" indent="-342900">
              <a:buFont typeface="+mj-lt"/>
              <a:buAutoNum type="arabicPeriod" startAt="4"/>
            </a:pPr>
            <a:r>
              <a:rPr lang="en-US" dirty="0" err="1" smtClean="0"/>
              <a:t>Pawlik</a:t>
            </a:r>
            <a:r>
              <a:rPr lang="en-US" dirty="0" smtClean="0"/>
              <a:t> </a:t>
            </a:r>
            <a:r>
              <a:rPr lang="en-US" dirty="0"/>
              <a:t>J. Amy, Kress P. John. "Issues Affecting the Delivery of </a:t>
            </a:r>
            <a:r>
              <a:rPr lang="en-US" dirty="0" err="1"/>
              <a:t>Physcial</a:t>
            </a:r>
            <a:r>
              <a:rPr lang="en-US" dirty="0"/>
              <a:t> Therapy Services for Individuals With Critical Illness." Critical Illness: Special Series (2013): 256-265</a:t>
            </a:r>
            <a:r>
              <a:rPr lang="en-US" dirty="0" smtClean="0"/>
              <a:t>.</a:t>
            </a:r>
          </a:p>
          <a:p>
            <a:endParaRPr lang="en-US" dirty="0" smtClean="0"/>
          </a:p>
          <a:p>
            <a:pPr marL="342900" indent="-342900">
              <a:buFont typeface="+mj-lt"/>
              <a:buAutoNum type="arabicPeriod" startAt="4"/>
            </a:pPr>
            <a:r>
              <a:rPr lang="en-US" dirty="0" smtClean="0"/>
              <a:t>"</a:t>
            </a:r>
            <a:r>
              <a:rPr lang="en-US" dirty="0"/>
              <a:t>Ramona O. Hopkins, PhD et al." Critical Care Clinics (2007): 81-96. Department of Medicine, Pulmonary and Critical Care Division, LDS </a:t>
            </a:r>
            <a:r>
              <a:rPr lang="en-US" dirty="0" err="1"/>
              <a:t>Hospital,Psychology</a:t>
            </a:r>
            <a:r>
              <a:rPr lang="en-US" dirty="0"/>
              <a:t> Department and Neuroscience </a:t>
            </a:r>
            <a:r>
              <a:rPr lang="en-US" dirty="0" err="1"/>
              <a:t>Center,Brigham</a:t>
            </a:r>
            <a:r>
              <a:rPr lang="en-US" dirty="0"/>
              <a:t> Young </a:t>
            </a:r>
            <a:r>
              <a:rPr lang="en-US" dirty="0" smtClean="0"/>
              <a:t>University.</a:t>
            </a:r>
          </a:p>
          <a:p>
            <a:endParaRPr lang="en-US" dirty="0" smtClean="0"/>
          </a:p>
          <a:p>
            <a:pPr marL="342900" indent="-342900">
              <a:buFont typeface="+mj-lt"/>
              <a:buAutoNum type="arabicPeriod" startAt="4"/>
            </a:pPr>
            <a:r>
              <a:rPr lang="en-US" dirty="0" err="1" smtClean="0"/>
              <a:t>Rukstele</a:t>
            </a:r>
            <a:r>
              <a:rPr lang="en-US" dirty="0" smtClean="0"/>
              <a:t> </a:t>
            </a:r>
            <a:r>
              <a:rPr lang="en-US" dirty="0"/>
              <a:t>Christina D, MSN, RN and BSN, RN Gagnon M. Mary. "Making Strides in Preventing ICU-Acquired Weakness, Involving Family in Early Progressive Mobility." Critical Care Nursing Q (2013): 141-147.</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392394097"/>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0317" y="685800"/>
            <a:ext cx="7696200" cy="5909311"/>
          </a:xfrm>
          <a:prstGeom prst="rect">
            <a:avLst/>
          </a:prstGeom>
          <a:noFill/>
        </p:spPr>
        <p:txBody>
          <a:bodyPr wrap="square" rtlCol="0">
            <a:spAutoFit/>
          </a:bodyPr>
          <a:lstStyle/>
          <a:p>
            <a:r>
              <a:rPr lang="en-US" dirty="0" smtClean="0"/>
              <a:t>References:</a:t>
            </a:r>
          </a:p>
          <a:p>
            <a:endParaRPr lang="en-US" dirty="0" smtClean="0"/>
          </a:p>
          <a:p>
            <a:pPr marL="342900" indent="-342900">
              <a:buFont typeface="+mj-lt"/>
              <a:buAutoNum type="arabicPeriod" startAt="8"/>
            </a:pPr>
            <a:r>
              <a:rPr lang="en-US" dirty="0"/>
              <a:t>Smith K. Barbra, PhD, PT, </a:t>
            </a:r>
            <a:r>
              <a:rPr lang="en-US" dirty="0" err="1"/>
              <a:t>Gabrielli</a:t>
            </a:r>
            <a:r>
              <a:rPr lang="en-US" dirty="0"/>
              <a:t> Andrea MD, Paul W. Davenport, PhD. (PhD)., "Effect of Training on Inspiratory Load Compensation in Weaned and </a:t>
            </a:r>
            <a:r>
              <a:rPr lang="en-US" dirty="0" err="1"/>
              <a:t>Unweaned</a:t>
            </a:r>
            <a:r>
              <a:rPr lang="en-US" dirty="0"/>
              <a:t> Mechanically Ventilated ICU Patients", Respiratory Care (2013</a:t>
            </a:r>
            <a:r>
              <a:rPr lang="en-US" dirty="0" smtClean="0"/>
              <a:t>):</a:t>
            </a:r>
          </a:p>
          <a:p>
            <a:pPr marL="342900" indent="-342900">
              <a:buFont typeface="+mj-lt"/>
              <a:buAutoNum type="arabicPeriod" startAt="8"/>
            </a:pPr>
            <a:endParaRPr lang="en-US" dirty="0"/>
          </a:p>
          <a:p>
            <a:pPr marL="342900" indent="-342900">
              <a:buFont typeface="+mj-lt"/>
              <a:buAutoNum type="arabicPeriod" startAt="8"/>
            </a:pPr>
            <a:r>
              <a:rPr lang="en-US" dirty="0" smtClean="0"/>
              <a:t>Truong</a:t>
            </a:r>
            <a:r>
              <a:rPr lang="en-US" dirty="0"/>
              <a:t>, D Alex, Eddy Fan, Brower G Roy and Needham M Dale. "Bench-to bedside review: mobilizing </a:t>
            </a:r>
            <a:r>
              <a:rPr lang="en-US" dirty="0" err="1"/>
              <a:t>pts</a:t>
            </a:r>
            <a:r>
              <a:rPr lang="en-US" dirty="0"/>
              <a:t> in the ICU-from </a:t>
            </a:r>
            <a:r>
              <a:rPr lang="en-US" dirty="0" err="1"/>
              <a:t>pathophysiolgy</a:t>
            </a:r>
            <a:r>
              <a:rPr lang="en-US" dirty="0"/>
              <a:t> to clinical trials." Critical Care (2009): 10. Johns Hopkins University, critical care medicine, physical rehabilitation </a:t>
            </a:r>
            <a:r>
              <a:rPr lang="en-US" dirty="0" smtClean="0"/>
              <a:t>.</a:t>
            </a:r>
          </a:p>
          <a:p>
            <a:pPr marL="342900" indent="-342900">
              <a:buFont typeface="+mj-lt"/>
              <a:buAutoNum type="arabicPeriod" startAt="8"/>
            </a:pPr>
            <a:endParaRPr lang="en-US" dirty="0"/>
          </a:p>
          <a:p>
            <a:pPr marL="342900" indent="-342900">
              <a:buFont typeface="+mj-lt"/>
              <a:buAutoNum type="arabicPeriod" startAt="8"/>
            </a:pPr>
            <a:r>
              <a:rPr lang="en-US" dirty="0" err="1" smtClean="0"/>
              <a:t>Ubaldo</a:t>
            </a:r>
            <a:r>
              <a:rPr lang="en-US" dirty="0" smtClean="0"/>
              <a:t> </a:t>
            </a:r>
            <a:r>
              <a:rPr lang="en-US" dirty="0"/>
              <a:t>J. Martin, MD, Luis </a:t>
            </a:r>
            <a:r>
              <a:rPr lang="en-US" dirty="0" err="1"/>
              <a:t>Hincaple</a:t>
            </a:r>
            <a:r>
              <a:rPr lang="en-US" dirty="0"/>
              <a:t>, </a:t>
            </a:r>
            <a:r>
              <a:rPr lang="en-US" dirty="0" err="1"/>
              <a:t>RTP</a:t>
            </a:r>
            <a:r>
              <a:rPr lang="en-US" dirty="0"/>
              <a:t>, </a:t>
            </a:r>
            <a:r>
              <a:rPr lang="en-US" dirty="0" err="1"/>
              <a:t>RPT</a:t>
            </a:r>
            <a:r>
              <a:rPr lang="en-US" dirty="0"/>
              <a:t> Mark </a:t>
            </a:r>
            <a:r>
              <a:rPr lang="en-US" dirty="0" err="1"/>
              <a:t>Nimchuck</a:t>
            </a:r>
            <a:r>
              <a:rPr lang="en-US" dirty="0"/>
              <a:t> and PhD, </a:t>
            </a:r>
            <a:r>
              <a:rPr lang="en-US" dirty="0" err="1"/>
              <a:t>Genard</a:t>
            </a:r>
            <a:r>
              <a:rPr lang="en-US" dirty="0"/>
              <a:t> J </a:t>
            </a:r>
            <a:r>
              <a:rPr lang="en-US" dirty="0" err="1"/>
              <a:t>Criner</a:t>
            </a:r>
            <a:r>
              <a:rPr lang="en-US" dirty="0"/>
              <a:t>, MD John </a:t>
            </a:r>
            <a:r>
              <a:rPr lang="en-US" dirty="0" err="1"/>
              <a:t>Gaughan</a:t>
            </a:r>
            <a:r>
              <a:rPr lang="en-US" dirty="0"/>
              <a:t>. "Impact of whole-body rehabilitation in patients </a:t>
            </a:r>
            <a:r>
              <a:rPr lang="en-US" dirty="0" err="1"/>
              <a:t>recieving</a:t>
            </a:r>
            <a:r>
              <a:rPr lang="en-US" dirty="0"/>
              <a:t> chronic mechanical ventilation." Critical Care Medicine (2006): 2259-2266</a:t>
            </a:r>
            <a:r>
              <a:rPr lang="en-US" dirty="0" smtClean="0"/>
              <a:t>.</a:t>
            </a:r>
          </a:p>
          <a:p>
            <a:endParaRPr lang="en-US" dirty="0" smtClean="0"/>
          </a:p>
          <a:p>
            <a:pPr marL="342900" indent="-342900">
              <a:buFont typeface="+mj-lt"/>
              <a:buAutoNum type="arabicPeriod" startAt="8"/>
            </a:pPr>
            <a:r>
              <a:rPr lang="en-US" dirty="0"/>
              <a:t> Reade C. Michael et al. Sedation and Delirium in the Intensive Care unit, N </a:t>
            </a:r>
            <a:r>
              <a:rPr lang="en-US" dirty="0" err="1"/>
              <a:t>Engl</a:t>
            </a:r>
            <a:r>
              <a:rPr lang="en-US" dirty="0"/>
              <a:t> J Med, 2014; </a:t>
            </a:r>
            <a:r>
              <a:rPr lang="en-US" dirty="0" err="1"/>
              <a:t>vol</a:t>
            </a:r>
            <a:r>
              <a:rPr lang="en-US" dirty="0"/>
              <a:t> 370: 444-455</a:t>
            </a:r>
          </a:p>
          <a:p>
            <a:pPr marL="342900" indent="-342900">
              <a:buFont typeface="+mj-lt"/>
              <a:buAutoNum type="arabicPeriod" startAt="8"/>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614403161"/>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0"/>
            <a:ext cx="4366710" cy="496336"/>
          </a:xfrm>
        </p:spPr>
        <p:txBody>
          <a:bodyPr>
            <a:normAutofit fontScale="90000"/>
          </a:bodyPr>
          <a:lstStyle/>
          <a:p>
            <a:r>
              <a:rPr lang="en-US" sz="2800" dirty="0" smtClean="0"/>
              <a:t>References continued</a:t>
            </a:r>
            <a:endParaRPr lang="en-US" sz="2800" dirty="0"/>
          </a:p>
        </p:txBody>
      </p:sp>
      <p:sp>
        <p:nvSpPr>
          <p:cNvPr id="3" name="Vertical Text Placeholder 2"/>
          <p:cNvSpPr>
            <a:spLocks noGrp="1"/>
          </p:cNvSpPr>
          <p:nvPr>
            <p:ph type="body" orient="vert" idx="1"/>
          </p:nvPr>
        </p:nvSpPr>
        <p:spPr>
          <a:xfrm rot="16200000">
            <a:off x="2057401" y="-152401"/>
            <a:ext cx="5029200" cy="7924800"/>
          </a:xfrm>
        </p:spPr>
        <p:txBody>
          <a:bodyPr>
            <a:normAutofit/>
          </a:bodyPr>
          <a:lstStyle/>
          <a:p>
            <a:pPr marL="411480" indent="-342900">
              <a:buFont typeface="+mj-lt"/>
              <a:buAutoNum type="arabicPeriod" startAt="12"/>
            </a:pPr>
            <a:r>
              <a:rPr lang="en-US" sz="1800" dirty="0"/>
              <a:t>Kress JP, </a:t>
            </a:r>
            <a:r>
              <a:rPr lang="en-US" sz="1800" dirty="0" err="1"/>
              <a:t>Pohlman</a:t>
            </a:r>
            <a:r>
              <a:rPr lang="en-US" sz="1800" dirty="0"/>
              <a:t> AS, O’Connor </a:t>
            </a:r>
            <a:r>
              <a:rPr lang="en-US" sz="1800" dirty="0" err="1"/>
              <a:t>MF,Hall</a:t>
            </a:r>
            <a:r>
              <a:rPr lang="en-US" sz="1800" dirty="0"/>
              <a:t> JB. Daily interruption of sedative infusions in critically ill patients undergoing mechanical ventilation. N </a:t>
            </a:r>
            <a:r>
              <a:rPr lang="en-US" sz="1800" dirty="0" err="1"/>
              <a:t>Engl</a:t>
            </a:r>
            <a:r>
              <a:rPr lang="en-US" sz="1800" dirty="0"/>
              <a:t> J Med 2000;342:1471-7</a:t>
            </a:r>
            <a:r>
              <a:rPr lang="en-US" sz="1800" dirty="0" smtClean="0"/>
              <a:t>.</a:t>
            </a:r>
          </a:p>
          <a:p>
            <a:pPr marL="411480" indent="-342900">
              <a:buFont typeface="+mj-lt"/>
              <a:buAutoNum type="arabicPeriod" startAt="12"/>
            </a:pPr>
            <a:endParaRPr lang="en-US" sz="1800" dirty="0" smtClean="0"/>
          </a:p>
          <a:p>
            <a:pPr marL="411480" indent="-342900">
              <a:buFont typeface="+mj-lt"/>
              <a:buAutoNum type="arabicPeriod" startAt="12"/>
            </a:pPr>
            <a:r>
              <a:rPr lang="en-US" sz="1800" dirty="0" smtClean="0"/>
              <a:t>Gunther </a:t>
            </a:r>
            <a:r>
              <a:rPr lang="en-US" sz="1800" dirty="0"/>
              <a:t>ML, </a:t>
            </a:r>
            <a:r>
              <a:rPr lang="en-US" sz="1800" dirty="0" err="1"/>
              <a:t>Morandi</a:t>
            </a:r>
            <a:r>
              <a:rPr lang="en-US" sz="1800" dirty="0"/>
              <a:t> A, </a:t>
            </a:r>
            <a:r>
              <a:rPr lang="en-US" sz="1800" dirty="0" err="1"/>
              <a:t>Krauskopf</a:t>
            </a:r>
            <a:r>
              <a:rPr lang="en-US" sz="1800" dirty="0"/>
              <a:t> </a:t>
            </a:r>
            <a:r>
              <a:rPr lang="en-US" sz="1800" dirty="0" smtClean="0"/>
              <a:t>E</a:t>
            </a:r>
            <a:r>
              <a:rPr lang="en-US" sz="1800" dirty="0"/>
              <a:t> </a:t>
            </a:r>
            <a:r>
              <a:rPr lang="en-US" sz="1800" dirty="0" smtClean="0"/>
              <a:t>et </a:t>
            </a:r>
            <a:r>
              <a:rPr lang="en-US" sz="1800" dirty="0"/>
              <a:t>al. The association between brain </a:t>
            </a:r>
            <a:r>
              <a:rPr lang="en-US" sz="1800" dirty="0" err="1"/>
              <a:t>volumes</a:t>
            </a:r>
            <a:r>
              <a:rPr lang="en-US" sz="1800" dirty="0" err="1" smtClean="0"/>
              <a:t>,delirium</a:t>
            </a:r>
            <a:r>
              <a:rPr lang="en-US" sz="1800" dirty="0" smtClean="0"/>
              <a:t> </a:t>
            </a:r>
            <a:r>
              <a:rPr lang="en-US" sz="1800" dirty="0"/>
              <a:t>duration, and </a:t>
            </a:r>
            <a:r>
              <a:rPr lang="en-US" sz="1800" dirty="0" smtClean="0"/>
              <a:t>cognitive outcomes </a:t>
            </a:r>
            <a:r>
              <a:rPr lang="en-US" sz="1800" dirty="0"/>
              <a:t>in intensive care unit </a:t>
            </a:r>
            <a:r>
              <a:rPr lang="en-US" sz="1800" dirty="0" err="1" smtClean="0"/>
              <a:t>survivors:the</a:t>
            </a:r>
            <a:r>
              <a:rPr lang="en-US" sz="1800" dirty="0" smtClean="0"/>
              <a:t> </a:t>
            </a:r>
            <a:r>
              <a:rPr lang="en-US" sz="1800" dirty="0"/>
              <a:t>VISIONS cohort </a:t>
            </a:r>
            <a:r>
              <a:rPr lang="en-US" sz="1800" dirty="0" smtClean="0"/>
              <a:t>magnetic resonance</a:t>
            </a:r>
            <a:r>
              <a:rPr lang="en-US" sz="1800" dirty="0"/>
              <a:t> </a:t>
            </a:r>
            <a:r>
              <a:rPr lang="en-US" sz="1800" dirty="0" smtClean="0"/>
              <a:t>imaging </a:t>
            </a:r>
            <a:r>
              <a:rPr lang="en-US" sz="1800" dirty="0"/>
              <a:t>study. </a:t>
            </a:r>
            <a:r>
              <a:rPr lang="en-US" sz="1800" dirty="0" err="1"/>
              <a:t>Crit</a:t>
            </a:r>
            <a:r>
              <a:rPr lang="en-US" sz="1800" dirty="0"/>
              <a:t> Care Med 2012;40</a:t>
            </a:r>
            <a:r>
              <a:rPr lang="en-US" sz="1800" dirty="0" smtClean="0"/>
              <a:t>:2022</a:t>
            </a:r>
            <a:r>
              <a:rPr lang="en-US" sz="1800" dirty="0"/>
              <a:t>-32</a:t>
            </a:r>
            <a:r>
              <a:rPr lang="en-US" sz="1800" dirty="0" smtClean="0"/>
              <a:t>.</a:t>
            </a:r>
          </a:p>
          <a:p>
            <a:pPr marL="411480" indent="-342900">
              <a:buFont typeface="+mj-lt"/>
              <a:buAutoNum type="arabicPeriod" startAt="12"/>
            </a:pPr>
            <a:endParaRPr lang="en-US" sz="1800" dirty="0" smtClean="0"/>
          </a:p>
          <a:p>
            <a:pPr marL="411480" indent="-342900">
              <a:buFont typeface="+mj-lt"/>
              <a:buAutoNum type="arabicPeriod" startAt="12"/>
            </a:pPr>
            <a:r>
              <a:rPr lang="en-US" sz="1800" dirty="0" err="1" smtClean="0"/>
              <a:t>Schweickert</a:t>
            </a:r>
            <a:r>
              <a:rPr lang="en-US" sz="1800" dirty="0" smtClean="0"/>
              <a:t> </a:t>
            </a:r>
            <a:r>
              <a:rPr lang="en-US" sz="1800" dirty="0"/>
              <a:t>WD, </a:t>
            </a:r>
            <a:r>
              <a:rPr lang="en-US" sz="1800" dirty="0" err="1"/>
              <a:t>Pohlman</a:t>
            </a:r>
            <a:r>
              <a:rPr lang="en-US" sz="1800" dirty="0"/>
              <a:t> MC, </a:t>
            </a:r>
            <a:r>
              <a:rPr lang="en-US" sz="1800" dirty="0" err="1" smtClean="0"/>
              <a:t>Pohlman</a:t>
            </a:r>
            <a:r>
              <a:rPr lang="en-US" sz="1800" dirty="0"/>
              <a:t> </a:t>
            </a:r>
            <a:r>
              <a:rPr lang="en-US" sz="1800" dirty="0" smtClean="0"/>
              <a:t>AS</a:t>
            </a:r>
            <a:r>
              <a:rPr lang="en-US" sz="1800" dirty="0"/>
              <a:t>, et al. Early physical and </a:t>
            </a:r>
            <a:r>
              <a:rPr lang="en-US" sz="1800" dirty="0" smtClean="0"/>
              <a:t>occupational therapy </a:t>
            </a:r>
            <a:r>
              <a:rPr lang="en-US" sz="1800" dirty="0"/>
              <a:t>in mechanically </a:t>
            </a:r>
            <a:r>
              <a:rPr lang="en-US" sz="1800" dirty="0" err="1"/>
              <a:t>ventilated</a:t>
            </a:r>
            <a:r>
              <a:rPr lang="en-US" sz="1800" dirty="0" err="1" smtClean="0"/>
              <a:t>,critically</a:t>
            </a:r>
            <a:r>
              <a:rPr lang="en-US" sz="1800" dirty="0" smtClean="0"/>
              <a:t> </a:t>
            </a:r>
            <a:r>
              <a:rPr lang="en-US" sz="1800" dirty="0"/>
              <a:t>ill patients: a </a:t>
            </a:r>
            <a:r>
              <a:rPr lang="en-US" sz="1800" dirty="0" err="1"/>
              <a:t>randomised</a:t>
            </a:r>
            <a:r>
              <a:rPr lang="en-US" sz="1800" dirty="0"/>
              <a:t> </a:t>
            </a:r>
            <a:r>
              <a:rPr lang="en-US" sz="1800" dirty="0" smtClean="0"/>
              <a:t>controlled </a:t>
            </a:r>
            <a:r>
              <a:rPr lang="fr-FR" sz="1800" dirty="0" smtClean="0"/>
              <a:t>trial</a:t>
            </a:r>
            <a:r>
              <a:rPr lang="fr-FR" sz="1800" dirty="0"/>
              <a:t>. Lancet 2009;373:1874-82</a:t>
            </a:r>
            <a:r>
              <a:rPr lang="fr-FR" sz="1800" dirty="0" smtClean="0"/>
              <a:t>.</a:t>
            </a:r>
          </a:p>
          <a:p>
            <a:pPr marL="411480" indent="-342900">
              <a:buFont typeface="+mj-lt"/>
              <a:buAutoNum type="arabicPeriod" startAt="12"/>
            </a:pPr>
            <a:endParaRPr lang="fr-FR" sz="1800" dirty="0" smtClean="0"/>
          </a:p>
          <a:p>
            <a:pPr marL="411480" indent="-342900">
              <a:buFont typeface="+mj-lt"/>
              <a:buAutoNum type="arabicPeriod" startAt="12"/>
            </a:pPr>
            <a:r>
              <a:rPr lang="fr-FR" sz="1800" dirty="0" err="1" smtClean="0"/>
              <a:t>Editorials</a:t>
            </a:r>
            <a:r>
              <a:rPr lang="fr-FR" sz="1800" dirty="0" smtClean="0"/>
              <a:t> and </a:t>
            </a:r>
            <a:r>
              <a:rPr lang="fr-FR" sz="1800" dirty="0" err="1" smtClean="0"/>
              <a:t>Commentaries</a:t>
            </a:r>
            <a:r>
              <a:rPr lang="fr-FR" sz="1800" dirty="0" smtClean="0"/>
              <a:t>, Muscle </a:t>
            </a:r>
            <a:r>
              <a:rPr lang="fr-FR" sz="1800" dirty="0" err="1" smtClean="0"/>
              <a:t>Strength</a:t>
            </a:r>
            <a:r>
              <a:rPr lang="fr-FR" sz="1800" dirty="0" smtClean="0"/>
              <a:t> </a:t>
            </a:r>
            <a:r>
              <a:rPr lang="fr-FR" sz="1800" dirty="0" err="1" smtClean="0"/>
              <a:t>Measurement</a:t>
            </a:r>
            <a:r>
              <a:rPr lang="fr-FR" sz="1800" dirty="0" smtClean="0"/>
              <a:t> in the ICU: Not </a:t>
            </a:r>
            <a:r>
              <a:rPr lang="fr-FR" sz="1800" dirty="0" err="1" smtClean="0"/>
              <a:t>everything</a:t>
            </a:r>
            <a:r>
              <a:rPr lang="fr-FR" sz="1800" dirty="0" smtClean="0"/>
              <a:t> </a:t>
            </a:r>
            <a:r>
              <a:rPr lang="fr-FR" sz="1800" dirty="0" err="1" smtClean="0"/>
              <a:t>that</a:t>
            </a:r>
            <a:r>
              <a:rPr lang="fr-FR" sz="1800" dirty="0" smtClean="0"/>
              <a:t> </a:t>
            </a:r>
            <a:r>
              <a:rPr lang="fr-FR" sz="1800" dirty="0" err="1" smtClean="0"/>
              <a:t>can</a:t>
            </a:r>
            <a:r>
              <a:rPr lang="fr-FR" sz="1800" dirty="0" smtClean="0"/>
              <a:t> </a:t>
            </a:r>
            <a:r>
              <a:rPr lang="fr-FR" sz="1800" dirty="0" err="1" smtClean="0"/>
              <a:t>be</a:t>
            </a:r>
            <a:r>
              <a:rPr lang="fr-FR" sz="1800" dirty="0" smtClean="0"/>
              <a:t> </a:t>
            </a:r>
            <a:r>
              <a:rPr lang="fr-FR" sz="1800" dirty="0" err="1" smtClean="0"/>
              <a:t>counted</a:t>
            </a:r>
            <a:r>
              <a:rPr lang="fr-FR" sz="1800" dirty="0" smtClean="0"/>
              <a:t> </a:t>
            </a:r>
            <a:r>
              <a:rPr lang="fr-FR" sz="1800" dirty="0" err="1" smtClean="0"/>
              <a:t>counts</a:t>
            </a:r>
            <a:r>
              <a:rPr lang="fr-FR" sz="1800" dirty="0" smtClean="0"/>
              <a:t>, Journal of </a:t>
            </a:r>
            <a:r>
              <a:rPr lang="fr-FR" sz="1800" dirty="0" err="1" smtClean="0"/>
              <a:t>Criticall</a:t>
            </a:r>
            <a:r>
              <a:rPr lang="fr-FR" sz="1800" dirty="0" smtClean="0"/>
              <a:t> Care, 2013; vol 28: 96-98</a:t>
            </a:r>
          </a:p>
          <a:p>
            <a:pPr marL="411480" indent="-342900">
              <a:buFont typeface="+mj-lt"/>
              <a:buAutoNum type="arabicPeriod" startAt="12"/>
            </a:pPr>
            <a:endParaRPr lang="en-US" sz="1800" dirty="0"/>
          </a:p>
        </p:txBody>
      </p:sp>
    </p:spTree>
    <p:extLst>
      <p:ext uri="{BB962C8B-B14F-4D97-AF65-F5344CB8AC3E}">
        <p14:creationId xmlns:p14="http://schemas.microsoft.com/office/powerpoint/2010/main" val="2553245864"/>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90600"/>
            <a:ext cx="7024744" cy="420136"/>
          </a:xfrm>
        </p:spPr>
        <p:txBody>
          <a:bodyPr>
            <a:noAutofit/>
          </a:bodyPr>
          <a:lstStyle/>
          <a:p>
            <a:r>
              <a:rPr lang="en-US" sz="2400" dirty="0" smtClean="0"/>
              <a:t>References</a:t>
            </a:r>
            <a:endParaRPr lang="en-US" sz="2400" dirty="0"/>
          </a:p>
        </p:txBody>
      </p:sp>
      <p:sp>
        <p:nvSpPr>
          <p:cNvPr id="3" name="Content Placeholder 2"/>
          <p:cNvSpPr>
            <a:spLocks noGrp="1"/>
          </p:cNvSpPr>
          <p:nvPr>
            <p:ph idx="1"/>
          </p:nvPr>
        </p:nvSpPr>
        <p:spPr>
          <a:xfrm>
            <a:off x="533400" y="1524000"/>
            <a:ext cx="8153400" cy="4953000"/>
          </a:xfrm>
        </p:spPr>
        <p:txBody>
          <a:bodyPr>
            <a:normAutofit/>
          </a:bodyPr>
          <a:lstStyle/>
          <a:p>
            <a:pPr marL="525780" indent="-457200">
              <a:buFont typeface="+mj-lt"/>
              <a:buAutoNum type="arabicPeriod" startAt="16"/>
            </a:pPr>
            <a:r>
              <a:rPr lang="en-US" sz="1800" dirty="0" err="1" smtClean="0"/>
              <a:t>Vanpee</a:t>
            </a:r>
            <a:r>
              <a:rPr lang="en-US" sz="1800" dirty="0" smtClean="0"/>
              <a:t>, </a:t>
            </a:r>
            <a:r>
              <a:rPr lang="en-US" sz="1800" dirty="0" err="1" smtClean="0"/>
              <a:t>Goele</a:t>
            </a:r>
            <a:r>
              <a:rPr lang="en-US" sz="1800" dirty="0" smtClean="0"/>
              <a:t> et al. Assessment of Limb Muscle Strength in Critically Ill Patients: A systematic Review. Critical Care Med, 2014; </a:t>
            </a:r>
            <a:r>
              <a:rPr lang="en-US" sz="1800" dirty="0" err="1" smtClean="0"/>
              <a:t>vol</a:t>
            </a:r>
            <a:r>
              <a:rPr lang="en-US" sz="1800" dirty="0" smtClean="0"/>
              <a:t> 42:701-711</a:t>
            </a:r>
          </a:p>
          <a:p>
            <a:pPr marL="525780" indent="-457200">
              <a:buFont typeface="+mj-lt"/>
              <a:buAutoNum type="arabicPeriod" startAt="16"/>
            </a:pPr>
            <a:r>
              <a:rPr lang="en-US" sz="1800" dirty="0" smtClean="0"/>
              <a:t>Baldwin CE et al.  Muscle strength assessment in critically ill patients with handheld dynamometry: An investigation of reliability, minimal detectable change, and time to peak force generation. Journal </a:t>
            </a:r>
            <a:r>
              <a:rPr lang="en-US" sz="1800" dirty="0" err="1" smtClean="0"/>
              <a:t>Crit</a:t>
            </a:r>
            <a:r>
              <a:rPr lang="en-US" sz="1800" dirty="0" smtClean="0"/>
              <a:t> Care, 2013; </a:t>
            </a:r>
            <a:r>
              <a:rPr lang="en-US" sz="1800" dirty="0" err="1" smtClean="0"/>
              <a:t>vol</a:t>
            </a:r>
            <a:r>
              <a:rPr lang="en-US" sz="1800" dirty="0" smtClean="0"/>
              <a:t> 28: 77-96</a:t>
            </a:r>
          </a:p>
          <a:p>
            <a:pPr marL="525780" indent="-457200">
              <a:buFont typeface="+mj-lt"/>
              <a:buAutoNum type="arabicPeriod" startAt="16"/>
            </a:pPr>
            <a:r>
              <a:rPr lang="en-US" sz="1800" dirty="0"/>
              <a:t> </a:t>
            </a:r>
            <a:r>
              <a:rPr lang="en-US" sz="1800" dirty="0" err="1"/>
              <a:t>Covinsky</a:t>
            </a:r>
            <a:r>
              <a:rPr lang="en-US" sz="1800" dirty="0"/>
              <a:t> KE, Palmer RM, </a:t>
            </a:r>
            <a:r>
              <a:rPr lang="en-US" sz="1800" dirty="0" err="1"/>
              <a:t>Fortinsky</a:t>
            </a:r>
            <a:r>
              <a:rPr lang="en-US" sz="1800" dirty="0"/>
              <a:t> RH, et al. Loss of independence in activities of daily living in older adults hospitalized with medical illnesses: increased vulnerability with age. J Am </a:t>
            </a:r>
            <a:r>
              <a:rPr lang="en-US" sz="1800" dirty="0" err="1"/>
              <a:t>Geriatr</a:t>
            </a:r>
            <a:r>
              <a:rPr lang="en-US" sz="1800" dirty="0"/>
              <a:t> Soc. 2003;51(4):</a:t>
            </a:r>
            <a:r>
              <a:rPr lang="en-US" sz="1800" dirty="0" smtClean="0"/>
              <a:t>451–458</a:t>
            </a:r>
          </a:p>
          <a:p>
            <a:pPr marL="525780" indent="-457200">
              <a:buFont typeface="+mj-lt"/>
              <a:buAutoNum type="arabicPeriod" startAt="16"/>
            </a:pPr>
            <a:r>
              <a:rPr lang="en-US" sz="1800" dirty="0" err="1" smtClean="0"/>
              <a:t>Presneill</a:t>
            </a:r>
            <a:r>
              <a:rPr lang="en-US" sz="1800" dirty="0" smtClean="0"/>
              <a:t> et al. Feasibility and inter-rater reliability of the ICU Mobility Scale, Heart and Lung, 2014, 19-24</a:t>
            </a:r>
          </a:p>
          <a:p>
            <a:pPr marL="525780" indent="-457200">
              <a:buFont typeface="+mj-lt"/>
              <a:buAutoNum type="arabicPeriod" startAt="16"/>
            </a:pPr>
            <a:r>
              <a:rPr lang="en-US" sz="1800" dirty="0" err="1" smtClean="0"/>
              <a:t>Padula</a:t>
            </a:r>
            <a:r>
              <a:rPr lang="en-US" sz="1800" dirty="0"/>
              <a:t> </a:t>
            </a:r>
            <a:r>
              <a:rPr lang="en-US" sz="1800" dirty="0" smtClean="0"/>
              <a:t>CA et al. Impact of nurse-driven mobility protocol on functional decline in hospitalized older adults, Journal of nursing care quality, 2009; volume 24 (4): 325-331</a:t>
            </a:r>
            <a:endParaRPr lang="en-US" sz="1800" dirty="0"/>
          </a:p>
        </p:txBody>
      </p:sp>
    </p:spTree>
    <p:extLst>
      <p:ext uri="{BB962C8B-B14F-4D97-AF65-F5344CB8AC3E}">
        <p14:creationId xmlns:p14="http://schemas.microsoft.com/office/powerpoint/2010/main" val="68321283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648736"/>
          </a:xfrm>
        </p:spPr>
        <p:txBody>
          <a:bodyPr>
            <a:normAutofit fontScale="90000"/>
          </a:bodyPr>
          <a:lstStyle/>
          <a:p>
            <a:r>
              <a:rPr lang="en-US" dirty="0" smtClean="0"/>
              <a:t>Strength deficits in the ICU</a:t>
            </a:r>
            <a:endParaRPr lang="en-US" dirty="0"/>
          </a:p>
        </p:txBody>
      </p:sp>
      <p:sp>
        <p:nvSpPr>
          <p:cNvPr id="3" name="Content Placeholder 2"/>
          <p:cNvSpPr>
            <a:spLocks noGrp="1"/>
          </p:cNvSpPr>
          <p:nvPr>
            <p:ph idx="1"/>
          </p:nvPr>
        </p:nvSpPr>
        <p:spPr>
          <a:xfrm>
            <a:off x="533400" y="1676400"/>
            <a:ext cx="8077200" cy="4800600"/>
          </a:xfrm>
        </p:spPr>
        <p:txBody>
          <a:bodyPr/>
          <a:lstStyle/>
          <a:p>
            <a:r>
              <a:rPr lang="en-US" dirty="0" smtClean="0"/>
              <a:t>Muscle weakness is prevalent in the ICU and may predict mortality and morbidity of critically ill patients.</a:t>
            </a:r>
            <a:endParaRPr lang="en-US" dirty="0"/>
          </a:p>
          <a:p>
            <a:r>
              <a:rPr lang="en-US" dirty="0"/>
              <a:t>C</a:t>
            </a:r>
            <a:r>
              <a:rPr lang="en-US" dirty="0" smtClean="0"/>
              <a:t>ombination of critical illness myopathy (CIM) and critical illness polyneuropathy (CIP)</a:t>
            </a:r>
            <a:r>
              <a:rPr lang="en-US" baseline="30000" dirty="0" smtClean="0"/>
              <a:t>15</a:t>
            </a:r>
            <a:endParaRPr lang="en-US" dirty="0" smtClean="0"/>
          </a:p>
          <a:p>
            <a:r>
              <a:rPr lang="en-US" dirty="0" smtClean="0"/>
              <a:t>CIP thought to contribute to more persistent disability.</a:t>
            </a:r>
            <a:r>
              <a:rPr lang="en-US" baseline="30000" dirty="0" smtClean="0"/>
              <a:t>15</a:t>
            </a:r>
            <a:endParaRPr lang="en-US" dirty="0" smtClean="0"/>
          </a:p>
          <a:p>
            <a:r>
              <a:rPr lang="en-US" dirty="0" smtClean="0"/>
              <a:t>Prospective studies reveal 50-90% of ICU patients demonstrated electrophysiological abnormalities associated with CIP.</a:t>
            </a:r>
            <a:r>
              <a:rPr lang="en-US" baseline="30000" dirty="0" smtClean="0"/>
              <a:t>15</a:t>
            </a:r>
            <a:endParaRPr lang="en-US" dirty="0"/>
          </a:p>
        </p:txBody>
      </p:sp>
    </p:spTree>
    <p:extLst>
      <p:ext uri="{BB962C8B-B14F-4D97-AF65-F5344CB8AC3E}">
        <p14:creationId xmlns:p14="http://schemas.microsoft.com/office/powerpoint/2010/main" val="36978815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496336"/>
          </a:xfrm>
        </p:spPr>
        <p:txBody>
          <a:bodyPr>
            <a:noAutofit/>
          </a:bodyPr>
          <a:lstStyle/>
          <a:p>
            <a:r>
              <a:rPr lang="en-US" sz="2800" dirty="0" smtClean="0"/>
              <a:t>Muscle Strength Deficit &amp; effects</a:t>
            </a:r>
            <a:endParaRPr lang="en-US" sz="2800" dirty="0"/>
          </a:p>
        </p:txBody>
      </p:sp>
      <p:sp>
        <p:nvSpPr>
          <p:cNvPr id="3" name="Content Placeholder 2"/>
          <p:cNvSpPr>
            <a:spLocks noGrp="1"/>
          </p:cNvSpPr>
          <p:nvPr>
            <p:ph idx="1"/>
          </p:nvPr>
        </p:nvSpPr>
        <p:spPr>
          <a:xfrm>
            <a:off x="533400" y="1600200"/>
            <a:ext cx="8077200" cy="4800600"/>
          </a:xfrm>
        </p:spPr>
        <p:txBody>
          <a:bodyPr>
            <a:normAutofit/>
          </a:bodyPr>
          <a:lstStyle/>
          <a:p>
            <a:r>
              <a:rPr lang="en-US" sz="2200" dirty="0" smtClean="0"/>
              <a:t>Its hard to treat weakness when you test incorrectly within specific patient populations</a:t>
            </a:r>
          </a:p>
          <a:p>
            <a:endParaRPr lang="en-US" sz="2200" dirty="0" smtClean="0"/>
          </a:p>
          <a:p>
            <a:r>
              <a:rPr lang="en-US" dirty="0" smtClean="0"/>
              <a:t>Objective, reliable, and sensitive tools to measure muscle strength  are imperative</a:t>
            </a:r>
          </a:p>
          <a:p>
            <a:pPr>
              <a:buNone/>
            </a:pPr>
            <a:endParaRPr lang="en-US" dirty="0" smtClean="0"/>
          </a:p>
          <a:p>
            <a:r>
              <a:rPr lang="en-US" dirty="0" smtClean="0"/>
              <a:t>MMT useful?</a:t>
            </a:r>
          </a:p>
          <a:p>
            <a:pPr marL="68580" indent="0">
              <a:buNone/>
            </a:pPr>
            <a:endParaRPr lang="en-US" sz="2200" dirty="0" smtClean="0"/>
          </a:p>
          <a:p>
            <a:r>
              <a:rPr lang="en-US" sz="2200" dirty="0" smtClean="0"/>
              <a:t>Handheld dynamometry (HHD) and handgrip dynamometry (HGD)</a:t>
            </a:r>
          </a:p>
          <a:p>
            <a:pPr lvl="2"/>
            <a:r>
              <a:rPr lang="en-US" dirty="0" smtClean="0"/>
              <a:t>When the patient has MMT of 3 or greater, HHD shows greater validity</a:t>
            </a:r>
            <a:endParaRPr lang="en-US" dirty="0"/>
          </a:p>
        </p:txBody>
      </p:sp>
    </p:spTree>
    <p:extLst>
      <p:ext uri="{BB962C8B-B14F-4D97-AF65-F5344CB8AC3E}">
        <p14:creationId xmlns:p14="http://schemas.microsoft.com/office/powerpoint/2010/main" val="38664031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496336"/>
          </a:xfrm>
        </p:spPr>
        <p:txBody>
          <a:bodyPr>
            <a:normAutofit fontScale="90000"/>
          </a:bodyPr>
          <a:lstStyle/>
          <a:p>
            <a:r>
              <a:rPr lang="en-US" dirty="0" smtClean="0"/>
              <a:t>A paradigm shift of the past </a:t>
            </a:r>
            <a:endParaRPr lang="en-US" dirty="0"/>
          </a:p>
        </p:txBody>
      </p:sp>
      <p:sp>
        <p:nvSpPr>
          <p:cNvPr id="3" name="Content Placeholder 2"/>
          <p:cNvSpPr>
            <a:spLocks noGrp="1"/>
          </p:cNvSpPr>
          <p:nvPr>
            <p:ph idx="1"/>
          </p:nvPr>
        </p:nvSpPr>
        <p:spPr>
          <a:xfrm>
            <a:off x="609600" y="1600200"/>
            <a:ext cx="8001000" cy="4800600"/>
          </a:xfrm>
        </p:spPr>
        <p:txBody>
          <a:bodyPr>
            <a:normAutofit lnSpcReduction="10000"/>
          </a:bodyPr>
          <a:lstStyle/>
          <a:p>
            <a:r>
              <a:rPr lang="en-US" dirty="0" smtClean="0"/>
              <a:t>Previous models emphasize </a:t>
            </a:r>
            <a:r>
              <a:rPr lang="en-US" dirty="0" smtClean="0">
                <a:solidFill>
                  <a:srgbClr val="FF0000"/>
                </a:solidFill>
              </a:rPr>
              <a:t>and should REMAIN </a:t>
            </a:r>
            <a:r>
              <a:rPr lang="en-US" dirty="0" smtClean="0"/>
              <a:t>to keep patient stable</a:t>
            </a:r>
          </a:p>
          <a:p>
            <a:endParaRPr lang="en-US" dirty="0" smtClean="0"/>
          </a:p>
          <a:p>
            <a:r>
              <a:rPr lang="en-US" dirty="0" smtClean="0"/>
              <a:t>Bed rest is the most prevalent activity within the ICU/step-down</a:t>
            </a:r>
          </a:p>
          <a:p>
            <a:endParaRPr lang="en-US" dirty="0" smtClean="0"/>
          </a:p>
          <a:p>
            <a:r>
              <a:rPr lang="en-US" dirty="0"/>
              <a:t>L</a:t>
            </a:r>
            <a:r>
              <a:rPr lang="en-US" dirty="0" smtClean="0"/>
              <a:t>ong-term functional outcomes often never reach previous </a:t>
            </a:r>
            <a:r>
              <a:rPr lang="en-US" dirty="0" err="1" smtClean="0"/>
              <a:t>fxn</a:t>
            </a:r>
            <a:r>
              <a:rPr lang="en-US" dirty="0" smtClean="0"/>
              <a:t> baseline.</a:t>
            </a:r>
          </a:p>
          <a:p>
            <a:endParaRPr lang="en-US" dirty="0" smtClean="0"/>
          </a:p>
          <a:p>
            <a:r>
              <a:rPr lang="en-US" dirty="0"/>
              <a:t>Equally important has been the recognition that pain, </a:t>
            </a:r>
            <a:r>
              <a:rPr lang="en-US" dirty="0" err="1"/>
              <a:t>oversedation</a:t>
            </a:r>
            <a:r>
              <a:rPr lang="en-US" dirty="0"/>
              <a:t> and delirium associated with increased morbidity and mortality</a:t>
            </a:r>
            <a:r>
              <a:rPr lang="en-US" baseline="30000" dirty="0"/>
              <a:t>11</a:t>
            </a:r>
            <a:endParaRPr lang="en-US" dirty="0"/>
          </a:p>
          <a:p>
            <a:endParaRPr lang="en-US" dirty="0" smtClean="0"/>
          </a:p>
          <a:p>
            <a:pPr marL="896112" lvl="3" indent="0">
              <a:buNone/>
            </a:pPr>
            <a:endParaRPr lang="en-US" dirty="0" smtClean="0"/>
          </a:p>
        </p:txBody>
      </p:sp>
    </p:spTree>
    <p:extLst>
      <p:ext uri="{BB962C8B-B14F-4D97-AF65-F5344CB8AC3E}">
        <p14:creationId xmlns:p14="http://schemas.microsoft.com/office/powerpoint/2010/main" val="315691222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186110" cy="496336"/>
          </a:xfrm>
        </p:spPr>
        <p:txBody>
          <a:bodyPr>
            <a:normAutofit fontScale="90000"/>
          </a:bodyPr>
          <a:lstStyle/>
          <a:p>
            <a:r>
              <a:rPr lang="en-US" dirty="0" smtClean="0"/>
              <a:t>More on sedation &amp; Delirium </a:t>
            </a:r>
            <a:endParaRPr lang="en-US" dirty="0"/>
          </a:p>
        </p:txBody>
      </p:sp>
      <p:sp>
        <p:nvSpPr>
          <p:cNvPr id="3" name="Content Placeholder 2"/>
          <p:cNvSpPr>
            <a:spLocks noGrp="1"/>
          </p:cNvSpPr>
          <p:nvPr>
            <p:ph idx="1"/>
          </p:nvPr>
        </p:nvSpPr>
        <p:spPr>
          <a:xfrm>
            <a:off x="533400" y="1676400"/>
            <a:ext cx="8077200" cy="4724400"/>
          </a:xfrm>
        </p:spPr>
        <p:txBody>
          <a:bodyPr>
            <a:normAutofit/>
          </a:bodyPr>
          <a:lstStyle/>
          <a:p>
            <a:r>
              <a:rPr lang="en-US" dirty="0" smtClean="0"/>
              <a:t>“Triad of anesthesia” underscores the pharmacodynamics and interactions among hypnotics, analgesics  and muscle relaxants</a:t>
            </a:r>
          </a:p>
          <a:p>
            <a:pPr marL="68580" indent="0">
              <a:buNone/>
            </a:pPr>
            <a:endParaRPr lang="en-US" sz="2000" dirty="0" smtClean="0"/>
          </a:p>
          <a:p>
            <a:r>
              <a:rPr lang="en-US" dirty="0" smtClean="0"/>
              <a:t>“The ICU triad” recognizes that pain, agitation, and delirium and their approach to management are inextricably linked</a:t>
            </a:r>
            <a:r>
              <a:rPr lang="en-US" baseline="30000" dirty="0" smtClean="0"/>
              <a:t>11</a:t>
            </a:r>
          </a:p>
          <a:p>
            <a:endParaRPr lang="en-US" sz="2000" dirty="0" smtClean="0"/>
          </a:p>
          <a:p>
            <a:r>
              <a:rPr lang="en-US" dirty="0" smtClean="0"/>
              <a:t>Better to treat the condition/disease rather than masking.</a:t>
            </a:r>
            <a:endParaRPr lang="en-US" sz="2000" dirty="0" smtClean="0"/>
          </a:p>
        </p:txBody>
      </p:sp>
    </p:spTree>
    <p:extLst>
      <p:ext uri="{BB962C8B-B14F-4D97-AF65-F5344CB8AC3E}">
        <p14:creationId xmlns:p14="http://schemas.microsoft.com/office/powerpoint/2010/main" val="296979339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572536"/>
          </a:xfrm>
        </p:spPr>
        <p:txBody>
          <a:bodyPr>
            <a:normAutofit fontScale="90000"/>
          </a:bodyPr>
          <a:lstStyle/>
          <a:p>
            <a:r>
              <a:rPr lang="en-US" dirty="0" smtClean="0"/>
              <a:t>Sedation Breaks</a:t>
            </a:r>
            <a:endParaRPr lang="en-US" dirty="0"/>
          </a:p>
        </p:txBody>
      </p:sp>
      <p:sp>
        <p:nvSpPr>
          <p:cNvPr id="3" name="Content Placeholder 2"/>
          <p:cNvSpPr>
            <a:spLocks noGrp="1"/>
          </p:cNvSpPr>
          <p:nvPr>
            <p:ph idx="1"/>
          </p:nvPr>
        </p:nvSpPr>
        <p:spPr>
          <a:xfrm>
            <a:off x="685800" y="1676400"/>
            <a:ext cx="7848600" cy="4724400"/>
          </a:xfrm>
        </p:spPr>
        <p:txBody>
          <a:bodyPr>
            <a:normAutofit fontScale="92500" lnSpcReduction="10000"/>
          </a:bodyPr>
          <a:lstStyle/>
          <a:p>
            <a:r>
              <a:rPr lang="en-US" dirty="0"/>
              <a:t>Sedatives should be </a:t>
            </a:r>
            <a:r>
              <a:rPr lang="en-US" dirty="0" smtClean="0"/>
              <a:t>used </a:t>
            </a:r>
            <a:r>
              <a:rPr lang="en-US" dirty="0"/>
              <a:t>only when pain and delirium have been addressed </a:t>
            </a:r>
            <a:endParaRPr lang="en-US" dirty="0" smtClean="0"/>
          </a:p>
          <a:p>
            <a:endParaRPr lang="en-US" dirty="0"/>
          </a:p>
          <a:p>
            <a:r>
              <a:rPr lang="en-US" dirty="0"/>
              <a:t>U</a:t>
            </a:r>
            <a:r>
              <a:rPr lang="en-US" dirty="0" smtClean="0"/>
              <a:t>se </a:t>
            </a:r>
            <a:r>
              <a:rPr lang="en-US" dirty="0"/>
              <a:t>of singular pharmacologic/non-pharmacologic </a:t>
            </a:r>
            <a:r>
              <a:rPr lang="en-US" dirty="0" smtClean="0"/>
              <a:t>means</a:t>
            </a:r>
          </a:p>
          <a:p>
            <a:endParaRPr lang="en-US" dirty="0"/>
          </a:p>
          <a:p>
            <a:r>
              <a:rPr lang="en-US" dirty="0"/>
              <a:t>Routine Interruption of sedative infusions with discretion by </a:t>
            </a:r>
            <a:r>
              <a:rPr lang="en-US" dirty="0" smtClean="0"/>
              <a:t>clinicians lead to:</a:t>
            </a:r>
          </a:p>
          <a:p>
            <a:pPr lvl="2"/>
            <a:r>
              <a:rPr lang="en-US" dirty="0" smtClean="0"/>
              <a:t> Fewer </a:t>
            </a:r>
            <a:r>
              <a:rPr lang="en-US" dirty="0"/>
              <a:t>days undergoing mechanical ventilation </a:t>
            </a:r>
          </a:p>
          <a:p>
            <a:pPr lvl="2"/>
            <a:r>
              <a:rPr lang="en-US" dirty="0" smtClean="0"/>
              <a:t> Shorter </a:t>
            </a:r>
            <a:r>
              <a:rPr lang="en-US" dirty="0"/>
              <a:t>ICU stay</a:t>
            </a:r>
            <a:r>
              <a:rPr lang="en-US" dirty="0" smtClean="0"/>
              <a:t>.</a:t>
            </a:r>
            <a:r>
              <a:rPr lang="en-US" baseline="30000" dirty="0" smtClean="0"/>
              <a:t>11,12</a:t>
            </a:r>
            <a:endParaRPr lang="en-US" dirty="0" smtClean="0"/>
          </a:p>
          <a:p>
            <a:pPr lvl="2"/>
            <a:r>
              <a:rPr lang="en-US" dirty="0" smtClean="0"/>
              <a:t>Increased opportunity to complete early and continued mobilization during ICU stay</a:t>
            </a:r>
            <a:r>
              <a:rPr lang="en-US" baseline="30000" dirty="0" smtClean="0"/>
              <a:t>11,12</a:t>
            </a:r>
            <a:endParaRPr lang="en-US" dirty="0" smtClean="0"/>
          </a:p>
          <a:p>
            <a:pPr lvl="2"/>
            <a:r>
              <a:rPr lang="en-US" dirty="0" smtClean="0"/>
              <a:t>Sedation breaks + spontaneous breathing trials has been shown to also Increased survival.</a:t>
            </a:r>
            <a:r>
              <a:rPr lang="en-US" baseline="30000" dirty="0" smtClean="0"/>
              <a:t>11,12</a:t>
            </a:r>
            <a:r>
              <a:rPr lang="en-US" dirty="0" smtClean="0"/>
              <a:t> </a:t>
            </a:r>
            <a:endParaRPr lang="en-US" dirty="0"/>
          </a:p>
          <a:p>
            <a:endParaRPr lang="en-US" dirty="0"/>
          </a:p>
        </p:txBody>
      </p:sp>
    </p:spTree>
    <p:extLst>
      <p:ext uri="{BB962C8B-B14F-4D97-AF65-F5344CB8AC3E}">
        <p14:creationId xmlns:p14="http://schemas.microsoft.com/office/powerpoint/2010/main" val="103230900"/>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3451</TotalTime>
  <Words>5414</Words>
  <Application>Microsoft Macintosh PowerPoint</Application>
  <PresentationFormat>On-screen Show (4:3)</PresentationFormat>
  <Paragraphs>616</Paragraphs>
  <Slides>45</Slides>
  <Notes>26</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Austin</vt:lpstr>
      <vt:lpstr>Scotland Memorial Hospital (SMH) </vt:lpstr>
      <vt:lpstr>Scotland Memorial: Overview</vt:lpstr>
      <vt:lpstr>Early mobility what-a-who?!?</vt:lpstr>
      <vt:lpstr>Early Mobilization &amp; inaccurate Perceptions </vt:lpstr>
      <vt:lpstr>Strength deficits in the ICU</vt:lpstr>
      <vt:lpstr>Muscle Strength Deficit &amp; effects</vt:lpstr>
      <vt:lpstr>A paradigm shift of the past </vt:lpstr>
      <vt:lpstr>More on sedation &amp; Delirium </vt:lpstr>
      <vt:lpstr>Sedation Breaks</vt:lpstr>
      <vt:lpstr>Negative effects of over sedation</vt:lpstr>
      <vt:lpstr>The Large and Growing Older Adult Population</vt:lpstr>
      <vt:lpstr>How it effects the Rehab specialist’s </vt:lpstr>
      <vt:lpstr>And we do this all for the reward…..</vt:lpstr>
      <vt:lpstr>Outcome of Early Mobilization: pt mobility</vt:lpstr>
      <vt:lpstr>Early Mobility Outcomes: Fxn at DC</vt:lpstr>
      <vt:lpstr>Outcomes of Early Mobility with UE</vt:lpstr>
      <vt:lpstr>Early mobility outcomes</vt:lpstr>
      <vt:lpstr>So good background info but now what?</vt:lpstr>
      <vt:lpstr>PowerPoint Presentation</vt:lpstr>
      <vt:lpstr>Steps to developing early mobilization at SMH</vt:lpstr>
      <vt:lpstr>Steps to developing early mobilization at SMH</vt:lpstr>
      <vt:lpstr>Benefit of Incorporating Family into ICU Mobility</vt:lpstr>
      <vt:lpstr>Safety Considerations for Early Mobility</vt:lpstr>
      <vt:lpstr>Safety Considerations for Early Mobility </vt:lpstr>
      <vt:lpstr>SMH Pilot Protocol: Exclusion Criteria</vt:lpstr>
      <vt:lpstr>Steps to developing early mobilization at SMH</vt:lpstr>
      <vt:lpstr>The ICU Mobility Scale</vt:lpstr>
      <vt:lpstr>ICU intensive care mobility Scale  (IMS)</vt:lpstr>
      <vt:lpstr>Consistency in vision = quality of care</vt:lpstr>
      <vt:lpstr>Sample Early Mobility Minutes</vt:lpstr>
      <vt:lpstr>Sample Early mobility Minutes cont.</vt:lpstr>
      <vt:lpstr>SMH Early Mobility Protocol</vt:lpstr>
      <vt:lpstr>PowerPoint Presentation</vt:lpstr>
      <vt:lpstr>PowerPoint Presentation</vt:lpstr>
      <vt:lpstr>2-year Follow-Up Assessment</vt:lpstr>
      <vt:lpstr>2-Year Follow-up Assessment continued.</vt:lpstr>
      <vt:lpstr>ICU Mobility: Just one recourse </vt:lpstr>
      <vt:lpstr>PowerPoint Presentation</vt:lpstr>
      <vt:lpstr>GENESIS CONT.</vt:lpstr>
      <vt:lpstr>So in conclusion…</vt:lpstr>
      <vt:lpstr>PowerPoint Presentation</vt:lpstr>
      <vt:lpstr>PowerPoint Presentation</vt:lpstr>
      <vt:lpstr>PowerPoint Presentation</vt:lpstr>
      <vt:lpstr>References continued</vt:lpstr>
      <vt:lpstr>References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Scotland Memorial Hospital</dc:title>
  <dc:creator>Brandon</dc:creator>
  <cp:lastModifiedBy>Chris Ball</cp:lastModifiedBy>
  <cp:revision>152</cp:revision>
  <dcterms:created xsi:type="dcterms:W3CDTF">2013-07-29T21:58:38Z</dcterms:created>
  <dcterms:modified xsi:type="dcterms:W3CDTF">2015-04-22T02:02:17Z</dcterms:modified>
</cp:coreProperties>
</file>