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3"/>
  </p:notesMasterIdLst>
  <p:sldIdLst>
    <p:sldId id="256" r:id="rId2"/>
    <p:sldId id="265" r:id="rId3"/>
    <p:sldId id="266" r:id="rId4"/>
    <p:sldId id="275" r:id="rId5"/>
    <p:sldId id="276" r:id="rId6"/>
    <p:sldId id="277" r:id="rId7"/>
    <p:sldId id="278" r:id="rId8"/>
    <p:sldId id="279" r:id="rId9"/>
    <p:sldId id="280" r:id="rId10"/>
    <p:sldId id="281" r:id="rId11"/>
    <p:sldId id="282" r:id="rId12"/>
    <p:sldId id="283" r:id="rId13"/>
    <p:sldId id="284" r:id="rId14"/>
    <p:sldId id="292" r:id="rId15"/>
    <p:sldId id="257" r:id="rId16"/>
    <p:sldId id="258" r:id="rId17"/>
    <p:sldId id="260" r:id="rId18"/>
    <p:sldId id="286" r:id="rId19"/>
    <p:sldId id="293" r:id="rId20"/>
    <p:sldId id="288" r:id="rId21"/>
    <p:sldId id="261" r:id="rId22"/>
    <p:sldId id="262" r:id="rId23"/>
    <p:sldId id="294" r:id="rId24"/>
    <p:sldId id="287" r:id="rId25"/>
    <p:sldId id="289" r:id="rId26"/>
    <p:sldId id="263" r:id="rId27"/>
    <p:sldId id="264" r:id="rId28"/>
    <p:sldId id="290" r:id="rId29"/>
    <p:sldId id="296" r:id="rId30"/>
    <p:sldId id="291" r:id="rId31"/>
    <p:sldId id="295"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1056" autoAdjust="0"/>
    <p:restoredTop sz="76975" autoAdjust="0"/>
  </p:normalViewPr>
  <p:slideViewPr>
    <p:cSldViewPr snapToGrid="0" snapToObjects="1">
      <p:cViewPr>
        <p:scale>
          <a:sx n="72" d="100"/>
          <a:sy n="72" d="100"/>
        </p:scale>
        <p:origin x="-560" y="-2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850BB9-D7C2-5F46-AA43-087A41F954E3}" type="doc">
      <dgm:prSet loTypeId="urn:microsoft.com/office/officeart/2005/8/layout/venn1" loCatId="" qsTypeId="urn:microsoft.com/office/officeart/2005/8/quickstyle/simple3" qsCatId="simple" csTypeId="urn:microsoft.com/office/officeart/2005/8/colors/accent1_2" csCatId="accent1" phldr="1"/>
      <dgm:spPr/>
    </dgm:pt>
    <dgm:pt modelId="{E030AD30-D0AB-FA42-94ED-D5705C813B91}">
      <dgm:prSet phldrT="[Text]" custT="1">
        <dgm:style>
          <a:lnRef idx="2">
            <a:schemeClr val="dk1"/>
          </a:lnRef>
          <a:fillRef idx="1">
            <a:schemeClr val="lt1"/>
          </a:fillRef>
          <a:effectRef idx="0">
            <a:schemeClr val="dk1"/>
          </a:effectRef>
          <a:fontRef idx="minor">
            <a:schemeClr val="dk1"/>
          </a:fontRef>
        </dgm:style>
      </dgm:prSet>
      <dgm:spPr>
        <a:solidFill>
          <a:schemeClr val="lt1">
            <a:alpha val="0"/>
          </a:schemeClr>
        </a:solidFill>
      </dgm:spPr>
      <dgm:t>
        <a:bodyPr/>
        <a:lstStyle/>
        <a:p>
          <a:pPr algn="l"/>
          <a:r>
            <a:rPr lang="en-US" sz="2200" dirty="0" smtClean="0"/>
            <a:t> -Growing </a:t>
          </a:r>
        </a:p>
        <a:p>
          <a:pPr algn="l"/>
          <a:r>
            <a:rPr lang="en-US" sz="2200" dirty="0" smtClean="0"/>
            <a:t>-Need to participate in the classroom/keep up with peers</a:t>
          </a:r>
        </a:p>
        <a:p>
          <a:pPr algn="l"/>
          <a:r>
            <a:rPr lang="en-US" sz="2200" dirty="0" smtClean="0"/>
            <a:t>-Families must be considered</a:t>
          </a:r>
        </a:p>
        <a:p>
          <a:pPr algn="l"/>
          <a:r>
            <a:rPr lang="en-US" sz="2200" dirty="0" smtClean="0"/>
            <a:t>-Impairments/abilities may change with age  </a:t>
          </a:r>
          <a:endParaRPr lang="en-US" sz="2200" dirty="0"/>
        </a:p>
      </dgm:t>
    </dgm:pt>
    <dgm:pt modelId="{59128632-B5D2-384E-9AE9-3FDAF90479AB}" type="parTrans" cxnId="{F26BB0D7-9FD5-E049-89CC-73320FE03328}">
      <dgm:prSet/>
      <dgm:spPr/>
      <dgm:t>
        <a:bodyPr/>
        <a:lstStyle/>
        <a:p>
          <a:endParaRPr lang="en-US"/>
        </a:p>
      </dgm:t>
    </dgm:pt>
    <dgm:pt modelId="{4E9AEFE5-0237-C845-85D4-56702687F2AF}" type="sibTrans" cxnId="{F26BB0D7-9FD5-E049-89CC-73320FE03328}">
      <dgm:prSet/>
      <dgm:spPr/>
      <dgm:t>
        <a:bodyPr/>
        <a:lstStyle/>
        <a:p>
          <a:endParaRPr lang="en-US"/>
        </a:p>
      </dgm:t>
    </dgm:pt>
    <dgm:pt modelId="{E2AC1D01-B16D-1A40-8661-0DF34CF32DCA}">
      <dgm:prSet phldrT="[Text]" custT="1">
        <dgm:style>
          <a:lnRef idx="2">
            <a:schemeClr val="dk1"/>
          </a:lnRef>
          <a:fillRef idx="1">
            <a:schemeClr val="lt1"/>
          </a:fillRef>
          <a:effectRef idx="0">
            <a:schemeClr val="dk1"/>
          </a:effectRef>
          <a:fontRef idx="minor">
            <a:schemeClr val="dk1"/>
          </a:fontRef>
        </dgm:style>
      </dgm:prSet>
      <dgm:spPr>
        <a:solidFill>
          <a:schemeClr val="lt1">
            <a:alpha val="0"/>
          </a:schemeClr>
        </a:solidFill>
      </dgm:spPr>
      <dgm:t>
        <a:bodyPr anchor="ctr"/>
        <a:lstStyle/>
        <a:p>
          <a:pPr algn="ctr"/>
          <a:r>
            <a:rPr lang="en-US" sz="2200" dirty="0" smtClean="0"/>
            <a:t>-Not growing</a:t>
          </a:r>
        </a:p>
        <a:p>
          <a:pPr algn="ctr"/>
          <a:r>
            <a:rPr lang="en-US" sz="2200" dirty="0" smtClean="0"/>
            <a:t>-May be living independently</a:t>
          </a:r>
        </a:p>
        <a:p>
          <a:pPr algn="ctr"/>
          <a:r>
            <a:rPr lang="en-US" sz="2200" dirty="0" smtClean="0"/>
            <a:t>-Impairments may be static</a:t>
          </a:r>
        </a:p>
        <a:p>
          <a:pPr algn="ctr"/>
          <a:r>
            <a:rPr lang="en-US" sz="2200" dirty="0" smtClean="0"/>
            <a:t>-More variety in job requirements</a:t>
          </a:r>
          <a:endParaRPr lang="en-US" sz="2200" dirty="0"/>
        </a:p>
      </dgm:t>
    </dgm:pt>
    <dgm:pt modelId="{4E5ED64F-BDDA-7248-BA38-E0E634D4961A}" type="sibTrans" cxnId="{2716DA33-50F1-924C-B30D-DE147E0BCD11}">
      <dgm:prSet/>
      <dgm:spPr/>
      <dgm:t>
        <a:bodyPr/>
        <a:lstStyle/>
        <a:p>
          <a:endParaRPr lang="en-US"/>
        </a:p>
      </dgm:t>
    </dgm:pt>
    <dgm:pt modelId="{6D424C0A-AB6D-5D44-B7BD-74A30A2F69C4}" type="parTrans" cxnId="{2716DA33-50F1-924C-B30D-DE147E0BCD11}">
      <dgm:prSet/>
      <dgm:spPr/>
      <dgm:t>
        <a:bodyPr/>
        <a:lstStyle/>
        <a:p>
          <a:endParaRPr lang="en-US"/>
        </a:p>
      </dgm:t>
    </dgm:pt>
    <dgm:pt modelId="{CDE853E4-7575-4F40-B076-E59D71840AF4}" type="pres">
      <dgm:prSet presAssocID="{C9850BB9-D7C2-5F46-AA43-087A41F954E3}" presName="compositeShape" presStyleCnt="0">
        <dgm:presLayoutVars>
          <dgm:chMax val="7"/>
          <dgm:dir/>
          <dgm:resizeHandles val="exact"/>
        </dgm:presLayoutVars>
      </dgm:prSet>
      <dgm:spPr/>
    </dgm:pt>
    <dgm:pt modelId="{EAAD7E82-2FF5-6F43-B078-0923A31B5511}" type="pres">
      <dgm:prSet presAssocID="{E030AD30-D0AB-FA42-94ED-D5705C813B91}" presName="circ1" presStyleLbl="vennNode1" presStyleIdx="0" presStyleCnt="2" custScaleX="108462" custScaleY="100547" custLinFactNeighborX="3379"/>
      <dgm:spPr/>
      <dgm:t>
        <a:bodyPr/>
        <a:lstStyle/>
        <a:p>
          <a:endParaRPr lang="en-US"/>
        </a:p>
      </dgm:t>
    </dgm:pt>
    <dgm:pt modelId="{401FC235-454A-B44B-ABCF-7F3C24751E65}" type="pres">
      <dgm:prSet presAssocID="{E030AD30-D0AB-FA42-94ED-D5705C813B91}" presName="circ1Tx" presStyleLbl="revTx" presStyleIdx="0" presStyleCnt="0">
        <dgm:presLayoutVars>
          <dgm:chMax val="0"/>
          <dgm:chPref val="0"/>
          <dgm:bulletEnabled val="1"/>
        </dgm:presLayoutVars>
      </dgm:prSet>
      <dgm:spPr/>
      <dgm:t>
        <a:bodyPr/>
        <a:lstStyle/>
        <a:p>
          <a:endParaRPr lang="en-US"/>
        </a:p>
      </dgm:t>
    </dgm:pt>
    <dgm:pt modelId="{33041C22-592C-6E4E-93A8-8C5025AA1E3C}" type="pres">
      <dgm:prSet presAssocID="{E2AC1D01-B16D-1A40-8661-0DF34CF32DCA}" presName="circ2" presStyleLbl="vennNode1" presStyleIdx="1" presStyleCnt="2" custScaleX="106854" custLinFactNeighborX="5956" custLinFactNeighborY="274"/>
      <dgm:spPr/>
      <dgm:t>
        <a:bodyPr/>
        <a:lstStyle/>
        <a:p>
          <a:endParaRPr lang="en-US"/>
        </a:p>
      </dgm:t>
    </dgm:pt>
    <dgm:pt modelId="{18ACF774-F680-E249-84D5-004213B68E7C}" type="pres">
      <dgm:prSet presAssocID="{E2AC1D01-B16D-1A40-8661-0DF34CF32DCA}" presName="circ2Tx" presStyleLbl="revTx" presStyleIdx="0" presStyleCnt="0">
        <dgm:presLayoutVars>
          <dgm:chMax val="0"/>
          <dgm:chPref val="0"/>
          <dgm:bulletEnabled val="1"/>
        </dgm:presLayoutVars>
      </dgm:prSet>
      <dgm:spPr/>
      <dgm:t>
        <a:bodyPr/>
        <a:lstStyle/>
        <a:p>
          <a:endParaRPr lang="en-US"/>
        </a:p>
      </dgm:t>
    </dgm:pt>
  </dgm:ptLst>
  <dgm:cxnLst>
    <dgm:cxn modelId="{EA0A0BAC-74B1-4042-8040-E633B32087DC}" type="presOf" srcId="{E2AC1D01-B16D-1A40-8661-0DF34CF32DCA}" destId="{33041C22-592C-6E4E-93A8-8C5025AA1E3C}" srcOrd="0" destOrd="0" presId="urn:microsoft.com/office/officeart/2005/8/layout/venn1"/>
    <dgm:cxn modelId="{DFE6C562-4F85-8944-9FC1-4CDDD3A9A8C5}" type="presOf" srcId="{E030AD30-D0AB-FA42-94ED-D5705C813B91}" destId="{EAAD7E82-2FF5-6F43-B078-0923A31B5511}" srcOrd="0" destOrd="0" presId="urn:microsoft.com/office/officeart/2005/8/layout/venn1"/>
    <dgm:cxn modelId="{54AC7E1D-BC05-4640-8D6D-C50D81813B35}" type="presOf" srcId="{E2AC1D01-B16D-1A40-8661-0DF34CF32DCA}" destId="{18ACF774-F680-E249-84D5-004213B68E7C}" srcOrd="1" destOrd="0" presId="urn:microsoft.com/office/officeart/2005/8/layout/venn1"/>
    <dgm:cxn modelId="{F26BB0D7-9FD5-E049-89CC-73320FE03328}" srcId="{C9850BB9-D7C2-5F46-AA43-087A41F954E3}" destId="{E030AD30-D0AB-FA42-94ED-D5705C813B91}" srcOrd="0" destOrd="0" parTransId="{59128632-B5D2-384E-9AE9-3FDAF90479AB}" sibTransId="{4E9AEFE5-0237-C845-85D4-56702687F2AF}"/>
    <dgm:cxn modelId="{2716DA33-50F1-924C-B30D-DE147E0BCD11}" srcId="{C9850BB9-D7C2-5F46-AA43-087A41F954E3}" destId="{E2AC1D01-B16D-1A40-8661-0DF34CF32DCA}" srcOrd="1" destOrd="0" parTransId="{6D424C0A-AB6D-5D44-B7BD-74A30A2F69C4}" sibTransId="{4E5ED64F-BDDA-7248-BA38-E0E634D4961A}"/>
    <dgm:cxn modelId="{432669FE-6000-9642-B7A2-A26C6F4E611D}" type="presOf" srcId="{C9850BB9-D7C2-5F46-AA43-087A41F954E3}" destId="{CDE853E4-7575-4F40-B076-E59D71840AF4}" srcOrd="0" destOrd="0" presId="urn:microsoft.com/office/officeart/2005/8/layout/venn1"/>
    <dgm:cxn modelId="{672A8B60-116C-1240-B709-9380B51D3DC1}" type="presOf" srcId="{E030AD30-D0AB-FA42-94ED-D5705C813B91}" destId="{401FC235-454A-B44B-ABCF-7F3C24751E65}" srcOrd="1" destOrd="0" presId="urn:microsoft.com/office/officeart/2005/8/layout/venn1"/>
    <dgm:cxn modelId="{2D8D9EE8-611F-2941-AF32-85B9C44DC2FF}" type="presParOf" srcId="{CDE853E4-7575-4F40-B076-E59D71840AF4}" destId="{EAAD7E82-2FF5-6F43-B078-0923A31B5511}" srcOrd="0" destOrd="0" presId="urn:microsoft.com/office/officeart/2005/8/layout/venn1"/>
    <dgm:cxn modelId="{8DA5F5F3-90F6-C242-886B-D1FCCDED56E5}" type="presParOf" srcId="{CDE853E4-7575-4F40-B076-E59D71840AF4}" destId="{401FC235-454A-B44B-ABCF-7F3C24751E65}" srcOrd="1" destOrd="0" presId="urn:microsoft.com/office/officeart/2005/8/layout/venn1"/>
    <dgm:cxn modelId="{0716DD4D-0986-1840-8210-B8D2A6489B87}" type="presParOf" srcId="{CDE853E4-7575-4F40-B076-E59D71840AF4}" destId="{33041C22-592C-6E4E-93A8-8C5025AA1E3C}" srcOrd="2" destOrd="0" presId="urn:microsoft.com/office/officeart/2005/8/layout/venn1"/>
    <dgm:cxn modelId="{2E710123-C258-3E44-8D24-826767838FEA}" type="presParOf" srcId="{CDE853E4-7575-4F40-B076-E59D71840AF4}" destId="{18ACF774-F680-E249-84D5-004213B68E7C}"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AD7E82-2FF5-6F43-B078-0923A31B5511}">
      <dsp:nvSpPr>
        <dsp:cNvPr id="0" name=""/>
        <dsp:cNvSpPr/>
      </dsp:nvSpPr>
      <dsp:spPr>
        <a:xfrm>
          <a:off x="498871" y="0"/>
          <a:ext cx="4903367" cy="4545545"/>
        </a:xfrm>
        <a:prstGeom prst="ellipse">
          <a:avLst/>
        </a:prstGeom>
        <a:solidFill>
          <a:schemeClr val="lt1">
            <a:alpha val="0"/>
          </a:schemeClr>
        </a:solidFill>
        <a:ln w="25400" cap="flat" cmpd="sng" algn="ctr">
          <a:solidFill>
            <a:schemeClr val="dk1"/>
          </a:solidFill>
          <a:prstDash val="solid"/>
        </a:ln>
        <a:effectLst/>
        <a:scene3d>
          <a:camera prst="orthographicFront"/>
          <a:lightRig rig="flat" dir="t"/>
        </a:scene3d>
        <a:sp3d/>
      </dsp:spPr>
      <dsp:style>
        <a:lnRef idx="2">
          <a:schemeClr val="dk1"/>
        </a:lnRef>
        <a:fillRef idx="1">
          <a:schemeClr val="lt1"/>
        </a:fillRef>
        <a:effectRef idx="0">
          <a:schemeClr val="dk1"/>
        </a:effectRef>
        <a:fontRef idx="minor">
          <a:schemeClr val="dk1"/>
        </a:fontRef>
      </dsp:style>
      <dsp:txBody>
        <a:bodyPr spcFirstLastPara="0" vert="horz" wrap="square" lIns="0" tIns="0" rIns="0" bIns="0" numCol="1" spcCol="1270" anchor="ctr" anchorCtr="0">
          <a:noAutofit/>
        </a:bodyPr>
        <a:lstStyle/>
        <a:p>
          <a:pPr lvl="0" algn="l" defTabSz="977900">
            <a:lnSpc>
              <a:spcPct val="90000"/>
            </a:lnSpc>
            <a:spcBef>
              <a:spcPct val="0"/>
            </a:spcBef>
            <a:spcAft>
              <a:spcPct val="35000"/>
            </a:spcAft>
          </a:pPr>
          <a:r>
            <a:rPr lang="en-US" sz="2200" kern="1200" dirty="0" smtClean="0"/>
            <a:t> -Growing </a:t>
          </a:r>
        </a:p>
        <a:p>
          <a:pPr lvl="0" algn="l" defTabSz="977900">
            <a:lnSpc>
              <a:spcPct val="90000"/>
            </a:lnSpc>
            <a:spcBef>
              <a:spcPct val="0"/>
            </a:spcBef>
            <a:spcAft>
              <a:spcPct val="35000"/>
            </a:spcAft>
          </a:pPr>
          <a:r>
            <a:rPr lang="en-US" sz="2200" kern="1200" dirty="0" smtClean="0"/>
            <a:t>-Need to participate in the classroom/keep up with peers</a:t>
          </a:r>
        </a:p>
        <a:p>
          <a:pPr lvl="0" algn="l" defTabSz="977900">
            <a:lnSpc>
              <a:spcPct val="90000"/>
            </a:lnSpc>
            <a:spcBef>
              <a:spcPct val="0"/>
            </a:spcBef>
            <a:spcAft>
              <a:spcPct val="35000"/>
            </a:spcAft>
          </a:pPr>
          <a:r>
            <a:rPr lang="en-US" sz="2200" kern="1200" dirty="0" smtClean="0"/>
            <a:t>-Families must be considered</a:t>
          </a:r>
        </a:p>
        <a:p>
          <a:pPr lvl="0" algn="l" defTabSz="977900">
            <a:lnSpc>
              <a:spcPct val="90000"/>
            </a:lnSpc>
            <a:spcBef>
              <a:spcPct val="0"/>
            </a:spcBef>
            <a:spcAft>
              <a:spcPct val="35000"/>
            </a:spcAft>
          </a:pPr>
          <a:r>
            <a:rPr lang="en-US" sz="2200" kern="1200" dirty="0" smtClean="0"/>
            <a:t>-Impairments/abilities may change with age  </a:t>
          </a:r>
          <a:endParaRPr lang="en-US" sz="2200" kern="1200" dirty="0"/>
        </a:p>
      </dsp:txBody>
      <dsp:txXfrm>
        <a:off x="1183576" y="536016"/>
        <a:ext cx="2827166" cy="3473510"/>
      </dsp:txXfrm>
    </dsp:sp>
    <dsp:sp modelId="{33041C22-592C-6E4E-93A8-8C5025AA1E3C}">
      <dsp:nvSpPr>
        <dsp:cNvPr id="0" name=""/>
        <dsp:cNvSpPr/>
      </dsp:nvSpPr>
      <dsp:spPr>
        <a:xfrm>
          <a:off x="3909966" y="24727"/>
          <a:ext cx="4830672" cy="4520816"/>
        </a:xfrm>
        <a:prstGeom prst="ellipse">
          <a:avLst/>
        </a:prstGeom>
        <a:solidFill>
          <a:schemeClr val="lt1">
            <a:alpha val="0"/>
          </a:schemeClr>
        </a:solidFill>
        <a:ln w="25400" cap="flat" cmpd="sng" algn="ctr">
          <a:solidFill>
            <a:schemeClr val="dk1"/>
          </a:solidFill>
          <a:prstDash val="solid"/>
        </a:ln>
        <a:effectLst/>
        <a:scene3d>
          <a:camera prst="orthographicFront"/>
          <a:lightRig rig="flat" dir="t"/>
        </a:scene3d>
        <a:sp3d/>
      </dsp:spPr>
      <dsp:style>
        <a:lnRef idx="2">
          <a:schemeClr val="dk1"/>
        </a:lnRef>
        <a:fillRef idx="1">
          <a:schemeClr val="lt1"/>
        </a:fillRef>
        <a:effectRef idx="0">
          <a:schemeClr val="dk1"/>
        </a:effectRef>
        <a:fontRef idx="minor">
          <a:schemeClr val="dk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r>
            <a:rPr lang="en-US" sz="2200" kern="1200" dirty="0" smtClean="0"/>
            <a:t>-Not growing</a:t>
          </a:r>
        </a:p>
        <a:p>
          <a:pPr lvl="0" algn="ctr" defTabSz="977900">
            <a:lnSpc>
              <a:spcPct val="90000"/>
            </a:lnSpc>
            <a:spcBef>
              <a:spcPct val="0"/>
            </a:spcBef>
            <a:spcAft>
              <a:spcPct val="35000"/>
            </a:spcAft>
          </a:pPr>
          <a:r>
            <a:rPr lang="en-US" sz="2200" kern="1200" dirty="0" smtClean="0"/>
            <a:t>-May be living independently</a:t>
          </a:r>
        </a:p>
        <a:p>
          <a:pPr lvl="0" algn="ctr" defTabSz="977900">
            <a:lnSpc>
              <a:spcPct val="90000"/>
            </a:lnSpc>
            <a:spcBef>
              <a:spcPct val="0"/>
            </a:spcBef>
            <a:spcAft>
              <a:spcPct val="35000"/>
            </a:spcAft>
          </a:pPr>
          <a:r>
            <a:rPr lang="en-US" sz="2200" kern="1200" dirty="0" smtClean="0"/>
            <a:t>-Impairments may be static</a:t>
          </a:r>
        </a:p>
        <a:p>
          <a:pPr lvl="0" algn="ctr" defTabSz="977900">
            <a:lnSpc>
              <a:spcPct val="90000"/>
            </a:lnSpc>
            <a:spcBef>
              <a:spcPct val="0"/>
            </a:spcBef>
            <a:spcAft>
              <a:spcPct val="35000"/>
            </a:spcAft>
          </a:pPr>
          <a:r>
            <a:rPr lang="en-US" sz="2200" kern="1200" dirty="0" smtClean="0"/>
            <a:t>-More variety in job requirements</a:t>
          </a:r>
          <a:endParaRPr lang="en-US" sz="2200" kern="1200" dirty="0"/>
        </a:p>
      </dsp:txBody>
      <dsp:txXfrm>
        <a:off x="5280833" y="557829"/>
        <a:ext cx="2785252" cy="3454613"/>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032EE9-E7E6-1A4D-BAFA-0FB135F93A8A}" type="datetimeFigureOut">
              <a:rPr lang="en-US" smtClean="0"/>
              <a:t>4/21/15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55C927-743F-C24A-B49A-AEFAEF7FA065}" type="slidenum">
              <a:rPr lang="en-US" smtClean="0"/>
              <a:t>‹#›</a:t>
            </a:fld>
            <a:endParaRPr lang="en-US"/>
          </a:p>
        </p:txBody>
      </p:sp>
    </p:spTree>
    <p:extLst>
      <p:ext uri="{BB962C8B-B14F-4D97-AF65-F5344CB8AC3E}">
        <p14:creationId xmlns:p14="http://schemas.microsoft.com/office/powerpoint/2010/main" val="17985261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a:t>
            </a:r>
            <a:r>
              <a:rPr lang="en-US" sz="1200" kern="1200" baseline="0" dirty="0" smtClean="0">
                <a:solidFill>
                  <a:schemeClr val="tx1"/>
                </a:solidFill>
                <a:effectLst/>
                <a:latin typeface="+mn-lt"/>
                <a:ea typeface="+mn-ea"/>
                <a:cs typeface="+mn-cs"/>
              </a:rPr>
              <a:t> pediatric gait trainer is considered m</a:t>
            </a:r>
            <a:r>
              <a:rPr lang="en-US" sz="1200" kern="1200" dirty="0" smtClean="0">
                <a:solidFill>
                  <a:schemeClr val="tx1"/>
                </a:solidFill>
                <a:effectLst/>
                <a:latin typeface="+mn-lt"/>
                <a:ea typeface="+mn-ea"/>
                <a:cs typeface="+mn-cs"/>
              </a:rPr>
              <a:t>edically</a:t>
            </a:r>
            <a:r>
              <a:rPr lang="en-US" sz="1200" kern="1200" baseline="0" dirty="0" smtClean="0">
                <a:solidFill>
                  <a:schemeClr val="tx1"/>
                </a:solidFill>
                <a:effectLst/>
                <a:latin typeface="+mn-lt"/>
                <a:ea typeface="+mn-ea"/>
                <a:cs typeface="+mn-cs"/>
              </a:rPr>
              <a:t> necessary by Anthem Blue Cross Blue Shield if the child is younger than 18 years, has a documented acquired injury or a chronic physical limitation that limits independent ambulation, requires mod-max support for ambulation and demonstrates the ability to independently ambulate with the device.</a:t>
            </a:r>
            <a:r>
              <a:rPr lang="en-US" sz="1200" kern="1200" baseline="30000" dirty="0" smtClean="0">
                <a:solidFill>
                  <a:schemeClr val="tx1"/>
                </a:solidFill>
                <a:effectLst/>
                <a:latin typeface="+mn-lt"/>
                <a:ea typeface="+mn-ea"/>
                <a:cs typeface="+mn-cs"/>
              </a:rPr>
              <a:t>6</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-Pull up the device chart and let’s look at the options</a:t>
            </a:r>
            <a:endParaRPr lang="en-US" baseline="0" dirty="0"/>
          </a:p>
        </p:txBody>
      </p:sp>
      <p:sp>
        <p:nvSpPr>
          <p:cNvPr id="4" name="Slide Number Placeholder 3"/>
          <p:cNvSpPr>
            <a:spLocks noGrp="1"/>
          </p:cNvSpPr>
          <p:nvPr>
            <p:ph type="sldNum" sz="quarter" idx="10"/>
          </p:nvPr>
        </p:nvSpPr>
        <p:spPr/>
        <p:txBody>
          <a:bodyPr/>
          <a:lstStyle/>
          <a:p>
            <a:fld id="{45732447-3F12-1040-B9C3-D72EF8467A85}" type="slidenum">
              <a:rPr lang="en-US" smtClean="0"/>
              <a:t>7</a:t>
            </a:fld>
            <a:endParaRPr lang="en-US"/>
          </a:p>
        </p:txBody>
      </p:sp>
    </p:spTree>
    <p:extLst>
      <p:ext uri="{BB962C8B-B14F-4D97-AF65-F5344CB8AC3E}">
        <p14:creationId xmlns:p14="http://schemas.microsoft.com/office/powerpoint/2010/main" val="39508554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Darrius</a:t>
            </a:r>
            <a:r>
              <a:rPr lang="en-US" dirty="0" smtClean="0"/>
              <a:t> has L2/L3</a:t>
            </a:r>
            <a:r>
              <a:rPr lang="en-US" baseline="0" dirty="0" smtClean="0"/>
              <a:t> level myelomeningocele. </a:t>
            </a:r>
            <a:r>
              <a:rPr lang="en-US" dirty="0" smtClean="0"/>
              <a:t>For more on</a:t>
            </a:r>
            <a:r>
              <a:rPr lang="en-US" baseline="0" dirty="0" smtClean="0"/>
              <a:t> </a:t>
            </a:r>
            <a:r>
              <a:rPr lang="en-US" baseline="0" dirty="0" err="1" smtClean="0"/>
              <a:t>Darrius’s</a:t>
            </a:r>
            <a:r>
              <a:rPr lang="en-US" baseline="0" dirty="0" smtClean="0"/>
              <a:t> history, go back to the case studies for Myelomeningocele presented by Cathy </a:t>
            </a:r>
            <a:r>
              <a:rPr lang="en-US" baseline="0" dirty="0" err="1" smtClean="0"/>
              <a:t>Howes</a:t>
            </a:r>
            <a:r>
              <a:rPr lang="en-US" baseline="0" dirty="0" smtClean="0"/>
              <a:t>. </a:t>
            </a:r>
          </a:p>
          <a:p>
            <a:r>
              <a:rPr lang="en-US" b="1" baseline="0" dirty="0" smtClean="0"/>
              <a:t>Questions for thought:</a:t>
            </a:r>
          </a:p>
          <a:p>
            <a:pPr lvl="0"/>
            <a:r>
              <a:rPr lang="en-US" sz="1200" b="1" kern="1200" dirty="0" smtClean="0">
                <a:solidFill>
                  <a:schemeClr val="tx1"/>
                </a:solidFill>
                <a:effectLst/>
                <a:latin typeface="+mn-lt"/>
                <a:ea typeface="+mn-ea"/>
                <a:cs typeface="+mn-cs"/>
              </a:rPr>
              <a:t>Which mobility device and accessories would you use to keep </a:t>
            </a:r>
            <a:r>
              <a:rPr lang="en-US" sz="1200" b="1" kern="1200" dirty="0" err="1" smtClean="0">
                <a:solidFill>
                  <a:schemeClr val="tx1"/>
                </a:solidFill>
                <a:effectLst/>
                <a:latin typeface="+mn-lt"/>
                <a:ea typeface="+mn-ea"/>
                <a:cs typeface="+mn-cs"/>
              </a:rPr>
              <a:t>Darrius</a:t>
            </a:r>
            <a:r>
              <a:rPr lang="en-US" sz="1200" b="1" kern="1200" dirty="0" smtClean="0">
                <a:solidFill>
                  <a:schemeClr val="tx1"/>
                </a:solidFill>
                <a:effectLst/>
                <a:latin typeface="+mn-lt"/>
                <a:ea typeface="+mn-ea"/>
                <a:cs typeface="+mn-cs"/>
              </a:rPr>
              <a:t> walking longer?</a:t>
            </a:r>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What are the pros and cons of the device you chose?</a:t>
            </a:r>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What options does </a:t>
            </a:r>
            <a:r>
              <a:rPr lang="en-US" sz="1200" b="1" kern="1200" dirty="0" err="1" smtClean="0">
                <a:solidFill>
                  <a:schemeClr val="tx1"/>
                </a:solidFill>
                <a:effectLst/>
                <a:latin typeface="+mn-lt"/>
                <a:ea typeface="+mn-ea"/>
                <a:cs typeface="+mn-cs"/>
              </a:rPr>
              <a:t>Darrius</a:t>
            </a:r>
            <a:r>
              <a:rPr lang="en-US" sz="1200" b="1" kern="1200" dirty="0" smtClean="0">
                <a:solidFill>
                  <a:schemeClr val="tx1"/>
                </a:solidFill>
                <a:effectLst/>
                <a:latin typeface="+mn-lt"/>
                <a:ea typeface="+mn-ea"/>
                <a:cs typeface="+mn-cs"/>
              </a:rPr>
              <a:t> have for weight management?</a:t>
            </a:r>
            <a:endParaRPr lang="en-US" sz="1200" kern="1200" dirty="0" smtClean="0">
              <a:solidFill>
                <a:schemeClr val="tx1"/>
              </a:solidFill>
              <a:effectLst/>
              <a:latin typeface="+mn-lt"/>
              <a:ea typeface="+mn-ea"/>
              <a:cs typeface="+mn-cs"/>
            </a:endParaRPr>
          </a:p>
          <a:p>
            <a:endParaRPr lang="en-US" b="1" dirty="0"/>
          </a:p>
        </p:txBody>
      </p:sp>
      <p:sp>
        <p:nvSpPr>
          <p:cNvPr id="4" name="Slide Number Placeholder 3"/>
          <p:cNvSpPr>
            <a:spLocks noGrp="1"/>
          </p:cNvSpPr>
          <p:nvPr>
            <p:ph type="sldNum" sz="quarter" idx="10"/>
          </p:nvPr>
        </p:nvSpPr>
        <p:spPr/>
        <p:txBody>
          <a:bodyPr/>
          <a:lstStyle/>
          <a:p>
            <a:fld id="{45732447-3F12-1040-B9C3-D72EF8467A85}" type="slidenum">
              <a:rPr lang="en-US" smtClean="0"/>
              <a:t>26</a:t>
            </a:fld>
            <a:endParaRPr lang="en-US"/>
          </a:p>
        </p:txBody>
      </p:sp>
    </p:spTree>
    <p:extLst>
      <p:ext uri="{BB962C8B-B14F-4D97-AF65-F5344CB8AC3E}">
        <p14:creationId xmlns:p14="http://schemas.microsoft.com/office/powerpoint/2010/main" val="42027427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732447-3F12-1040-B9C3-D72EF8467A85}" type="slidenum">
              <a:rPr lang="en-US" smtClean="0"/>
              <a:t>27</a:t>
            </a:fld>
            <a:endParaRPr lang="en-US"/>
          </a:p>
        </p:txBody>
      </p:sp>
    </p:spTree>
    <p:extLst>
      <p:ext uri="{BB962C8B-B14F-4D97-AF65-F5344CB8AC3E}">
        <p14:creationId xmlns:p14="http://schemas.microsoft.com/office/powerpoint/2010/main" val="3767909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smtClean="0">
                <a:solidFill>
                  <a:schemeClr val="tx1"/>
                </a:solidFill>
                <a:effectLst/>
                <a:latin typeface="+mn-lt"/>
                <a:ea typeface="+mn-ea"/>
                <a:cs typeface="+mn-cs"/>
              </a:rPr>
              <a:t>Questions for thought</a:t>
            </a:r>
          </a:p>
          <a:p>
            <a:pPr lvl="0"/>
            <a:r>
              <a:rPr lang="en-US" sz="1200" b="1" kern="1200" dirty="0" smtClean="0">
                <a:solidFill>
                  <a:schemeClr val="tx1"/>
                </a:solidFill>
                <a:effectLst/>
                <a:latin typeface="+mn-lt"/>
                <a:ea typeface="+mn-ea"/>
                <a:cs typeface="+mn-cs"/>
              </a:rPr>
              <a:t>What mobility device would be appropriate to improve Carrie’s safety and mobility?</a:t>
            </a:r>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What concerns do you have for changing Carrie’s device?</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E55C927-743F-C24A-B49A-AEFAEF7FA065}" type="slidenum">
              <a:rPr lang="en-US" smtClean="0"/>
              <a:t>28</a:t>
            </a:fld>
            <a:endParaRPr lang="en-US"/>
          </a:p>
        </p:txBody>
      </p:sp>
    </p:spTree>
    <p:extLst>
      <p:ext uri="{BB962C8B-B14F-4D97-AF65-F5344CB8AC3E}">
        <p14:creationId xmlns:p14="http://schemas.microsoft.com/office/powerpoint/2010/main" val="8880924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55C927-743F-C24A-B49A-AEFAEF7FA065}" type="slidenum">
              <a:rPr lang="en-US" smtClean="0"/>
              <a:t>30</a:t>
            </a:fld>
            <a:endParaRPr lang="en-US"/>
          </a:p>
        </p:txBody>
      </p:sp>
    </p:spTree>
    <p:extLst>
      <p:ext uri="{BB962C8B-B14F-4D97-AF65-F5344CB8AC3E}">
        <p14:creationId xmlns:p14="http://schemas.microsoft.com/office/powerpoint/2010/main" val="3946493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Mobility-related activities of daily living</a:t>
            </a:r>
            <a:r>
              <a:rPr lang="en-US" baseline="30000" dirty="0" smtClean="0"/>
              <a:t>5</a:t>
            </a:r>
            <a:endParaRPr lang="en-US" dirty="0" smtClean="0"/>
          </a:p>
          <a:p>
            <a:pPr lvl="1"/>
            <a:r>
              <a:rPr lang="en-US" dirty="0" smtClean="0"/>
              <a:t>Toileting, feeding, dressing, grooming and bathing</a:t>
            </a:r>
          </a:p>
          <a:p>
            <a:pPr lvl="1"/>
            <a:r>
              <a:rPr lang="en-US" dirty="0" smtClean="0"/>
              <a:t>Significantly impaired means: performance is limited entirely, beneficiary is at high risk for injury during activity, or the activity cannot be completed in a reasonable time</a:t>
            </a:r>
          </a:p>
          <a:p>
            <a:endParaRPr lang="en-US" dirty="0"/>
          </a:p>
        </p:txBody>
      </p:sp>
      <p:sp>
        <p:nvSpPr>
          <p:cNvPr id="4" name="Slide Number Placeholder 3"/>
          <p:cNvSpPr>
            <a:spLocks noGrp="1"/>
          </p:cNvSpPr>
          <p:nvPr>
            <p:ph type="sldNum" sz="quarter" idx="10"/>
          </p:nvPr>
        </p:nvSpPr>
        <p:spPr/>
        <p:txBody>
          <a:bodyPr/>
          <a:lstStyle/>
          <a:p>
            <a:fld id="{45732447-3F12-1040-B9C3-D72EF8467A85}" type="slidenum">
              <a:rPr lang="en-US" smtClean="0"/>
              <a:t>8</a:t>
            </a:fld>
            <a:endParaRPr lang="en-US"/>
          </a:p>
        </p:txBody>
      </p:sp>
    </p:spTree>
    <p:extLst>
      <p:ext uri="{BB962C8B-B14F-4D97-AF65-F5344CB8AC3E}">
        <p14:creationId xmlns:p14="http://schemas.microsoft.com/office/powerpoint/2010/main" val="929154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Whichever</a:t>
            </a:r>
            <a:r>
              <a:rPr lang="en-US" baseline="0" dirty="0" smtClean="0"/>
              <a:t> gait device the child qualifies for must last for the expected 2-3 years before Medicaid will pay for a new device. Whichever device is chosen must fit now but allow for adequate room for growth.</a:t>
            </a:r>
            <a:r>
              <a:rPr lang="en-US" baseline="30000" dirty="0" smtClean="0"/>
              <a:t>2</a:t>
            </a:r>
            <a:endParaRPr lang="en-US" dirty="0"/>
          </a:p>
        </p:txBody>
      </p:sp>
      <p:sp>
        <p:nvSpPr>
          <p:cNvPr id="4" name="Slide Number Placeholder 3"/>
          <p:cNvSpPr>
            <a:spLocks noGrp="1"/>
          </p:cNvSpPr>
          <p:nvPr>
            <p:ph type="sldNum" sz="quarter" idx="10"/>
          </p:nvPr>
        </p:nvSpPr>
        <p:spPr/>
        <p:txBody>
          <a:bodyPr/>
          <a:lstStyle/>
          <a:p>
            <a:fld id="{45732447-3F12-1040-B9C3-D72EF8467A85}" type="slidenum">
              <a:rPr lang="en-US" smtClean="0"/>
              <a:t>9</a:t>
            </a:fld>
            <a:endParaRPr lang="en-US"/>
          </a:p>
        </p:txBody>
      </p:sp>
    </p:spTree>
    <p:extLst>
      <p:ext uri="{BB962C8B-B14F-4D97-AF65-F5344CB8AC3E}">
        <p14:creationId xmlns:p14="http://schemas.microsoft.com/office/powerpoint/2010/main" val="330120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trial time of 1 month is recommended.</a:t>
            </a:r>
            <a:r>
              <a:rPr lang="en-US" baseline="30000" dirty="0" smtClean="0"/>
              <a:t>3</a:t>
            </a:r>
            <a:endParaRPr lang="en-US" dirty="0"/>
          </a:p>
        </p:txBody>
      </p:sp>
      <p:sp>
        <p:nvSpPr>
          <p:cNvPr id="4" name="Slide Number Placeholder 3"/>
          <p:cNvSpPr>
            <a:spLocks noGrp="1"/>
          </p:cNvSpPr>
          <p:nvPr>
            <p:ph type="sldNum" sz="quarter" idx="10"/>
          </p:nvPr>
        </p:nvSpPr>
        <p:spPr/>
        <p:txBody>
          <a:bodyPr/>
          <a:lstStyle/>
          <a:p>
            <a:fld id="{45732447-3F12-1040-B9C3-D72EF8467A85}" type="slidenum">
              <a:rPr lang="en-US" smtClean="0"/>
              <a:t>13</a:t>
            </a:fld>
            <a:endParaRPr lang="en-US"/>
          </a:p>
        </p:txBody>
      </p:sp>
    </p:spTree>
    <p:extLst>
      <p:ext uri="{BB962C8B-B14F-4D97-AF65-F5344CB8AC3E}">
        <p14:creationId xmlns:p14="http://schemas.microsoft.com/office/powerpoint/2010/main" val="678078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Individuals</a:t>
            </a:r>
            <a:r>
              <a:rPr lang="en-US" baseline="0" dirty="0" smtClean="0"/>
              <a:t> with lumbar involvement are most commonly prescribed assistive devices.</a:t>
            </a:r>
          </a:p>
          <a:p>
            <a:r>
              <a:rPr lang="en-US" baseline="0" dirty="0" smtClean="0"/>
              <a:t>Patients with T-spine involvement may move using a </a:t>
            </a:r>
            <a:r>
              <a:rPr lang="en-US" baseline="0" dirty="0" err="1" smtClean="0"/>
              <a:t>parapodium</a:t>
            </a:r>
            <a:r>
              <a:rPr lang="en-US" baseline="0" dirty="0" smtClean="0"/>
              <a:t> for exercise but will use a wheelchair for functional mobility.</a:t>
            </a:r>
            <a:r>
              <a:rPr lang="en-US" baseline="30000" dirty="0" smtClean="0"/>
              <a:t>1</a:t>
            </a:r>
            <a:r>
              <a:rPr lang="en-US" baseline="0" dirty="0" smtClean="0"/>
              <a:t> Patients with sacral level involvement can often ambulate without an assistive device </a:t>
            </a:r>
            <a:endParaRPr lang="en-US" baseline="30000" dirty="0" smtClean="0"/>
          </a:p>
        </p:txBody>
      </p:sp>
      <p:sp>
        <p:nvSpPr>
          <p:cNvPr id="4" name="Slide Number Placeholder 3"/>
          <p:cNvSpPr>
            <a:spLocks noGrp="1"/>
          </p:cNvSpPr>
          <p:nvPr>
            <p:ph type="sldNum" sz="quarter" idx="10"/>
          </p:nvPr>
        </p:nvSpPr>
        <p:spPr/>
        <p:txBody>
          <a:bodyPr/>
          <a:lstStyle/>
          <a:p>
            <a:fld id="{8D4783BC-514A-B14B-A874-290192984B3B}" type="slidenum">
              <a:rPr lang="en-US" smtClean="0"/>
              <a:t>17</a:t>
            </a:fld>
            <a:endParaRPr lang="en-US"/>
          </a:p>
        </p:txBody>
      </p:sp>
    </p:spTree>
    <p:extLst>
      <p:ext uri="{BB962C8B-B14F-4D97-AF65-F5344CB8AC3E}">
        <p14:creationId xmlns:p14="http://schemas.microsoft.com/office/powerpoint/2010/main" val="124923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Compensatory</a:t>
            </a:r>
            <a:r>
              <a:rPr lang="en-US" baseline="0" dirty="0" smtClean="0"/>
              <a:t> motions allow for forward progression.</a:t>
            </a:r>
            <a:r>
              <a:rPr lang="en-US" baseline="30000" dirty="0" smtClean="0"/>
              <a:t>9</a:t>
            </a:r>
            <a:r>
              <a:rPr lang="en-US" baseline="0" dirty="0" smtClean="0"/>
              <a:t> Limiting compensatory motions may result in a less efficient gait.</a:t>
            </a:r>
          </a:p>
          <a:p>
            <a:endParaRPr lang="en-US" dirty="0"/>
          </a:p>
        </p:txBody>
      </p:sp>
      <p:sp>
        <p:nvSpPr>
          <p:cNvPr id="4" name="Slide Number Placeholder 3"/>
          <p:cNvSpPr>
            <a:spLocks noGrp="1"/>
          </p:cNvSpPr>
          <p:nvPr>
            <p:ph type="sldNum" sz="quarter" idx="10"/>
          </p:nvPr>
        </p:nvSpPr>
        <p:spPr/>
        <p:txBody>
          <a:bodyPr/>
          <a:lstStyle/>
          <a:p>
            <a:fld id="{FE55C927-743F-C24A-B49A-AEFAEF7FA065}" type="slidenum">
              <a:rPr lang="en-US" smtClean="0"/>
              <a:t>18</a:t>
            </a:fld>
            <a:endParaRPr lang="en-US"/>
          </a:p>
        </p:txBody>
      </p:sp>
    </p:spTree>
    <p:extLst>
      <p:ext uri="{BB962C8B-B14F-4D97-AF65-F5344CB8AC3E}">
        <p14:creationId xmlns:p14="http://schemas.microsoft.com/office/powerpoint/2010/main" val="4882757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Campbell et</a:t>
            </a:r>
            <a:r>
              <a:rPr lang="en-US" baseline="0" dirty="0" smtClean="0"/>
              <a:t> al have published a list of things to consider to ensure the patient will be able to access their environment in the chosen mobility device.</a:t>
            </a:r>
            <a:endParaRPr lang="en-US" dirty="0" smtClean="0"/>
          </a:p>
          <a:p>
            <a:r>
              <a:rPr lang="en-US" dirty="0" smtClean="0"/>
              <a:t>Medicaid is concerned about mobility</a:t>
            </a:r>
            <a:r>
              <a:rPr lang="en-US" baseline="0" dirty="0" smtClean="0"/>
              <a:t> in the home. Use the right-hand column primarily when writing a LMN</a:t>
            </a:r>
            <a:r>
              <a:rPr lang="en-US" baseline="30000" dirty="0" smtClean="0"/>
              <a:t>2</a:t>
            </a:r>
          </a:p>
          <a:p>
            <a:r>
              <a:rPr lang="en-US" baseline="0" dirty="0" smtClean="0"/>
              <a:t>When choosing an assistive device, each of these things must be considered.</a:t>
            </a:r>
          </a:p>
          <a:p>
            <a:endParaRPr lang="en-US" baseline="0" dirty="0" smtClean="0"/>
          </a:p>
          <a:p>
            <a:r>
              <a:rPr lang="en-US" baseline="0" dirty="0" smtClean="0"/>
              <a:t>Community distances could include getting to </a:t>
            </a:r>
            <a:r>
              <a:rPr lang="en-US" dirty="0" smtClean="0"/>
              <a:t>school,</a:t>
            </a:r>
            <a:r>
              <a:rPr lang="en-US" baseline="0" dirty="0" smtClean="0"/>
              <a:t> a store, medical appointments,  and social activities.</a:t>
            </a:r>
            <a:r>
              <a:rPr lang="en-US" baseline="30000" dirty="0" smtClean="0"/>
              <a:t>2</a:t>
            </a:r>
          </a:p>
          <a:p>
            <a:r>
              <a:rPr lang="en-US" baseline="0" dirty="0" smtClean="0"/>
              <a:t>Recreational activities could include playground play, sports, and entertainment venues.</a:t>
            </a:r>
            <a:r>
              <a:rPr lang="en-US" baseline="30000" dirty="0" smtClean="0"/>
              <a:t>2</a:t>
            </a:r>
          </a:p>
          <a:p>
            <a:r>
              <a:rPr lang="en-US" baseline="0" dirty="0" smtClean="0"/>
              <a:t>Community activities could include going to the mall, hiking, and attending concerts.</a:t>
            </a:r>
            <a:r>
              <a:rPr lang="en-US" baseline="30000" dirty="0" smtClean="0"/>
              <a:t>2</a:t>
            </a:r>
          </a:p>
          <a:p>
            <a:r>
              <a:rPr lang="en-US" baseline="0" dirty="0" smtClean="0"/>
              <a:t>Options for determining endurance are the 6 and 10 minute walk tests</a:t>
            </a:r>
            <a:r>
              <a:rPr lang="en-US" baseline="30000" dirty="0" smtClean="0"/>
              <a:t>2</a:t>
            </a:r>
            <a:r>
              <a:rPr lang="en-US" baseline="0" dirty="0" smtClean="0"/>
              <a:t> and efficiency can be measured with HR, energy expenditure index and the pictorial Children’s Effort Rating </a:t>
            </a:r>
            <a:r>
              <a:rPr lang="en-US" baseline="0" dirty="0" smtClean="0"/>
              <a:t>Table</a:t>
            </a:r>
            <a:r>
              <a:rPr lang="en-US" baseline="30000" dirty="0" smtClean="0"/>
              <a:t>12</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8D4783BC-514A-B14B-A874-290192984B3B}" type="slidenum">
              <a:rPr lang="en-US" smtClean="0"/>
              <a:t>21</a:t>
            </a:fld>
            <a:endParaRPr lang="en-US"/>
          </a:p>
        </p:txBody>
      </p:sp>
    </p:spTree>
    <p:extLst>
      <p:ext uri="{BB962C8B-B14F-4D97-AF65-F5344CB8AC3E}">
        <p14:creationId xmlns:p14="http://schemas.microsoft.com/office/powerpoint/2010/main" val="34431888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Excess energy expenditure with ambulation has been shown to negatively affect academic</a:t>
            </a:r>
            <a:r>
              <a:rPr lang="en-US" baseline="0" dirty="0" smtClean="0"/>
              <a:t> performance.</a:t>
            </a:r>
            <a:r>
              <a:rPr lang="en-US" baseline="30000" dirty="0" smtClean="0"/>
              <a:t>8 </a:t>
            </a:r>
            <a:r>
              <a:rPr lang="en-US" baseline="0" dirty="0" smtClean="0"/>
              <a:t>A child’s “job” is to be in school and participate with other children. If they do not have the energy necessary to do this, another, more energy efficient device must be considered.</a:t>
            </a:r>
            <a:endParaRPr lang="en-US" baseline="30000" dirty="0" smtClean="0"/>
          </a:p>
          <a:p>
            <a:endParaRPr lang="en-US" baseline="30000" dirty="0" smtClean="0"/>
          </a:p>
          <a:p>
            <a:r>
              <a:rPr lang="en-US" baseline="0" dirty="0" smtClean="0"/>
              <a:t>Can they keep up with other students? </a:t>
            </a:r>
            <a:r>
              <a:rPr lang="en-US" sz="1200" kern="1200" dirty="0" smtClean="0">
                <a:solidFill>
                  <a:schemeClr val="tx1"/>
                </a:solidFill>
                <a:effectLst/>
                <a:latin typeface="+mn-lt"/>
                <a:ea typeface="+mn-ea"/>
                <a:cs typeface="+mn-cs"/>
              </a:rPr>
              <a:t>Mean walking speeds by grade: K=3.7ft/s, 1=3.8ft/s, 2=4.0ft/s,  3=4.1ft/s,  4=4.3ft/s,  5=4.6 </a:t>
            </a:r>
            <a:r>
              <a:rPr lang="en-US" sz="1200" kern="1200" dirty="0" err="1" smtClean="0">
                <a:solidFill>
                  <a:schemeClr val="tx1"/>
                </a:solidFill>
                <a:effectLst/>
                <a:latin typeface="+mn-lt"/>
                <a:ea typeface="+mn-ea"/>
                <a:cs typeface="+mn-cs"/>
              </a:rPr>
              <a:t>ft</a:t>
            </a:r>
            <a:r>
              <a:rPr lang="en-US" sz="1200" kern="1200" dirty="0" smtClean="0">
                <a:solidFill>
                  <a:schemeClr val="tx1"/>
                </a:solidFill>
                <a:effectLst/>
                <a:latin typeface="+mn-lt"/>
                <a:ea typeface="+mn-ea"/>
                <a:cs typeface="+mn-cs"/>
              </a:rPr>
              <a:t>/s,  6=4.7 </a:t>
            </a:r>
            <a:r>
              <a:rPr lang="en-US" sz="1200" kern="1200" dirty="0" err="1" smtClean="0">
                <a:solidFill>
                  <a:schemeClr val="tx1"/>
                </a:solidFill>
                <a:effectLst/>
                <a:latin typeface="+mn-lt"/>
                <a:ea typeface="+mn-ea"/>
                <a:cs typeface="+mn-cs"/>
              </a:rPr>
              <a:t>ft</a:t>
            </a:r>
            <a:r>
              <a:rPr lang="en-US" sz="1200" kern="1200" dirty="0" smtClean="0">
                <a:solidFill>
                  <a:schemeClr val="tx1"/>
                </a:solidFill>
                <a:effectLst/>
                <a:latin typeface="+mn-lt"/>
                <a:ea typeface="+mn-ea"/>
                <a:cs typeface="+mn-cs"/>
              </a:rPr>
              <a:t>/s.</a:t>
            </a:r>
            <a:r>
              <a:rPr lang="en-US" sz="1200" kern="1200" baseline="0" dirty="0" smtClean="0">
                <a:solidFill>
                  <a:schemeClr val="tx1"/>
                </a:solidFill>
                <a:effectLst/>
                <a:latin typeface="+mn-lt"/>
                <a:ea typeface="+mn-ea"/>
                <a:cs typeface="+mn-cs"/>
              </a:rPr>
              <a:t> If the child cannot achieve the necessary pace with an ambulatory device, alternative arrangements may have to be placed in the IEP.</a:t>
            </a:r>
            <a:r>
              <a:rPr lang="en-US" sz="1200" kern="1200" baseline="30000" dirty="0" smtClean="0">
                <a:solidFill>
                  <a:schemeClr val="tx1"/>
                </a:solidFill>
                <a:effectLst/>
                <a:latin typeface="+mn-lt"/>
                <a:ea typeface="+mn-ea"/>
                <a:cs typeface="+mn-cs"/>
              </a:rPr>
              <a:t>13 </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E55C927-743F-C24A-B49A-AEFAEF7FA065}" type="slidenum">
              <a:rPr lang="en-US" smtClean="0"/>
              <a:t>23</a:t>
            </a:fld>
            <a:endParaRPr lang="en-US"/>
          </a:p>
        </p:txBody>
      </p:sp>
    </p:spTree>
    <p:extLst>
      <p:ext uri="{BB962C8B-B14F-4D97-AF65-F5344CB8AC3E}">
        <p14:creationId xmlns:p14="http://schemas.microsoft.com/office/powerpoint/2010/main" val="16425580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physical therapist must</a:t>
            </a:r>
            <a:r>
              <a:rPr lang="en-US" baseline="0" dirty="0" smtClean="0"/>
              <a:t> be prepared to recognize the time for an assistive device change. </a:t>
            </a:r>
            <a:endParaRPr lang="en-US" dirty="0"/>
          </a:p>
        </p:txBody>
      </p:sp>
      <p:sp>
        <p:nvSpPr>
          <p:cNvPr id="4" name="Slide Number Placeholder 3"/>
          <p:cNvSpPr>
            <a:spLocks noGrp="1"/>
          </p:cNvSpPr>
          <p:nvPr>
            <p:ph type="sldNum" sz="quarter" idx="10"/>
          </p:nvPr>
        </p:nvSpPr>
        <p:spPr/>
        <p:txBody>
          <a:bodyPr/>
          <a:lstStyle/>
          <a:p>
            <a:fld id="{FE55C927-743F-C24A-B49A-AEFAEF7FA065}" type="slidenum">
              <a:rPr lang="en-US" smtClean="0"/>
              <a:t>24</a:t>
            </a:fld>
            <a:endParaRPr lang="en-US"/>
          </a:p>
        </p:txBody>
      </p:sp>
    </p:spTree>
    <p:extLst>
      <p:ext uri="{BB962C8B-B14F-4D97-AF65-F5344CB8AC3E}">
        <p14:creationId xmlns:p14="http://schemas.microsoft.com/office/powerpoint/2010/main" val="3239567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F33CE1BA-F6F8-0744-92AD-DDECB00D3747}" type="datetimeFigureOut">
              <a:rPr lang="en-US" smtClean="0"/>
              <a:t>4/21/15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1D822-D12D-9446-990D-FC0C3CC1296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F33CE1BA-F6F8-0744-92AD-DDECB00D3747}" type="datetimeFigureOut">
              <a:rPr lang="en-US" smtClean="0"/>
              <a:t>4/21/15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91D822-D12D-9446-990D-FC0C3CC1296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F33CE1BA-F6F8-0744-92AD-DDECB00D3747}" type="datetimeFigureOut">
              <a:rPr lang="en-US" smtClean="0"/>
              <a:t>4/21/15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F33CE1BA-F6F8-0744-92AD-DDECB00D3747}" type="datetimeFigureOut">
              <a:rPr lang="en-US" smtClean="0"/>
              <a:t>4/21/15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F33CE1BA-F6F8-0744-92AD-DDECB00D3747}" type="datetimeFigureOut">
              <a:rPr lang="en-US" smtClean="0"/>
              <a:t>4/21/15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33CE1BA-F6F8-0744-92AD-DDECB00D3747}" type="datetimeFigureOut">
              <a:rPr lang="en-US" smtClean="0"/>
              <a:t>4/21/15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1D822-D12D-9446-990D-FC0C3CC12962}"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33CE1BA-F6F8-0744-92AD-DDECB00D3747}" type="datetimeFigureOut">
              <a:rPr lang="en-US" smtClean="0"/>
              <a:t>4/21/15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1D822-D12D-9446-990D-FC0C3CC1296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33CE1BA-F6F8-0744-92AD-DDECB00D3747}" type="datetimeFigureOut">
              <a:rPr lang="en-US" smtClean="0"/>
              <a:t>4/21/15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1D822-D12D-9446-990D-FC0C3CC1296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F33CE1BA-F6F8-0744-92AD-DDECB00D3747}" type="datetimeFigureOut">
              <a:rPr lang="en-US" smtClean="0"/>
              <a:t>4/21/15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3CE1BA-F6F8-0744-92AD-DDECB00D3747}" type="datetimeFigureOut">
              <a:rPr lang="en-US" smtClean="0"/>
              <a:t>4/21/15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1D822-D12D-9446-990D-FC0C3CC1296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a:xfrm>
            <a:off x="6580094" y="188259"/>
            <a:ext cx="2133600" cy="365125"/>
          </a:xfrm>
        </p:spPr>
        <p:txBody>
          <a:bodyPr/>
          <a:lstStyle/>
          <a:p>
            <a:fld id="{F33CE1BA-F6F8-0744-92AD-DDECB00D3747}" type="datetimeFigureOut">
              <a:rPr lang="en-US" smtClean="0"/>
              <a:t>4/21/15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91D822-D12D-9446-990D-FC0C3CC1296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a:xfrm>
            <a:off x="6580094" y="188259"/>
            <a:ext cx="2133600" cy="365125"/>
          </a:xfrm>
        </p:spPr>
        <p:txBody>
          <a:bodyPr/>
          <a:lstStyle/>
          <a:p>
            <a:fld id="{F33CE1BA-F6F8-0744-92AD-DDECB00D3747}" type="datetimeFigureOut">
              <a:rPr lang="en-US" smtClean="0"/>
              <a:t>4/21/15</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5891D822-D12D-9446-990D-FC0C3CC12962}" type="slidenum">
              <a:rPr lang="en-US" smtClean="0"/>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F33CE1BA-F6F8-0744-92AD-DDECB00D3747}" type="datetimeFigureOut">
              <a:rPr lang="en-US" smtClean="0"/>
              <a:t>4/21/15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91D822-D12D-9446-990D-FC0C3CC1296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3CE1BA-F6F8-0744-92AD-DDECB00D3747}" type="datetimeFigureOut">
              <a:rPr lang="en-US" smtClean="0"/>
              <a:t>4/21/15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91D822-D12D-9446-990D-FC0C3CC1296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F33CE1BA-F6F8-0744-92AD-DDECB00D3747}" type="datetimeFigureOut">
              <a:rPr lang="en-US" smtClean="0"/>
              <a:t>4/21/15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91D822-D12D-9446-990D-FC0C3CC1296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F33CE1BA-F6F8-0744-92AD-DDECB00D3747}" type="datetimeFigureOut">
              <a:rPr lang="en-US" smtClean="0"/>
              <a:t>4/21/15</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5891D822-D12D-9446-990D-FC0C3CC12962}" type="slidenum">
              <a:rPr lang="en-US" smtClean="0"/>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http://www.rifton.com/adaptive-mobility-blog/blog-posts/2011/october/pediatric-walkers-medicaid-funding" TargetMode="External"/><Relationship Id="rId4" Type="http://schemas.openxmlformats.org/officeDocument/2006/relationships/hyperlink" Target="http://www.anthem.com/medicalpolicies/guidelines/gl_pw_c174202.htm" TargetMode="Externa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99327"/>
            <a:ext cx="8915400" cy="1335816"/>
          </a:xfrm>
        </p:spPr>
        <p:txBody>
          <a:bodyPr>
            <a:normAutofit fontScale="90000"/>
          </a:bodyPr>
          <a:lstStyle/>
          <a:p>
            <a:r>
              <a:rPr lang="en-US" dirty="0"/>
              <a:t>Gait Device Choice for Children with </a:t>
            </a:r>
            <a:r>
              <a:rPr lang="en-US" dirty="0" smtClean="0"/>
              <a:t>Lumbar Level Myelomeningocele</a:t>
            </a:r>
            <a:endParaRPr lang="en-US" dirty="0"/>
          </a:p>
        </p:txBody>
      </p:sp>
      <p:sp>
        <p:nvSpPr>
          <p:cNvPr id="3" name="Subtitle 2"/>
          <p:cNvSpPr>
            <a:spLocks noGrp="1"/>
          </p:cNvSpPr>
          <p:nvPr>
            <p:ph type="subTitle" idx="1"/>
          </p:nvPr>
        </p:nvSpPr>
        <p:spPr/>
        <p:txBody>
          <a:bodyPr/>
          <a:lstStyle/>
          <a:p>
            <a:r>
              <a:rPr lang="en-US" dirty="0"/>
              <a:t>Mae Langford, SPT</a:t>
            </a:r>
          </a:p>
          <a:p>
            <a:r>
              <a:rPr lang="en-US" dirty="0"/>
              <a:t>Capstone Presentation for the Department of Physical Therapy at The University of North Carolina at Chapel </a:t>
            </a:r>
            <a:r>
              <a:rPr lang="en-US" dirty="0" smtClean="0"/>
              <a:t>Hill</a:t>
            </a:r>
            <a:endParaRPr lang="en-US" dirty="0"/>
          </a:p>
        </p:txBody>
      </p:sp>
    </p:spTree>
    <p:extLst>
      <p:ext uri="{BB962C8B-B14F-4D97-AF65-F5344CB8AC3E}">
        <p14:creationId xmlns:p14="http://schemas.microsoft.com/office/powerpoint/2010/main" val="992453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 do we typically use assistive devices for?</a:t>
            </a:r>
            <a:endParaRPr lang="en-US" dirty="0"/>
          </a:p>
        </p:txBody>
      </p:sp>
      <p:sp>
        <p:nvSpPr>
          <p:cNvPr id="3" name="Content Placeholder 2"/>
          <p:cNvSpPr>
            <a:spLocks noGrp="1"/>
          </p:cNvSpPr>
          <p:nvPr>
            <p:ph idx="1"/>
          </p:nvPr>
        </p:nvSpPr>
        <p:spPr>
          <a:xfrm>
            <a:off x="1114424" y="2393542"/>
            <a:ext cx="7610476" cy="3670767"/>
          </a:xfrm>
        </p:spPr>
        <p:txBody>
          <a:bodyPr>
            <a:noAutofit/>
          </a:bodyPr>
          <a:lstStyle/>
          <a:p>
            <a:r>
              <a:rPr lang="en-US" sz="2400" dirty="0" smtClean="0"/>
              <a:t>Pediatric PTs report commonly using supportive walkers for children with cerebral palsy (CP), Developmental Delay, Spina Bifida, spinal cord injury and pediatric orthopedic disorders.</a:t>
            </a:r>
            <a:r>
              <a:rPr lang="en-US" sz="2400" baseline="30000" dirty="0" smtClean="0"/>
              <a:t>3</a:t>
            </a:r>
          </a:p>
          <a:p>
            <a:r>
              <a:rPr lang="en-US" sz="2400" dirty="0" smtClean="0"/>
              <a:t>Anthem Blue Cross Blue Shield considers pediatric gait trainers medically necessary for children with spinal cord or brain injury, CP, neuromuscular disease, or spina bifida when they require moderate-maximum support for ambulation.</a:t>
            </a:r>
            <a:r>
              <a:rPr lang="en-US" sz="2400" baseline="30000" dirty="0" smtClean="0"/>
              <a:t>6</a:t>
            </a:r>
            <a:endParaRPr lang="en-US" sz="2400" dirty="0"/>
          </a:p>
        </p:txBody>
      </p:sp>
    </p:spTree>
    <p:extLst>
      <p:ext uri="{BB962C8B-B14F-4D97-AF65-F5344CB8AC3E}">
        <p14:creationId xmlns:p14="http://schemas.microsoft.com/office/powerpoint/2010/main" val="2882388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 Pediatric PTs look at when choosing an assistive device?</a:t>
            </a:r>
            <a:r>
              <a:rPr lang="en-US" baseline="30000" dirty="0"/>
              <a:t>3</a:t>
            </a:r>
            <a:endParaRPr lang="en-US" dirty="0"/>
          </a:p>
        </p:txBody>
      </p:sp>
      <p:sp>
        <p:nvSpPr>
          <p:cNvPr id="3" name="Content Placeholder 2"/>
          <p:cNvSpPr>
            <a:spLocks noGrp="1"/>
          </p:cNvSpPr>
          <p:nvPr>
            <p:ph idx="1"/>
          </p:nvPr>
        </p:nvSpPr>
        <p:spPr/>
        <p:txBody>
          <a:bodyPr>
            <a:normAutofit/>
          </a:bodyPr>
          <a:lstStyle/>
          <a:p>
            <a:pPr>
              <a:buFont typeface="Wingdings 2" charset="2"/>
              <a:buChar char=""/>
            </a:pPr>
            <a:r>
              <a:rPr lang="en-US" sz="2400" dirty="0" smtClean="0"/>
              <a:t>Weakness, motor control, balance, posture, tone, gait pattern, cognitive status, ROM</a:t>
            </a:r>
          </a:p>
          <a:p>
            <a:pPr>
              <a:buFont typeface="Wingdings 2" charset="2"/>
              <a:buChar char=""/>
            </a:pPr>
            <a:r>
              <a:rPr lang="en-US" sz="2400" dirty="0" smtClean="0"/>
              <a:t>Hip development, cardiorespiratory status, bone density, peripheral circulation, pressure relief, GI function, renal function</a:t>
            </a:r>
          </a:p>
        </p:txBody>
      </p:sp>
    </p:spTree>
    <p:extLst>
      <p:ext uri="{BB962C8B-B14F-4D97-AF65-F5344CB8AC3E}">
        <p14:creationId xmlns:p14="http://schemas.microsoft.com/office/powerpoint/2010/main" val="451292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 Pediatric PTs use when deciding between devices?</a:t>
            </a:r>
            <a:r>
              <a:rPr lang="en-US" baseline="30000" dirty="0" smtClean="0"/>
              <a:t>3</a:t>
            </a:r>
            <a:endParaRPr lang="en-US" dirty="0"/>
          </a:p>
        </p:txBody>
      </p:sp>
      <p:sp>
        <p:nvSpPr>
          <p:cNvPr id="3" name="Content Placeholder 2"/>
          <p:cNvSpPr>
            <a:spLocks noGrp="1"/>
          </p:cNvSpPr>
          <p:nvPr>
            <p:ph idx="1"/>
          </p:nvPr>
        </p:nvSpPr>
        <p:spPr>
          <a:xfrm>
            <a:off x="1114424" y="2234806"/>
            <a:ext cx="7610476" cy="3670767"/>
          </a:xfrm>
        </p:spPr>
        <p:txBody>
          <a:bodyPr>
            <a:noAutofit/>
          </a:bodyPr>
          <a:lstStyle/>
          <a:p>
            <a:r>
              <a:rPr lang="en-US" sz="2400" dirty="0" smtClean="0"/>
              <a:t>Clinical assessment, time a patient will be able to use the device, evidence, funding, ease of adjustment, access to type of walker and vendors supply of walker (in order of importance)</a:t>
            </a:r>
          </a:p>
          <a:p>
            <a:r>
              <a:rPr lang="en-US" sz="2400" dirty="0" smtClean="0"/>
              <a:t>Family’s preference, ability to adjust and maintain the walker, child’s preference, financial resources</a:t>
            </a:r>
          </a:p>
          <a:p>
            <a:r>
              <a:rPr lang="en-US" sz="2400" dirty="0" smtClean="0"/>
              <a:t>Study results were unclear regarding why a walker was placed anteriorly or posteriorly.</a:t>
            </a:r>
          </a:p>
          <a:p>
            <a:endParaRPr lang="en-US" sz="2400" dirty="0"/>
          </a:p>
        </p:txBody>
      </p:sp>
    </p:spTree>
    <p:extLst>
      <p:ext uri="{BB962C8B-B14F-4D97-AF65-F5344CB8AC3E}">
        <p14:creationId xmlns:p14="http://schemas.microsoft.com/office/powerpoint/2010/main" val="2015264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choosing a device</a:t>
            </a:r>
            <a:endParaRPr lang="en-US" dirty="0"/>
          </a:p>
        </p:txBody>
      </p:sp>
      <p:sp>
        <p:nvSpPr>
          <p:cNvPr id="3" name="Content Placeholder 2"/>
          <p:cNvSpPr>
            <a:spLocks noGrp="1"/>
          </p:cNvSpPr>
          <p:nvPr>
            <p:ph idx="1"/>
          </p:nvPr>
        </p:nvSpPr>
        <p:spPr/>
        <p:txBody>
          <a:bodyPr>
            <a:normAutofit/>
          </a:bodyPr>
          <a:lstStyle/>
          <a:p>
            <a:pPr>
              <a:buFont typeface="Wingdings 2" charset="2"/>
              <a:buChar char=""/>
            </a:pPr>
            <a:r>
              <a:rPr lang="en-US" sz="2400" dirty="0" smtClean="0"/>
              <a:t>Allow for trial time to ensure the correct device has been chosen.</a:t>
            </a:r>
            <a:r>
              <a:rPr lang="en-US" sz="2400" baseline="30000" dirty="0" smtClean="0"/>
              <a:t>3</a:t>
            </a:r>
          </a:p>
          <a:p>
            <a:pPr>
              <a:buFont typeface="Wingdings 2" charset="2"/>
              <a:buChar char=""/>
            </a:pPr>
            <a:r>
              <a:rPr lang="en-US" sz="2400" dirty="0" smtClean="0"/>
              <a:t>Monitor the child ambulating on various surfaces in their environment.</a:t>
            </a:r>
            <a:r>
              <a:rPr lang="en-US" sz="2400" baseline="30000" dirty="0" smtClean="0"/>
              <a:t>2</a:t>
            </a:r>
          </a:p>
          <a:p>
            <a:pPr>
              <a:buFont typeface="Wingdings 2" charset="2"/>
              <a:buChar char=""/>
            </a:pPr>
            <a:r>
              <a:rPr lang="en-US" sz="2400" dirty="0" smtClean="0"/>
              <a:t>Reassess the device at every visit to determine if changes need to be made.</a:t>
            </a:r>
            <a:r>
              <a:rPr lang="en-US" sz="2400" baseline="30000" dirty="0" smtClean="0"/>
              <a:t>3</a:t>
            </a:r>
            <a:endParaRPr lang="en-US" sz="2400" dirty="0"/>
          </a:p>
        </p:txBody>
      </p:sp>
    </p:spTree>
    <p:extLst>
      <p:ext uri="{BB962C8B-B14F-4D97-AF65-F5344CB8AC3E}">
        <p14:creationId xmlns:p14="http://schemas.microsoft.com/office/powerpoint/2010/main" val="1081271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look at how to apply this information to a </a:t>
            </a:r>
            <a:r>
              <a:rPr lang="en-US" dirty="0" smtClean="0"/>
              <a:t>population</a:t>
            </a:r>
            <a:endParaRPr lang="en-US" dirty="0"/>
          </a:p>
        </p:txBody>
      </p:sp>
      <p:sp>
        <p:nvSpPr>
          <p:cNvPr id="3" name="Text Placeholder 2"/>
          <p:cNvSpPr>
            <a:spLocks noGrp="1"/>
          </p:cNvSpPr>
          <p:nvPr>
            <p:ph type="body" idx="1"/>
          </p:nvPr>
        </p:nvSpPr>
        <p:spPr/>
        <p:txBody>
          <a:bodyPr>
            <a:noAutofit/>
          </a:bodyPr>
          <a:lstStyle/>
          <a:p>
            <a:r>
              <a:rPr lang="en-US" sz="2000" dirty="0"/>
              <a:t>Children with </a:t>
            </a:r>
            <a:r>
              <a:rPr lang="en-US" sz="2000" dirty="0" smtClean="0"/>
              <a:t>lumbar myelomeningocele </a:t>
            </a:r>
            <a:r>
              <a:rPr lang="en-US" sz="2000" dirty="0"/>
              <a:t>are often provided with assistive devices for gait.</a:t>
            </a:r>
            <a:r>
              <a:rPr lang="en-US" sz="2000" baseline="30000" dirty="0" smtClean="0"/>
              <a:t>2,5,3,6</a:t>
            </a:r>
            <a:endParaRPr lang="en-US" sz="2000" dirty="0"/>
          </a:p>
        </p:txBody>
      </p:sp>
    </p:spTree>
    <p:extLst>
      <p:ext uri="{BB962C8B-B14F-4D97-AF65-F5344CB8AC3E}">
        <p14:creationId xmlns:p14="http://schemas.microsoft.com/office/powerpoint/2010/main" val="26350467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Spina Bifida</a:t>
            </a:r>
            <a:endParaRPr lang="en-US" dirty="0"/>
          </a:p>
        </p:txBody>
      </p:sp>
      <p:sp>
        <p:nvSpPr>
          <p:cNvPr id="3" name="Content Placeholder 2"/>
          <p:cNvSpPr>
            <a:spLocks noGrp="1"/>
          </p:cNvSpPr>
          <p:nvPr>
            <p:ph idx="1"/>
          </p:nvPr>
        </p:nvSpPr>
        <p:spPr>
          <a:xfrm>
            <a:off x="1114424" y="2278105"/>
            <a:ext cx="7610476" cy="3670767"/>
          </a:xfrm>
        </p:spPr>
        <p:txBody>
          <a:bodyPr>
            <a:noAutofit/>
          </a:bodyPr>
          <a:lstStyle/>
          <a:p>
            <a:pPr>
              <a:buFont typeface="Wingdings 2" charset="2"/>
              <a:buChar char=""/>
            </a:pPr>
            <a:r>
              <a:rPr lang="en-US" sz="2400" dirty="0"/>
              <a:t>Myelomeningocele (MMC), also called spina bifida is a subset of a broader group of congenital malformations of the neural tube called Myelodysplasia.</a:t>
            </a:r>
            <a:r>
              <a:rPr lang="en-US" sz="2400" baseline="30000" dirty="0"/>
              <a:t> </a:t>
            </a:r>
            <a:r>
              <a:rPr lang="en-US" sz="2400" baseline="30000" dirty="0" smtClean="0"/>
              <a:t>2,5 </a:t>
            </a:r>
            <a:r>
              <a:rPr lang="en-US" sz="2400" dirty="0" smtClean="0"/>
              <a:t> </a:t>
            </a:r>
            <a:endParaRPr lang="en-US" sz="2400" dirty="0"/>
          </a:p>
          <a:p>
            <a:pPr>
              <a:buFont typeface="Wingdings 2" charset="2"/>
              <a:buChar char=""/>
            </a:pPr>
            <a:r>
              <a:rPr lang="en-US" sz="2400" dirty="0"/>
              <a:t>The motor level of the lesion is assigned based on functional muscles</a:t>
            </a:r>
            <a:r>
              <a:rPr lang="en-US" sz="2400" dirty="0" smtClean="0"/>
              <a:t>.</a:t>
            </a:r>
            <a:r>
              <a:rPr lang="en-US" sz="2400" baseline="30000" dirty="0"/>
              <a:t> 2</a:t>
            </a:r>
            <a:endParaRPr lang="en-US" sz="2400" dirty="0"/>
          </a:p>
          <a:p>
            <a:pPr>
              <a:buFont typeface="Wingdings 2" charset="2"/>
              <a:buChar char=""/>
            </a:pPr>
            <a:r>
              <a:rPr lang="en-US" sz="2400" dirty="0"/>
              <a:t>Other impairments that can occur with MMC include reduced sensation, hydrocephalus, altered brain development</a:t>
            </a:r>
            <a:r>
              <a:rPr lang="en-US" sz="2400" dirty="0" smtClean="0"/>
              <a:t>, tethered cord, </a:t>
            </a:r>
            <a:r>
              <a:rPr lang="en-US" sz="2400" dirty="0"/>
              <a:t>spasticity, osteoporosis and obesity. </a:t>
            </a:r>
            <a:r>
              <a:rPr lang="en-US" sz="2400" baseline="30000" dirty="0"/>
              <a:t> </a:t>
            </a:r>
            <a:r>
              <a:rPr lang="en-US" sz="2400" baseline="30000" dirty="0" smtClean="0"/>
              <a:t>2,7</a:t>
            </a:r>
            <a:endParaRPr lang="en-US" sz="2400" dirty="0"/>
          </a:p>
        </p:txBody>
      </p:sp>
    </p:spTree>
    <p:extLst>
      <p:ext uri="{BB962C8B-B14F-4D97-AF65-F5344CB8AC3E}">
        <p14:creationId xmlns:p14="http://schemas.microsoft.com/office/powerpoint/2010/main" val="2978245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Spina Bifida Cont.</a:t>
            </a:r>
            <a:endParaRPr lang="en-US" dirty="0"/>
          </a:p>
        </p:txBody>
      </p:sp>
      <p:sp>
        <p:nvSpPr>
          <p:cNvPr id="3" name="Content Placeholder 2"/>
          <p:cNvSpPr>
            <a:spLocks noGrp="1"/>
          </p:cNvSpPr>
          <p:nvPr>
            <p:ph idx="1"/>
          </p:nvPr>
        </p:nvSpPr>
        <p:spPr>
          <a:xfrm>
            <a:off x="1114424" y="2446170"/>
            <a:ext cx="7610476" cy="3670767"/>
          </a:xfrm>
        </p:spPr>
        <p:txBody>
          <a:bodyPr>
            <a:noAutofit/>
          </a:bodyPr>
          <a:lstStyle/>
          <a:p>
            <a:r>
              <a:rPr lang="en-US" sz="2400" dirty="0"/>
              <a:t>The variety of impairments throughout the body secondary to myelomeningocele can limit an individual’s ability to participate in school, limit socialization and participation in age-appropriate activities and reduce quality of life</a:t>
            </a:r>
            <a:r>
              <a:rPr lang="en-US" sz="2400" dirty="0" smtClean="0"/>
              <a:t>.</a:t>
            </a:r>
            <a:r>
              <a:rPr lang="en-US" sz="2400" baseline="30000" dirty="0" smtClean="0"/>
              <a:t> </a:t>
            </a:r>
            <a:r>
              <a:rPr lang="en-US" sz="2400" baseline="30000" dirty="0"/>
              <a:t>2</a:t>
            </a:r>
          </a:p>
          <a:p>
            <a:r>
              <a:rPr lang="en-US" sz="2400" dirty="0"/>
              <a:t>Mobility is important to improve cardiorespiratory fitness, reduce obesity, allow access to the surrounding environment and to allow for participation in daily </a:t>
            </a:r>
            <a:r>
              <a:rPr lang="en-US" sz="2400" dirty="0" smtClean="0"/>
              <a:t>activities.</a:t>
            </a:r>
            <a:r>
              <a:rPr lang="en-US" sz="2400" baseline="30000" dirty="0"/>
              <a:t> </a:t>
            </a:r>
            <a:r>
              <a:rPr lang="en-US" sz="2400" baseline="30000" dirty="0" smtClean="0"/>
              <a:t>2,8</a:t>
            </a:r>
            <a:endParaRPr lang="en-US" sz="2400" dirty="0"/>
          </a:p>
        </p:txBody>
      </p:sp>
    </p:spTree>
    <p:extLst>
      <p:ext uri="{BB962C8B-B14F-4D97-AF65-F5344CB8AC3E}">
        <p14:creationId xmlns:p14="http://schemas.microsoft.com/office/powerpoint/2010/main" val="2823368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2200"/>
            <a:ext cx="8913813" cy="780888"/>
          </a:xfrm>
        </p:spPr>
        <p:txBody>
          <a:bodyPr>
            <a:normAutofit/>
          </a:bodyPr>
          <a:lstStyle/>
          <a:p>
            <a:r>
              <a:rPr lang="en-US" sz="4000" dirty="0" smtClean="0"/>
              <a:t>Mobility by Level of Lesion</a:t>
            </a:r>
            <a:r>
              <a:rPr lang="en-US" sz="4000" baseline="30000" dirty="0" smtClean="0"/>
              <a:t>1</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05867258"/>
              </p:ext>
            </p:extLst>
          </p:nvPr>
        </p:nvGraphicFramePr>
        <p:xfrm>
          <a:off x="214207" y="1194099"/>
          <a:ext cx="8721322" cy="5455919"/>
        </p:xfrm>
        <a:graphic>
          <a:graphicData uri="http://schemas.openxmlformats.org/drawingml/2006/table">
            <a:tbl>
              <a:tblPr firstRow="1" bandRow="1">
                <a:tableStyleId>{F5AB1C69-6EDB-4FF4-983F-18BD219EF322}</a:tableStyleId>
              </a:tblPr>
              <a:tblGrid>
                <a:gridCol w="1037053"/>
                <a:gridCol w="3380268"/>
                <a:gridCol w="4304001"/>
              </a:tblGrid>
              <a:tr h="674845">
                <a:tc>
                  <a:txBody>
                    <a:bodyPr/>
                    <a:lstStyle/>
                    <a:p>
                      <a:pPr algn="ctr"/>
                      <a:r>
                        <a:rPr lang="en-US" sz="2000" dirty="0" smtClean="0"/>
                        <a:t>Lesion Level</a:t>
                      </a:r>
                      <a:endParaRPr lang="en-US" sz="2000" b="1"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Motor Function</a:t>
                      </a:r>
                      <a:endParaRPr lang="en-US" sz="2000" b="1"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Mobility</a:t>
                      </a:r>
                      <a:r>
                        <a:rPr lang="en-US" sz="2000" baseline="0" dirty="0" smtClean="0"/>
                        <a:t> </a:t>
                      </a:r>
                      <a:r>
                        <a:rPr lang="en-US" sz="2000" dirty="0" smtClean="0"/>
                        <a:t>Expectation</a:t>
                      </a:r>
                      <a:endParaRPr lang="en-US" sz="2000" b="1"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25664">
                <a:tc>
                  <a:txBody>
                    <a:bodyPr/>
                    <a:lstStyle/>
                    <a:p>
                      <a:r>
                        <a:rPr lang="en-US" sz="1800" dirty="0" smtClean="0"/>
                        <a:t>L1-L2</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800" dirty="0" smtClean="0"/>
                        <a:t>-Weak hip musculature</a:t>
                      </a:r>
                    </a:p>
                    <a:p>
                      <a:r>
                        <a:rPr lang="en-US" sz="1800" dirty="0" smtClean="0"/>
                        <a:t>-Hip flexion and</a:t>
                      </a:r>
                      <a:r>
                        <a:rPr lang="en-US" sz="1800" baseline="0" dirty="0" smtClean="0"/>
                        <a:t> adduction contractures common</a:t>
                      </a:r>
                      <a:endParaRPr lang="en-US" sz="18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800" dirty="0" smtClean="0"/>
                        <a:t>-Short distance mobility with KAFOs or RGOs and an assistive device</a:t>
                      </a:r>
                      <a:endParaRPr lang="en-US" sz="1800" baseline="0" dirty="0" smtClean="0"/>
                    </a:p>
                    <a:p>
                      <a:r>
                        <a:rPr lang="en-US" sz="1800" baseline="0" dirty="0" smtClean="0"/>
                        <a:t>-</a:t>
                      </a:r>
                      <a:r>
                        <a:rPr lang="en-US" sz="1800" dirty="0" smtClean="0"/>
                        <a:t>WC for community distances</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073363">
                <a:tc>
                  <a:txBody>
                    <a:bodyPr/>
                    <a:lstStyle/>
                    <a:p>
                      <a:r>
                        <a:rPr lang="en-US" sz="1800" dirty="0" smtClean="0"/>
                        <a:t>L3</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800" dirty="0" smtClean="0"/>
                        <a:t>-Strong</a:t>
                      </a:r>
                      <a:r>
                        <a:rPr lang="en-US" sz="1800" baseline="0" dirty="0" smtClean="0"/>
                        <a:t> hip flexion and adduction</a:t>
                      </a:r>
                    </a:p>
                    <a:p>
                      <a:r>
                        <a:rPr lang="en-US" sz="1800" baseline="0" dirty="0" smtClean="0"/>
                        <a:t>-Weak hip rotation and knee extension</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800" dirty="0" smtClean="0"/>
                        <a:t>-KAFOs</a:t>
                      </a:r>
                      <a:r>
                        <a:rPr lang="en-US" sz="1800" baseline="0" dirty="0" smtClean="0"/>
                        <a:t> and gait assistive device for short distances, WC for long distances</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073363">
                <a:tc>
                  <a:txBody>
                    <a:bodyPr/>
                    <a:lstStyle/>
                    <a:p>
                      <a:r>
                        <a:rPr lang="en-US" sz="1800" dirty="0" smtClean="0"/>
                        <a:t>L4</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800" dirty="0" smtClean="0"/>
                        <a:t>- Medial</a:t>
                      </a:r>
                      <a:r>
                        <a:rPr lang="en-US" sz="1800" baseline="0" dirty="0" smtClean="0"/>
                        <a:t> hamstrings or anterior tibialis grade 3/5</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800" dirty="0" smtClean="0"/>
                        <a:t>-AFOs</a:t>
                      </a:r>
                      <a:r>
                        <a:rPr lang="en-US" sz="1800" baseline="0" dirty="0" smtClean="0"/>
                        <a:t> </a:t>
                      </a:r>
                      <a:r>
                        <a:rPr lang="en-US" sz="1800" dirty="0" smtClean="0"/>
                        <a:t>or KAFOs</a:t>
                      </a:r>
                      <a:r>
                        <a:rPr lang="en-US" sz="1800" baseline="0" dirty="0" smtClean="0"/>
                        <a:t> and a gait assistive device for short distances, WC for long distances</a:t>
                      </a:r>
                    </a:p>
                    <a:p>
                      <a:r>
                        <a:rPr lang="en-US" sz="1800" baseline="0" dirty="0" smtClean="0"/>
                        <a:t>-Many stop ambulating after growth</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321062">
                <a:tc>
                  <a:txBody>
                    <a:bodyPr/>
                    <a:lstStyle/>
                    <a:p>
                      <a:r>
                        <a:rPr lang="en-US" sz="1800" dirty="0" smtClean="0"/>
                        <a:t>L5</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800" dirty="0" smtClean="0"/>
                        <a:t>- Lateral</a:t>
                      </a:r>
                      <a:r>
                        <a:rPr lang="en-US" sz="1800" baseline="0" dirty="0" smtClean="0"/>
                        <a:t> Hamstrings 3/5 AND gluteus minimus and medius 2/5, posterior tibialis 3/5 or peroneus tertius 4/5</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800" dirty="0" smtClean="0"/>
                        <a:t>-Orthoses</a:t>
                      </a:r>
                      <a:r>
                        <a:rPr lang="en-US" sz="1800" baseline="0" dirty="0" smtClean="0"/>
                        <a:t> for alignment</a:t>
                      </a:r>
                    </a:p>
                    <a:p>
                      <a:r>
                        <a:rPr lang="en-US" sz="1800" baseline="0" dirty="0" smtClean="0"/>
                        <a:t>-Gait assistive device for long distances</a:t>
                      </a:r>
                    </a:p>
                    <a:p>
                      <a:r>
                        <a:rPr lang="en-US" sz="1800" baseline="0" dirty="0" smtClean="0"/>
                        <a:t>-WC for very long distances or rapid growth</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986547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0010"/>
            <a:ext cx="8913813" cy="1081289"/>
          </a:xfrm>
        </p:spPr>
        <p:txBody>
          <a:bodyPr>
            <a:normAutofit fontScale="90000"/>
          </a:bodyPr>
          <a:lstStyle/>
          <a:p>
            <a:r>
              <a:rPr lang="en-US" dirty="0" smtClean="0"/>
              <a:t>Gait </a:t>
            </a:r>
            <a:r>
              <a:rPr lang="en-US" dirty="0"/>
              <a:t>c</a:t>
            </a:r>
            <a:r>
              <a:rPr lang="en-US" dirty="0" smtClean="0"/>
              <a:t>haracteristics of </a:t>
            </a:r>
            <a:r>
              <a:rPr lang="en-US" dirty="0"/>
              <a:t>c</a:t>
            </a:r>
            <a:r>
              <a:rPr lang="en-US" dirty="0" smtClean="0"/>
              <a:t>hildren with lumbar level myelomeningocele</a:t>
            </a:r>
            <a:endParaRPr lang="en-US" dirty="0"/>
          </a:p>
        </p:txBody>
      </p:sp>
      <p:sp>
        <p:nvSpPr>
          <p:cNvPr id="3" name="Content Placeholder 2"/>
          <p:cNvSpPr>
            <a:spLocks noGrp="1"/>
          </p:cNvSpPr>
          <p:nvPr>
            <p:ph idx="1"/>
          </p:nvPr>
        </p:nvSpPr>
        <p:spPr>
          <a:xfrm>
            <a:off x="1114424" y="1693551"/>
            <a:ext cx="7610476" cy="4816035"/>
          </a:xfrm>
        </p:spPr>
        <p:txBody>
          <a:bodyPr/>
          <a:lstStyle/>
          <a:p>
            <a:r>
              <a:rPr lang="en-US" dirty="0" smtClean="0"/>
              <a:t>A higher level of spinal involvement results in increased compensatory motions</a:t>
            </a:r>
            <a:r>
              <a:rPr lang="en-US" baseline="30000" dirty="0" smtClean="0"/>
              <a:t>9</a:t>
            </a:r>
          </a:p>
          <a:p>
            <a:r>
              <a:rPr lang="en-US" dirty="0" smtClean="0"/>
              <a:t>Children with lumbar MMC often develop knee flexion contractures resulting in a crouched gait secondary to weak hip and knee extensors</a:t>
            </a:r>
            <a:r>
              <a:rPr lang="en-US" baseline="30000" dirty="0" smtClean="0"/>
              <a:t>10</a:t>
            </a:r>
          </a:p>
          <a:p>
            <a:r>
              <a:rPr lang="en-US" dirty="0" smtClean="0"/>
              <a:t>The variety in presentation of strength and weakness means people with the same spinal level involvement will not always achieve the same functional level.</a:t>
            </a:r>
          </a:p>
          <a:p>
            <a:r>
              <a:rPr lang="en-US" dirty="0" smtClean="0"/>
              <a:t>Ambulation for children with MMC has a high energy cost, requiring greater O2 consumption than typically developing children.</a:t>
            </a:r>
            <a:r>
              <a:rPr lang="en-US" baseline="30000" dirty="0" smtClean="0"/>
              <a:t>8,10,11</a:t>
            </a:r>
            <a:endParaRPr lang="en-US" dirty="0"/>
          </a:p>
        </p:txBody>
      </p:sp>
    </p:spTree>
    <p:extLst>
      <p:ext uri="{BB962C8B-B14F-4D97-AF65-F5344CB8AC3E}">
        <p14:creationId xmlns:p14="http://schemas.microsoft.com/office/powerpoint/2010/main" val="27617086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does the literature say about assistive devices?</a:t>
            </a:r>
            <a:endParaRPr lang="en-US" dirty="0"/>
          </a:p>
        </p:txBody>
      </p:sp>
      <p:sp>
        <p:nvSpPr>
          <p:cNvPr id="3" name="Content Placeholder 2"/>
          <p:cNvSpPr>
            <a:spLocks noGrp="1"/>
          </p:cNvSpPr>
          <p:nvPr>
            <p:ph idx="1"/>
          </p:nvPr>
        </p:nvSpPr>
        <p:spPr>
          <a:xfrm>
            <a:off x="1114424" y="2242742"/>
            <a:ext cx="7610476" cy="3670767"/>
          </a:xfrm>
        </p:spPr>
        <p:txBody>
          <a:bodyPr>
            <a:noAutofit/>
          </a:bodyPr>
          <a:lstStyle/>
          <a:p>
            <a:r>
              <a:rPr lang="en-US" sz="2400" dirty="0" smtClean="0"/>
              <a:t>The research is largely old and based on children with cerebral palsy.</a:t>
            </a:r>
            <a:r>
              <a:rPr lang="en-US" sz="2400" baseline="30000" dirty="0" smtClean="0"/>
              <a:t>2</a:t>
            </a:r>
          </a:p>
          <a:p>
            <a:r>
              <a:rPr lang="en-US" sz="2400" dirty="0" smtClean="0"/>
              <a:t>Posterior rolling walkers and gait trainers have been recommended for children with spina bifida based on cerebral palsy research that indicates posterior walkers facilitate a more upright posture.</a:t>
            </a:r>
            <a:r>
              <a:rPr lang="en-US" sz="2400" baseline="30000" dirty="0" smtClean="0"/>
              <a:t>2</a:t>
            </a:r>
          </a:p>
          <a:p>
            <a:r>
              <a:rPr lang="en-US" sz="2400" dirty="0" smtClean="0"/>
              <a:t>To date, there are no articles that directly analyze the use of anterior verses posterior rolling walkers for children with spina bifida.</a:t>
            </a:r>
            <a:endParaRPr lang="en-US" sz="2400" dirty="0"/>
          </a:p>
        </p:txBody>
      </p:sp>
    </p:spTree>
    <p:extLst>
      <p:ext uri="{BB962C8B-B14F-4D97-AF65-F5344CB8AC3E}">
        <p14:creationId xmlns:p14="http://schemas.microsoft.com/office/powerpoint/2010/main" val="495177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a:xfrm>
            <a:off x="1114424" y="2296894"/>
            <a:ext cx="7610476" cy="3969436"/>
          </a:xfrm>
        </p:spPr>
        <p:txBody>
          <a:bodyPr>
            <a:normAutofit fontScale="92500" lnSpcReduction="10000"/>
          </a:bodyPr>
          <a:lstStyle/>
          <a:p>
            <a:pPr>
              <a:buFont typeface="Wingdings 2" charset="2"/>
              <a:buChar char=""/>
            </a:pPr>
            <a:r>
              <a:rPr lang="en-US" sz="2400" dirty="0"/>
              <a:t>Following the the presentation the learner will:</a:t>
            </a:r>
          </a:p>
          <a:p>
            <a:pPr lvl="1">
              <a:buFont typeface="Wingdings 2" charset="2"/>
              <a:buChar char=""/>
            </a:pPr>
            <a:r>
              <a:rPr lang="en-US" sz="2000" dirty="0"/>
              <a:t>Understand why gait devices are chosen for children</a:t>
            </a:r>
          </a:p>
          <a:p>
            <a:pPr lvl="1">
              <a:buFont typeface="Wingdings 2" charset="2"/>
              <a:buChar char=""/>
            </a:pPr>
            <a:r>
              <a:rPr lang="en-US" sz="2000" dirty="0"/>
              <a:t>Understand considerations that are specific to pediatric device choice</a:t>
            </a:r>
          </a:p>
          <a:p>
            <a:pPr lvl="1">
              <a:buFont typeface="Wingdings 2" charset="2"/>
              <a:buChar char=""/>
            </a:pPr>
            <a:r>
              <a:rPr lang="en-US" sz="2000" dirty="0"/>
              <a:t>Recognize the benefits and drawbacks of various gait devices</a:t>
            </a:r>
          </a:p>
          <a:p>
            <a:pPr lvl="1">
              <a:buFont typeface="Wingdings 2" charset="2"/>
              <a:buChar char=""/>
            </a:pPr>
            <a:r>
              <a:rPr lang="en-US" sz="2000" dirty="0"/>
              <a:t>Be familiar with funding requirements for pediatric gait devices</a:t>
            </a:r>
          </a:p>
          <a:p>
            <a:pPr lvl="1">
              <a:buFont typeface="Wingdings 2" charset="2"/>
              <a:buChar char=""/>
            </a:pPr>
            <a:r>
              <a:rPr lang="en-US" sz="2000" dirty="0"/>
              <a:t>Understand the state of the literature on choosing a device for children with </a:t>
            </a:r>
            <a:r>
              <a:rPr lang="en-US" sz="2000" dirty="0" smtClean="0"/>
              <a:t>lumbar level myelomeningocele</a:t>
            </a:r>
            <a:endParaRPr lang="en-US" sz="2000" dirty="0"/>
          </a:p>
          <a:p>
            <a:pPr lvl="1">
              <a:buFont typeface="Wingdings 2" charset="2"/>
              <a:buChar char=""/>
            </a:pPr>
            <a:r>
              <a:rPr lang="en-US" sz="2000" dirty="0" smtClean="0"/>
              <a:t>Be </a:t>
            </a:r>
            <a:r>
              <a:rPr lang="en-US" sz="2000" dirty="0"/>
              <a:t>able to demonstrate clinical application of the materials through completion of case </a:t>
            </a:r>
            <a:r>
              <a:rPr lang="en-US" sz="2000" dirty="0" smtClean="0"/>
              <a:t>studies</a:t>
            </a:r>
            <a:endParaRPr lang="en-US" sz="2000" dirty="0"/>
          </a:p>
        </p:txBody>
      </p:sp>
    </p:spTree>
    <p:extLst>
      <p:ext uri="{BB962C8B-B14F-4D97-AF65-F5344CB8AC3E}">
        <p14:creationId xmlns:p14="http://schemas.microsoft.com/office/powerpoint/2010/main" val="34866422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59344"/>
            <a:ext cx="8913813" cy="914400"/>
          </a:xfrm>
        </p:spPr>
        <p:txBody>
          <a:bodyPr>
            <a:normAutofit fontScale="90000"/>
          </a:bodyPr>
          <a:lstStyle/>
          <a:p>
            <a:r>
              <a:rPr lang="en-US" dirty="0" smtClean="0"/>
              <a:t>If there is no research, what do you do?</a:t>
            </a:r>
            <a:endParaRPr lang="en-US" dirty="0"/>
          </a:p>
        </p:txBody>
      </p:sp>
      <p:sp>
        <p:nvSpPr>
          <p:cNvPr id="3" name="Content Placeholder 2"/>
          <p:cNvSpPr>
            <a:spLocks noGrp="1"/>
          </p:cNvSpPr>
          <p:nvPr>
            <p:ph idx="1"/>
          </p:nvPr>
        </p:nvSpPr>
        <p:spPr>
          <a:xfrm>
            <a:off x="617391" y="1658274"/>
            <a:ext cx="8107509" cy="4304442"/>
          </a:xfrm>
        </p:spPr>
        <p:txBody>
          <a:bodyPr>
            <a:noAutofit/>
          </a:bodyPr>
          <a:lstStyle/>
          <a:p>
            <a:r>
              <a:rPr lang="en-US" sz="2400" dirty="0" smtClean="0"/>
              <a:t>…It depends…</a:t>
            </a:r>
          </a:p>
          <a:p>
            <a:r>
              <a:rPr lang="en-US" sz="2400" dirty="0" smtClean="0"/>
              <a:t>In order to determine the appropriate assistive device for these children, you must try different options.</a:t>
            </a:r>
          </a:p>
          <a:p>
            <a:r>
              <a:rPr lang="en-US" sz="2400" dirty="0" smtClean="0"/>
              <a:t>Looks are not everything!</a:t>
            </a:r>
          </a:p>
          <a:p>
            <a:pPr lvl="1"/>
            <a:r>
              <a:rPr lang="en-US" sz="2000" dirty="0" smtClean="0"/>
              <a:t>A posterior walker may facilitate an upright posture BUT these children have motor deficits below the level of their spinal involvement. Forward progression </a:t>
            </a:r>
            <a:r>
              <a:rPr lang="en-US" sz="2000" i="1" dirty="0" smtClean="0"/>
              <a:t>requires</a:t>
            </a:r>
            <a:r>
              <a:rPr lang="en-US" sz="2000" dirty="0"/>
              <a:t> </a:t>
            </a:r>
            <a:r>
              <a:rPr lang="en-US" sz="2000" dirty="0" smtClean="0"/>
              <a:t>compensatory movements in the trunk and upper extremities.</a:t>
            </a:r>
            <a:r>
              <a:rPr lang="en-US" sz="2000" baseline="30000" dirty="0" smtClean="0"/>
              <a:t>9</a:t>
            </a:r>
          </a:p>
          <a:p>
            <a:pPr lvl="1"/>
            <a:r>
              <a:rPr lang="en-US" sz="2000" dirty="0" smtClean="0"/>
              <a:t>If the device does not allow for momentum, gait may be less efficient.</a:t>
            </a:r>
            <a:endParaRPr lang="en-US" sz="2000" dirty="0"/>
          </a:p>
        </p:txBody>
      </p:sp>
    </p:spTree>
    <p:extLst>
      <p:ext uri="{BB962C8B-B14F-4D97-AF65-F5344CB8AC3E}">
        <p14:creationId xmlns:p14="http://schemas.microsoft.com/office/powerpoint/2010/main" val="1976539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0" y="388102"/>
            <a:ext cx="8229600" cy="1050462"/>
          </a:xfrm>
        </p:spPr>
        <p:txBody>
          <a:bodyPr>
            <a:noAutofit/>
          </a:bodyPr>
          <a:lstStyle/>
          <a:p>
            <a:r>
              <a:rPr lang="en-US" sz="2800" dirty="0" smtClean="0"/>
              <a:t>Feasibility of Wheelchair and Biped Ambulation: Criteria for Evaluation</a:t>
            </a:r>
            <a:r>
              <a:rPr lang="en-US" sz="2800" baseline="30000" dirty="0"/>
              <a:t>2</a:t>
            </a:r>
            <a:endParaRPr lang="en-US" sz="2800"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13307689"/>
              </p:ext>
            </p:extLst>
          </p:nvPr>
        </p:nvGraphicFramePr>
        <p:xfrm>
          <a:off x="260114" y="1761064"/>
          <a:ext cx="8533793" cy="4439920"/>
        </p:xfrm>
        <a:graphic>
          <a:graphicData uri="http://schemas.openxmlformats.org/drawingml/2006/table">
            <a:tbl>
              <a:tblPr firstRow="1" bandRow="1">
                <a:tableStyleId>{F5AB1C69-6EDB-4FF4-983F-18BD219EF322}</a:tableStyleId>
              </a:tblPr>
              <a:tblGrid>
                <a:gridCol w="1383331"/>
                <a:gridCol w="3193514"/>
                <a:gridCol w="3956948"/>
              </a:tblGrid>
              <a:tr h="370840">
                <a:tc>
                  <a:txBody>
                    <a:bodyPr/>
                    <a:lstStyle/>
                    <a:p>
                      <a:pPr algn="ctr"/>
                      <a:endParaRPr lang="en-US"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solidFill>
                            <a:srgbClr val="000000"/>
                          </a:solidFill>
                        </a:rPr>
                        <a:t>Household</a:t>
                      </a:r>
                      <a:r>
                        <a:rPr lang="en-US" baseline="0" dirty="0" smtClean="0">
                          <a:solidFill>
                            <a:srgbClr val="000000"/>
                          </a:solidFill>
                        </a:rPr>
                        <a:t> Distances</a:t>
                      </a:r>
                      <a:endParaRPr lang="en-US"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solidFill>
                            <a:srgbClr val="000000"/>
                          </a:solidFill>
                        </a:rPr>
                        <a:t>Community distances</a:t>
                      </a:r>
                      <a:endParaRPr lang="en-US"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gn="ctr"/>
                      <a:r>
                        <a:rPr lang="en-US" sz="1700" b="1" dirty="0" smtClean="0"/>
                        <a:t>Endurance</a:t>
                      </a:r>
                      <a:endParaRPr lang="en-US" sz="1700" b="1" dirty="0">
                        <a:solidFill>
                          <a:schemeClr val="bg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700" dirty="0" smtClean="0"/>
                        <a:t>-Adequate to go between rooms in house?</a:t>
                      </a:r>
                    </a:p>
                    <a:p>
                      <a:r>
                        <a:rPr lang="en-US" sz="1700" dirty="0" smtClean="0"/>
                        <a:t>-Adequate</a:t>
                      </a:r>
                      <a:r>
                        <a:rPr lang="en-US" sz="1700" baseline="0" dirty="0" smtClean="0"/>
                        <a:t> to get to yard and car?</a:t>
                      </a:r>
                      <a:endParaRPr lang="en-US" sz="17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700" dirty="0" smtClean="0"/>
                        <a:t>- Sufficient at a functional speed for average community distances?</a:t>
                      </a:r>
                    </a:p>
                    <a:p>
                      <a:r>
                        <a:rPr lang="en-US" sz="1700" dirty="0" smtClean="0"/>
                        <a:t>-Adequate for play and recreational activities</a:t>
                      </a:r>
                      <a:r>
                        <a:rPr lang="en-US" sz="1700" baseline="0" dirty="0" smtClean="0"/>
                        <a:t>?</a:t>
                      </a:r>
                    </a:p>
                    <a:p>
                      <a:r>
                        <a:rPr lang="en-US" sz="1700" baseline="0" dirty="0" smtClean="0"/>
                        <a:t>-Adequate for long-distance community activities?</a:t>
                      </a:r>
                      <a:endParaRPr lang="en-US" sz="17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gn="ctr"/>
                      <a:r>
                        <a:rPr lang="en-US" sz="1700" b="1" dirty="0" smtClean="0"/>
                        <a:t>Efficiency</a:t>
                      </a:r>
                      <a:endParaRPr lang="en-US" sz="1700" b="1" dirty="0">
                        <a:solidFill>
                          <a:schemeClr val="bg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700" dirty="0" smtClean="0"/>
                        <a:t>-Record</a:t>
                      </a:r>
                      <a:r>
                        <a:rPr lang="en-US" sz="1700" baseline="0" dirty="0" smtClean="0"/>
                        <a:t> HR and calculate energy expenditure</a:t>
                      </a:r>
                    </a:p>
                    <a:p>
                      <a:r>
                        <a:rPr lang="en-US" sz="1700" baseline="0" dirty="0" smtClean="0"/>
                        <a:t>-Record normal and fast household walking speeds</a:t>
                      </a:r>
                    </a:p>
                    <a:p>
                      <a:r>
                        <a:rPr lang="en-US" sz="1700" baseline="0" dirty="0" smtClean="0"/>
                        <a:t>-Is fast pace adequate for emergency situations?</a:t>
                      </a:r>
                    </a:p>
                    <a:p>
                      <a:r>
                        <a:rPr lang="en-US" sz="1700" baseline="0" dirty="0" smtClean="0"/>
                        <a:t>-Is normal pace practical for everyday activities?</a:t>
                      </a:r>
                      <a:endParaRPr lang="en-US" sz="17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700" dirty="0" smtClean="0"/>
                        <a:t>-Record</a:t>
                      </a:r>
                      <a:r>
                        <a:rPr lang="en-US" sz="1700" baseline="0" dirty="0" smtClean="0"/>
                        <a:t> HR and calculate energy expenditure</a:t>
                      </a:r>
                    </a:p>
                    <a:p>
                      <a:r>
                        <a:rPr lang="en-US" sz="1700" dirty="0" smtClean="0"/>
                        <a:t>-Record</a:t>
                      </a:r>
                      <a:r>
                        <a:rPr lang="en-US" sz="1700" baseline="0" dirty="0" smtClean="0"/>
                        <a:t> normal and fast walking paces.</a:t>
                      </a:r>
                    </a:p>
                    <a:p>
                      <a:r>
                        <a:rPr lang="en-US" sz="1700" baseline="0" dirty="0" smtClean="0"/>
                        <a:t>-Adequate speed to cross intersections?</a:t>
                      </a:r>
                    </a:p>
                    <a:p>
                      <a:r>
                        <a:rPr lang="en-US" sz="1700" baseline="0" dirty="0" smtClean="0"/>
                        <a:t>-Is typical pace practical for community distances?</a:t>
                      </a:r>
                    </a:p>
                    <a:p>
                      <a:endParaRPr lang="en-US" sz="17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6" name="TextBox 5"/>
          <p:cNvSpPr txBox="1"/>
          <p:nvPr/>
        </p:nvSpPr>
        <p:spPr>
          <a:xfrm>
            <a:off x="1040327" y="6618392"/>
            <a:ext cx="5120137" cy="276999"/>
          </a:xfrm>
          <a:prstGeom prst="rect">
            <a:avLst/>
          </a:prstGeom>
          <a:noFill/>
        </p:spPr>
        <p:txBody>
          <a:bodyPr wrap="none" rtlCol="0">
            <a:spAutoFit/>
          </a:bodyPr>
          <a:lstStyle/>
          <a:p>
            <a:pPr algn="just"/>
            <a:r>
              <a:rPr lang="en-US" sz="1200" dirty="0" smtClean="0"/>
              <a:t>Chart found in </a:t>
            </a:r>
            <a:r>
              <a:rPr lang="en-US" sz="1200" i="1" dirty="0" smtClean="0"/>
              <a:t>Physical Therapy for Children </a:t>
            </a:r>
            <a:r>
              <a:rPr lang="en-US" sz="1200" dirty="0" smtClean="0"/>
              <a:t>Fourth Edition, pg. 730</a:t>
            </a:r>
            <a:endParaRPr lang="en-US" sz="1200" dirty="0"/>
          </a:p>
        </p:txBody>
      </p:sp>
    </p:spTree>
    <p:extLst>
      <p:ext uri="{BB962C8B-B14F-4D97-AF65-F5344CB8AC3E}">
        <p14:creationId xmlns:p14="http://schemas.microsoft.com/office/powerpoint/2010/main" val="30178716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86446583"/>
              </p:ext>
            </p:extLst>
          </p:nvPr>
        </p:nvGraphicFramePr>
        <p:xfrm>
          <a:off x="299873" y="136882"/>
          <a:ext cx="8555275" cy="6404319"/>
        </p:xfrm>
        <a:graphic>
          <a:graphicData uri="http://schemas.openxmlformats.org/drawingml/2006/table">
            <a:tbl>
              <a:tblPr firstRow="1" bandRow="1">
                <a:tableStyleId>{F5AB1C69-6EDB-4FF4-983F-18BD219EF322}</a:tableStyleId>
              </a:tblPr>
              <a:tblGrid>
                <a:gridCol w="1544363"/>
                <a:gridCol w="3376326"/>
                <a:gridCol w="3634586"/>
              </a:tblGrid>
              <a:tr h="286482">
                <a:tc>
                  <a:txBody>
                    <a:bodyPr/>
                    <a:lstStyle/>
                    <a:p>
                      <a:endParaRPr lang="en-US"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solidFill>
                            <a:srgbClr val="000000"/>
                          </a:solidFill>
                        </a:rPr>
                        <a:t>Household</a:t>
                      </a:r>
                      <a:r>
                        <a:rPr lang="en-US" baseline="0" dirty="0" smtClean="0">
                          <a:solidFill>
                            <a:srgbClr val="000000"/>
                          </a:solidFill>
                        </a:rPr>
                        <a:t>  Distances Cont.</a:t>
                      </a:r>
                      <a:endParaRPr lang="en-US"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solidFill>
                            <a:srgbClr val="000000"/>
                          </a:solidFill>
                        </a:rPr>
                        <a:t>Community</a:t>
                      </a:r>
                      <a:r>
                        <a:rPr lang="en-US" baseline="0" dirty="0" smtClean="0">
                          <a:solidFill>
                            <a:srgbClr val="000000"/>
                          </a:solidFill>
                        </a:rPr>
                        <a:t> Distances Cont.</a:t>
                      </a:r>
                      <a:endParaRPr lang="en-US"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914196">
                <a:tc>
                  <a:txBody>
                    <a:bodyPr/>
                    <a:lstStyle/>
                    <a:p>
                      <a:pPr algn="ctr"/>
                      <a:r>
                        <a:rPr lang="en-US" sz="1700" b="1" dirty="0" smtClean="0"/>
                        <a:t>Effectiveness</a:t>
                      </a:r>
                      <a:endParaRPr lang="en-US" sz="1700" b="1" dirty="0" smtClean="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700" dirty="0" smtClean="0"/>
                        <a:t>-Independent with</a:t>
                      </a:r>
                      <a:r>
                        <a:rPr lang="en-US" sz="1700" baseline="0" dirty="0" smtClean="0"/>
                        <a:t> all transfers</a:t>
                      </a:r>
                    </a:p>
                    <a:p>
                      <a:r>
                        <a:rPr lang="en-US" sz="1700" baseline="0" dirty="0" smtClean="0"/>
                        <a:t>-Able to carry, lift, reach and climb</a:t>
                      </a:r>
                    </a:p>
                    <a:p>
                      <a:r>
                        <a:rPr lang="en-US" sz="1700" baseline="0" dirty="0" smtClean="0"/>
                        <a:t>-Able to perform activities of daily living</a:t>
                      </a:r>
                    </a:p>
                    <a:p>
                      <a:r>
                        <a:rPr lang="en-US" sz="1700" baseline="0" dirty="0" smtClean="0"/>
                        <a:t>-Able to go forward, backward, sideways and turn</a:t>
                      </a:r>
                      <a:endParaRPr lang="en-US" sz="1700" baseline="0" dirty="0" smtClean="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indent="0">
                        <a:buFontTx/>
                        <a:buNone/>
                      </a:pPr>
                      <a:r>
                        <a:rPr lang="en-US" sz="1700" baseline="0" dirty="0" smtClean="0"/>
                        <a:t>-Independent in all transfers</a:t>
                      </a:r>
                    </a:p>
                    <a:p>
                      <a:pPr marL="0" indent="0">
                        <a:buFontTx/>
                        <a:buNone/>
                      </a:pPr>
                      <a:r>
                        <a:rPr lang="en-US" sz="1700" baseline="0" dirty="0" smtClean="0"/>
                        <a:t>-Able to maneuver in all directions</a:t>
                      </a:r>
                    </a:p>
                    <a:p>
                      <a:pPr marL="0" indent="0">
                        <a:buFontTx/>
                        <a:buNone/>
                      </a:pPr>
                      <a:r>
                        <a:rPr lang="en-US" sz="1700" baseline="0" dirty="0" smtClean="0"/>
                        <a:t>-Able to climb and step over obstacles</a:t>
                      </a:r>
                    </a:p>
                    <a:p>
                      <a:pPr marL="0" indent="0">
                        <a:buFontTx/>
                        <a:buNone/>
                      </a:pPr>
                      <a:r>
                        <a:rPr lang="en-US" sz="1700" baseline="0" dirty="0" smtClean="0"/>
                        <a:t>-Able to carry groceries</a:t>
                      </a:r>
                    </a:p>
                    <a:p>
                      <a:pPr marL="0" indent="0">
                        <a:buFontTx/>
                        <a:buNone/>
                      </a:pPr>
                      <a:r>
                        <a:rPr lang="en-US" sz="1700" baseline="0" dirty="0" smtClean="0"/>
                        <a:t>-Able to reach and lift items from shelves</a:t>
                      </a:r>
                      <a:endParaRPr lang="en-US" sz="1700" baseline="0" dirty="0" smtClean="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413931">
                <a:tc>
                  <a:txBody>
                    <a:bodyPr/>
                    <a:lstStyle/>
                    <a:p>
                      <a:pPr algn="ctr"/>
                      <a:r>
                        <a:rPr lang="en-US" sz="1700" b="1" dirty="0" smtClean="0"/>
                        <a:t>Safety</a:t>
                      </a:r>
                      <a:endParaRPr lang="en-US" sz="1700" b="1"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700" dirty="0" smtClean="0"/>
                        <a:t>-Has</a:t>
                      </a:r>
                      <a:r>
                        <a:rPr lang="en-US" sz="1700" baseline="0" dirty="0" smtClean="0"/>
                        <a:t> good stability and balance</a:t>
                      </a:r>
                    </a:p>
                    <a:p>
                      <a:r>
                        <a:rPr lang="en-US" sz="1700" baseline="0" dirty="0" smtClean="0"/>
                        <a:t>-Observes joint and skin protection</a:t>
                      </a:r>
                    </a:p>
                    <a:p>
                      <a:r>
                        <a:rPr lang="en-US" sz="1700" baseline="0" dirty="0" smtClean="0"/>
                        <a:t>-Able to maneuver around obstacles</a:t>
                      </a:r>
                    </a:p>
                    <a:p>
                      <a:r>
                        <a:rPr lang="en-US" sz="1700" baseline="0" dirty="0" smtClean="0"/>
                        <a:t>-Safe on smooth surfaces and rugs</a:t>
                      </a:r>
                    </a:p>
                    <a:p>
                      <a:r>
                        <a:rPr lang="en-US" sz="1700" baseline="0" dirty="0" smtClean="0"/>
                        <a:t>-Safe when turning</a:t>
                      </a:r>
                      <a:endParaRPr lang="en-US" sz="17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700" dirty="0" smtClean="0"/>
                        <a:t>-Has good stability and balance</a:t>
                      </a:r>
                    </a:p>
                    <a:p>
                      <a:r>
                        <a:rPr lang="en-US" sz="1700" baseline="0" dirty="0" smtClean="0"/>
                        <a:t>-Observes joint and skin protection</a:t>
                      </a:r>
                    </a:p>
                    <a:p>
                      <a:r>
                        <a:rPr lang="en-US" sz="1700" baseline="0" dirty="0" smtClean="0"/>
                        <a:t>-Able to maneuver around obstacles and congested areas</a:t>
                      </a:r>
                    </a:p>
                    <a:p>
                      <a:r>
                        <a:rPr lang="en-US" sz="1700" baseline="0" dirty="0" smtClean="0"/>
                        <a:t>-Safe on uneven terrain, wet or slippery surfaces, curbs, inclines, and steps</a:t>
                      </a:r>
                      <a:endParaRPr lang="en-US" sz="1700" baseline="0" dirty="0" smtClean="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451319">
                <a:tc>
                  <a:txBody>
                    <a:bodyPr/>
                    <a:lstStyle/>
                    <a:p>
                      <a:pPr algn="ctr"/>
                      <a:r>
                        <a:rPr lang="en-US" sz="1700" b="1" dirty="0" smtClean="0"/>
                        <a:t>Accessibility</a:t>
                      </a:r>
                      <a:endParaRPr lang="en-US" sz="1700" b="1"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700" dirty="0" smtClean="0"/>
                        <a:t>-Maneuvers</a:t>
                      </a:r>
                      <a:r>
                        <a:rPr lang="en-US" sz="1700" baseline="0" dirty="0" smtClean="0"/>
                        <a:t> in and out of the house independently</a:t>
                      </a:r>
                    </a:p>
                    <a:p>
                      <a:r>
                        <a:rPr lang="en-US" sz="1700" baseline="0" dirty="0" smtClean="0"/>
                        <a:t>-Necessary household rooms accessible</a:t>
                      </a:r>
                    </a:p>
                    <a:p>
                      <a:r>
                        <a:rPr lang="en-US" sz="1700" baseline="0" dirty="0" smtClean="0"/>
                        <a:t>-Emergency routes accessible</a:t>
                      </a:r>
                      <a:endParaRPr lang="en-US" sz="1700" baseline="0" dirty="0" smtClean="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700" baseline="0" dirty="0" smtClean="0"/>
                        <a:t>-Maneuvers in and out of car and bus independently</a:t>
                      </a:r>
                    </a:p>
                    <a:p>
                      <a:r>
                        <a:rPr lang="en-US" sz="1700" baseline="0" dirty="0" smtClean="0"/>
                        <a:t>-Necessary community buildings accessible</a:t>
                      </a:r>
                      <a:endParaRPr lang="en-US" sz="1700" baseline="0" dirty="0" smtClean="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5" name="TextBox 4"/>
          <p:cNvSpPr txBox="1"/>
          <p:nvPr/>
        </p:nvSpPr>
        <p:spPr>
          <a:xfrm>
            <a:off x="1136287" y="6615536"/>
            <a:ext cx="5120137" cy="276999"/>
          </a:xfrm>
          <a:prstGeom prst="rect">
            <a:avLst/>
          </a:prstGeom>
          <a:noFill/>
        </p:spPr>
        <p:txBody>
          <a:bodyPr wrap="none" rtlCol="0">
            <a:spAutoFit/>
          </a:bodyPr>
          <a:lstStyle/>
          <a:p>
            <a:pPr algn="just"/>
            <a:r>
              <a:rPr lang="en-US" sz="1200" dirty="0" smtClean="0"/>
              <a:t>Chart found in </a:t>
            </a:r>
            <a:r>
              <a:rPr lang="en-US" sz="1200" i="1" dirty="0" smtClean="0"/>
              <a:t>Physical Therapy for Children </a:t>
            </a:r>
            <a:r>
              <a:rPr lang="en-US" sz="1200" dirty="0" smtClean="0"/>
              <a:t>Fourth Edition, pg. 730</a:t>
            </a:r>
            <a:endParaRPr lang="en-US" sz="1200" dirty="0"/>
          </a:p>
        </p:txBody>
      </p:sp>
    </p:spTree>
    <p:extLst>
      <p:ext uri="{BB962C8B-B14F-4D97-AF65-F5344CB8AC3E}">
        <p14:creationId xmlns:p14="http://schemas.microsoft.com/office/powerpoint/2010/main" val="32824278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to consider</a:t>
            </a:r>
            <a:endParaRPr lang="en-US" dirty="0"/>
          </a:p>
        </p:txBody>
      </p:sp>
      <p:sp>
        <p:nvSpPr>
          <p:cNvPr id="3" name="Content Placeholder 2"/>
          <p:cNvSpPr>
            <a:spLocks noGrp="1"/>
          </p:cNvSpPr>
          <p:nvPr>
            <p:ph idx="1"/>
          </p:nvPr>
        </p:nvSpPr>
        <p:spPr>
          <a:xfrm>
            <a:off x="1114424" y="2038257"/>
            <a:ext cx="7610476" cy="3730402"/>
          </a:xfrm>
        </p:spPr>
        <p:txBody>
          <a:bodyPr>
            <a:noAutofit/>
          </a:bodyPr>
          <a:lstStyle/>
          <a:p>
            <a:r>
              <a:rPr lang="en-US" sz="1900" dirty="0" smtClean="0"/>
              <a:t>What does the child need to be able to do at home and at school?</a:t>
            </a:r>
          </a:p>
          <a:p>
            <a:pPr lvl="1"/>
            <a:r>
              <a:rPr lang="en-US" sz="1700" dirty="0" smtClean="0"/>
              <a:t>Do they have enough energy to complete academic work after walking</a:t>
            </a:r>
            <a:r>
              <a:rPr lang="en-US" sz="1700" dirty="0"/>
              <a:t>?</a:t>
            </a:r>
            <a:endParaRPr lang="en-US" sz="1700" dirty="0" smtClean="0"/>
          </a:p>
          <a:p>
            <a:r>
              <a:rPr lang="en-US" sz="1900" dirty="0" smtClean="0"/>
              <a:t>How much support do they need?</a:t>
            </a:r>
          </a:p>
          <a:p>
            <a:r>
              <a:rPr lang="en-US" sz="1900" dirty="0" smtClean="0"/>
              <a:t>Can they do those things in a way that provides maximum opportunity for participation in age appropriate activities?</a:t>
            </a:r>
          </a:p>
          <a:p>
            <a:r>
              <a:rPr lang="en-US" sz="1900" dirty="0" smtClean="0"/>
              <a:t>If ambulation is not efficient enough with the current assistive device, you must consider alternative wheeled mobility.</a:t>
            </a:r>
          </a:p>
          <a:p>
            <a:r>
              <a:rPr lang="en-US" sz="1900" dirty="0" smtClean="0"/>
              <a:t>While ambulation is important for exercise and weight management, functional mobility without overexertion is vital! (may even need to consider power mobility)</a:t>
            </a:r>
            <a:endParaRPr lang="en-US" sz="1900" dirty="0"/>
          </a:p>
        </p:txBody>
      </p:sp>
    </p:spTree>
    <p:extLst>
      <p:ext uri="{BB962C8B-B14F-4D97-AF65-F5344CB8AC3E}">
        <p14:creationId xmlns:p14="http://schemas.microsoft.com/office/powerpoint/2010/main" val="20271229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56"/>
            <a:ext cx="8913813" cy="1098930"/>
          </a:xfrm>
        </p:spPr>
        <p:txBody>
          <a:bodyPr>
            <a:normAutofit fontScale="90000"/>
          </a:bodyPr>
          <a:lstStyle/>
          <a:p>
            <a:r>
              <a:rPr lang="en-US" dirty="0" smtClean="0"/>
              <a:t>With age, mobility will likely change for this population</a:t>
            </a:r>
            <a:endParaRPr lang="en-US" dirty="0"/>
          </a:p>
        </p:txBody>
      </p:sp>
      <p:sp>
        <p:nvSpPr>
          <p:cNvPr id="3" name="Content Placeholder 2"/>
          <p:cNvSpPr>
            <a:spLocks noGrp="1"/>
          </p:cNvSpPr>
          <p:nvPr>
            <p:ph idx="1"/>
          </p:nvPr>
        </p:nvSpPr>
        <p:spPr>
          <a:xfrm>
            <a:off x="1114424" y="2222786"/>
            <a:ext cx="7610476" cy="4322083"/>
          </a:xfrm>
        </p:spPr>
        <p:txBody>
          <a:bodyPr>
            <a:normAutofit lnSpcReduction="10000"/>
          </a:bodyPr>
          <a:lstStyle/>
          <a:p>
            <a:r>
              <a:rPr lang="en-US" sz="2400" dirty="0" smtClean="0"/>
              <a:t>As patients age, their mobility changes. A child may begin with a walker but move to lofstrand crutches with improved balance.</a:t>
            </a:r>
            <a:r>
              <a:rPr lang="en-US" sz="2400" baseline="30000" dirty="0" smtClean="0"/>
              <a:t>2</a:t>
            </a:r>
            <a:endParaRPr lang="en-US" sz="2400" dirty="0" smtClean="0"/>
          </a:p>
          <a:p>
            <a:r>
              <a:rPr lang="en-US" sz="2400" dirty="0" smtClean="0"/>
              <a:t>Later in life, walking </a:t>
            </a:r>
            <a:r>
              <a:rPr lang="en-US" sz="2400" dirty="0"/>
              <a:t>cessation may </a:t>
            </a:r>
            <a:r>
              <a:rPr lang="en-US" sz="2400" dirty="0" smtClean="0"/>
              <a:t>occur</a:t>
            </a:r>
            <a:r>
              <a:rPr lang="en-US" sz="2400" baseline="30000" dirty="0" smtClean="0"/>
              <a:t>14</a:t>
            </a:r>
            <a:r>
              <a:rPr lang="en-US" sz="2400" dirty="0" smtClean="0"/>
              <a:t> </a:t>
            </a:r>
            <a:endParaRPr lang="en-US" sz="2400" dirty="0" smtClean="0"/>
          </a:p>
          <a:p>
            <a:pPr lvl="1"/>
            <a:r>
              <a:rPr lang="en-US" sz="2000" dirty="0" smtClean="0"/>
              <a:t>Rapid growth and weight gain during puberty alters the body’s mechanics</a:t>
            </a:r>
          </a:p>
          <a:p>
            <a:pPr lvl="1"/>
            <a:r>
              <a:rPr lang="en-US" sz="2000" dirty="0" smtClean="0"/>
              <a:t>A change in bracing or equipment need without prompt acquisition can alter ambulatory ability</a:t>
            </a:r>
          </a:p>
          <a:p>
            <a:pPr lvl="1"/>
            <a:r>
              <a:rPr lang="en-US" sz="2000" dirty="0" smtClean="0"/>
              <a:t>Spinal cord tethering could alter the neurological deficit and result in the child becoming more involved</a:t>
            </a:r>
            <a:endParaRPr lang="en-US" sz="2000" dirty="0"/>
          </a:p>
          <a:p>
            <a:pPr lvl="1"/>
            <a:r>
              <a:rPr lang="en-US" sz="2000" dirty="0" smtClean="0"/>
              <a:t>Increased distance demands with life changes may require more endurance</a:t>
            </a:r>
          </a:p>
        </p:txBody>
      </p:sp>
    </p:spTree>
    <p:extLst>
      <p:ext uri="{BB962C8B-B14F-4D97-AF65-F5344CB8AC3E}">
        <p14:creationId xmlns:p14="http://schemas.microsoft.com/office/powerpoint/2010/main" val="34113506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practice making some of these decisions.</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1205789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9456"/>
            <a:ext cx="8913813" cy="914400"/>
          </a:xfrm>
        </p:spPr>
        <p:txBody>
          <a:bodyPr/>
          <a:lstStyle/>
          <a:p>
            <a:r>
              <a:rPr lang="en-US" dirty="0" smtClean="0"/>
              <a:t>Checking in on </a:t>
            </a:r>
            <a:r>
              <a:rPr lang="en-US" dirty="0" err="1" smtClean="0"/>
              <a:t>Darrius</a:t>
            </a:r>
            <a:endParaRPr lang="en-US" dirty="0"/>
          </a:p>
        </p:txBody>
      </p:sp>
      <p:sp>
        <p:nvSpPr>
          <p:cNvPr id="3" name="Content Placeholder 2"/>
          <p:cNvSpPr>
            <a:spLocks noGrp="1"/>
          </p:cNvSpPr>
          <p:nvPr>
            <p:ph idx="1"/>
          </p:nvPr>
        </p:nvSpPr>
        <p:spPr>
          <a:xfrm>
            <a:off x="1114424" y="1378333"/>
            <a:ext cx="7610476" cy="3670767"/>
          </a:xfrm>
        </p:spPr>
        <p:txBody>
          <a:bodyPr>
            <a:noAutofit/>
          </a:bodyPr>
          <a:lstStyle/>
          <a:p>
            <a:r>
              <a:rPr lang="en-US" b="1" dirty="0"/>
              <a:t>Update: </a:t>
            </a:r>
            <a:r>
              <a:rPr lang="en-US" dirty="0" err="1"/>
              <a:t>Darrius</a:t>
            </a:r>
            <a:r>
              <a:rPr lang="en-US" dirty="0"/>
              <a:t> is now 11 years old and will be entering middle school soon. When he ambulates, he uses bilateral HKAFOs and a </a:t>
            </a:r>
            <a:r>
              <a:rPr lang="en-US" dirty="0" smtClean="0"/>
              <a:t>posterior rolling </a:t>
            </a:r>
            <a:r>
              <a:rPr lang="en-US" dirty="0"/>
              <a:t>walker. As he has grown taller and heavier, forward progression has become more labored. </a:t>
            </a:r>
            <a:r>
              <a:rPr lang="en-US" dirty="0" err="1"/>
              <a:t>Darrius</a:t>
            </a:r>
            <a:r>
              <a:rPr lang="en-US" dirty="0"/>
              <a:t> has begun to complain of pain with shoulder extension during his recent PT sessions. </a:t>
            </a:r>
            <a:r>
              <a:rPr lang="en-US" dirty="0" err="1"/>
              <a:t>Darrius</a:t>
            </a:r>
            <a:r>
              <a:rPr lang="en-US" dirty="0"/>
              <a:t> has a wheelchair that was ordered for long distances at school and in the community but more often, he chooses to ride instead of walk for shorter distances. </a:t>
            </a:r>
            <a:endParaRPr lang="en-US" dirty="0" smtClean="0"/>
          </a:p>
          <a:p>
            <a:r>
              <a:rPr lang="en-US" dirty="0" err="1" smtClean="0"/>
              <a:t>Darrius’s</a:t>
            </a:r>
            <a:r>
              <a:rPr lang="en-US" dirty="0" smtClean="0"/>
              <a:t> </a:t>
            </a:r>
            <a:r>
              <a:rPr lang="en-US" dirty="0"/>
              <a:t>mom is concerned that </a:t>
            </a:r>
            <a:r>
              <a:rPr lang="en-US" dirty="0" err="1"/>
              <a:t>Darrius</a:t>
            </a:r>
            <a:r>
              <a:rPr lang="en-US" dirty="0"/>
              <a:t> is not walking like the other children at school. She is also worried because at </a:t>
            </a:r>
            <a:r>
              <a:rPr lang="en-US" dirty="0" err="1"/>
              <a:t>Darrius’s</a:t>
            </a:r>
            <a:r>
              <a:rPr lang="en-US" dirty="0"/>
              <a:t> most recent appointment, the primary care physician suggested a weight loss program to manage his excess weight. It is time to make a decision about </a:t>
            </a:r>
            <a:r>
              <a:rPr lang="en-US" dirty="0" err="1"/>
              <a:t>Darrius’s</a:t>
            </a:r>
            <a:r>
              <a:rPr lang="en-US" dirty="0"/>
              <a:t> next mobility device</a:t>
            </a:r>
            <a:r>
              <a:rPr lang="en-US" dirty="0" smtClean="0"/>
              <a:t>.</a:t>
            </a:r>
            <a:endParaRPr lang="en-US" dirty="0"/>
          </a:p>
        </p:txBody>
      </p:sp>
    </p:spTree>
    <p:extLst>
      <p:ext uri="{BB962C8B-B14F-4D97-AF65-F5344CB8AC3E}">
        <p14:creationId xmlns:p14="http://schemas.microsoft.com/office/powerpoint/2010/main" val="36149563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Carrie</a:t>
            </a:r>
            <a:endParaRPr lang="en-US" dirty="0"/>
          </a:p>
        </p:txBody>
      </p:sp>
      <p:sp>
        <p:nvSpPr>
          <p:cNvPr id="3" name="Content Placeholder 2"/>
          <p:cNvSpPr>
            <a:spLocks noGrp="1"/>
          </p:cNvSpPr>
          <p:nvPr>
            <p:ph idx="1"/>
          </p:nvPr>
        </p:nvSpPr>
        <p:spPr/>
        <p:txBody>
          <a:bodyPr>
            <a:normAutofit/>
          </a:bodyPr>
          <a:lstStyle/>
          <a:p>
            <a:r>
              <a:rPr lang="en-US" b="1" dirty="0"/>
              <a:t>History: </a:t>
            </a:r>
            <a:r>
              <a:rPr lang="en-US" dirty="0"/>
              <a:t>Carrie is a 5-year-old with L4/5 myelomeningocele. She was born with mild hydrocephalus and was successfully shunted using a VP shunt.  Carrie began ambulating at age 3 and was prescribed a posterior </a:t>
            </a:r>
            <a:r>
              <a:rPr lang="en-US" dirty="0" err="1"/>
              <a:t>SnugSeat</a:t>
            </a:r>
            <a:r>
              <a:rPr lang="en-US" dirty="0"/>
              <a:t> Crocodile without additional attachments. With the increased upper extremity support, Carrie was able to ambulate independently.  Carrie’s PT ordered twister cables to address her mild in-toeing and KAFO’s for stability and protection as she learned to ambulate.</a:t>
            </a:r>
          </a:p>
          <a:p>
            <a:pPr marL="0" indent="0">
              <a:buNone/>
            </a:pPr>
            <a:endParaRPr lang="en-US" dirty="0" smtClean="0"/>
          </a:p>
          <a:p>
            <a:endParaRPr lang="en-US" dirty="0"/>
          </a:p>
        </p:txBody>
      </p:sp>
    </p:spTree>
    <p:extLst>
      <p:ext uri="{BB962C8B-B14F-4D97-AF65-F5344CB8AC3E}">
        <p14:creationId xmlns:p14="http://schemas.microsoft.com/office/powerpoint/2010/main" val="17008757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59241"/>
            <a:ext cx="8913813" cy="914400"/>
          </a:xfrm>
        </p:spPr>
        <p:txBody>
          <a:bodyPr/>
          <a:lstStyle/>
          <a:p>
            <a:r>
              <a:rPr lang="en-US" dirty="0" smtClean="0"/>
              <a:t>Carrie Continued</a:t>
            </a:r>
            <a:endParaRPr lang="en-US" dirty="0"/>
          </a:p>
        </p:txBody>
      </p:sp>
      <p:sp>
        <p:nvSpPr>
          <p:cNvPr id="3" name="Content Placeholder 2"/>
          <p:cNvSpPr>
            <a:spLocks noGrp="1"/>
          </p:cNvSpPr>
          <p:nvPr>
            <p:ph idx="1"/>
          </p:nvPr>
        </p:nvSpPr>
        <p:spPr>
          <a:xfrm>
            <a:off x="1114424" y="1940527"/>
            <a:ext cx="7610476" cy="4533777"/>
          </a:xfrm>
        </p:spPr>
        <p:txBody>
          <a:bodyPr>
            <a:normAutofit fontScale="92500" lnSpcReduction="20000"/>
          </a:bodyPr>
          <a:lstStyle/>
          <a:p>
            <a:r>
              <a:rPr lang="en-US" dirty="0"/>
              <a:t>Carrie has now begun kindergarten at the local elementary and is using KAFOs and </a:t>
            </a:r>
            <a:r>
              <a:rPr lang="en-US" dirty="0" smtClean="0"/>
              <a:t>her posterior crocodile for </a:t>
            </a:r>
            <a:r>
              <a:rPr lang="en-US" dirty="0"/>
              <a:t>all school mobility. While mildly cognitively involved secondary to hydrocephalus, Carrie is able to participate in a normal classroom setting. She is beginning to learn to self-catheterize and is an active participant in the classroom. </a:t>
            </a:r>
            <a:endParaRPr lang="en-US" dirty="0" smtClean="0"/>
          </a:p>
          <a:p>
            <a:pPr>
              <a:buFont typeface="Wingdings 2" charset="2"/>
              <a:buChar char=""/>
            </a:pPr>
            <a:r>
              <a:rPr lang="en-US" dirty="0" smtClean="0"/>
              <a:t>Recently</a:t>
            </a:r>
            <a:r>
              <a:rPr lang="en-US" dirty="0"/>
              <a:t>, Carrie’s teacher has reported that Carrie seems to forget to bring her walker with her when transitioning </a:t>
            </a:r>
            <a:r>
              <a:rPr lang="en-US" sz="2100" dirty="0"/>
              <a:t>between</a:t>
            </a:r>
            <a:r>
              <a:rPr lang="en-US" dirty="0"/>
              <a:t> stations in the classroom. Carrie will walk for 3-5 feet before losing her balance and either </a:t>
            </a:r>
            <a:r>
              <a:rPr lang="en-US" dirty="0" smtClean="0"/>
              <a:t>falling </a:t>
            </a:r>
            <a:r>
              <a:rPr lang="en-US" dirty="0"/>
              <a:t>or </a:t>
            </a:r>
            <a:r>
              <a:rPr lang="en-US" dirty="0" smtClean="0"/>
              <a:t>reaching </a:t>
            </a:r>
            <a:r>
              <a:rPr lang="en-US" dirty="0"/>
              <a:t>for furniture to catch herself. The most recent fall has created an abrasion on the front of her right shin that has been slow to heal. Concerned about Carrie’s safety, the teacher has asked the school physical therapist to think of a way to keep her from falling. At this time, Medicaid will cover a new device so the school therapist would like to make a change to Carrie’s mobility device.</a:t>
            </a:r>
          </a:p>
          <a:p>
            <a:endParaRPr lang="en-US" dirty="0"/>
          </a:p>
        </p:txBody>
      </p:sp>
    </p:spTree>
    <p:extLst>
      <p:ext uri="{BB962C8B-B14F-4D97-AF65-F5344CB8AC3E}">
        <p14:creationId xmlns:p14="http://schemas.microsoft.com/office/powerpoint/2010/main" val="16140954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Thank you for your time! Please contact me with any questions.</a:t>
            </a:r>
            <a:endParaRPr lang="en-US" dirty="0"/>
          </a:p>
        </p:txBody>
      </p:sp>
      <p:sp>
        <p:nvSpPr>
          <p:cNvPr id="5" name="Text Placeholder 4"/>
          <p:cNvSpPr>
            <a:spLocks noGrp="1"/>
          </p:cNvSpPr>
          <p:nvPr>
            <p:ph type="body" idx="1"/>
          </p:nvPr>
        </p:nvSpPr>
        <p:spPr/>
        <p:txBody>
          <a:bodyPr/>
          <a:lstStyle/>
          <a:p>
            <a:r>
              <a:rPr lang="en-US" dirty="0" err="1"/>
              <a:t>m</a:t>
            </a:r>
            <a:r>
              <a:rPr lang="en-US" dirty="0" err="1" smtClean="0"/>
              <a:t>ae_langford@med.unc.edu</a:t>
            </a:r>
            <a:endParaRPr lang="en-US" dirty="0"/>
          </a:p>
        </p:txBody>
      </p:sp>
    </p:spTree>
    <p:extLst>
      <p:ext uri="{BB962C8B-B14F-4D97-AF65-F5344CB8AC3E}">
        <p14:creationId xmlns:p14="http://schemas.microsoft.com/office/powerpoint/2010/main" val="669375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Review…</a:t>
            </a:r>
            <a:endParaRPr lang="en-US" dirty="0"/>
          </a:p>
        </p:txBody>
      </p:sp>
      <p:sp>
        <p:nvSpPr>
          <p:cNvPr id="4" name="Text Placeholder 3"/>
          <p:cNvSpPr>
            <a:spLocks noGrp="1"/>
          </p:cNvSpPr>
          <p:nvPr>
            <p:ph type="body" idx="1"/>
          </p:nvPr>
        </p:nvSpPr>
        <p:spPr/>
        <p:txBody>
          <a:bodyPr>
            <a:normAutofit/>
          </a:bodyPr>
          <a:lstStyle/>
          <a:p>
            <a:r>
              <a:rPr lang="en-US" sz="2000" dirty="0" smtClean="0"/>
              <a:t>Why do children and adults need assistive devices?</a:t>
            </a:r>
            <a:endParaRPr lang="en-US" sz="2000" dirty="0"/>
          </a:p>
        </p:txBody>
      </p:sp>
    </p:spTree>
    <p:extLst>
      <p:ext uri="{BB962C8B-B14F-4D97-AF65-F5344CB8AC3E}">
        <p14:creationId xmlns:p14="http://schemas.microsoft.com/office/powerpoint/2010/main" val="20935761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4729"/>
            <a:ext cx="8913813" cy="914400"/>
          </a:xfrm>
        </p:spPr>
        <p:txBody>
          <a:bodyPr/>
          <a:lstStyle/>
          <a:p>
            <a:r>
              <a:rPr lang="en-US" dirty="0" smtClean="0"/>
              <a:t>References</a:t>
            </a:r>
            <a:endParaRPr lang="en-US" dirty="0"/>
          </a:p>
        </p:txBody>
      </p:sp>
      <p:sp>
        <p:nvSpPr>
          <p:cNvPr id="3" name="Content Placeholder 2"/>
          <p:cNvSpPr>
            <a:spLocks noGrp="1"/>
          </p:cNvSpPr>
          <p:nvPr>
            <p:ph idx="1"/>
          </p:nvPr>
        </p:nvSpPr>
        <p:spPr>
          <a:xfrm>
            <a:off x="370435" y="1340732"/>
            <a:ext cx="8354465" cy="4886600"/>
          </a:xfrm>
        </p:spPr>
        <p:txBody>
          <a:bodyPr>
            <a:noAutofit/>
          </a:bodyPr>
          <a:lstStyle/>
          <a:p>
            <a:pPr marL="457200" indent="-457200">
              <a:buFont typeface="+mj-lt"/>
              <a:buAutoNum type="arabicPeriod"/>
            </a:pPr>
            <a:r>
              <a:rPr lang="en-US" sz="1300" dirty="0"/>
              <a:t> </a:t>
            </a:r>
            <a:r>
              <a:rPr lang="en-US" sz="1300" dirty="0" smtClean="0"/>
              <a:t>O'Sullivan</a:t>
            </a:r>
            <a:r>
              <a:rPr lang="en-US" sz="1300" dirty="0"/>
              <a:t>, Susan B. Schmitz, Thomas J </a:t>
            </a:r>
            <a:r>
              <a:rPr lang="en-US" sz="1300" dirty="0" err="1"/>
              <a:t>Fulk</a:t>
            </a:r>
            <a:r>
              <a:rPr lang="en-US" sz="1300" dirty="0"/>
              <a:t>, George D, ed. </a:t>
            </a:r>
            <a:r>
              <a:rPr lang="en-US" sz="1300" i="1" dirty="0"/>
              <a:t>Physical rehabilitation. </a:t>
            </a:r>
            <a:r>
              <a:rPr lang="en-US" sz="1300" dirty="0"/>
              <a:t>6th ed. F.A. Davis Company; 2014.</a:t>
            </a:r>
          </a:p>
          <a:p>
            <a:pPr marL="457200" lvl="0" indent="-457200">
              <a:buFont typeface="+mj-lt"/>
              <a:buAutoNum type="arabicPeriod"/>
            </a:pPr>
            <a:r>
              <a:rPr lang="en-US" sz="1300" dirty="0"/>
              <a:t>Campbell SK, </a:t>
            </a:r>
            <a:r>
              <a:rPr lang="en-US" sz="1300" dirty="0" err="1"/>
              <a:t>Orlin</a:t>
            </a:r>
            <a:r>
              <a:rPr lang="en-US" sz="1300" dirty="0"/>
              <a:t> M, </a:t>
            </a:r>
            <a:r>
              <a:rPr lang="en-US" sz="1300" dirty="0" err="1"/>
              <a:t>Palisano</a:t>
            </a:r>
            <a:r>
              <a:rPr lang="en-US" sz="1300" dirty="0"/>
              <a:t> RJ, eds. </a:t>
            </a:r>
            <a:r>
              <a:rPr lang="en-US" sz="1300" i="1" dirty="0"/>
              <a:t>Physical therapy for children. </a:t>
            </a:r>
            <a:r>
              <a:rPr lang="en-US" sz="1300" dirty="0"/>
              <a:t>Fourth ed. St. Louis, Mo.: Elsevier/Saunders; 2012.</a:t>
            </a:r>
          </a:p>
          <a:p>
            <a:pPr marL="457200" lvl="0" indent="-457200">
              <a:buFont typeface="+mj-lt"/>
              <a:buAutoNum type="arabicPeriod"/>
            </a:pPr>
            <a:r>
              <a:rPr lang="en-US" sz="1300" dirty="0"/>
              <a:t>Low SA, McCoy SW, </a:t>
            </a:r>
            <a:r>
              <a:rPr lang="en-US" sz="1300" dirty="0" err="1"/>
              <a:t>Beling</a:t>
            </a:r>
            <a:r>
              <a:rPr lang="en-US" sz="1300" dirty="0"/>
              <a:t> J, Adams J. Pediatric physical therapists' use of support walkers for children with disabilities: A nationwide survey. </a:t>
            </a:r>
            <a:r>
              <a:rPr lang="en-US" sz="1300" i="1" dirty="0"/>
              <a:t>Pediatric physical therapy</a:t>
            </a:r>
            <a:r>
              <a:rPr lang="en-US" sz="1300" dirty="0"/>
              <a:t>. 2011(23):381-389.</a:t>
            </a:r>
          </a:p>
          <a:p>
            <a:pPr marL="457200" lvl="0" indent="-457200">
              <a:buFont typeface="+mj-lt"/>
              <a:buAutoNum type="arabicPeriod"/>
            </a:pPr>
            <a:r>
              <a:rPr lang="en-US" sz="1300" dirty="0"/>
              <a:t>Noble E. Medicaid reimbursement making the case for a gait trainer. </a:t>
            </a:r>
            <a:r>
              <a:rPr lang="en-US" sz="1300" dirty="0" err="1"/>
              <a:t>Rifton.com</a:t>
            </a:r>
            <a:r>
              <a:rPr lang="en-US" sz="1300" dirty="0"/>
              <a:t> Web site. </a:t>
            </a:r>
            <a:r>
              <a:rPr lang="en-US" sz="1300" u="sng" dirty="0">
                <a:hlinkClick r:id="rId3"/>
              </a:rPr>
              <a:t>http://www.rifton.com/adaptive-mobility-blog/blog-posts/2011/october/pediatric-walkers-medicaid-funding</a:t>
            </a:r>
            <a:r>
              <a:rPr lang="en-US" sz="1300" dirty="0"/>
              <a:t>. Published October 18, 2011. Updated 2011. Accessed 02/07, 2015.</a:t>
            </a:r>
          </a:p>
          <a:p>
            <a:pPr marL="457200" lvl="0" indent="-457200">
              <a:buFont typeface="+mj-lt"/>
              <a:buAutoNum type="arabicPeriod"/>
            </a:pPr>
            <a:r>
              <a:rPr lang="en-US" sz="1300" dirty="0"/>
              <a:t> North Carolina Division of Medical Assistance. Durable medical equipment and supplies. </a:t>
            </a:r>
            <a:r>
              <a:rPr lang="en-US" sz="1300" i="1" dirty="0"/>
              <a:t>Medicaid and Health Choice Clinical Coverage Policy No: 5A</a:t>
            </a:r>
            <a:r>
              <a:rPr lang="en-US" sz="1300" dirty="0"/>
              <a:t>. 2013:1-115. Anthem Blue Cross Blue Shield. Clinical UM guideline: Pediatric gait trainer. Anthem Web site.</a:t>
            </a:r>
          </a:p>
          <a:p>
            <a:pPr marL="457200" lvl="0" indent="-457200">
              <a:buFont typeface="+mj-lt"/>
              <a:buAutoNum type="arabicPeriod"/>
            </a:pPr>
            <a:r>
              <a:rPr lang="en-US" sz="1300" dirty="0"/>
              <a:t>Anthem Blue Cross Blue Shield. Clinical UM guideline: Pediatric gait trainer. Anthem Web site. </a:t>
            </a:r>
            <a:r>
              <a:rPr lang="en-US" sz="1300" u="sng" dirty="0">
                <a:hlinkClick r:id="rId4"/>
              </a:rPr>
              <a:t>http://www.anthem.com/medicalpolicies/guidelines/gl_pw_c174202.htm</a:t>
            </a:r>
            <a:r>
              <a:rPr lang="en-US" sz="1300" dirty="0"/>
              <a:t>. Updated 2014. Accessed 02/22, 2015. </a:t>
            </a:r>
            <a:r>
              <a:rPr lang="en-US" sz="1300" dirty="0" err="1"/>
              <a:t>Shaer</a:t>
            </a:r>
            <a:r>
              <a:rPr lang="en-US" sz="1300" dirty="0"/>
              <a:t> CM. The infant and young child with spina bifida: Major medical concerns. </a:t>
            </a:r>
            <a:r>
              <a:rPr lang="en-US" sz="1300" i="1" dirty="0"/>
              <a:t>Infants and young children</a:t>
            </a:r>
            <a:r>
              <a:rPr lang="en-US" sz="1300" dirty="0"/>
              <a:t>. 1997;9(3):13.</a:t>
            </a:r>
          </a:p>
          <a:p>
            <a:pPr marL="457200" lvl="0" indent="-457200">
              <a:buFont typeface="+mj-lt"/>
              <a:buAutoNum type="arabicPeriod"/>
            </a:pPr>
            <a:r>
              <a:rPr lang="en-US" sz="1300" dirty="0" err="1"/>
              <a:t>Darbee</a:t>
            </a:r>
            <a:r>
              <a:rPr lang="en-US" sz="1300" dirty="0"/>
              <a:t> JC, Franks CA, </a:t>
            </a:r>
            <a:r>
              <a:rPr lang="en-US" sz="1300" dirty="0" err="1"/>
              <a:t>Palisano</a:t>
            </a:r>
            <a:r>
              <a:rPr lang="en-US" sz="1300" dirty="0"/>
              <a:t> RJ. The effect of walking with an assistive device and using a wheelchair on school performance in students with myelomeningocele. </a:t>
            </a:r>
            <a:r>
              <a:rPr lang="en-US" sz="1300" i="1" dirty="0" err="1"/>
              <a:t>Phys</a:t>
            </a:r>
            <a:r>
              <a:rPr lang="en-US" sz="1300" i="1" dirty="0"/>
              <a:t> </a:t>
            </a:r>
            <a:r>
              <a:rPr lang="en-US" sz="1300" i="1" dirty="0" err="1"/>
              <a:t>Ther</a:t>
            </a:r>
            <a:r>
              <a:rPr lang="en-US" sz="1300" dirty="0"/>
              <a:t>. 1991;71(8):570.</a:t>
            </a:r>
          </a:p>
          <a:p>
            <a:pPr marL="457200" indent="-457200">
              <a:buFont typeface="+mj-lt"/>
              <a:buAutoNum type="arabicPeriod"/>
            </a:pPr>
            <a:endParaRPr lang="en-US" sz="1300" dirty="0"/>
          </a:p>
        </p:txBody>
      </p:sp>
    </p:spTree>
    <p:extLst>
      <p:ext uri="{BB962C8B-B14F-4D97-AF65-F5344CB8AC3E}">
        <p14:creationId xmlns:p14="http://schemas.microsoft.com/office/powerpoint/2010/main" val="7690740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0011"/>
            <a:ext cx="8913813" cy="914400"/>
          </a:xfrm>
        </p:spPr>
        <p:txBody>
          <a:bodyPr/>
          <a:lstStyle/>
          <a:p>
            <a:r>
              <a:rPr lang="en-US" dirty="0"/>
              <a:t>References</a:t>
            </a:r>
          </a:p>
        </p:txBody>
      </p:sp>
      <p:sp>
        <p:nvSpPr>
          <p:cNvPr id="3" name="Content Placeholder 2"/>
          <p:cNvSpPr>
            <a:spLocks noGrp="1"/>
          </p:cNvSpPr>
          <p:nvPr>
            <p:ph idx="1"/>
          </p:nvPr>
        </p:nvSpPr>
        <p:spPr>
          <a:xfrm>
            <a:off x="388074" y="1481857"/>
            <a:ext cx="8336826" cy="4957165"/>
          </a:xfrm>
        </p:spPr>
        <p:txBody>
          <a:bodyPr>
            <a:normAutofit/>
          </a:bodyPr>
          <a:lstStyle/>
          <a:p>
            <a:pPr marL="457200" lvl="0" indent="-457200">
              <a:buFont typeface="+mj-lt"/>
              <a:buAutoNum type="arabicPeriod" startAt="8"/>
            </a:pPr>
            <a:r>
              <a:rPr lang="en-US" sz="1300" dirty="0" err="1" smtClean="0"/>
              <a:t>Ounpuu</a:t>
            </a:r>
            <a:r>
              <a:rPr lang="en-US" sz="1300" dirty="0" smtClean="0"/>
              <a:t> </a:t>
            </a:r>
            <a:r>
              <a:rPr lang="en-US" sz="1300" dirty="0"/>
              <a:t>S, Thomson JD, Davis RB, DeLuca PA. An examination of the knee function during gait in children with myelomeningocele. </a:t>
            </a:r>
            <a:r>
              <a:rPr lang="en-US" sz="1300" i="1" dirty="0"/>
              <a:t>Journal of Pediatric </a:t>
            </a:r>
            <a:r>
              <a:rPr lang="en-US" sz="1300" i="1" dirty="0" err="1"/>
              <a:t>Orthopaedics</a:t>
            </a:r>
            <a:r>
              <a:rPr lang="en-US" sz="1300" dirty="0"/>
              <a:t>. 2000;20(5):629-635.</a:t>
            </a:r>
          </a:p>
          <a:p>
            <a:pPr marL="457200" lvl="0" indent="-457200">
              <a:buFont typeface="+mj-lt"/>
              <a:buAutoNum type="arabicPeriod" startAt="8"/>
            </a:pPr>
            <a:r>
              <a:rPr lang="en-US" sz="1300" dirty="0" smtClean="0"/>
              <a:t>Moen </a:t>
            </a:r>
            <a:r>
              <a:rPr lang="en-US" sz="1300" dirty="0"/>
              <a:t>T. Crouched gait in myelomeningocele A comparison between the degree of knee flexion contracture in the clinical examination and during gait. </a:t>
            </a:r>
            <a:r>
              <a:rPr lang="en-US" sz="1300" i="1" dirty="0"/>
              <a:t>Journal of pediatric </a:t>
            </a:r>
            <a:r>
              <a:rPr lang="en-US" sz="1300" i="1" dirty="0" err="1"/>
              <a:t>orthopaedics</a:t>
            </a:r>
            <a:r>
              <a:rPr lang="en-US" sz="1300" dirty="0"/>
              <a:t>. 2005;25(5): 657-660</a:t>
            </a:r>
            <a:r>
              <a:rPr lang="en-US" sz="1300" dirty="0" smtClean="0"/>
              <a:t>.</a:t>
            </a:r>
          </a:p>
          <a:p>
            <a:pPr marL="457200" lvl="0" indent="-457200">
              <a:buFont typeface="+mj-lt"/>
              <a:buAutoNum type="arabicPeriod" startAt="8"/>
            </a:pPr>
            <a:r>
              <a:rPr lang="en-US" sz="1300" dirty="0" err="1" smtClean="0"/>
              <a:t>Bartonek</a:t>
            </a:r>
            <a:r>
              <a:rPr lang="en-US" sz="1300" dirty="0" smtClean="0"/>
              <a:t> </a:t>
            </a:r>
            <a:r>
              <a:rPr lang="en-US" sz="1300" dirty="0"/>
              <a:t>A, </a:t>
            </a:r>
            <a:r>
              <a:rPr lang="en-US" sz="1300" dirty="0" err="1"/>
              <a:t>Saraste</a:t>
            </a:r>
            <a:r>
              <a:rPr lang="en-US" sz="1300" dirty="0"/>
              <a:t> H. Factors influencing ambulation in myelomeningocele: A cross-sectional study. </a:t>
            </a:r>
            <a:r>
              <a:rPr lang="en-US" sz="1300" i="1" dirty="0" err="1"/>
              <a:t>Dev</a:t>
            </a:r>
            <a:r>
              <a:rPr lang="en-US" sz="1300" i="1" dirty="0"/>
              <a:t> Med Child Neurol</a:t>
            </a:r>
            <a:r>
              <a:rPr lang="en-US" sz="1300" dirty="0"/>
              <a:t>. 2001;43(4):253-260.</a:t>
            </a:r>
          </a:p>
          <a:p>
            <a:pPr marL="457200" lvl="0" indent="-457200">
              <a:buFont typeface="+mj-lt"/>
              <a:buAutoNum type="arabicPeriod" startAt="8"/>
            </a:pPr>
            <a:r>
              <a:rPr lang="en-US" sz="1300" dirty="0"/>
              <a:t>Bare A, </a:t>
            </a:r>
            <a:r>
              <a:rPr lang="en-US" sz="1300" dirty="0" err="1"/>
              <a:t>Vankoski</a:t>
            </a:r>
            <a:r>
              <a:rPr lang="en-US" sz="1300" dirty="0"/>
              <a:t> SJ, Dias L, </a:t>
            </a:r>
            <a:r>
              <a:rPr lang="en-US" sz="1300" dirty="0" err="1"/>
              <a:t>Danduran</a:t>
            </a:r>
            <a:r>
              <a:rPr lang="en-US" sz="1300" dirty="0"/>
              <a:t> M, Boas S. Independent ambulators with high sacral myelomeningocele: The relation between walking kinematics and energy consumption. </a:t>
            </a:r>
            <a:r>
              <a:rPr lang="en-US" sz="1300" i="1" dirty="0" err="1"/>
              <a:t>Dev</a:t>
            </a:r>
            <a:r>
              <a:rPr lang="en-US" sz="1300" i="1" dirty="0"/>
              <a:t> Med Child Neurol</a:t>
            </a:r>
            <a:r>
              <a:rPr lang="en-US" sz="1300" dirty="0"/>
              <a:t>. 2001;43(1):16-21.</a:t>
            </a:r>
          </a:p>
          <a:p>
            <a:pPr marL="457200" lvl="0" indent="-457200">
              <a:buFont typeface="+mj-lt"/>
              <a:buAutoNum type="arabicPeriod" startAt="8"/>
            </a:pPr>
            <a:r>
              <a:rPr lang="en-US" sz="1300" dirty="0" err="1"/>
              <a:t>Lephart</a:t>
            </a:r>
            <a:r>
              <a:rPr lang="en-US" sz="1300" dirty="0"/>
              <a:t> K, </a:t>
            </a:r>
            <a:r>
              <a:rPr lang="en-US" sz="1300" dirty="0" err="1"/>
              <a:t>Utsey</a:t>
            </a:r>
            <a:r>
              <a:rPr lang="en-US" sz="1300" dirty="0"/>
              <a:t> C, Wild DL, Fisher SR. Estimating energy expenditure for different assistive devices in the school setting. </a:t>
            </a:r>
            <a:r>
              <a:rPr lang="en-US" sz="1300" i="1" dirty="0"/>
              <a:t>Pediatric physical therapy</a:t>
            </a:r>
            <a:r>
              <a:rPr lang="en-US" sz="1300" dirty="0"/>
              <a:t>. 2014;26(3): 354-359.</a:t>
            </a:r>
          </a:p>
          <a:p>
            <a:pPr marL="457200" lvl="0" indent="-457200">
              <a:buFont typeface="+mj-lt"/>
              <a:buAutoNum type="arabicPeriod" startAt="8"/>
            </a:pPr>
            <a:r>
              <a:rPr lang="en-US" sz="1300" dirty="0"/>
              <a:t>David KS, Sullivan M. Expectations for walking speeds: Standards for students in elementary schools. </a:t>
            </a:r>
            <a:r>
              <a:rPr lang="en-US" sz="1300" i="1" dirty="0"/>
              <a:t>Pediatric physical therapy</a:t>
            </a:r>
            <a:r>
              <a:rPr lang="en-US" sz="1300" dirty="0"/>
              <a:t>. 2005;17:120-127. </a:t>
            </a:r>
          </a:p>
          <a:p>
            <a:pPr marL="457200" lvl="0" indent="-457200">
              <a:buFont typeface="+mj-lt"/>
              <a:buAutoNum type="arabicPeriod" startAt="8"/>
            </a:pPr>
            <a:r>
              <a:rPr lang="en-US" sz="1300" dirty="0"/>
              <a:t>Williams EN, Broughton NS, Menelaus MB. Age-related walking in children with spina bifida. </a:t>
            </a:r>
            <a:r>
              <a:rPr lang="en-US" sz="1300" i="1" dirty="0" err="1"/>
              <a:t>Dev</a:t>
            </a:r>
            <a:r>
              <a:rPr lang="en-US" sz="1300" i="1" dirty="0"/>
              <a:t> Med Child Neurol</a:t>
            </a:r>
            <a:r>
              <a:rPr lang="en-US" sz="1300" dirty="0"/>
              <a:t>. 1999;41(7):446-449</a:t>
            </a:r>
            <a:r>
              <a:rPr lang="en-US" sz="1300" dirty="0" smtClean="0"/>
              <a:t>.</a:t>
            </a:r>
            <a:endParaRPr lang="en-US" sz="1300" dirty="0"/>
          </a:p>
        </p:txBody>
      </p:sp>
    </p:spTree>
    <p:extLst>
      <p:ext uri="{BB962C8B-B14F-4D97-AF65-F5344CB8AC3E}">
        <p14:creationId xmlns:p14="http://schemas.microsoft.com/office/powerpoint/2010/main" val="591245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Why do </a:t>
            </a:r>
            <a:r>
              <a:rPr lang="en-US" dirty="0" smtClean="0"/>
              <a:t>people of any age </a:t>
            </a:r>
            <a:r>
              <a:rPr lang="en-US" dirty="0"/>
              <a:t>need assistive devices for gait</a:t>
            </a:r>
            <a:r>
              <a:rPr lang="en-US" dirty="0" smtClean="0"/>
              <a:t>?</a:t>
            </a:r>
            <a:r>
              <a:rPr lang="en-US" baseline="30000" dirty="0" smtClean="0"/>
              <a:t>1</a:t>
            </a:r>
            <a:endParaRPr lang="en-US" dirty="0"/>
          </a:p>
        </p:txBody>
      </p:sp>
      <p:sp>
        <p:nvSpPr>
          <p:cNvPr id="3" name="Content Placeholder 2"/>
          <p:cNvSpPr>
            <a:spLocks noGrp="1"/>
          </p:cNvSpPr>
          <p:nvPr>
            <p:ph idx="1"/>
          </p:nvPr>
        </p:nvSpPr>
        <p:spPr/>
        <p:txBody>
          <a:bodyPr>
            <a:noAutofit/>
          </a:bodyPr>
          <a:lstStyle/>
          <a:p>
            <a:pPr>
              <a:buFont typeface="Wingdings 2" charset="2"/>
              <a:buChar char=""/>
            </a:pPr>
            <a:r>
              <a:rPr lang="en-US" sz="2800" dirty="0" smtClean="0"/>
              <a:t>Stability/Balance/Safety</a:t>
            </a:r>
          </a:p>
          <a:p>
            <a:pPr>
              <a:buFont typeface="Wingdings 2" charset="2"/>
              <a:buChar char=""/>
            </a:pPr>
            <a:r>
              <a:rPr lang="en-US" sz="2800" dirty="0" smtClean="0"/>
              <a:t>Weight bearing precautions</a:t>
            </a:r>
          </a:p>
          <a:p>
            <a:pPr>
              <a:buFont typeface="Wingdings 2" charset="2"/>
              <a:buChar char=""/>
            </a:pPr>
            <a:r>
              <a:rPr lang="en-US" sz="2800" dirty="0" smtClean="0"/>
              <a:t>Energy</a:t>
            </a:r>
            <a:r>
              <a:rPr lang="en-US" sz="2800" dirty="0"/>
              <a:t> </a:t>
            </a:r>
            <a:r>
              <a:rPr lang="en-US" sz="2800" dirty="0" smtClean="0"/>
              <a:t>Conservation/Fatigue</a:t>
            </a:r>
          </a:p>
          <a:p>
            <a:pPr>
              <a:buFont typeface="Wingdings 2" charset="2"/>
              <a:buChar char=""/>
            </a:pPr>
            <a:r>
              <a:rPr lang="en-US" sz="2800" dirty="0" smtClean="0"/>
              <a:t>Excessive skeletal loading</a:t>
            </a:r>
          </a:p>
          <a:p>
            <a:pPr>
              <a:buFont typeface="Wingdings 2" charset="2"/>
              <a:buChar char=""/>
            </a:pPr>
            <a:r>
              <a:rPr lang="en-US" sz="2800" dirty="0" smtClean="0"/>
              <a:t>Cosmesis</a:t>
            </a:r>
          </a:p>
          <a:p>
            <a:pPr>
              <a:buFont typeface="Wingdings 2" charset="2"/>
              <a:buChar char=""/>
            </a:pPr>
            <a:r>
              <a:rPr lang="en-US" sz="2800" dirty="0" smtClean="0"/>
              <a:t>Pain</a:t>
            </a:r>
          </a:p>
        </p:txBody>
      </p:sp>
    </p:spTree>
    <p:extLst>
      <p:ext uri="{BB962C8B-B14F-4D97-AF65-F5344CB8AC3E}">
        <p14:creationId xmlns:p14="http://schemas.microsoft.com/office/powerpoint/2010/main" val="118156982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76200"/>
            <a:ext cx="8913813" cy="1562056"/>
          </a:xfrm>
        </p:spPr>
        <p:txBody>
          <a:bodyPr>
            <a:normAutofit fontScale="90000"/>
          </a:bodyPr>
          <a:lstStyle/>
          <a:p>
            <a:pPr lvl="0"/>
            <a:r>
              <a:rPr lang="en-US" dirty="0"/>
              <a:t>How are children little adults and how are they </a:t>
            </a:r>
            <a:r>
              <a:rPr lang="en-US" dirty="0" smtClean="0"/>
              <a:t>different in regards to mobility considerations?</a:t>
            </a:r>
            <a:r>
              <a:rPr lang="en-US" baseline="30000" dirty="0" smtClean="0"/>
              <a:t>1,2</a:t>
            </a:r>
            <a:r>
              <a:rPr lang="en-US" dirty="0" smtClean="0"/>
              <a:t>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00102797"/>
              </p:ext>
            </p:extLst>
          </p:nvPr>
        </p:nvGraphicFramePr>
        <p:xfrm>
          <a:off x="173175" y="2077964"/>
          <a:ext cx="8817493" cy="4545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4156198" y="3405535"/>
            <a:ext cx="1515281" cy="2031325"/>
          </a:xfrm>
          <a:prstGeom prst="rect">
            <a:avLst/>
          </a:prstGeom>
          <a:noFill/>
        </p:spPr>
        <p:txBody>
          <a:bodyPr wrap="square" rtlCol="0">
            <a:spAutoFit/>
          </a:bodyPr>
          <a:lstStyle/>
          <a:p>
            <a:r>
              <a:rPr lang="en-US" dirty="0"/>
              <a:t>-</a:t>
            </a:r>
            <a:r>
              <a:rPr lang="en-US" dirty="0" smtClean="0"/>
              <a:t>Stability</a:t>
            </a:r>
          </a:p>
          <a:p>
            <a:r>
              <a:rPr lang="en-US" dirty="0" smtClean="0"/>
              <a:t>-WB precautions</a:t>
            </a:r>
          </a:p>
          <a:p>
            <a:r>
              <a:rPr lang="en-US" dirty="0" smtClean="0"/>
              <a:t>-Fatigue</a:t>
            </a:r>
          </a:p>
          <a:p>
            <a:r>
              <a:rPr lang="en-US" dirty="0" smtClean="0"/>
              <a:t>-Pain</a:t>
            </a:r>
          </a:p>
          <a:p>
            <a:r>
              <a:rPr lang="en-US" dirty="0"/>
              <a:t>-</a:t>
            </a:r>
            <a:r>
              <a:rPr lang="en-US" dirty="0" smtClean="0"/>
              <a:t>Alignment</a:t>
            </a:r>
          </a:p>
          <a:p>
            <a:endParaRPr lang="en-US" dirty="0" smtClean="0"/>
          </a:p>
        </p:txBody>
      </p:sp>
      <p:sp>
        <p:nvSpPr>
          <p:cNvPr id="8" name="TextBox 7"/>
          <p:cNvSpPr txBox="1"/>
          <p:nvPr/>
        </p:nvSpPr>
        <p:spPr>
          <a:xfrm>
            <a:off x="2049237" y="2106824"/>
            <a:ext cx="2078100" cy="584776"/>
          </a:xfrm>
          <a:prstGeom prst="rect">
            <a:avLst/>
          </a:prstGeom>
          <a:noFill/>
        </p:spPr>
        <p:txBody>
          <a:bodyPr wrap="square" rtlCol="0">
            <a:spAutoFit/>
          </a:bodyPr>
          <a:lstStyle/>
          <a:p>
            <a:pPr algn="ctr"/>
            <a:r>
              <a:rPr lang="en-US" sz="3200" dirty="0" smtClean="0"/>
              <a:t>Children</a:t>
            </a:r>
            <a:endParaRPr lang="en-US" sz="3200" dirty="0"/>
          </a:p>
        </p:txBody>
      </p:sp>
      <p:sp>
        <p:nvSpPr>
          <p:cNvPr id="10" name="TextBox 9"/>
          <p:cNvSpPr txBox="1"/>
          <p:nvPr/>
        </p:nvSpPr>
        <p:spPr>
          <a:xfrm>
            <a:off x="5339563" y="2128871"/>
            <a:ext cx="2078100" cy="584776"/>
          </a:xfrm>
          <a:prstGeom prst="rect">
            <a:avLst/>
          </a:prstGeom>
          <a:noFill/>
        </p:spPr>
        <p:txBody>
          <a:bodyPr wrap="square" rtlCol="0">
            <a:spAutoFit/>
          </a:bodyPr>
          <a:lstStyle/>
          <a:p>
            <a:pPr algn="ctr"/>
            <a:r>
              <a:rPr lang="en-US" sz="3200" dirty="0" smtClean="0"/>
              <a:t>Adults</a:t>
            </a:r>
            <a:endParaRPr lang="en-US" sz="3200" dirty="0"/>
          </a:p>
        </p:txBody>
      </p:sp>
    </p:spTree>
    <p:extLst>
      <p:ext uri="{BB962C8B-B14F-4D97-AF65-F5344CB8AC3E}">
        <p14:creationId xmlns:p14="http://schemas.microsoft.com/office/powerpoint/2010/main" val="85380483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does our choice of AD change because of </a:t>
            </a:r>
            <a:r>
              <a:rPr lang="en-US" dirty="0" smtClean="0"/>
              <a:t>those differences?</a:t>
            </a:r>
            <a:r>
              <a:rPr lang="en-US" baseline="30000" dirty="0" smtClean="0"/>
              <a:t>2,3</a:t>
            </a:r>
            <a:r>
              <a:rPr lang="en-US" dirty="0" smtClean="0">
                <a:effectLst/>
              </a:rPr>
              <a:t> </a:t>
            </a:r>
            <a:endParaRPr lang="en-US" dirty="0"/>
          </a:p>
        </p:txBody>
      </p:sp>
      <p:sp>
        <p:nvSpPr>
          <p:cNvPr id="3" name="Content Placeholder 2"/>
          <p:cNvSpPr>
            <a:spLocks noGrp="1"/>
          </p:cNvSpPr>
          <p:nvPr>
            <p:ph idx="1"/>
          </p:nvPr>
        </p:nvSpPr>
        <p:spPr/>
        <p:txBody>
          <a:bodyPr>
            <a:normAutofit/>
          </a:bodyPr>
          <a:lstStyle/>
          <a:p>
            <a:pPr>
              <a:buFont typeface="Wingdings 2" charset="2"/>
              <a:buChar char=""/>
            </a:pPr>
            <a:r>
              <a:rPr lang="en-US" sz="2800" dirty="0" smtClean="0"/>
              <a:t>Must consider</a:t>
            </a:r>
          </a:p>
          <a:p>
            <a:pPr lvl="1">
              <a:buFont typeface="Wingdings 2" charset="2"/>
              <a:buChar char=""/>
            </a:pPr>
            <a:r>
              <a:rPr lang="en-US" sz="2400" dirty="0" smtClean="0"/>
              <a:t>Diagnosis and literature available</a:t>
            </a:r>
          </a:p>
          <a:p>
            <a:pPr lvl="1">
              <a:buFont typeface="Wingdings 2" charset="2"/>
              <a:buChar char=""/>
            </a:pPr>
            <a:r>
              <a:rPr lang="en-US" sz="2400" dirty="0" smtClean="0"/>
              <a:t>Level of impairment</a:t>
            </a:r>
          </a:p>
          <a:p>
            <a:pPr lvl="1">
              <a:buFont typeface="Wingdings 2" charset="2"/>
              <a:buChar char=""/>
            </a:pPr>
            <a:r>
              <a:rPr lang="en-US" sz="2400" dirty="0" smtClean="0"/>
              <a:t>Age and size of the child</a:t>
            </a:r>
          </a:p>
          <a:p>
            <a:pPr lvl="1">
              <a:buFont typeface="Wingdings 2" charset="2"/>
              <a:buChar char=""/>
            </a:pPr>
            <a:r>
              <a:rPr lang="en-US" sz="2400" dirty="0" smtClean="0"/>
              <a:t>Participation at home and school</a:t>
            </a:r>
          </a:p>
          <a:p>
            <a:pPr lvl="1">
              <a:buFont typeface="Wingdings 2" charset="2"/>
              <a:buChar char=""/>
            </a:pPr>
            <a:r>
              <a:rPr lang="en-US" sz="2400" dirty="0" smtClean="0"/>
              <a:t>Cost and funding sources</a:t>
            </a:r>
          </a:p>
          <a:p>
            <a:pPr lvl="1">
              <a:buFont typeface="Wingdings 2" charset="2"/>
              <a:buChar char=""/>
            </a:pPr>
            <a:r>
              <a:rPr lang="en-US" sz="2400" dirty="0" smtClean="0"/>
              <a:t>Ease of modification</a:t>
            </a:r>
          </a:p>
          <a:p>
            <a:pPr lvl="1">
              <a:buFont typeface="Wingdings 2" charset="2"/>
              <a:buChar char=""/>
            </a:pPr>
            <a:r>
              <a:rPr lang="en-US" sz="2400" dirty="0" smtClean="0"/>
              <a:t>Parent and child preference</a:t>
            </a:r>
          </a:p>
        </p:txBody>
      </p:sp>
    </p:spTree>
    <p:extLst>
      <p:ext uri="{BB962C8B-B14F-4D97-AF65-F5344CB8AC3E}">
        <p14:creationId xmlns:p14="http://schemas.microsoft.com/office/powerpoint/2010/main" val="291078902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266658761"/>
              </p:ext>
            </p:extLst>
          </p:nvPr>
        </p:nvGraphicFramePr>
        <p:xfrm>
          <a:off x="389644" y="370750"/>
          <a:ext cx="8297968" cy="6109104"/>
        </p:xfrm>
        <a:graphic>
          <a:graphicData uri="http://schemas.openxmlformats.org/drawingml/2006/table">
            <a:tbl>
              <a:tblPr firstRow="1" bandRow="1">
                <a:tableStyleId>{1FECB4D8-DB02-4DC6-A0A2-4F2EBAE1DC90}</a:tableStyleId>
              </a:tblPr>
              <a:tblGrid>
                <a:gridCol w="4148984"/>
                <a:gridCol w="4148984"/>
              </a:tblGrid>
              <a:tr h="812744">
                <a:tc gridSpan="2">
                  <a:txBody>
                    <a:bodyPr/>
                    <a:lstStyle/>
                    <a:p>
                      <a:pPr algn="ctr"/>
                      <a:r>
                        <a:rPr lang="en-US" sz="4400" dirty="0" smtClean="0"/>
                        <a:t>Kinds of gait devices</a:t>
                      </a:r>
                      <a:endParaRPr lang="en-US" sz="44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dirty="0"/>
                    </a:p>
                  </a:txBody>
                  <a:tcPr/>
                </a:tc>
              </a:tr>
              <a:tr h="894718">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400" dirty="0" smtClean="0"/>
                        <a:t>Walker</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400" dirty="0" smtClean="0"/>
                        <a:t>Gait Trainer/Support Walker</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401642">
                <a:tc>
                  <a:txBody>
                    <a:bodyPr/>
                    <a:lstStyle/>
                    <a:p>
                      <a:pPr marL="342900" lvl="0" indent="-342900" algn="l" rtl="0">
                        <a:lnSpc>
                          <a:spcPct val="100000"/>
                        </a:lnSpc>
                        <a:buClr>
                          <a:schemeClr val="tx2"/>
                        </a:buClr>
                        <a:buFont typeface="Arial"/>
                        <a:buChar char="•"/>
                      </a:pPr>
                      <a:r>
                        <a:rPr lang="en-US" sz="2000" baseline="0" dirty="0" smtClean="0"/>
                        <a:t>Adjustable aluminum frame</a:t>
                      </a:r>
                      <a:r>
                        <a:rPr lang="en-US" sz="2000" baseline="30000" dirty="0" smtClean="0"/>
                        <a:t>1</a:t>
                      </a:r>
                    </a:p>
                    <a:p>
                      <a:pPr marL="0" lvl="0" indent="0" algn="l" rtl="0">
                        <a:lnSpc>
                          <a:spcPct val="100000"/>
                        </a:lnSpc>
                        <a:buClr>
                          <a:schemeClr val="tx2"/>
                        </a:buClr>
                        <a:buFont typeface="Arial"/>
                        <a:buNone/>
                      </a:pPr>
                      <a:endParaRPr lang="en-US" sz="2000" baseline="0" dirty="0" smtClean="0"/>
                    </a:p>
                    <a:p>
                      <a:pPr marL="285750" lvl="0" indent="-285750" algn="l" rtl="0">
                        <a:lnSpc>
                          <a:spcPct val="100000"/>
                        </a:lnSpc>
                        <a:buClr>
                          <a:schemeClr val="tx2"/>
                        </a:buClr>
                        <a:buFont typeface="Arial"/>
                        <a:buChar char="•"/>
                      </a:pPr>
                      <a:r>
                        <a:rPr lang="en-US" sz="2000" baseline="0" dirty="0" smtClean="0"/>
                        <a:t>Used for balance/support</a:t>
                      </a:r>
                      <a:r>
                        <a:rPr lang="en-US" sz="2000" baseline="30000" dirty="0" smtClean="0"/>
                        <a:t>4</a:t>
                      </a:r>
                    </a:p>
                    <a:p>
                      <a:pPr marL="0" lvl="0" indent="0" algn="l" rtl="0">
                        <a:lnSpc>
                          <a:spcPct val="100000"/>
                        </a:lnSpc>
                        <a:buClr>
                          <a:schemeClr val="tx2"/>
                        </a:buClr>
                        <a:buFont typeface="Arial"/>
                        <a:buNone/>
                      </a:pPr>
                      <a:endParaRPr lang="en-US" sz="2000" baseline="30000" dirty="0" smtClean="0"/>
                    </a:p>
                    <a:p>
                      <a:pPr marL="285750" marR="0" lvl="0" indent="-285750" algn="l" defTabSz="914400" rtl="0" eaLnBrk="1" fontAlgn="auto" latinLnBrk="0" hangingPunct="1">
                        <a:lnSpc>
                          <a:spcPct val="100000"/>
                        </a:lnSpc>
                        <a:spcBef>
                          <a:spcPts val="0"/>
                        </a:spcBef>
                        <a:spcAft>
                          <a:spcPts val="0"/>
                        </a:spcAft>
                        <a:buClr>
                          <a:schemeClr val="tx2"/>
                        </a:buClr>
                        <a:buSzTx/>
                        <a:buFont typeface="Arial"/>
                        <a:buChar char="•"/>
                        <a:tabLst/>
                        <a:defRPr/>
                      </a:pPr>
                      <a:r>
                        <a:rPr lang="en-US" sz="2000" dirty="0" smtClean="0"/>
                        <a:t>Child is able to bear weight</a:t>
                      </a:r>
                      <a:r>
                        <a:rPr lang="en-US" sz="2000" baseline="30000" dirty="0" smtClean="0"/>
                        <a:t>4</a:t>
                      </a:r>
                    </a:p>
                    <a:p>
                      <a:pPr marL="0" marR="0" lvl="0" indent="0" algn="l" defTabSz="914400" rtl="0" eaLnBrk="1" fontAlgn="auto" latinLnBrk="0" hangingPunct="1">
                        <a:lnSpc>
                          <a:spcPct val="100000"/>
                        </a:lnSpc>
                        <a:spcBef>
                          <a:spcPts val="0"/>
                        </a:spcBef>
                        <a:spcAft>
                          <a:spcPts val="0"/>
                        </a:spcAft>
                        <a:buClr>
                          <a:schemeClr val="tx2"/>
                        </a:buClr>
                        <a:buSzTx/>
                        <a:buFont typeface="Arial"/>
                        <a:buNone/>
                        <a:tabLst/>
                        <a:defRPr/>
                      </a:pPr>
                      <a:endParaRPr lang="en-US" sz="2000" baseline="0" dirty="0" smtClean="0"/>
                    </a:p>
                    <a:p>
                      <a:pPr marL="285750" lvl="0" indent="-285750" algn="l" rtl="0">
                        <a:lnSpc>
                          <a:spcPct val="100000"/>
                        </a:lnSpc>
                        <a:buClr>
                          <a:schemeClr val="tx2"/>
                        </a:buClr>
                        <a:buFont typeface="Arial"/>
                        <a:buChar char="•"/>
                      </a:pPr>
                      <a:r>
                        <a:rPr lang="en-US" sz="2000" baseline="0" dirty="0" smtClean="0"/>
                        <a:t>Covered by Medicaid without prior approval</a:t>
                      </a:r>
                      <a:r>
                        <a:rPr lang="en-US" sz="2000" baseline="30000" dirty="0" smtClean="0"/>
                        <a:t>5</a:t>
                      </a:r>
                    </a:p>
                    <a:p>
                      <a:pPr marL="0" lvl="0" indent="0" algn="l" rtl="0">
                        <a:lnSpc>
                          <a:spcPct val="100000"/>
                        </a:lnSpc>
                        <a:buClr>
                          <a:schemeClr val="tx2"/>
                        </a:buClr>
                        <a:buFont typeface="Arial"/>
                        <a:buNone/>
                      </a:pPr>
                      <a:endParaRPr lang="en-US" sz="2000" baseline="0" dirty="0" smtClean="0"/>
                    </a:p>
                    <a:p>
                      <a:pPr marL="285750" lvl="0" indent="-285750" algn="l" rtl="0">
                        <a:lnSpc>
                          <a:spcPct val="100000"/>
                        </a:lnSpc>
                        <a:buClr>
                          <a:schemeClr val="tx2"/>
                        </a:buClr>
                        <a:buFont typeface="Arial"/>
                        <a:buChar char="•"/>
                      </a:pPr>
                      <a:r>
                        <a:rPr lang="en-US" sz="2000" baseline="0" dirty="0" smtClean="0"/>
                        <a:t>Available in heavy duty size based on height and weight</a:t>
                      </a:r>
                      <a:r>
                        <a:rPr lang="en-US" sz="2000" baseline="30000" dirty="0" smtClean="0"/>
                        <a:t>5</a:t>
                      </a:r>
                      <a:endParaRPr lang="en-US" sz="2000" baseline="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285750" lvl="0" indent="-285750" algn="l" rtl="0">
                        <a:buClr>
                          <a:schemeClr val="tx2"/>
                        </a:buClr>
                        <a:buFont typeface="Arial"/>
                        <a:buChar char="•"/>
                      </a:pPr>
                      <a:r>
                        <a:rPr lang="en-US" sz="2000" dirty="0" smtClean="0"/>
                        <a:t>Wide-based steel frame</a:t>
                      </a:r>
                      <a:r>
                        <a:rPr lang="en-US" sz="2000" baseline="30000" dirty="0" smtClean="0"/>
                        <a:t>5</a:t>
                      </a:r>
                    </a:p>
                    <a:p>
                      <a:pPr marL="0" lvl="0" indent="0" algn="l" rtl="0">
                        <a:buClr>
                          <a:schemeClr val="tx2"/>
                        </a:buClr>
                        <a:buFont typeface="Arial"/>
                        <a:buNone/>
                      </a:pPr>
                      <a:endParaRPr lang="en-US" sz="2000" dirty="0" smtClean="0"/>
                    </a:p>
                    <a:p>
                      <a:pPr marL="285750" lvl="0" indent="-285750" algn="l" rtl="0">
                        <a:buClr>
                          <a:schemeClr val="tx2"/>
                        </a:buClr>
                        <a:buFont typeface="Arial"/>
                        <a:buChar char="•"/>
                      </a:pPr>
                      <a:r>
                        <a:rPr lang="en-US" sz="2000" dirty="0" smtClean="0"/>
                        <a:t>Four wheels</a:t>
                      </a:r>
                      <a:r>
                        <a:rPr lang="en-US" sz="2000" baseline="30000" dirty="0" smtClean="0"/>
                        <a:t>5</a:t>
                      </a:r>
                    </a:p>
                    <a:p>
                      <a:pPr marL="0" lvl="0" indent="0" algn="l" rtl="0">
                        <a:buClr>
                          <a:schemeClr val="tx2"/>
                        </a:buClr>
                        <a:buFont typeface="Arial"/>
                        <a:buNone/>
                      </a:pPr>
                      <a:endParaRPr lang="en-US" sz="2000" dirty="0" smtClean="0"/>
                    </a:p>
                    <a:p>
                      <a:pPr marL="285750" lvl="0" indent="-285750" algn="l" rtl="0">
                        <a:buClr>
                          <a:schemeClr val="tx2"/>
                        </a:buClr>
                        <a:buFont typeface="Arial"/>
                        <a:buChar char="•"/>
                      </a:pPr>
                      <a:r>
                        <a:rPr lang="en-US" sz="2000" dirty="0" smtClean="0"/>
                        <a:t>Considerable postural support-</a:t>
                      </a:r>
                      <a:r>
                        <a:rPr lang="en-US" sz="2000" baseline="0" dirty="0" smtClean="0"/>
                        <a:t> including trunk forearm or pelvic support</a:t>
                      </a:r>
                      <a:r>
                        <a:rPr lang="en-US" sz="2000" baseline="30000" dirty="0" smtClean="0"/>
                        <a:t> 3,5</a:t>
                      </a:r>
                    </a:p>
                    <a:p>
                      <a:pPr marL="0" lvl="0" indent="0" algn="l" rtl="0">
                        <a:buClr>
                          <a:schemeClr val="tx2"/>
                        </a:buClr>
                        <a:buFont typeface="Arial"/>
                        <a:buNone/>
                      </a:pPr>
                      <a:endParaRPr lang="en-US" sz="2000" dirty="0" smtClean="0"/>
                    </a:p>
                    <a:p>
                      <a:pPr marL="285750" lvl="0" indent="-285750" algn="l" rtl="0">
                        <a:buClr>
                          <a:schemeClr val="tx2"/>
                        </a:buClr>
                        <a:buFont typeface="Arial"/>
                        <a:buChar char="•"/>
                      </a:pPr>
                      <a:r>
                        <a:rPr lang="en-US" sz="2000" dirty="0" smtClean="0"/>
                        <a:t>Device and accessories require prior Medicaid approval and may be covered for patients 0-20yo</a:t>
                      </a:r>
                      <a:r>
                        <a:rPr lang="en-US" sz="2000" baseline="30000" dirty="0" smtClean="0"/>
                        <a:t>5</a:t>
                      </a:r>
                      <a:endParaRPr lang="en-US" sz="20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9016198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lstStyle/>
          <a:p>
            <a:pPr lvl="0"/>
            <a:endParaRPr lang="en-US" dirty="0" smtClean="0"/>
          </a:p>
          <a:p>
            <a:pPr lvl="1"/>
            <a:endParaRPr lang="en-US" dirty="0" smtClean="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314421333"/>
              </p:ext>
            </p:extLst>
          </p:nvPr>
        </p:nvGraphicFramePr>
        <p:xfrm>
          <a:off x="476230" y="447340"/>
          <a:ext cx="8254676" cy="5877844"/>
        </p:xfrm>
        <a:graphic>
          <a:graphicData uri="http://schemas.openxmlformats.org/drawingml/2006/table">
            <a:tbl>
              <a:tblPr firstRow="1" bandRow="1">
                <a:tableStyleId>{1FECB4D8-DB02-4DC6-A0A2-4F2EBAE1DC90}</a:tableStyleId>
              </a:tblPr>
              <a:tblGrid>
                <a:gridCol w="4127338"/>
                <a:gridCol w="4127338"/>
              </a:tblGrid>
              <a:tr h="461840">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400" dirty="0" smtClean="0"/>
                        <a:t>Letter of Medical Necessity</a:t>
                      </a:r>
                      <a:endParaRPr lang="en-US" sz="4400" b="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ctr"/>
                      <a:endParaRPr lang="en-US" dirty="0"/>
                    </a:p>
                  </a:txBody>
                  <a:tcPr/>
                </a:tc>
              </a:tr>
              <a:tr h="461840">
                <a:tc>
                  <a:txBody>
                    <a:bodyPr/>
                    <a:lstStyle/>
                    <a:p>
                      <a:pPr algn="ctr"/>
                      <a:r>
                        <a:rPr lang="en-US" sz="2800" dirty="0" smtClean="0"/>
                        <a:t>Walker</a:t>
                      </a:r>
                      <a:endParaRPr lang="en-US" sz="28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800" dirty="0" smtClean="0"/>
                        <a:t>Gait</a:t>
                      </a:r>
                      <a:r>
                        <a:rPr lang="en-US" sz="2800" baseline="0" dirty="0" smtClean="0"/>
                        <a:t> Trainer/Support Walkers</a:t>
                      </a:r>
                      <a:endParaRPr lang="en-US" sz="28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170965">
                <a:tc>
                  <a:txBody>
                    <a:bodyPr/>
                    <a:lstStyle/>
                    <a:p>
                      <a:pPr marL="342900" lvl="0" indent="-342900" algn="l" rtl="0">
                        <a:buClr>
                          <a:schemeClr val="tx2"/>
                        </a:buClr>
                        <a:buFont typeface="Arial"/>
                        <a:buChar char="•"/>
                      </a:pPr>
                      <a:r>
                        <a:rPr lang="en-US" sz="2000" dirty="0" smtClean="0"/>
                        <a:t>Has mobility limitation that impairs toileting, feeding, dressing, grooming and bathing</a:t>
                      </a:r>
                      <a:r>
                        <a:rPr lang="en-US" sz="2000" baseline="30000" dirty="0" smtClean="0"/>
                        <a:t>5</a:t>
                      </a:r>
                    </a:p>
                    <a:p>
                      <a:pPr marL="342900" lvl="0" indent="-342900" algn="l" rtl="0">
                        <a:buClr>
                          <a:schemeClr val="tx2"/>
                        </a:buClr>
                        <a:buFont typeface="Arial"/>
                        <a:buChar char="•"/>
                      </a:pPr>
                      <a:endParaRPr lang="en-US" sz="2000" dirty="0" smtClean="0"/>
                    </a:p>
                    <a:p>
                      <a:pPr marL="342900" lvl="0" indent="-342900" algn="l" rtl="0">
                        <a:buClr>
                          <a:schemeClr val="tx2"/>
                        </a:buClr>
                        <a:buFont typeface="Arial"/>
                        <a:buChar char="•"/>
                      </a:pPr>
                      <a:r>
                        <a:rPr lang="en-US" sz="2000" dirty="0" smtClean="0"/>
                        <a:t>Able</a:t>
                      </a:r>
                      <a:r>
                        <a:rPr lang="en-US" sz="2000" baseline="0" dirty="0" smtClean="0"/>
                        <a:t> to s</a:t>
                      </a:r>
                      <a:r>
                        <a:rPr lang="en-US" sz="2000" dirty="0" smtClean="0"/>
                        <a:t>afely use the device</a:t>
                      </a:r>
                      <a:r>
                        <a:rPr lang="en-US" sz="2000" baseline="30000" dirty="0" smtClean="0"/>
                        <a:t>5</a:t>
                      </a:r>
                    </a:p>
                    <a:p>
                      <a:pPr marL="342900" lvl="0" indent="-342900" algn="l" rtl="0">
                        <a:buClr>
                          <a:schemeClr val="tx2"/>
                        </a:buClr>
                        <a:buFont typeface="Arial"/>
                        <a:buChar char="•"/>
                      </a:pPr>
                      <a:endParaRPr lang="en-US" sz="2000" dirty="0" smtClean="0"/>
                    </a:p>
                    <a:p>
                      <a:pPr marL="342900" lvl="0" indent="-342900" algn="l" rtl="0">
                        <a:buClr>
                          <a:schemeClr val="tx2"/>
                        </a:buClr>
                        <a:buFont typeface="Arial"/>
                        <a:buChar char="•"/>
                      </a:pPr>
                      <a:r>
                        <a:rPr lang="en-US" sz="2000" dirty="0" smtClean="0"/>
                        <a:t>Functional mobility deficit is adequately  resolved with the device</a:t>
                      </a:r>
                      <a:r>
                        <a:rPr lang="en-US" sz="2000" baseline="30000" dirty="0" smtClean="0"/>
                        <a:t>5</a:t>
                      </a:r>
                      <a:endParaRPr lang="en-US" sz="2000" dirty="0" smtClean="0"/>
                    </a:p>
                    <a:p>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285750" lvl="0" indent="-285750" algn="l" rtl="0">
                        <a:buClr>
                          <a:schemeClr val="tx2"/>
                        </a:buClr>
                        <a:buFont typeface="Arial"/>
                        <a:buChar char="•"/>
                      </a:pPr>
                      <a:r>
                        <a:rPr lang="en-US" sz="2000" dirty="0" smtClean="0"/>
                        <a:t>Maximal support for walking because of impaired balance, pelvic or trunk instability, or scores ≥3 on GMFCS</a:t>
                      </a:r>
                      <a:r>
                        <a:rPr lang="en-US" sz="2000" baseline="30000" dirty="0" smtClean="0"/>
                        <a:t>5</a:t>
                      </a:r>
                      <a:endParaRPr lang="en-US" sz="2000" dirty="0" smtClean="0"/>
                    </a:p>
                    <a:p>
                      <a:pPr marL="285750" lvl="0" indent="-285750" algn="l" rtl="0">
                        <a:buClr>
                          <a:schemeClr val="tx2"/>
                        </a:buClr>
                        <a:buFont typeface="Arial"/>
                        <a:buChar char="•"/>
                      </a:pPr>
                      <a:endParaRPr lang="en-US" sz="2000" dirty="0" smtClean="0"/>
                    </a:p>
                    <a:p>
                      <a:pPr marL="285750" lvl="0" indent="-285750" algn="l" rtl="0">
                        <a:buClr>
                          <a:schemeClr val="tx2"/>
                        </a:buClr>
                        <a:buFont typeface="Arial"/>
                        <a:buChar char="•"/>
                      </a:pPr>
                      <a:r>
                        <a:rPr lang="en-US" sz="2000" dirty="0" smtClean="0"/>
                        <a:t>Able to independently initiate movement with a purposeful need for the movement</a:t>
                      </a:r>
                      <a:r>
                        <a:rPr lang="en-US" sz="2000" baseline="30000" dirty="0" smtClean="0"/>
                        <a:t>5</a:t>
                      </a:r>
                      <a:endParaRPr lang="en-US" sz="2000" dirty="0" smtClean="0"/>
                    </a:p>
                    <a:p>
                      <a:pPr marL="0" lvl="0" indent="0" algn="l" rtl="0">
                        <a:buClr>
                          <a:schemeClr val="tx2"/>
                        </a:buClr>
                        <a:buFont typeface="Arial"/>
                        <a:buNone/>
                      </a:pPr>
                      <a:endParaRPr lang="en-US" sz="2000" dirty="0" smtClean="0"/>
                    </a:p>
                    <a:p>
                      <a:pPr marL="285750" lvl="0" indent="-285750">
                        <a:buClr>
                          <a:schemeClr val="tx2"/>
                        </a:buClr>
                        <a:buFont typeface="Arial"/>
                        <a:buChar char="•"/>
                      </a:pPr>
                      <a:r>
                        <a:rPr lang="en-US" sz="2000" dirty="0" smtClean="0"/>
                        <a:t>Must justify all components</a:t>
                      </a:r>
                      <a:r>
                        <a:rPr lang="en-US" sz="2000" baseline="30000" dirty="0" smtClean="0"/>
                        <a:t>5</a:t>
                      </a:r>
                      <a:r>
                        <a:rPr lang="en-US" sz="2000" dirty="0" smtClean="0"/>
                        <a:t>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6990499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Medicaid Reimbursement</a:t>
            </a:r>
            <a:r>
              <a:rPr lang="en-US" baseline="30000" dirty="0" smtClean="0"/>
              <a:t>5</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4910354"/>
              </p:ext>
            </p:extLst>
          </p:nvPr>
        </p:nvGraphicFramePr>
        <p:xfrm>
          <a:off x="771150" y="2269503"/>
          <a:ext cx="7610475" cy="3809999"/>
        </p:xfrm>
        <a:graphic>
          <a:graphicData uri="http://schemas.openxmlformats.org/drawingml/2006/table">
            <a:tbl>
              <a:tblPr firstRow="1" bandRow="1">
                <a:tableStyleId>{1FECB4D8-DB02-4DC6-A0A2-4F2EBAE1DC90}</a:tableStyleId>
              </a:tblPr>
              <a:tblGrid>
                <a:gridCol w="3811577"/>
                <a:gridCol w="3798898"/>
              </a:tblGrid>
              <a:tr h="370840">
                <a:tc>
                  <a:txBody>
                    <a:bodyPr/>
                    <a:lstStyle/>
                    <a:p>
                      <a:pPr algn="ctr"/>
                      <a:r>
                        <a:rPr lang="en-US" sz="2800" dirty="0" smtClean="0"/>
                        <a:t>Device</a:t>
                      </a:r>
                      <a:endParaRPr lang="en-US" sz="2800" dirty="0"/>
                    </a:p>
                  </a:txBody>
                  <a:tcPr marL="84561" marR="8456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800" dirty="0" smtClean="0"/>
                        <a:t>Life</a:t>
                      </a:r>
                      <a:r>
                        <a:rPr lang="en-US" sz="2800" baseline="0" dirty="0" smtClean="0"/>
                        <a:t> Expectancy</a:t>
                      </a:r>
                      <a:endParaRPr lang="en-US" sz="2800" dirty="0"/>
                    </a:p>
                  </a:txBody>
                  <a:tcPr marL="84561" marR="8456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US" sz="2400" dirty="0" smtClean="0"/>
                        <a:t>Wheeled</a:t>
                      </a:r>
                      <a:r>
                        <a:rPr lang="en-US" sz="2400" baseline="0" dirty="0" smtClean="0"/>
                        <a:t> or pick-up walker, light frame</a:t>
                      </a:r>
                      <a:endParaRPr lang="en-US" sz="2400" dirty="0"/>
                    </a:p>
                  </a:txBody>
                  <a:tcPr marL="84561" marR="8456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t>2 years (age</a:t>
                      </a:r>
                      <a:r>
                        <a:rPr lang="en-US" sz="2400" baseline="0" dirty="0" smtClean="0"/>
                        <a:t> 0-20) </a:t>
                      </a:r>
                    </a:p>
                    <a:p>
                      <a:pPr algn="ctr"/>
                      <a:r>
                        <a:rPr lang="en-US" sz="2400" baseline="0" dirty="0" smtClean="0"/>
                        <a:t>3 years (age 21-  )</a:t>
                      </a:r>
                      <a:endParaRPr lang="en-US" sz="2400" dirty="0"/>
                    </a:p>
                  </a:txBody>
                  <a:tcPr marL="84561" marR="84561"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US" sz="2400" dirty="0" smtClean="0"/>
                        <a:t>“Heavy Duty” walker with or without</a:t>
                      </a:r>
                      <a:r>
                        <a:rPr lang="en-US" sz="2400" baseline="0" dirty="0" smtClean="0"/>
                        <a:t> wheels</a:t>
                      </a:r>
                      <a:endParaRPr lang="en-US" sz="2400" dirty="0"/>
                    </a:p>
                  </a:txBody>
                  <a:tcPr marL="84561" marR="8456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t>3 years (all ages)</a:t>
                      </a:r>
                      <a:endParaRPr lang="en-US" sz="2400" dirty="0"/>
                    </a:p>
                  </a:txBody>
                  <a:tcPr marL="84561" marR="84561"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US" sz="2400" dirty="0" smtClean="0"/>
                        <a:t>Replacement</a:t>
                      </a:r>
                      <a:r>
                        <a:rPr lang="en-US" sz="2400" baseline="0" dirty="0" smtClean="0"/>
                        <a:t> handgrips and tips walker</a:t>
                      </a:r>
                      <a:endParaRPr lang="en-US" sz="2400" dirty="0"/>
                    </a:p>
                  </a:txBody>
                  <a:tcPr marL="84561" marR="8456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t>6mo (age</a:t>
                      </a:r>
                      <a:r>
                        <a:rPr lang="en-US" sz="2400" baseline="0" dirty="0" smtClean="0"/>
                        <a:t> 0-20)</a:t>
                      </a:r>
                    </a:p>
                    <a:p>
                      <a:pPr algn="ctr"/>
                      <a:r>
                        <a:rPr lang="en-US" sz="2400" baseline="0" dirty="0" smtClean="0"/>
                        <a:t>1 year (age 21-  )</a:t>
                      </a:r>
                      <a:endParaRPr lang="en-US" sz="2400" dirty="0"/>
                    </a:p>
                  </a:txBody>
                  <a:tcPr marL="84561" marR="84561"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US" sz="2400" dirty="0" smtClean="0"/>
                        <a:t>Pediatric</a:t>
                      </a:r>
                      <a:r>
                        <a:rPr lang="en-US" sz="2400" baseline="0" dirty="0" smtClean="0"/>
                        <a:t> gait trainer and all accessories</a:t>
                      </a:r>
                      <a:endParaRPr lang="en-US" sz="2400" dirty="0"/>
                    </a:p>
                  </a:txBody>
                  <a:tcPr marL="84561" marR="8456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t>3 years (age 0-20 only)</a:t>
                      </a:r>
                      <a:endParaRPr lang="en-US" sz="2400" dirty="0"/>
                    </a:p>
                  </a:txBody>
                  <a:tcPr marL="84561" marR="84561"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06215343"/>
      </p:ext>
    </p:extLst>
  </p:cSld>
  <p:clrMapOvr>
    <a:masterClrMapping/>
  </p:clrMapOvr>
</p:sld>
</file>

<file path=ppt/theme/theme1.xml><?xml version="1.0" encoding="utf-8"?>
<a:theme xmlns:a="http://schemas.openxmlformats.org/drawingml/2006/main" name="Perception">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1274</TotalTime>
  <Words>3166</Words>
  <Application>Microsoft Macintosh PowerPoint</Application>
  <PresentationFormat>On-screen Show (4:3)</PresentationFormat>
  <Paragraphs>283</Paragraphs>
  <Slides>31</Slides>
  <Notes>13</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Perception</vt:lpstr>
      <vt:lpstr>Gait Device Choice for Children with Lumbar Level Myelomeningocele</vt:lpstr>
      <vt:lpstr>Learning Objectives</vt:lpstr>
      <vt:lpstr>Lets Review…</vt:lpstr>
      <vt:lpstr>Why do people of any age need assistive devices for gait?1</vt:lpstr>
      <vt:lpstr>How are children little adults and how are they different in regards to mobility considerations?1,2 </vt:lpstr>
      <vt:lpstr>How does our choice of AD change because of those differences?2,3 </vt:lpstr>
      <vt:lpstr>PowerPoint Presentation</vt:lpstr>
      <vt:lpstr>PowerPoint Presentation</vt:lpstr>
      <vt:lpstr>Medicaid Reimbursement5</vt:lpstr>
      <vt:lpstr>Who do we typically use assistive devices for?</vt:lpstr>
      <vt:lpstr>What do Pediatric PTs look at when choosing an assistive device?3</vt:lpstr>
      <vt:lpstr>What do Pediatric PTs use when deciding between devices?3</vt:lpstr>
      <vt:lpstr>When choosing a device</vt:lpstr>
      <vt:lpstr>Let’s look at how to apply this information to a population</vt:lpstr>
      <vt:lpstr>Spina Bifida</vt:lpstr>
      <vt:lpstr>Spina Bifida Cont.</vt:lpstr>
      <vt:lpstr>Mobility by Level of Lesion1</vt:lpstr>
      <vt:lpstr>Gait characteristics of children with lumbar level myelomeningocele</vt:lpstr>
      <vt:lpstr>What does the literature say about assistive devices?</vt:lpstr>
      <vt:lpstr>If there is no research, what do you do?</vt:lpstr>
      <vt:lpstr>Feasibility of Wheelchair and Biped Ambulation: Criteria for Evaluation2</vt:lpstr>
      <vt:lpstr>PowerPoint Presentation</vt:lpstr>
      <vt:lpstr>Characteristics to consider</vt:lpstr>
      <vt:lpstr>With age, mobility will likely change for this population</vt:lpstr>
      <vt:lpstr>Let’s practice making some of these decisions.</vt:lpstr>
      <vt:lpstr>Checking in on Darrius</vt:lpstr>
      <vt:lpstr>Carrie</vt:lpstr>
      <vt:lpstr>Carrie Continued</vt:lpstr>
      <vt:lpstr>Thank you for your time! Please contact me with any questions.</vt:lpstr>
      <vt:lpstr>References</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Mae Langford</dc:creator>
  <cp:lastModifiedBy>Mae Langford</cp:lastModifiedBy>
  <cp:revision>25</cp:revision>
  <dcterms:created xsi:type="dcterms:W3CDTF">2015-04-13T20:35:13Z</dcterms:created>
  <dcterms:modified xsi:type="dcterms:W3CDTF">2015-04-21T14:45:59Z</dcterms:modified>
</cp:coreProperties>
</file>