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9" r:id="rId4"/>
    <p:sldId id="264" r:id="rId5"/>
    <p:sldId id="263" r:id="rId6"/>
    <p:sldId id="266" r:id="rId7"/>
    <p:sldId id="268" r:id="rId8"/>
    <p:sldId id="281" r:id="rId9"/>
    <p:sldId id="265" r:id="rId10"/>
    <p:sldId id="267" r:id="rId11"/>
    <p:sldId id="276" r:id="rId12"/>
    <p:sldId id="278" r:id="rId13"/>
    <p:sldId id="277" r:id="rId14"/>
    <p:sldId id="261" r:id="rId15"/>
    <p:sldId id="269" r:id="rId16"/>
    <p:sldId id="270" r:id="rId17"/>
    <p:sldId id="271" r:id="rId18"/>
    <p:sldId id="283" r:id="rId19"/>
    <p:sldId id="284" r:id="rId20"/>
    <p:sldId id="272" r:id="rId21"/>
    <p:sldId id="273" r:id="rId22"/>
    <p:sldId id="282" r:id="rId23"/>
    <p:sldId id="285" r:id="rId24"/>
    <p:sldId id="274" r:id="rId25"/>
    <p:sldId id="280" r:id="rId26"/>
    <p:sldId id="262" r:id="rId27"/>
    <p:sldId id="275" r:id="rId28"/>
    <p:sldId id="286" r:id="rId29"/>
    <p:sldId id="288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 Giuliani" initials="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73C5-BB89-444C-9681-682F5A02F61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1024-17C6-4D92-A028-455E78453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5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73C5-BB89-444C-9681-682F5A02F61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1024-17C6-4D92-A028-455E78453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1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73C5-BB89-444C-9681-682F5A02F61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1024-17C6-4D92-A028-455E78453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2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73C5-BB89-444C-9681-682F5A02F61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1024-17C6-4D92-A028-455E78453A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821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73C5-BB89-444C-9681-682F5A02F61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1024-17C6-4D92-A028-455E78453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0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73C5-BB89-444C-9681-682F5A02F61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1024-17C6-4D92-A028-455E78453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28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73C5-BB89-444C-9681-682F5A02F61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1024-17C6-4D92-A028-455E78453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58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73C5-BB89-444C-9681-682F5A02F61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1024-17C6-4D92-A028-455E78453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93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73C5-BB89-444C-9681-682F5A02F61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1024-17C6-4D92-A028-455E78453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7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73C5-BB89-444C-9681-682F5A02F61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1024-17C6-4D92-A028-455E78453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6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73C5-BB89-444C-9681-682F5A02F61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1024-17C6-4D92-A028-455E78453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7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73C5-BB89-444C-9681-682F5A02F61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1024-17C6-4D92-A028-455E78453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3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73C5-BB89-444C-9681-682F5A02F61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1024-17C6-4D92-A028-455E78453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0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73C5-BB89-444C-9681-682F5A02F61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1024-17C6-4D92-A028-455E78453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7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73C5-BB89-444C-9681-682F5A02F61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1024-17C6-4D92-A028-455E78453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2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73C5-BB89-444C-9681-682F5A02F61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1024-17C6-4D92-A028-455E78453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4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73C5-BB89-444C-9681-682F5A02F61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1024-17C6-4D92-A028-455E78453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1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D1973C5-BB89-444C-9681-682F5A02F61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1024-17C6-4D92-A028-455E78453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Rehab </a:t>
            </a:r>
            <a:r>
              <a:rPr lang="en-US" dirty="0"/>
              <a:t>post </a:t>
            </a:r>
            <a:r>
              <a:rPr lang="en-US" dirty="0" smtClean="0"/>
              <a:t>Total </a:t>
            </a:r>
            <a:r>
              <a:rPr lang="en-US" dirty="0"/>
              <a:t>Knee Arthroplasty in Older Adults </a:t>
            </a:r>
            <a:r>
              <a:rPr lang="en-US" dirty="0" smtClean="0"/>
              <a:t>with </a:t>
            </a:r>
            <a:r>
              <a:rPr lang="en-US" dirty="0"/>
              <a:t>a </a:t>
            </a:r>
            <a:r>
              <a:rPr lang="en-US" dirty="0" smtClean="0"/>
              <a:t>Focus </a:t>
            </a:r>
            <a:r>
              <a:rPr lang="en-US" dirty="0"/>
              <a:t>on </a:t>
            </a:r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Brittany Stapleton-Livingston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Falls in Older Adults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Falls are common </a:t>
            </a:r>
          </a:p>
          <a:p>
            <a:pPr lvl="1"/>
            <a:r>
              <a:rPr lang="en-US" sz="3200" dirty="0" smtClean="0"/>
              <a:t>30% of adults older than 65 years old fall at least once per year</a:t>
            </a:r>
          </a:p>
          <a:p>
            <a:r>
              <a:rPr lang="en-US" sz="3200" dirty="0" smtClean="0"/>
              <a:t>Multiple risk factors that predict a fall</a:t>
            </a:r>
          </a:p>
          <a:p>
            <a:pPr lvl="1"/>
            <a:r>
              <a:rPr lang="en-US" sz="3200" dirty="0"/>
              <a:t>C</a:t>
            </a:r>
            <a:r>
              <a:rPr lang="en-US" sz="3200" dirty="0" smtClean="0"/>
              <a:t>ognitive impairments</a:t>
            </a:r>
          </a:p>
          <a:p>
            <a:pPr lvl="1"/>
            <a:r>
              <a:rPr lang="en-US" sz="3200" dirty="0" smtClean="0"/>
              <a:t>Fear </a:t>
            </a:r>
            <a:r>
              <a:rPr lang="en-US" sz="3200" dirty="0"/>
              <a:t>of </a:t>
            </a:r>
            <a:r>
              <a:rPr lang="en-US" sz="3200" dirty="0" smtClean="0"/>
              <a:t>falling</a:t>
            </a:r>
          </a:p>
          <a:p>
            <a:pPr lvl="1"/>
            <a:r>
              <a:rPr lang="en-US" sz="3200" dirty="0"/>
              <a:t>D</a:t>
            </a:r>
            <a:r>
              <a:rPr lang="en-US" sz="3200" dirty="0" smtClean="0"/>
              <a:t>eficits </a:t>
            </a:r>
            <a:r>
              <a:rPr lang="en-US" sz="3200" dirty="0"/>
              <a:t>in balance, strength, vision, </a:t>
            </a:r>
            <a:r>
              <a:rPr lang="en-US" sz="3200" dirty="0" smtClean="0"/>
              <a:t>and gait </a:t>
            </a:r>
          </a:p>
          <a:p>
            <a:pPr lvl="1"/>
            <a:r>
              <a:rPr lang="en-US" sz="3200" dirty="0"/>
              <a:t>P</a:t>
            </a:r>
            <a:r>
              <a:rPr lang="en-US" sz="3200" dirty="0" smtClean="0"/>
              <a:t>oor </a:t>
            </a:r>
            <a:r>
              <a:rPr lang="en-US" sz="3200" dirty="0"/>
              <a:t>medication </a:t>
            </a:r>
            <a:r>
              <a:rPr lang="en-US" sz="3200" dirty="0" smtClean="0"/>
              <a:t>management</a:t>
            </a:r>
          </a:p>
          <a:p>
            <a:pPr lvl="1"/>
            <a:r>
              <a:rPr lang="en-US" sz="3200" dirty="0"/>
              <a:t>E</a:t>
            </a:r>
            <a:r>
              <a:rPr lang="en-US" sz="3200" dirty="0" smtClean="0"/>
              <a:t>nvironmental </a:t>
            </a:r>
            <a:r>
              <a:rPr lang="en-US" sz="3200" dirty="0"/>
              <a:t>factors</a:t>
            </a:r>
            <a:endParaRPr lang="en-US" sz="3200" dirty="0" smtClean="0"/>
          </a:p>
          <a:p>
            <a:r>
              <a:rPr lang="en-US" sz="3200" dirty="0" smtClean="0"/>
              <a:t>Risk of falling increases 3-fold in people with impaired balance or gait</a:t>
            </a:r>
          </a:p>
          <a:p>
            <a:pPr marL="457200" lvl="1" indent="0">
              <a:buNone/>
            </a:pPr>
            <a:r>
              <a:rPr lang="en-US" sz="2800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Falls in Older Adults After TKA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04110"/>
            <a:ext cx="8946541" cy="4544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Swinkels &amp; </a:t>
            </a:r>
            <a:r>
              <a:rPr lang="en-US" dirty="0" err="1" smtClean="0"/>
              <a:t>Allain</a:t>
            </a:r>
            <a:endParaRPr lang="en-US" dirty="0" smtClean="0"/>
          </a:p>
          <a:p>
            <a:r>
              <a:rPr lang="en-US" dirty="0" smtClean="0"/>
              <a:t>Investigated the relationship between physical performance tests, self-reported outcomes, and accidental falling before and after TKA</a:t>
            </a:r>
          </a:p>
          <a:p>
            <a:r>
              <a:rPr lang="en-US" dirty="0" smtClean="0"/>
              <a:t>37 patients participated in the study who were randomly selected from a larger study cohort</a:t>
            </a:r>
          </a:p>
          <a:p>
            <a:r>
              <a:rPr lang="en-US" dirty="0"/>
              <a:t>Completed outcome measures before surgery and up to 12 months post </a:t>
            </a:r>
            <a:r>
              <a:rPr lang="en-US" dirty="0" smtClean="0"/>
              <a:t>surgery</a:t>
            </a:r>
          </a:p>
          <a:p>
            <a:pPr lvl="1"/>
            <a:r>
              <a:rPr lang="en-US" dirty="0" smtClean="0"/>
              <a:t>Berg </a:t>
            </a:r>
            <a:r>
              <a:rPr lang="en-US" dirty="0"/>
              <a:t>Balance Score (BBS), </a:t>
            </a:r>
            <a:r>
              <a:rPr lang="en-US" dirty="0" smtClean="0"/>
              <a:t>TUG, Hand </a:t>
            </a:r>
            <a:r>
              <a:rPr lang="en-US" dirty="0"/>
              <a:t>Grip </a:t>
            </a:r>
            <a:r>
              <a:rPr lang="en-US" dirty="0" smtClean="0"/>
              <a:t>Strength, Western </a:t>
            </a:r>
            <a:r>
              <a:rPr lang="en-US" dirty="0"/>
              <a:t>Ontario and McMaster's Osteoarthritis Index (WOMAC), Activities Balance Confidence Scale (</a:t>
            </a:r>
            <a:r>
              <a:rPr lang="en-US" dirty="0" smtClean="0"/>
              <a:t>ABC), </a:t>
            </a:r>
            <a:r>
              <a:rPr lang="en-US" dirty="0"/>
              <a:t>Geriatric Depression Scale (GDS), and </a:t>
            </a:r>
            <a:r>
              <a:rPr lang="en-US" dirty="0" smtClean="0"/>
              <a:t>accidental falls</a:t>
            </a:r>
          </a:p>
          <a:p>
            <a:r>
              <a:rPr lang="en-US" dirty="0" smtClean="0"/>
              <a:t>Found that 22.7% of the patients fell before and after TKA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89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Falls in Older Adults After TKA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37856"/>
            <a:ext cx="8946541" cy="4710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Pandya et al. 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ound that the falls rate was 45% 1 year post surgery in patients with TKA despite reported pain relief</a:t>
            </a:r>
          </a:p>
          <a:p>
            <a:r>
              <a:rPr lang="en-US" dirty="0" smtClean="0"/>
              <a:t>Individuals after TKA with </a:t>
            </a:r>
            <a:r>
              <a:rPr lang="en-US" dirty="0"/>
              <a:t>better functional status </a:t>
            </a:r>
            <a:r>
              <a:rPr lang="en-US" dirty="0" smtClean="0"/>
              <a:t>and reported </a:t>
            </a:r>
            <a:r>
              <a:rPr lang="en-US" dirty="0"/>
              <a:t>less difficulties with ADLs had greater balance </a:t>
            </a:r>
            <a:r>
              <a:rPr lang="en-US" dirty="0" smtClean="0"/>
              <a:t>confidence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Mauer et al.</a:t>
            </a:r>
          </a:p>
          <a:p>
            <a:r>
              <a:rPr lang="en-US" dirty="0" smtClean="0"/>
              <a:t>Cohort study</a:t>
            </a:r>
          </a:p>
          <a:p>
            <a:r>
              <a:rPr lang="en-US" dirty="0" smtClean="0"/>
              <a:t>Investigated the effects of TKA on obstacle avoidance success rate in older adults</a:t>
            </a:r>
          </a:p>
          <a:p>
            <a:r>
              <a:rPr lang="en-US" dirty="0"/>
              <a:t>29 subjects who had bilateral </a:t>
            </a:r>
            <a:r>
              <a:rPr lang="en-US" dirty="0" smtClean="0"/>
              <a:t>TKAs, mean age 72 years old; </a:t>
            </a:r>
            <a:r>
              <a:rPr lang="en-US" dirty="0"/>
              <a:t>27 age-matched healthy control </a:t>
            </a:r>
            <a:r>
              <a:rPr lang="en-US" dirty="0" smtClean="0"/>
              <a:t>subjects, mean range 70 years old</a:t>
            </a:r>
          </a:p>
          <a:p>
            <a:r>
              <a:rPr lang="en-US" dirty="0" smtClean="0"/>
              <a:t>Participants with TKAs had a lower obstacle avoidance rate and lower single-leg stance time</a:t>
            </a:r>
          </a:p>
          <a:p>
            <a:r>
              <a:rPr lang="en-US" dirty="0" smtClean="0"/>
              <a:t>People with </a:t>
            </a:r>
            <a:r>
              <a:rPr lang="en-US" dirty="0"/>
              <a:t>TKA </a:t>
            </a:r>
            <a:r>
              <a:rPr lang="en-US" dirty="0" smtClean="0"/>
              <a:t> have an increased risk </a:t>
            </a:r>
            <a:r>
              <a:rPr lang="en-US" dirty="0"/>
              <a:t>to trip on an obstacle and fall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Deficits </a:t>
            </a:r>
            <a:r>
              <a:rPr lang="en-US" dirty="0"/>
              <a:t>in Older Adults After TKA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21" y="1676209"/>
            <a:ext cx="4945691" cy="44736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37% report limited functional improvement one year post surgery</a:t>
            </a:r>
          </a:p>
          <a:p>
            <a:pPr lvl="1"/>
            <a:r>
              <a:rPr lang="en-US" sz="1800" dirty="0" smtClean="0"/>
              <a:t>Common complaints include decreased walking speed, difficulty with stairs, and unable to return to sport played prior to surgery</a:t>
            </a:r>
          </a:p>
          <a:p>
            <a:r>
              <a:rPr lang="en-US" dirty="0" smtClean="0"/>
              <a:t>Patients have deficits in strength, mobility and functional deficits post TKA</a:t>
            </a:r>
          </a:p>
          <a:p>
            <a:pPr lvl="1"/>
            <a:r>
              <a:rPr lang="en-US" sz="1800" dirty="0" smtClean="0"/>
              <a:t>Stair example</a:t>
            </a:r>
          </a:p>
          <a:p>
            <a:r>
              <a:rPr lang="en-US" dirty="0" smtClean="0"/>
              <a:t>Knee joint stability and balance ability are important prognostic factors for falls</a:t>
            </a:r>
          </a:p>
          <a:p>
            <a:pPr lvl="1"/>
            <a:r>
              <a:rPr lang="en-US" sz="1800" dirty="0" smtClean="0"/>
              <a:t>Impairments in proprioception and postural control continue after surgery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80" y="2356789"/>
            <a:ext cx="2428875" cy="3238500"/>
          </a:xfrm>
        </p:spPr>
      </p:pic>
    </p:spTree>
    <p:extLst>
      <p:ext uri="{BB962C8B-B14F-4D97-AF65-F5344CB8AC3E}">
        <p14:creationId xmlns:p14="http://schemas.microsoft.com/office/powerpoint/2010/main" val="4954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Training After TKA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Liao et 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RCT</a:t>
            </a:r>
          </a:p>
          <a:p>
            <a:r>
              <a:rPr lang="en-US" dirty="0" smtClean="0"/>
              <a:t>Investigated the effects of additional balance training on mobility and function</a:t>
            </a:r>
          </a:p>
          <a:p>
            <a:r>
              <a:rPr lang="en-US" dirty="0" smtClean="0"/>
              <a:t>58 </a:t>
            </a:r>
            <a:r>
              <a:rPr lang="en-US" dirty="0"/>
              <a:t>patients in experimental group, mean age 71 years old; </a:t>
            </a:r>
            <a:r>
              <a:rPr lang="en-US" dirty="0" smtClean="0"/>
              <a:t>55 </a:t>
            </a:r>
            <a:r>
              <a:rPr lang="en-US" dirty="0"/>
              <a:t>patients in control </a:t>
            </a:r>
            <a:endParaRPr lang="en-US" dirty="0" smtClean="0"/>
          </a:p>
          <a:p>
            <a:r>
              <a:rPr lang="en-US" dirty="0"/>
              <a:t>Experimental </a:t>
            </a:r>
            <a:r>
              <a:rPr lang="en-US" dirty="0" smtClean="0"/>
              <a:t>group completed conventional functional training plus </a:t>
            </a:r>
            <a:r>
              <a:rPr lang="en-US" dirty="0"/>
              <a:t>additional balance </a:t>
            </a:r>
            <a:r>
              <a:rPr lang="en-US" dirty="0" smtClean="0"/>
              <a:t>exercises</a:t>
            </a:r>
          </a:p>
          <a:p>
            <a:r>
              <a:rPr lang="en-US" dirty="0"/>
              <a:t>The experimental group displayed significant changes in each outcome </a:t>
            </a:r>
            <a:r>
              <a:rPr lang="en-US" dirty="0" smtClean="0"/>
              <a:t>measures; </a:t>
            </a:r>
            <a:r>
              <a:rPr lang="en-US" dirty="0"/>
              <a:t>a</a:t>
            </a:r>
            <a:r>
              <a:rPr lang="en-US" dirty="0" smtClean="0"/>
              <a:t>dditional </a:t>
            </a:r>
            <a:r>
              <a:rPr lang="en-US" dirty="0"/>
              <a:t>balance exercises improved patient outcomes especially functional recovery and mobility more than traditional functional </a:t>
            </a:r>
            <a:r>
              <a:rPr lang="en-US" dirty="0" smtClean="0"/>
              <a:t>training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Training After TKA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92" y="1852380"/>
            <a:ext cx="8946541" cy="4195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Piva et al.</a:t>
            </a:r>
          </a:p>
          <a:p>
            <a:r>
              <a:rPr lang="en-US" dirty="0"/>
              <a:t>Double-blind, Pilot </a:t>
            </a:r>
            <a:r>
              <a:rPr lang="en-US" dirty="0" smtClean="0"/>
              <a:t>RCT</a:t>
            </a:r>
          </a:p>
          <a:p>
            <a:r>
              <a:rPr lang="en-US" dirty="0"/>
              <a:t> </a:t>
            </a:r>
            <a:r>
              <a:rPr lang="en-US" dirty="0" smtClean="0"/>
              <a:t>Evaluated </a:t>
            </a:r>
            <a:r>
              <a:rPr lang="en-US" dirty="0"/>
              <a:t>the feasibility of applying a balance exercise program </a:t>
            </a:r>
            <a:r>
              <a:rPr lang="en-US" dirty="0" smtClean="0"/>
              <a:t>and investigated if </a:t>
            </a:r>
            <a:r>
              <a:rPr lang="en-US" dirty="0"/>
              <a:t>a functional </a:t>
            </a:r>
            <a:r>
              <a:rPr lang="en-US" dirty="0" smtClean="0"/>
              <a:t>training (FT) </a:t>
            </a:r>
            <a:r>
              <a:rPr lang="en-US" dirty="0"/>
              <a:t>program supplemented with a balance exercise </a:t>
            </a:r>
            <a:r>
              <a:rPr lang="en-US" dirty="0" smtClean="0"/>
              <a:t>program </a:t>
            </a:r>
            <a:r>
              <a:rPr lang="en-US" dirty="0"/>
              <a:t>could improve physical function </a:t>
            </a:r>
            <a:r>
              <a:rPr lang="en-US" dirty="0" smtClean="0"/>
              <a:t>compared with an FT program alone</a:t>
            </a:r>
          </a:p>
          <a:p>
            <a:r>
              <a:rPr lang="en-US" dirty="0" smtClean="0"/>
              <a:t>22 patients in control group, 21 patients in experimental group. Mean age 68 years old</a:t>
            </a:r>
          </a:p>
          <a:p>
            <a:r>
              <a:rPr lang="en-US" dirty="0" smtClean="0"/>
              <a:t>Experimental group completed functional </a:t>
            </a:r>
            <a:r>
              <a:rPr lang="en-US" dirty="0"/>
              <a:t>training program plus balance exercise </a:t>
            </a:r>
            <a:r>
              <a:rPr lang="en-US" dirty="0" smtClean="0"/>
              <a:t>program</a:t>
            </a:r>
          </a:p>
          <a:p>
            <a:r>
              <a:rPr lang="en-US" dirty="0"/>
              <a:t>Both groups improved lower extremity </a:t>
            </a:r>
            <a:r>
              <a:rPr lang="en-US" dirty="0" smtClean="0"/>
              <a:t>function; experimental group had </a:t>
            </a:r>
            <a:r>
              <a:rPr lang="en-US" dirty="0"/>
              <a:t>greater gait speed, improved single leg stance time, less </a:t>
            </a:r>
            <a:r>
              <a:rPr lang="en-US" dirty="0" smtClean="0"/>
              <a:t>stiffness.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Exercises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89457" y="1853248"/>
            <a:ext cx="4396339" cy="4195763"/>
          </a:xfrm>
        </p:spPr>
        <p:txBody>
          <a:bodyPr>
            <a:noAutofit/>
          </a:bodyPr>
          <a:lstStyle/>
          <a:p>
            <a:r>
              <a:rPr lang="en-US" sz="2000" dirty="0" smtClean="0"/>
              <a:t>Walking</a:t>
            </a:r>
          </a:p>
          <a:p>
            <a:pPr lvl="1"/>
            <a:r>
              <a:rPr lang="en-US" sz="2000" dirty="0" smtClean="0"/>
              <a:t>Backwards, sideways, on a slope, sideways while crossing the legs, changes in direction</a:t>
            </a:r>
          </a:p>
          <a:p>
            <a:r>
              <a:rPr lang="en-US" sz="2000" dirty="0" smtClean="0"/>
              <a:t>Tandem walk</a:t>
            </a:r>
          </a:p>
          <a:p>
            <a:r>
              <a:rPr lang="en-US" sz="2000" dirty="0" smtClean="0"/>
              <a:t>Standing on foam</a:t>
            </a:r>
          </a:p>
          <a:p>
            <a:pPr lvl="1"/>
            <a:r>
              <a:rPr lang="en-US" sz="2000" dirty="0" smtClean="0"/>
              <a:t>Feet together, single leg stance, or catches ball</a:t>
            </a:r>
          </a:p>
          <a:p>
            <a:r>
              <a:rPr lang="en-US" sz="2000" dirty="0" smtClean="0"/>
              <a:t>Braiding activities-alternate front and back crossover steps while moving laterally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522" y="2479965"/>
            <a:ext cx="3421469" cy="1983292"/>
          </a:xfrm>
        </p:spPr>
      </p:pic>
    </p:spTree>
    <p:extLst>
      <p:ext uri="{BB962C8B-B14F-4D97-AF65-F5344CB8AC3E}">
        <p14:creationId xmlns:p14="http://schemas.microsoft.com/office/powerpoint/2010/main" val="23302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</a:t>
            </a:r>
            <a:r>
              <a:rPr lang="en-US" dirty="0" smtClean="0"/>
              <a:t>Exercises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Tilt board </a:t>
            </a:r>
            <a:r>
              <a:rPr lang="en-US" sz="2000" dirty="0" smtClean="0"/>
              <a:t>activities</a:t>
            </a:r>
          </a:p>
          <a:p>
            <a:r>
              <a:rPr lang="en-US" sz="2000" dirty="0" smtClean="0"/>
              <a:t>Shuttle </a:t>
            </a:r>
            <a:r>
              <a:rPr lang="en-US" sz="2000" dirty="0"/>
              <a:t>walking: cones placed at different distances, patient walks to the first cone then walks backward, repeats and walk to the cone that is more distance and </a:t>
            </a:r>
            <a:r>
              <a:rPr lang="en-US" sz="2000" dirty="0" smtClean="0"/>
              <a:t>repeats</a:t>
            </a:r>
          </a:p>
          <a:p>
            <a:r>
              <a:rPr lang="en-US" sz="2000" dirty="0" smtClean="0"/>
              <a:t>Stepping over cones</a:t>
            </a:r>
          </a:p>
          <a:p>
            <a:r>
              <a:rPr lang="en-US" sz="2000" dirty="0" smtClean="0"/>
              <a:t>Step-ups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2055814"/>
            <a:ext cx="3513394" cy="3513394"/>
          </a:xfrm>
        </p:spPr>
      </p:pic>
    </p:spTree>
    <p:extLst>
      <p:ext uri="{BB962C8B-B14F-4D97-AF65-F5344CB8AC3E}">
        <p14:creationId xmlns:p14="http://schemas.microsoft.com/office/powerpoint/2010/main" val="23385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Wii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92" y="1768822"/>
            <a:ext cx="8946541" cy="4195481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 smtClean="0"/>
              <a:t>Wii Fit games can serve as an alternative exercise (Fung et al.)</a:t>
            </a:r>
          </a:p>
          <a:p>
            <a:r>
              <a:rPr lang="en-US" sz="2200" dirty="0" smtClean="0"/>
              <a:t>50 patients after TKA participating in outpatient PT </a:t>
            </a:r>
          </a:p>
          <a:p>
            <a:r>
              <a:rPr lang="en-US" sz="2200" dirty="0" smtClean="0"/>
              <a:t>Control group: traditional physical therapy session followed by lower extremity strengthening and balance exercises. </a:t>
            </a:r>
          </a:p>
          <a:p>
            <a:r>
              <a:rPr lang="en-US" sz="2200" dirty="0" smtClean="0"/>
              <a:t>Experimental group: traditional physical therapy session followed by 15 minutes Wii Fit gaming activities</a:t>
            </a:r>
          </a:p>
          <a:p>
            <a:r>
              <a:rPr lang="en-US" sz="2200" dirty="0" smtClean="0"/>
              <a:t>Wii Fit games encouraged lateral weight shifting and multidirectional weight shifting. Examples: tight-rope walk, table tilt, torso twist</a:t>
            </a:r>
          </a:p>
          <a:p>
            <a:r>
              <a:rPr lang="en-US" sz="2200" dirty="0" smtClean="0"/>
              <a:t>Outcome measures: length </a:t>
            </a:r>
            <a:r>
              <a:rPr lang="en-US" sz="2200" dirty="0"/>
              <a:t>of outpatient rehab, 2-minute walk test, knee ROM, timed standing, </a:t>
            </a:r>
            <a:r>
              <a:rPr lang="en-US" sz="2200" dirty="0" smtClean="0"/>
              <a:t>activity-specific </a:t>
            </a:r>
            <a:r>
              <a:rPr lang="en-US" sz="2200" dirty="0"/>
              <a:t>b</a:t>
            </a:r>
            <a:r>
              <a:rPr lang="en-US" sz="2200" dirty="0" smtClean="0"/>
              <a:t>alance </a:t>
            </a:r>
            <a:r>
              <a:rPr lang="en-US" sz="2200" dirty="0"/>
              <a:t>c</a:t>
            </a:r>
            <a:r>
              <a:rPr lang="en-US" sz="2200" dirty="0" smtClean="0"/>
              <a:t>onfidence </a:t>
            </a:r>
            <a:r>
              <a:rPr lang="en-US" sz="2200" dirty="0"/>
              <a:t>s</a:t>
            </a:r>
            <a:r>
              <a:rPr lang="en-US" sz="2200" dirty="0" smtClean="0"/>
              <a:t>cale</a:t>
            </a:r>
            <a:r>
              <a:rPr lang="en-US" sz="2200" dirty="0"/>
              <a:t>, </a:t>
            </a:r>
            <a:r>
              <a:rPr lang="en-US" sz="2200" dirty="0" smtClean="0"/>
              <a:t>lower </a:t>
            </a:r>
            <a:r>
              <a:rPr lang="en-US" sz="2200" dirty="0"/>
              <a:t>e</a:t>
            </a:r>
            <a:r>
              <a:rPr lang="en-US" sz="2200" dirty="0" smtClean="0"/>
              <a:t>xtremity </a:t>
            </a:r>
            <a:r>
              <a:rPr lang="en-US" sz="2200" dirty="0"/>
              <a:t>f</a:t>
            </a:r>
            <a:r>
              <a:rPr lang="en-US" sz="2200" dirty="0" smtClean="0"/>
              <a:t>unctional </a:t>
            </a:r>
            <a:r>
              <a:rPr lang="en-US" sz="2200" dirty="0"/>
              <a:t>s</a:t>
            </a:r>
            <a:r>
              <a:rPr lang="en-US" sz="2200" dirty="0" smtClean="0"/>
              <a:t>cale </a:t>
            </a:r>
            <a:r>
              <a:rPr lang="en-US" sz="2200" dirty="0"/>
              <a:t>and </a:t>
            </a:r>
            <a:r>
              <a:rPr lang="en-US" sz="2200" dirty="0" smtClean="0"/>
              <a:t>numeric </a:t>
            </a:r>
            <a:r>
              <a:rPr lang="en-US" sz="2200" dirty="0"/>
              <a:t>p</a:t>
            </a:r>
            <a:r>
              <a:rPr lang="en-US" sz="2200" dirty="0" smtClean="0"/>
              <a:t>ain </a:t>
            </a:r>
            <a:r>
              <a:rPr lang="en-US" sz="2200" dirty="0"/>
              <a:t>r</a:t>
            </a:r>
            <a:r>
              <a:rPr lang="en-US" sz="2200" dirty="0" smtClean="0"/>
              <a:t>ating scale</a:t>
            </a:r>
          </a:p>
          <a:p>
            <a:r>
              <a:rPr lang="en-US" sz="2200" dirty="0"/>
              <a:t>N</a:t>
            </a:r>
            <a:r>
              <a:rPr lang="en-US" sz="2200" dirty="0" smtClean="0"/>
              <a:t>o </a:t>
            </a:r>
            <a:r>
              <a:rPr lang="en-US" sz="2200" dirty="0"/>
              <a:t>significant differences between both groups in any of the outcome measures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 about the impact of osteoarthritis in older adults.</a:t>
            </a:r>
          </a:p>
          <a:p>
            <a:r>
              <a:rPr lang="en-US" dirty="0" smtClean="0"/>
              <a:t>Educate students on the key components of rehab following a Total Knee Arthroplasty (TKA) procedure.</a:t>
            </a:r>
          </a:p>
          <a:p>
            <a:r>
              <a:rPr lang="en-US" dirty="0" smtClean="0"/>
              <a:t>Educate students about falls and falls risk in older adults.</a:t>
            </a:r>
          </a:p>
          <a:p>
            <a:r>
              <a:rPr lang="en-US" dirty="0" smtClean="0"/>
              <a:t>Identify </a:t>
            </a:r>
            <a:r>
              <a:rPr lang="en-US" dirty="0"/>
              <a:t>interventions that are evidence-based for improving balance outcomes in older </a:t>
            </a:r>
            <a:r>
              <a:rPr lang="en-US" dirty="0" smtClean="0"/>
              <a:t>adults post TKA.</a:t>
            </a:r>
          </a:p>
        </p:txBody>
      </p:sp>
    </p:spTree>
    <p:extLst>
      <p:ext uri="{BB962C8B-B14F-4D97-AF65-F5344CB8AC3E}">
        <p14:creationId xmlns:p14="http://schemas.microsoft.com/office/powerpoint/2010/main" val="16577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Sit to stands</a:t>
            </a:r>
          </a:p>
          <a:p>
            <a:r>
              <a:rPr lang="en-US" sz="2000" dirty="0" smtClean="0"/>
              <a:t>Bilateral knee flexion/extension in standing or squats </a:t>
            </a:r>
          </a:p>
          <a:p>
            <a:r>
              <a:rPr lang="en-US" sz="2000" dirty="0" smtClean="0"/>
              <a:t>Ascend and descend a flight of stairs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54" y="2060575"/>
            <a:ext cx="3226428" cy="2941794"/>
          </a:xfrm>
        </p:spPr>
      </p:pic>
    </p:spTree>
    <p:extLst>
      <p:ext uri="{BB962C8B-B14F-4D97-AF65-F5344CB8AC3E}">
        <p14:creationId xmlns:p14="http://schemas.microsoft.com/office/powerpoint/2010/main" val="11773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Strengthening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Isometric knee extension</a:t>
            </a:r>
          </a:p>
          <a:p>
            <a:pPr lvl="1"/>
            <a:r>
              <a:rPr lang="en-US" sz="2000" dirty="0" smtClean="0"/>
              <a:t>with the knee flexed at 0 degrees</a:t>
            </a:r>
          </a:p>
          <a:p>
            <a:pPr lvl="1"/>
            <a:r>
              <a:rPr lang="en-US" sz="2000" dirty="0" smtClean="0"/>
              <a:t>with knee flexed at 60 degrees</a:t>
            </a:r>
          </a:p>
          <a:p>
            <a:r>
              <a:rPr lang="en-US" dirty="0" smtClean="0"/>
              <a:t>Isometric hamstring with the knee flexed to 60 degrees</a:t>
            </a:r>
          </a:p>
          <a:p>
            <a:r>
              <a:rPr lang="en-US" dirty="0" smtClean="0"/>
              <a:t>Straight leg raises</a:t>
            </a:r>
          </a:p>
          <a:p>
            <a:r>
              <a:rPr lang="en-US" dirty="0" smtClean="0"/>
              <a:t>Concentric and eccentric strengthening of hip abductors</a:t>
            </a:r>
          </a:p>
          <a:p>
            <a:pPr lvl="1"/>
            <a:r>
              <a:rPr lang="en-US" sz="2000" dirty="0" smtClean="0"/>
              <a:t>Examples: hip abduction in supine, standing, or side-lying</a:t>
            </a:r>
          </a:p>
          <a:p>
            <a:r>
              <a:rPr lang="en-US" dirty="0" smtClean="0"/>
              <a:t>Unilateral knee flexion close to 90 degrees then extension in standing with upper extremity support</a:t>
            </a:r>
          </a:p>
        </p:txBody>
      </p:sp>
    </p:spTree>
    <p:extLst>
      <p:ext uri="{BB962C8B-B14F-4D97-AF65-F5344CB8AC3E}">
        <p14:creationId xmlns:p14="http://schemas.microsoft.com/office/powerpoint/2010/main" val="33040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</a:t>
            </a:r>
            <a:r>
              <a:rPr lang="en-US" dirty="0" smtClean="0"/>
              <a:t>Exercises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 lifts onto step</a:t>
            </a:r>
          </a:p>
          <a:p>
            <a:r>
              <a:rPr lang="en-US" dirty="0" smtClean="0"/>
              <a:t>Knee </a:t>
            </a:r>
            <a:r>
              <a:rPr lang="en-US" dirty="0"/>
              <a:t>extension in sitting</a:t>
            </a:r>
          </a:p>
          <a:p>
            <a:r>
              <a:rPr lang="en-US" dirty="0" smtClean="0"/>
              <a:t>Resisted knee flexion</a:t>
            </a:r>
          </a:p>
          <a:p>
            <a:pPr marL="342900" lvl="1" indent="-342900"/>
            <a:r>
              <a:rPr lang="en-US" sz="2000" dirty="0"/>
              <a:t>Form a progressive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resistance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in later stages of recovery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22" y="4119393"/>
            <a:ext cx="2029424" cy="21404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92" y="1251480"/>
            <a:ext cx="1857375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32" y="1378039"/>
            <a:ext cx="3411505" cy="1608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02" y="4005330"/>
            <a:ext cx="3453170" cy="19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Active ROM exercises for the lower extremity</a:t>
            </a:r>
          </a:p>
          <a:p>
            <a:r>
              <a:rPr lang="en-US" dirty="0" smtClean="0"/>
              <a:t>Knee flexion exercises</a:t>
            </a:r>
          </a:p>
          <a:p>
            <a:pPr lvl="1"/>
            <a:r>
              <a:rPr lang="en-US" sz="2000" dirty="0" smtClean="0"/>
              <a:t>Example: heel slides while in bed </a:t>
            </a:r>
          </a:p>
          <a:p>
            <a:r>
              <a:rPr lang="en-US" dirty="0" smtClean="0"/>
              <a:t>Knee extension exercises</a:t>
            </a:r>
          </a:p>
          <a:p>
            <a:pPr lvl="1"/>
            <a:r>
              <a:rPr lang="en-US" sz="2000" dirty="0" smtClean="0"/>
              <a:t>Example: over roll/bar</a:t>
            </a:r>
          </a:p>
          <a:p>
            <a:r>
              <a:rPr lang="en-US" dirty="0" smtClean="0"/>
              <a:t>Alternating dorsal and plantarflexion of the ankle</a:t>
            </a:r>
          </a:p>
          <a:p>
            <a:r>
              <a:rPr lang="en-US" dirty="0" smtClean="0"/>
              <a:t>Physical therapist assisted knee flexion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Stationary cycling</a:t>
            </a:r>
          </a:p>
          <a:p>
            <a:r>
              <a:rPr lang="en-US" dirty="0" smtClean="0"/>
              <a:t>Treadmill walking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interventions can be implemented in different </a:t>
            </a:r>
            <a:r>
              <a:rPr lang="en-US" dirty="0"/>
              <a:t>settings</a:t>
            </a:r>
            <a:endParaRPr lang="en-US" dirty="0" smtClean="0"/>
          </a:p>
          <a:p>
            <a:r>
              <a:rPr lang="en-US" dirty="0" smtClean="0"/>
              <a:t>Acute care: </a:t>
            </a:r>
          </a:p>
          <a:p>
            <a:pPr lvl="1"/>
            <a:r>
              <a:rPr lang="en-US" sz="2000" dirty="0" smtClean="0"/>
              <a:t>Surgeons may have a particular protocol they want the therapist to follow</a:t>
            </a:r>
          </a:p>
          <a:p>
            <a:pPr lvl="2"/>
            <a:r>
              <a:rPr lang="en-US" sz="2000" dirty="0" smtClean="0"/>
              <a:t>Example: continuous passive machines </a:t>
            </a:r>
          </a:p>
          <a:p>
            <a:r>
              <a:rPr lang="en-US" dirty="0" smtClean="0"/>
              <a:t>Home health: </a:t>
            </a:r>
          </a:p>
          <a:p>
            <a:pPr lvl="1"/>
            <a:r>
              <a:rPr lang="en-US" sz="2000" dirty="0" smtClean="0"/>
              <a:t>Walking program may be implemented</a:t>
            </a:r>
          </a:p>
          <a:p>
            <a:pPr lvl="1"/>
            <a:r>
              <a:rPr lang="en-US" sz="2000" dirty="0" smtClean="0"/>
              <a:t>Level of supervision matters 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standard rehab protocol for patients after TKA</a:t>
            </a:r>
          </a:p>
          <a:p>
            <a:r>
              <a:rPr lang="en-US" dirty="0" smtClean="0"/>
              <a:t> Balance exercises should be included to improve functional outcomes and to reduce falls </a:t>
            </a:r>
          </a:p>
          <a:p>
            <a:r>
              <a:rPr lang="en-US" dirty="0" smtClean="0"/>
              <a:t>Anytime you start a new exercise you want to be conservative</a:t>
            </a:r>
          </a:p>
          <a:p>
            <a:pPr lvl="1"/>
            <a:r>
              <a:rPr lang="en-US" sz="2000" dirty="0" smtClean="0"/>
              <a:t>Example: with strengthening exercise you may start with a few repetitions with no weight or use isometrics</a:t>
            </a:r>
          </a:p>
          <a:p>
            <a:pPr lvl="1"/>
            <a:r>
              <a:rPr lang="en-US" sz="2000" dirty="0" smtClean="0"/>
              <a:t>As patient progresses increase repetitions and/or add resistance</a:t>
            </a:r>
          </a:p>
          <a:p>
            <a:r>
              <a:rPr lang="en-US" dirty="0"/>
              <a:t>It depends on the patient’s tolerance and clinical </a:t>
            </a:r>
            <a:r>
              <a:rPr lang="en-US" dirty="0" smtClean="0"/>
              <a:t>presentation when determining when to progress their program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3312" y="1468582"/>
            <a:ext cx="8946541" cy="4779817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err="1"/>
              <a:t>Akbaba</a:t>
            </a:r>
            <a:r>
              <a:rPr lang="en-US" sz="2900" dirty="0"/>
              <a:t>, Y., </a:t>
            </a:r>
            <a:r>
              <a:rPr lang="en-US" sz="2900" dirty="0" err="1"/>
              <a:t>Yeldan</a:t>
            </a:r>
            <a:r>
              <a:rPr lang="en-US" sz="2900" dirty="0"/>
              <a:t>, I., </a:t>
            </a:r>
            <a:r>
              <a:rPr lang="en-US" sz="2900" dirty="0" err="1"/>
              <a:t>Guney</a:t>
            </a:r>
            <a:r>
              <a:rPr lang="en-US" sz="2900" dirty="0"/>
              <a:t>, N., &amp; </a:t>
            </a:r>
            <a:r>
              <a:rPr lang="en-US" sz="2900" dirty="0" err="1"/>
              <a:t>Ozdincler</a:t>
            </a:r>
            <a:r>
              <a:rPr lang="en-US" sz="2900" dirty="0"/>
              <a:t>, A. (2014). Intensive supervision of rehabilitation </a:t>
            </a:r>
            <a:r>
              <a:rPr lang="en-US" sz="2900" dirty="0" err="1"/>
              <a:t>programme</a:t>
            </a:r>
            <a:r>
              <a:rPr lang="en-US" sz="2900" dirty="0"/>
              <a:t> improves balance and functionality in the short term after bilateral total knee arthroplasty. Knee </a:t>
            </a:r>
            <a:r>
              <a:rPr lang="en-US" sz="2900" dirty="0" err="1"/>
              <a:t>Surg</a:t>
            </a:r>
            <a:r>
              <a:rPr lang="en-US" sz="2900" dirty="0"/>
              <a:t> Sports </a:t>
            </a:r>
            <a:r>
              <a:rPr lang="en-US" sz="2900" dirty="0" err="1"/>
              <a:t>Traumatol</a:t>
            </a:r>
            <a:r>
              <a:rPr lang="en-US" sz="2900" dirty="0"/>
              <a:t> </a:t>
            </a:r>
            <a:r>
              <a:rPr lang="en-US" sz="2900" dirty="0" err="1"/>
              <a:t>Arthrosc</a:t>
            </a:r>
            <a:r>
              <a:rPr lang="en-US" sz="2900" dirty="0"/>
              <a:t>, ISSN 0942-2056 .</a:t>
            </a:r>
          </a:p>
          <a:p>
            <a:r>
              <a:rPr lang="en-US" sz="2900" dirty="0" err="1"/>
              <a:t>Foran</a:t>
            </a:r>
            <a:r>
              <a:rPr lang="en-US" sz="2900" dirty="0"/>
              <a:t>, J. (2011, December ). Total Knee Replacement. Retrieved from </a:t>
            </a:r>
            <a:r>
              <a:rPr lang="en-US" sz="2900" dirty="0" err="1"/>
              <a:t>OrthoInfo</a:t>
            </a:r>
            <a:r>
              <a:rPr lang="en-US" sz="2900" dirty="0"/>
              <a:t>: http://</a:t>
            </a:r>
            <a:r>
              <a:rPr lang="en-US" sz="2900" dirty="0" err="1"/>
              <a:t>orthoinfo.aaos.org</a:t>
            </a:r>
            <a:r>
              <a:rPr lang="en-US" sz="2900" dirty="0"/>
              <a:t>/</a:t>
            </a:r>
            <a:r>
              <a:rPr lang="en-US" sz="2900" dirty="0" err="1"/>
              <a:t>topic.cfm?topic</a:t>
            </a:r>
            <a:r>
              <a:rPr lang="en-US" sz="2900" dirty="0"/>
              <a:t>=</a:t>
            </a:r>
            <a:r>
              <a:rPr lang="en-US" sz="2900" dirty="0" err="1"/>
              <a:t>a00389</a:t>
            </a:r>
            <a:endParaRPr lang="en-US" sz="2900" dirty="0"/>
          </a:p>
          <a:p>
            <a:r>
              <a:rPr lang="en-US" sz="2900" dirty="0"/>
              <a:t>Fung, V., Ho, A., Shaffer, J., Chung, E., &amp; Gomez, M. (2012). Use of Nintendo Wii Fit™ in the rehabilitation of outpatients following total knee replacement: a preliminary </a:t>
            </a:r>
            <a:r>
              <a:rPr lang="en-US" sz="2900" dirty="0" err="1"/>
              <a:t>randomised</a:t>
            </a:r>
            <a:r>
              <a:rPr lang="en-US" sz="2900" dirty="0"/>
              <a:t> controlled trial. Physiotherapy, 98(3), 183-188.</a:t>
            </a:r>
          </a:p>
          <a:p>
            <a:r>
              <a:rPr lang="en-US" sz="2900" dirty="0"/>
              <a:t>Kurtz, S., Ong, K., Lau, E., </a:t>
            </a:r>
            <a:r>
              <a:rPr lang="en-US" sz="2900" dirty="0" err="1"/>
              <a:t>Mowat</a:t>
            </a:r>
            <a:r>
              <a:rPr lang="en-US" sz="2900" dirty="0"/>
              <a:t>, F., &amp; Halpern, M. (2007). Projections of primary and revision hip and knee arthroplasty in the United States from 2005 to 2030. J Bone Joint </a:t>
            </a:r>
            <a:r>
              <a:rPr lang="en-US" sz="2900" dirty="0" err="1"/>
              <a:t>Surg</a:t>
            </a:r>
            <a:r>
              <a:rPr lang="en-US" sz="2900" dirty="0"/>
              <a:t> Am, 89(4), 780-785.</a:t>
            </a:r>
          </a:p>
          <a:p>
            <a:r>
              <a:rPr lang="en-US" sz="2900" dirty="0"/>
              <a:t>Liao, C., </a:t>
            </a:r>
            <a:r>
              <a:rPr lang="en-US" sz="2900" dirty="0" err="1"/>
              <a:t>Liou</a:t>
            </a:r>
            <a:r>
              <a:rPr lang="en-US" sz="2900" dirty="0"/>
              <a:t>, T., Huang, Y., &amp; Huang, Y. (2013). Effects of balance training on functional outcome after total knee replacement in patients with knee osteoarthritis: a randomized controlled trial. </a:t>
            </a:r>
            <a:r>
              <a:rPr lang="en-US" sz="2900" dirty="0" err="1"/>
              <a:t>Clin</a:t>
            </a:r>
            <a:r>
              <a:rPr lang="en-US" sz="2900" dirty="0"/>
              <a:t> </a:t>
            </a:r>
            <a:r>
              <a:rPr lang="en-US" sz="2900" dirty="0" err="1"/>
              <a:t>Rehabil</a:t>
            </a:r>
            <a:r>
              <a:rPr lang="en-US" sz="2900" dirty="0"/>
              <a:t>, 27(8), 697-709.</a:t>
            </a:r>
          </a:p>
          <a:p>
            <a:r>
              <a:rPr lang="en-US" sz="2900" dirty="0"/>
              <a:t>Lowe, C. M., Barker, K., Dewey, M., &amp; </a:t>
            </a:r>
            <a:r>
              <a:rPr lang="en-US" sz="2900" dirty="0" err="1"/>
              <a:t>Sackley</a:t>
            </a:r>
            <a:r>
              <a:rPr lang="en-US" sz="2900" dirty="0"/>
              <a:t>, C. (2007). Effectiveness of physiotherapy exercise after knee arthroplasty for osteoarthritis: systematic review and meta-analysis of </a:t>
            </a:r>
            <a:r>
              <a:rPr lang="en-US" sz="2900" dirty="0" err="1"/>
              <a:t>randomised</a:t>
            </a:r>
            <a:r>
              <a:rPr lang="en-US" sz="2900" dirty="0"/>
              <a:t> controlled trials. </a:t>
            </a:r>
            <a:r>
              <a:rPr lang="en-US" sz="2900" dirty="0" err="1"/>
              <a:t>BMJ</a:t>
            </a:r>
            <a:r>
              <a:rPr lang="en-US" sz="2900" dirty="0"/>
              <a:t>, 335(7624), 1-9.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46909" y="844550"/>
            <a:ext cx="8945563" cy="5307013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/>
              <a:t>Mauer, A., </a:t>
            </a:r>
            <a:r>
              <a:rPr lang="en-US" sz="2600" dirty="0" err="1"/>
              <a:t>Draganich</a:t>
            </a:r>
            <a:r>
              <a:rPr lang="en-US" sz="2600" dirty="0"/>
              <a:t>, L., Pandya, N., Hofer, J., &amp; Piotrowski, G. (2005). Bilateral total knee arthroplasty increases the propensity to trip on an obstacle. </a:t>
            </a:r>
            <a:r>
              <a:rPr lang="en-US" sz="2600" dirty="0" err="1"/>
              <a:t>Clin</a:t>
            </a:r>
            <a:r>
              <a:rPr lang="en-US" sz="2600" dirty="0"/>
              <a:t> </a:t>
            </a:r>
            <a:r>
              <a:rPr lang="en-US" sz="2600" dirty="0" err="1"/>
              <a:t>Orthop</a:t>
            </a:r>
            <a:r>
              <a:rPr lang="en-US" sz="2600" dirty="0"/>
              <a:t> </a:t>
            </a:r>
            <a:r>
              <a:rPr lang="en-US" sz="2600" dirty="0" err="1"/>
              <a:t>Relat</a:t>
            </a:r>
            <a:r>
              <a:rPr lang="en-US" sz="2600" dirty="0"/>
              <a:t> Res , (433), 160-165.</a:t>
            </a:r>
          </a:p>
          <a:p>
            <a:r>
              <a:rPr lang="en-US" sz="2600" dirty="0"/>
              <a:t>Mayo Clinic. (2015). For Medical Professionals: First nationwide prevalence study of hip and knee arthroplasty. Retrieved from Mayo Clinic: http://</a:t>
            </a:r>
            <a:r>
              <a:rPr lang="en-US" sz="2600" dirty="0" err="1"/>
              <a:t>www.mayoclinic.org</a:t>
            </a:r>
            <a:r>
              <a:rPr lang="en-US" sz="2600" dirty="0"/>
              <a:t>/medical-professionals/clinical-updates/orthopedic-surgery/study-hip-knee-arthroplasty-shows-7-2-million-americans-living-with-implants</a:t>
            </a:r>
          </a:p>
          <a:p>
            <a:r>
              <a:rPr lang="en-US" sz="2600" dirty="0"/>
              <a:t>Mayo Clinic Staff. (2014, October 9). Disease and Conditions Osteoarthritis : Risk Factors . Retrieved from Mayo Clinic: http://</a:t>
            </a:r>
            <a:r>
              <a:rPr lang="en-US" sz="2600" dirty="0" err="1"/>
              <a:t>www.mayoclinic.org</a:t>
            </a:r>
            <a:r>
              <a:rPr lang="en-US" sz="2600" dirty="0"/>
              <a:t>/diseases-conditions/osteoarthritis/basics/risk-factors/con-20014749</a:t>
            </a:r>
          </a:p>
          <a:p>
            <a:r>
              <a:rPr lang="en-US" sz="2600" dirty="0" err="1"/>
              <a:t>Moffet</a:t>
            </a:r>
            <a:r>
              <a:rPr lang="en-US" sz="2600" dirty="0"/>
              <a:t>, H., Collet, J., Shapiro, S., </a:t>
            </a:r>
            <a:r>
              <a:rPr lang="en-US" sz="2600" dirty="0" err="1"/>
              <a:t>Paradis</a:t>
            </a:r>
            <a:r>
              <a:rPr lang="en-US" sz="2600" dirty="0"/>
              <a:t>, G., Marquis, F., &amp; Roy, L. (2004). Effectiveness of intensive rehabilitation on functional ability and quality of life after first total knee arthroplasty: a single-blind randomized controlled trial. Archives of Physical Medicine and Rehabilitation, 85(4), 546-556</a:t>
            </a:r>
            <a:r>
              <a:rPr lang="en-US" sz="2600" dirty="0" smtClean="0"/>
              <a:t>.</a:t>
            </a:r>
          </a:p>
          <a:p>
            <a:r>
              <a:rPr lang="en-US" sz="2600" dirty="0"/>
              <a:t>National Center for Chronic Disease Prevention and Health Promotion. (2014, December 8). Chronic Disease Prevention and Health Promotion: Arthritis. Retrieved from Centers for Disease Control and Prevention and Health Promotion : http://</a:t>
            </a:r>
            <a:r>
              <a:rPr lang="en-US" sz="2600" dirty="0" err="1"/>
              <a:t>www.cdc.gov</a:t>
            </a:r>
            <a:r>
              <a:rPr lang="en-US" sz="2600" dirty="0"/>
              <a:t>/</a:t>
            </a:r>
            <a:r>
              <a:rPr lang="en-US" sz="2600" dirty="0" err="1"/>
              <a:t>chronicdisease</a:t>
            </a:r>
            <a:r>
              <a:rPr lang="en-US" sz="2600" dirty="0"/>
              <a:t>/resources/publications/</a:t>
            </a:r>
            <a:r>
              <a:rPr lang="en-US" sz="2600" dirty="0" err="1"/>
              <a:t>aag</a:t>
            </a:r>
            <a:r>
              <a:rPr lang="en-US" sz="2600" dirty="0"/>
              <a:t>/</a:t>
            </a:r>
            <a:r>
              <a:rPr lang="en-US" sz="2600" dirty="0" err="1"/>
              <a:t>arthritis.htm</a:t>
            </a:r>
            <a:endParaRPr lang="en-US" sz="2600" dirty="0"/>
          </a:p>
          <a:p>
            <a:r>
              <a:rPr lang="en-US" sz="2600" dirty="0"/>
              <a:t>National Institute on Aging. (2015, February 23). </a:t>
            </a:r>
            <a:r>
              <a:rPr lang="en-US" sz="2600" dirty="0" err="1"/>
              <a:t>AgePage</a:t>
            </a:r>
            <a:r>
              <a:rPr lang="en-US" sz="2600" dirty="0"/>
              <a:t>: Arthritis Advice . Retrieved from National Institute on Aging: http://</a:t>
            </a:r>
            <a:r>
              <a:rPr lang="en-US" sz="2600" dirty="0" err="1"/>
              <a:t>www.nia.nih.gov</a:t>
            </a:r>
            <a:r>
              <a:rPr lang="en-US" sz="2600" dirty="0"/>
              <a:t>/health/publication/arthritis-advice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76400"/>
            <a:ext cx="8946541" cy="4195481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Osteoarthritis (OA) is the most common arthritis in older adults.</a:t>
            </a:r>
          </a:p>
          <a:p>
            <a:r>
              <a:rPr lang="en-US" sz="8000" dirty="0" smtClean="0"/>
              <a:t>Common locations:</a:t>
            </a:r>
          </a:p>
          <a:p>
            <a:pPr lvl="1"/>
            <a:r>
              <a:rPr lang="en-US" sz="8000" dirty="0" smtClean="0"/>
              <a:t>Hands, neck, back, knees, and hips</a:t>
            </a:r>
          </a:p>
          <a:p>
            <a:r>
              <a:rPr lang="en-US" sz="8000" dirty="0" smtClean="0"/>
              <a:t>Variation in symptoms from person to person</a:t>
            </a:r>
          </a:p>
          <a:p>
            <a:r>
              <a:rPr lang="en-US" sz="8000" dirty="0" smtClean="0"/>
              <a:t>Risk of developing OA in older adults is 45%</a:t>
            </a:r>
          </a:p>
          <a:p>
            <a:pPr lvl="1"/>
            <a:r>
              <a:rPr lang="en-US" sz="8000" dirty="0" smtClean="0"/>
              <a:t>Increases to 57% if the person had a knee injury and 60% if they are obese</a:t>
            </a:r>
          </a:p>
          <a:p>
            <a:r>
              <a:rPr lang="en-US" sz="8000" dirty="0" smtClean="0"/>
              <a:t>Causes of OA</a:t>
            </a:r>
          </a:p>
          <a:p>
            <a:pPr lvl="1"/>
            <a:r>
              <a:rPr lang="en-US" sz="8000" dirty="0" smtClean="0"/>
              <a:t>Older age</a:t>
            </a:r>
          </a:p>
          <a:p>
            <a:pPr lvl="1"/>
            <a:r>
              <a:rPr lang="en-US" sz="8000" dirty="0" smtClean="0"/>
              <a:t>Sex</a:t>
            </a:r>
          </a:p>
          <a:p>
            <a:pPr lvl="1"/>
            <a:r>
              <a:rPr lang="en-US" sz="8000" dirty="0" smtClean="0"/>
              <a:t>Obesity</a:t>
            </a:r>
          </a:p>
          <a:p>
            <a:pPr lvl="1"/>
            <a:r>
              <a:rPr lang="en-US" sz="8000" dirty="0" smtClean="0"/>
              <a:t>Joint injuries</a:t>
            </a:r>
          </a:p>
          <a:p>
            <a:pPr lvl="1"/>
            <a:r>
              <a:rPr lang="en-US" sz="8000" dirty="0" smtClean="0"/>
              <a:t>Family history</a:t>
            </a:r>
          </a:p>
          <a:p>
            <a:pPr lvl="1"/>
            <a:r>
              <a:rPr lang="en-US" sz="8000" dirty="0" smtClean="0"/>
              <a:t>Bone deformities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5236" y="1233344"/>
            <a:ext cx="8945563" cy="4413250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 smtClean="0"/>
              <a:t>Pandya</a:t>
            </a:r>
            <a:r>
              <a:rPr lang="en-US" sz="6400" dirty="0"/>
              <a:t>, N., </a:t>
            </a:r>
            <a:r>
              <a:rPr lang="en-US" sz="6400" dirty="0" err="1"/>
              <a:t>Draganich</a:t>
            </a:r>
            <a:r>
              <a:rPr lang="en-US" sz="6400" dirty="0"/>
              <a:t>, L., Mauer, A., Piotrowski, G., &amp; </a:t>
            </a:r>
            <a:r>
              <a:rPr lang="en-US" sz="6400" dirty="0" err="1"/>
              <a:t>Pottenger</a:t>
            </a:r>
            <a:r>
              <a:rPr lang="en-US" sz="6400" dirty="0"/>
              <a:t>, L. (2005). Osteoarthritis of the knees increases the propensity to trip on an obstacle. </a:t>
            </a:r>
            <a:r>
              <a:rPr lang="en-US" sz="6400" dirty="0" err="1"/>
              <a:t>Clin</a:t>
            </a:r>
            <a:r>
              <a:rPr lang="en-US" sz="6400" dirty="0"/>
              <a:t> </a:t>
            </a:r>
            <a:r>
              <a:rPr lang="en-US" sz="6400" dirty="0" err="1"/>
              <a:t>Orthop</a:t>
            </a:r>
            <a:r>
              <a:rPr lang="en-US" sz="6400" dirty="0"/>
              <a:t> </a:t>
            </a:r>
            <a:r>
              <a:rPr lang="en-US" sz="6400" dirty="0" err="1"/>
              <a:t>Relat</a:t>
            </a:r>
            <a:r>
              <a:rPr lang="en-US" sz="6400" dirty="0"/>
              <a:t> Res , (431), 150-156.</a:t>
            </a:r>
          </a:p>
          <a:p>
            <a:r>
              <a:rPr lang="en-US" sz="6400" dirty="0"/>
              <a:t>Pandya, N., Piotrowski, G., </a:t>
            </a:r>
            <a:r>
              <a:rPr lang="en-US" sz="6400" dirty="0" err="1"/>
              <a:t>Pottenger</a:t>
            </a:r>
            <a:r>
              <a:rPr lang="en-US" sz="6400" dirty="0"/>
              <a:t>, L., &amp; </a:t>
            </a:r>
            <a:r>
              <a:rPr lang="en-US" sz="6400" dirty="0" err="1"/>
              <a:t>Draganich</a:t>
            </a:r>
            <a:r>
              <a:rPr lang="en-US" sz="6400" dirty="0"/>
              <a:t>, L. (2007). Pain relief in knee osteoarthritis reduces the propensity to trip on an obstacle . Gait Posture , 25, 106-111.</a:t>
            </a:r>
          </a:p>
          <a:p>
            <a:r>
              <a:rPr lang="en-US" sz="6400" dirty="0" err="1"/>
              <a:t>Piva</a:t>
            </a:r>
            <a:r>
              <a:rPr lang="en-US" sz="6400" dirty="0"/>
              <a:t>, S., Gil, A., Almeida, G., </a:t>
            </a:r>
            <a:r>
              <a:rPr lang="en-US" sz="6400" dirty="0" err="1"/>
              <a:t>DiGioia</a:t>
            </a:r>
            <a:r>
              <a:rPr lang="en-US" sz="6400" dirty="0"/>
              <a:t>, A., </a:t>
            </a:r>
            <a:r>
              <a:rPr lang="en-US" sz="6400" dirty="0" err="1"/>
              <a:t>Levison</a:t>
            </a:r>
            <a:r>
              <a:rPr lang="en-US" sz="6400" dirty="0"/>
              <a:t>, T., &amp; Fitzgerald, G. (2010). A balance exercise program appears to improve function for patients with total knee arthroplasty: a randomized clinical trial. </a:t>
            </a:r>
            <a:r>
              <a:rPr lang="en-US" sz="6400" dirty="0" err="1"/>
              <a:t>Phys</a:t>
            </a:r>
            <a:r>
              <a:rPr lang="en-US" sz="6400" dirty="0"/>
              <a:t> </a:t>
            </a:r>
            <a:r>
              <a:rPr lang="en-US" sz="6400" dirty="0" err="1"/>
              <a:t>Ther</a:t>
            </a:r>
            <a:r>
              <a:rPr lang="en-US" sz="6400" dirty="0"/>
              <a:t>, 90(6), 880-894.</a:t>
            </a:r>
          </a:p>
          <a:p>
            <a:r>
              <a:rPr lang="en-US" sz="6400" dirty="0"/>
              <a:t>Pozzi, F., Snyder-</a:t>
            </a:r>
            <a:r>
              <a:rPr lang="en-US" sz="6400" dirty="0" err="1"/>
              <a:t>Mackler</a:t>
            </a:r>
            <a:r>
              <a:rPr lang="en-US" sz="6400" dirty="0"/>
              <a:t>, L., &amp; </a:t>
            </a:r>
            <a:r>
              <a:rPr lang="en-US" sz="6400" dirty="0" err="1"/>
              <a:t>Zeni</a:t>
            </a:r>
            <a:r>
              <a:rPr lang="en-US" sz="6400" dirty="0"/>
              <a:t>, J. (2013). Physical exercise after knee arthroplasty: a systematic review of controlled trials. </a:t>
            </a:r>
            <a:r>
              <a:rPr lang="en-US" sz="6400" dirty="0" err="1"/>
              <a:t>Eur</a:t>
            </a:r>
            <a:r>
              <a:rPr lang="en-US" sz="6400" dirty="0"/>
              <a:t> J </a:t>
            </a:r>
            <a:r>
              <a:rPr lang="en-US" sz="6400" dirty="0" err="1"/>
              <a:t>Phys</a:t>
            </a:r>
            <a:r>
              <a:rPr lang="en-US" sz="6400" dirty="0"/>
              <a:t> </a:t>
            </a:r>
            <a:r>
              <a:rPr lang="en-US" sz="6400" dirty="0" err="1"/>
              <a:t>Rehabil</a:t>
            </a:r>
            <a:r>
              <a:rPr lang="en-US" sz="6400" dirty="0"/>
              <a:t> Med, 49(6), 877-862.</a:t>
            </a:r>
          </a:p>
          <a:p>
            <a:r>
              <a:rPr lang="en-US" sz="6400" dirty="0" err="1"/>
              <a:t>Pua</a:t>
            </a:r>
            <a:r>
              <a:rPr lang="en-US" sz="6400" dirty="0"/>
              <a:t>, Y.-H., Clark, R., &amp; Ong, P.-H. (2015). Evaluation of the Wii Balance Board for walking aids prediction: proof-of-concept study in total knee arthroplasty. </a:t>
            </a:r>
            <a:r>
              <a:rPr lang="en-US" sz="6400" dirty="0" err="1"/>
              <a:t>PLOS</a:t>
            </a:r>
            <a:r>
              <a:rPr lang="en-US" sz="6400" dirty="0"/>
              <a:t>, 10(1), 1-11.</a:t>
            </a:r>
          </a:p>
          <a:p>
            <a:r>
              <a:rPr lang="en-US" sz="6400" dirty="0" err="1"/>
              <a:t>Swinkels</a:t>
            </a:r>
            <a:r>
              <a:rPr lang="en-US" sz="6400" dirty="0"/>
              <a:t>, A., &amp; </a:t>
            </a:r>
            <a:r>
              <a:rPr lang="en-US" sz="6400" dirty="0" err="1"/>
              <a:t>Allain</a:t>
            </a:r>
            <a:r>
              <a:rPr lang="en-US" sz="6400" dirty="0"/>
              <a:t>, T. (2013). Physical performance tests, self-reported outcomes, and accidental falls before and after total knee arthroplasty: an exploratory study. </a:t>
            </a:r>
            <a:r>
              <a:rPr lang="en-US" sz="6400" dirty="0" err="1"/>
              <a:t>Physiother</a:t>
            </a:r>
            <a:r>
              <a:rPr lang="en-US" sz="6400" dirty="0"/>
              <a:t> Theory </a:t>
            </a:r>
            <a:r>
              <a:rPr lang="en-US" sz="6400" dirty="0" err="1"/>
              <a:t>Pract</a:t>
            </a:r>
            <a:r>
              <a:rPr lang="en-US" sz="6400" dirty="0"/>
              <a:t>, 29(6), 432-442.</a:t>
            </a:r>
          </a:p>
          <a:p>
            <a:r>
              <a:rPr lang="en-US" sz="6400" dirty="0"/>
              <a:t>Webster, K., Feller, J., &amp; </a:t>
            </a:r>
            <a:r>
              <a:rPr lang="en-US" sz="6400" dirty="0" err="1"/>
              <a:t>Wittwer</a:t>
            </a:r>
            <a:r>
              <a:rPr lang="en-US" sz="6400" dirty="0"/>
              <a:t>, J. (2006). Balance confidence and function after knee-replacement surgery. J Aging </a:t>
            </a:r>
            <a:r>
              <a:rPr lang="en-US" sz="6400" dirty="0" err="1"/>
              <a:t>Phys</a:t>
            </a:r>
            <a:r>
              <a:rPr lang="en-US" sz="6400" dirty="0"/>
              <a:t> Act, 14(2), 181-191.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 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Osteoarthritis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49" y="2318197"/>
            <a:ext cx="3460673" cy="292134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30" y="2498501"/>
            <a:ext cx="4569170" cy="2541018"/>
          </a:xfrm>
        </p:spPr>
      </p:pic>
    </p:spTree>
    <p:extLst>
      <p:ext uri="{BB962C8B-B14F-4D97-AF65-F5344CB8AC3E}">
        <p14:creationId xmlns:p14="http://schemas.microsoft.com/office/powerpoint/2010/main" val="34233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Knee Arthroplasty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Knee Arthroplasty (TKA) is the gold standard for end-stage knee osteoarthritis.</a:t>
            </a:r>
          </a:p>
          <a:p>
            <a:r>
              <a:rPr lang="en-US" dirty="0"/>
              <a:t>Incidence of TKA has increased</a:t>
            </a:r>
          </a:p>
          <a:p>
            <a:r>
              <a:rPr lang="en-US" dirty="0"/>
              <a:t>Prevalence is higher in women</a:t>
            </a:r>
          </a:p>
          <a:p>
            <a:pPr lvl="1"/>
            <a:r>
              <a:rPr lang="en-US" sz="2000" dirty="0"/>
              <a:t>3 million women vs 1.7 million men</a:t>
            </a:r>
          </a:p>
          <a:p>
            <a:r>
              <a:rPr lang="en-US" dirty="0"/>
              <a:t>Number of TKAs performed expected to grow by 673% by 2030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Knee Arthroplasty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4 Basic steps</a:t>
            </a:r>
          </a:p>
          <a:p>
            <a:pPr lvl="1"/>
            <a:r>
              <a:rPr lang="en-US" sz="2000" dirty="0" smtClean="0"/>
              <a:t>Prepare the bone</a:t>
            </a:r>
          </a:p>
          <a:p>
            <a:pPr lvl="1"/>
            <a:r>
              <a:rPr lang="en-US" sz="2000" dirty="0" smtClean="0"/>
              <a:t>Position the implants</a:t>
            </a:r>
          </a:p>
          <a:p>
            <a:pPr lvl="1"/>
            <a:r>
              <a:rPr lang="en-US" sz="2000" dirty="0" smtClean="0"/>
              <a:t>Resurface the patella</a:t>
            </a:r>
          </a:p>
          <a:p>
            <a:pPr lvl="1"/>
            <a:r>
              <a:rPr lang="en-US" sz="2000" dirty="0" smtClean="0"/>
              <a:t>Insert a spacer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9"/>
            <a:ext cx="5181600" cy="3695220"/>
          </a:xfrm>
        </p:spPr>
      </p:pic>
    </p:spTree>
    <p:extLst>
      <p:ext uri="{BB962C8B-B14F-4D97-AF65-F5344CB8AC3E}">
        <p14:creationId xmlns:p14="http://schemas.microsoft.com/office/powerpoint/2010/main" val="21582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Components </a:t>
            </a:r>
            <a:r>
              <a:rPr lang="en-US" dirty="0"/>
              <a:t>of Rehab Post TKA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universally accepted rehabilitation program for patients after TKA.</a:t>
            </a:r>
          </a:p>
          <a:p>
            <a:pPr lvl="1"/>
            <a:r>
              <a:rPr lang="en-US" sz="2000" dirty="0" smtClean="0"/>
              <a:t>Strengthening exercises</a:t>
            </a:r>
          </a:p>
          <a:p>
            <a:pPr lvl="1"/>
            <a:r>
              <a:rPr lang="en-US" sz="2000" dirty="0" smtClean="0"/>
              <a:t>Functional exercises</a:t>
            </a:r>
          </a:p>
          <a:p>
            <a:pPr lvl="1"/>
            <a:r>
              <a:rPr lang="en-US" sz="2000" dirty="0" smtClean="0"/>
              <a:t>Gait training</a:t>
            </a:r>
          </a:p>
          <a:p>
            <a:pPr lvl="1"/>
            <a:r>
              <a:rPr lang="en-US" sz="2000" dirty="0" smtClean="0"/>
              <a:t>ROM exercises</a:t>
            </a:r>
          </a:p>
          <a:p>
            <a:r>
              <a:rPr lang="en-US" dirty="0" smtClean="0"/>
              <a:t>Exercises specifically for balance may or may not be included in the exercise program.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Supervision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Akbaba et al.</a:t>
            </a:r>
          </a:p>
          <a:p>
            <a:r>
              <a:rPr lang="en-US" dirty="0" smtClean="0"/>
              <a:t>Single-blind</a:t>
            </a:r>
            <a:r>
              <a:rPr lang="en-US" dirty="0"/>
              <a:t>, RCT</a:t>
            </a:r>
          </a:p>
          <a:p>
            <a:r>
              <a:rPr lang="en-US" dirty="0"/>
              <a:t>Investigated the effects </a:t>
            </a:r>
            <a:r>
              <a:rPr lang="en-US" dirty="0" smtClean="0"/>
              <a:t>of </a:t>
            </a:r>
            <a:r>
              <a:rPr lang="en-US" dirty="0"/>
              <a:t>different levels of </a:t>
            </a:r>
            <a:r>
              <a:rPr lang="en-US" dirty="0" smtClean="0"/>
              <a:t>supervision</a:t>
            </a:r>
          </a:p>
          <a:p>
            <a:r>
              <a:rPr lang="en-US" dirty="0" smtClean="0"/>
              <a:t>Group </a:t>
            </a:r>
            <a:r>
              <a:rPr lang="en-US" dirty="0"/>
              <a:t>1=in-home exercise program with supervision from physical therapist 2 days/week; Group 2=same in-home exercise program with supervision from physical therapist 2x/month; Group 3=control </a:t>
            </a:r>
            <a:r>
              <a:rPr lang="en-US" dirty="0" smtClean="0"/>
              <a:t>group</a:t>
            </a:r>
          </a:p>
          <a:p>
            <a:r>
              <a:rPr lang="en-US" dirty="0"/>
              <a:t>Group 1 had significant improvements in single leg stance, TUG, Stair climbing test, and WOMAC scores  at the second </a:t>
            </a:r>
            <a:r>
              <a:rPr lang="en-US" dirty="0" smtClean="0"/>
              <a:t>month</a:t>
            </a:r>
            <a:endParaRPr lang="en-US" dirty="0"/>
          </a:p>
          <a:p>
            <a:r>
              <a:rPr lang="en-US" dirty="0"/>
              <a:t>Intensive supervision is required to observe early balance and functional improvements in patients with bilateral </a:t>
            </a:r>
            <a:r>
              <a:rPr lang="en-US" dirty="0" smtClean="0"/>
              <a:t>TKA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it important to address balance training post TKA?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16" y="2279505"/>
            <a:ext cx="2831956" cy="33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2913</TotalTime>
  <Words>2149</Words>
  <Application>Microsoft Office PowerPoint</Application>
  <PresentationFormat>Widescreen</PresentationFormat>
  <Paragraphs>209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Wingdings 3</vt:lpstr>
      <vt:lpstr>Ion</vt:lpstr>
      <vt:lpstr>Rehab post Total Knee Arthroplasty in Older Adults with a Focus on Balance</vt:lpstr>
      <vt:lpstr>Objectives</vt:lpstr>
      <vt:lpstr>Osteoarthritis</vt:lpstr>
      <vt:lpstr>Osteoarthritis</vt:lpstr>
      <vt:lpstr>Total Knee Arthroplasty</vt:lpstr>
      <vt:lpstr>Total Knee Arthroplasty</vt:lpstr>
      <vt:lpstr>Basic Components of Rehab Post TKA</vt:lpstr>
      <vt:lpstr>Supervision Matters</vt:lpstr>
      <vt:lpstr>Why is it important to address balance training post TKA?</vt:lpstr>
      <vt:lpstr>Falls in Older Adults </vt:lpstr>
      <vt:lpstr>Falls in Older Adults After TKA</vt:lpstr>
      <vt:lpstr>Falls in Older Adults After TKA</vt:lpstr>
      <vt:lpstr>Deficits in Older Adults After TKA</vt:lpstr>
      <vt:lpstr>Balance Training After TKA</vt:lpstr>
      <vt:lpstr>Balance Training After TKA</vt:lpstr>
      <vt:lpstr>Interventions</vt:lpstr>
      <vt:lpstr>Balance Exercises</vt:lpstr>
      <vt:lpstr>Balance Exercises continued</vt:lpstr>
      <vt:lpstr>Wii Fit</vt:lpstr>
      <vt:lpstr>Functional Exercises</vt:lpstr>
      <vt:lpstr>Strengthening Exercises</vt:lpstr>
      <vt:lpstr>Strengthening Exercises continued</vt:lpstr>
      <vt:lpstr>PowerPoint Presentation</vt:lpstr>
      <vt:lpstr>ROM Exercises</vt:lpstr>
      <vt:lpstr>Other interventions</vt:lpstr>
      <vt:lpstr>Conclusion </vt:lpstr>
      <vt:lpstr>Conclusion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“Rehab post TKA with a focus on balance”</dc:title>
  <dc:creator>James Livingston</dc:creator>
  <cp:lastModifiedBy>James Livingston</cp:lastModifiedBy>
  <cp:revision>124</cp:revision>
  <dcterms:created xsi:type="dcterms:W3CDTF">2015-03-31T23:47:40Z</dcterms:created>
  <dcterms:modified xsi:type="dcterms:W3CDTF">2015-04-21T01:30:59Z</dcterms:modified>
</cp:coreProperties>
</file>