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79" r:id="rId3"/>
    <p:sldId id="257" r:id="rId4"/>
    <p:sldId id="269" r:id="rId5"/>
    <p:sldId id="299" r:id="rId6"/>
    <p:sldId id="300" r:id="rId7"/>
    <p:sldId id="301" r:id="rId8"/>
    <p:sldId id="302" r:id="rId9"/>
    <p:sldId id="303" r:id="rId10"/>
    <p:sldId id="304" r:id="rId11"/>
    <p:sldId id="272" r:id="rId12"/>
    <p:sldId id="273" r:id="rId13"/>
    <p:sldId id="295" r:id="rId14"/>
    <p:sldId id="306" r:id="rId15"/>
    <p:sldId id="294" r:id="rId16"/>
    <p:sldId id="296" r:id="rId17"/>
    <p:sldId id="298" r:id="rId18"/>
    <p:sldId id="274" r:id="rId19"/>
    <p:sldId id="266" r:id="rId20"/>
    <p:sldId id="308" r:id="rId21"/>
    <p:sldId id="309" r:id="rId22"/>
    <p:sldId id="310" r:id="rId23"/>
    <p:sldId id="311" r:id="rId24"/>
    <p:sldId id="312" r:id="rId25"/>
    <p:sldId id="313" r:id="rId26"/>
    <p:sldId id="314" r:id="rId27"/>
    <p:sldId id="333" r:id="rId28"/>
    <p:sldId id="315" r:id="rId29"/>
    <p:sldId id="326" r:id="rId30"/>
    <p:sldId id="280" r:id="rId31"/>
    <p:sldId id="316" r:id="rId32"/>
    <p:sldId id="317" r:id="rId33"/>
    <p:sldId id="318" r:id="rId34"/>
    <p:sldId id="319" r:id="rId35"/>
    <p:sldId id="327" r:id="rId36"/>
    <p:sldId id="328" r:id="rId37"/>
    <p:sldId id="320" r:id="rId38"/>
    <p:sldId id="321" r:id="rId39"/>
    <p:sldId id="325" r:id="rId40"/>
    <p:sldId id="267" r:id="rId41"/>
    <p:sldId id="329" r:id="rId42"/>
    <p:sldId id="334" r:id="rId43"/>
    <p:sldId id="330" r:id="rId44"/>
    <p:sldId id="331" r:id="rId45"/>
    <p:sldId id="332" r:id="rId46"/>
    <p:sldId id="335" r:id="rId47"/>
    <p:sldId id="336" r:id="rId48"/>
    <p:sldId id="287" r:id="rId49"/>
    <p:sldId id="288" r:id="rId50"/>
    <p:sldId id="337" r:id="rId51"/>
    <p:sldId id="26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22" autoAdjust="0"/>
    <p:restoredTop sz="73465" autoAdjust="0"/>
  </p:normalViewPr>
  <p:slideViewPr>
    <p:cSldViewPr snapToGrid="0" snapToObjects="1">
      <p:cViewPr varScale="1">
        <p:scale>
          <a:sx n="117" d="100"/>
          <a:sy n="117" d="100"/>
        </p:scale>
        <p:origin x="-112" y="-792"/>
      </p:cViewPr>
      <p:guideLst>
        <p:guide orient="horz" pos="2160"/>
        <p:guide pos="2880"/>
      </p:guideLst>
    </p:cSldViewPr>
  </p:slideViewPr>
  <p:outlineViewPr>
    <p:cViewPr>
      <p:scale>
        <a:sx n="33" d="100"/>
        <a:sy n="33" d="100"/>
      </p:scale>
      <p:origin x="0" y="252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070F54-77FB-2D49-9D0D-001BB0196EAA}" type="datetimeFigureOut">
              <a:rPr lang="en-US" smtClean="0"/>
              <a:t>7/30/15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DAE44C-CE34-A244-927C-698E8ABB481B}" type="slidenum">
              <a:rPr lang="en-US" smtClean="0"/>
              <a:t>‹#›</a:t>
            </a:fld>
            <a:endParaRPr lang="en-US"/>
          </a:p>
        </p:txBody>
      </p:sp>
    </p:spTree>
    <p:extLst>
      <p:ext uri="{BB962C8B-B14F-4D97-AF65-F5344CB8AC3E}">
        <p14:creationId xmlns:p14="http://schemas.microsoft.com/office/powerpoint/2010/main" val="35115262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Patellofemoral pain syndrome (PFPS) or runners is the most common</a:t>
            </a:r>
            <a:r>
              <a:rPr lang="en-US" baseline="0" dirty="0" smtClean="0"/>
              <a:t> cause of knee pain in sports medicine clinics. </a:t>
            </a:r>
          </a:p>
          <a:p>
            <a:endParaRPr lang="en-US" baseline="0" dirty="0" smtClean="0"/>
          </a:p>
          <a:p>
            <a:pPr marL="171450" indent="-171450">
              <a:buFont typeface="Arial" panose="020B0604020202020204" pitchFamily="34" charset="0"/>
              <a:buChar char="•"/>
            </a:pPr>
            <a:r>
              <a:rPr lang="en-US" baseline="0" dirty="0" smtClean="0"/>
              <a:t>Females are more likely to develop the condition due to different in anatomical structures.</a:t>
            </a:r>
          </a:p>
          <a:p>
            <a:pPr marL="628650" lvl="1" indent="-171450">
              <a:buFont typeface="Arial" panose="020B0604020202020204" pitchFamily="34" charset="0"/>
              <a:buChar char="•"/>
            </a:pPr>
            <a:r>
              <a:rPr lang="en-US" baseline="0" dirty="0" smtClean="0"/>
              <a:t>Females larger hip width to femoral length ratio, which leads to greater hip adduction, hip internal rotation, and larger Q angle (graphic on slide 14).</a:t>
            </a:r>
          </a:p>
        </p:txBody>
      </p:sp>
      <p:sp>
        <p:nvSpPr>
          <p:cNvPr id="4" name="Slide Number Placeholder 3"/>
          <p:cNvSpPr>
            <a:spLocks noGrp="1"/>
          </p:cNvSpPr>
          <p:nvPr>
            <p:ph type="sldNum" sz="quarter" idx="10"/>
          </p:nvPr>
        </p:nvSpPr>
        <p:spPr/>
        <p:txBody>
          <a:bodyPr/>
          <a:lstStyle/>
          <a:p>
            <a:fld id="{22DAE44C-CE34-A244-927C-698E8ABB481B}" type="slidenum">
              <a:rPr lang="en-US" smtClean="0"/>
              <a:t>4</a:t>
            </a:fld>
            <a:endParaRPr lang="en-US"/>
          </a:p>
        </p:txBody>
      </p:sp>
    </p:spTree>
    <p:extLst>
      <p:ext uri="{BB962C8B-B14F-4D97-AF65-F5344CB8AC3E}">
        <p14:creationId xmlns:p14="http://schemas.microsoft.com/office/powerpoint/2010/main" val="3115697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none" baseline="0" dirty="0" smtClean="0"/>
              <a:t>Distal Factors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u="sng" baseline="0" dirty="0" smtClean="0"/>
              <a:t>Abnormal subtalar joint pronation</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Abnormal pronation is thought to contribute to patellofemoral joint dysfunction. </a:t>
            </a:r>
            <a:r>
              <a:rPr lang="en-US" dirty="0" smtClean="0"/>
              <a:t>Abnormal = excessive or occurring at the wrong time as</a:t>
            </a:r>
            <a:r>
              <a:rPr lang="en-US" baseline="0" dirty="0" smtClean="0"/>
              <a:t> in when supination should be occurring. </a:t>
            </a:r>
            <a:r>
              <a:rPr lang="en-US" dirty="0" smtClean="0"/>
              <a:t>Normal STJ</a:t>
            </a:r>
            <a:r>
              <a:rPr lang="en-US" baseline="0" dirty="0" smtClean="0"/>
              <a:t> pronation occurs during the first 30 % of the gait cycle. During this time, the tibia internally rotates.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indent="-171450">
              <a:buFont typeface="Arial" panose="020B0604020202020204" pitchFamily="34" charset="0"/>
              <a:buChar char="•"/>
            </a:pPr>
            <a:r>
              <a:rPr lang="en-US" baseline="0" dirty="0" smtClean="0"/>
              <a:t>The distinct biomechanical relationship between the rarefoot and the tibia occurs due to the close fit of the talus within the ankle mortise. As a result, the tibia internally rotates with the transverse plane motion of the talus when the STJ pronates during the stance phase of the gait cycle.</a:t>
            </a:r>
          </a:p>
          <a:p>
            <a:pPr marL="171450" indent="-171450">
              <a:buFont typeface="Arial" panose="020B0604020202020204" pitchFamily="34" charset="0"/>
              <a:buChar char="•"/>
            </a:pP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u="sng" dirty="0" smtClean="0"/>
              <a:t>Internal rotation</a:t>
            </a:r>
            <a:r>
              <a:rPr lang="en-US" u="sng" baseline="0" dirty="0" smtClean="0"/>
              <a:t> of the tibia changes the tibiofemoral joint mechanics</a:t>
            </a:r>
            <a:r>
              <a:rPr lang="en-US" baseline="0" dirty="0" smtClean="0"/>
              <a:t>. External rotation of the tibia should occur during STJ supination during late </a:t>
            </a:r>
            <a:r>
              <a:rPr lang="en-US" baseline="0" dirty="0" err="1" smtClean="0"/>
              <a:t>midstance</a:t>
            </a:r>
            <a:r>
              <a:rPr lang="en-US" baseline="0" dirty="0" smtClean="0"/>
              <a:t> phase of the gait cycle. However, excessive or prolonged STJ pronation results in a delay in tibial external rotation. Therefore, a compensatory internal rotation of the femur occurs, causing relative external rotation of the tibia in order to unlock the screw-home mechanism to promote flexion of the knee.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Compensatory internal rotation of the femur increases compression forces on the lateral articular surface of the patella and the lateral condyle of the femur causing pain at this patellofemoral articulation.</a:t>
            </a:r>
            <a:endParaRPr lang="en-US" dirty="0" smtClean="0"/>
          </a:p>
        </p:txBody>
      </p:sp>
      <p:sp>
        <p:nvSpPr>
          <p:cNvPr id="4" name="Slide Number Placeholder 3"/>
          <p:cNvSpPr>
            <a:spLocks noGrp="1"/>
          </p:cNvSpPr>
          <p:nvPr>
            <p:ph type="sldNum" sz="quarter" idx="10"/>
          </p:nvPr>
        </p:nvSpPr>
        <p:spPr/>
        <p:txBody>
          <a:bodyPr/>
          <a:lstStyle/>
          <a:p>
            <a:fld id="{22DAE44C-CE34-A244-927C-698E8ABB481B}" type="slidenum">
              <a:rPr lang="en-US" smtClean="0"/>
              <a:t>16</a:t>
            </a:fld>
            <a:endParaRPr lang="en-US"/>
          </a:p>
        </p:txBody>
      </p:sp>
    </p:spTree>
    <p:extLst>
      <p:ext uri="{BB962C8B-B14F-4D97-AF65-F5344CB8AC3E}">
        <p14:creationId xmlns:p14="http://schemas.microsoft.com/office/powerpoint/2010/main" val="1562300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Overuse</a:t>
            </a:r>
          </a:p>
          <a:p>
            <a:pPr marL="171450" indent="-171450">
              <a:buFont typeface="Arial" panose="020B0604020202020204" pitchFamily="34" charset="0"/>
              <a:buChar char="•"/>
            </a:pPr>
            <a:r>
              <a:rPr lang="en-US" dirty="0" smtClean="0"/>
              <a:t>With normal patellar and lower extremity mechanics</a:t>
            </a:r>
            <a:r>
              <a:rPr lang="en-US" baseline="0" dirty="0" smtClean="0"/>
              <a:t> and function, PFPS could be a result of a training schedule that is too rigorous</a:t>
            </a:r>
            <a:endParaRPr lang="en-US" dirty="0" smtClean="0"/>
          </a:p>
          <a:p>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17</a:t>
            </a:fld>
            <a:endParaRPr lang="en-US"/>
          </a:p>
        </p:txBody>
      </p:sp>
    </p:spTree>
    <p:extLst>
      <p:ext uri="{BB962C8B-B14F-4D97-AF65-F5344CB8AC3E}">
        <p14:creationId xmlns:p14="http://schemas.microsoft.com/office/powerpoint/2010/main" val="41507390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PFPS is characterized by clicking or grinding of the patella, pain with running, squatting, jumping, ascending/descending stairs, and sitting for a prolonged period of time. It is also painful upon palpation.</a:t>
            </a:r>
          </a:p>
          <a:p>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18</a:t>
            </a:fld>
            <a:endParaRPr lang="en-US"/>
          </a:p>
        </p:txBody>
      </p:sp>
    </p:spTree>
    <p:extLst>
      <p:ext uri="{BB962C8B-B14F-4D97-AF65-F5344CB8AC3E}">
        <p14:creationId xmlns:p14="http://schemas.microsoft.com/office/powerpoint/2010/main" val="3189841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69DE6-AAD9-4A25-9F28-80A4F4E1C53C}" type="slidenum">
              <a:rPr lang="en-US" smtClean="0"/>
              <a:t>20</a:t>
            </a:fld>
            <a:endParaRPr lang="en-US"/>
          </a:p>
        </p:txBody>
      </p:sp>
    </p:spTree>
    <p:extLst>
      <p:ext uri="{BB962C8B-B14F-4D97-AF65-F5344CB8AC3E}">
        <p14:creationId xmlns:p14="http://schemas.microsoft.com/office/powerpoint/2010/main" val="209167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69DE6-AAD9-4A25-9F28-80A4F4E1C53C}" type="slidenum">
              <a:rPr lang="en-US" smtClean="0"/>
              <a:t>22</a:t>
            </a:fld>
            <a:endParaRPr lang="en-US"/>
          </a:p>
        </p:txBody>
      </p:sp>
    </p:spTree>
    <p:extLst>
      <p:ext uri="{BB962C8B-B14F-4D97-AF65-F5344CB8AC3E}">
        <p14:creationId xmlns:p14="http://schemas.microsoft.com/office/powerpoint/2010/main" val="3907438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dirty="0" smtClean="0">
                <a:solidFill>
                  <a:schemeClr val="tx1"/>
                </a:solidFill>
                <a:effectLst/>
                <a:latin typeface="+mn-lt"/>
                <a:ea typeface="+mn-ea"/>
                <a:cs typeface="+mn-cs"/>
              </a:rPr>
              <a:t>Step down test</a:t>
            </a:r>
          </a:p>
          <a:p>
            <a:pPr fontAlgn="base"/>
            <a:r>
              <a:rPr lang="en-US" sz="1200" b="0" i="0" u="none" strike="noStrike" kern="1200" dirty="0" smtClean="0">
                <a:solidFill>
                  <a:schemeClr val="tx1"/>
                </a:solidFill>
                <a:effectLst/>
                <a:latin typeface="+mn-lt"/>
                <a:ea typeface="+mn-ea"/>
                <a:cs typeface="+mn-cs"/>
              </a:rPr>
              <a:t>During step down</a:t>
            </a:r>
            <a:r>
              <a:rPr lang="en-US" sz="1200" b="0" i="0" u="none" strike="noStrike" kern="1200" baseline="0" dirty="0" smtClean="0">
                <a:solidFill>
                  <a:schemeClr val="tx1"/>
                </a:solidFill>
                <a:effectLst/>
                <a:latin typeface="+mn-lt"/>
                <a:ea typeface="+mn-ea"/>
                <a:cs typeface="+mn-cs"/>
              </a:rPr>
              <a:t> test, if excessive knee valgus is seen, assess whether it is coming from femoral adduction relative to the pelvis, </a:t>
            </a:r>
            <a:r>
              <a:rPr lang="en-US" sz="1200" b="0" i="0" u="none" strike="noStrike" kern="1200" baseline="0" dirty="0" err="1" smtClean="0">
                <a:solidFill>
                  <a:schemeClr val="tx1"/>
                </a:solidFill>
                <a:effectLst/>
                <a:latin typeface="+mn-lt"/>
                <a:ea typeface="+mn-ea"/>
                <a:cs typeface="+mn-cs"/>
              </a:rPr>
              <a:t>tibial</a:t>
            </a:r>
            <a:r>
              <a:rPr lang="en-US" sz="1200" b="0" i="0" u="none" strike="noStrike" kern="1200" baseline="0" dirty="0" smtClean="0">
                <a:solidFill>
                  <a:schemeClr val="tx1"/>
                </a:solidFill>
                <a:effectLst/>
                <a:latin typeface="+mn-lt"/>
                <a:ea typeface="+mn-ea"/>
                <a:cs typeface="+mn-cs"/>
              </a:rPr>
              <a:t> abduction relative to the femur, or a combination of both. The photo above shows femoral adduction relative to the pelvis because the position of the tibia is relatively </a:t>
            </a:r>
            <a:r>
              <a:rPr lang="en-US" sz="1200" b="0" i="0" u="none" strike="noStrike" kern="1200" baseline="0" dirty="0" smtClean="0">
                <a:solidFill>
                  <a:schemeClr val="tx1"/>
                </a:solidFill>
                <a:effectLst/>
                <a:latin typeface="+mn-lt"/>
                <a:ea typeface="+mn-ea"/>
                <a:cs typeface="+mn-cs"/>
              </a:rPr>
              <a:t>vertical.</a:t>
            </a:r>
            <a:endParaRPr lang="en-US" sz="1200" b="0" i="0" u="none" strike="noStrike" kern="1200" baseline="0" dirty="0" smtClean="0">
              <a:solidFill>
                <a:schemeClr val="tx1"/>
              </a:solidFill>
              <a:effectLst/>
              <a:latin typeface="+mn-lt"/>
              <a:ea typeface="+mn-ea"/>
              <a:cs typeface="+mn-cs"/>
            </a:endParaRPr>
          </a:p>
          <a:p>
            <a:pPr marL="171450" indent="-171450" fontAlgn="base">
              <a:buFont typeface="Arial" panose="020B0604020202020204" pitchFamily="34" charset="0"/>
              <a:buChar char="•"/>
            </a:pPr>
            <a:r>
              <a:rPr lang="en-US" sz="1200" b="0" i="0" u="none" strike="noStrike" kern="1200" baseline="0" dirty="0" smtClean="0">
                <a:solidFill>
                  <a:schemeClr val="tx1"/>
                </a:solidFill>
                <a:effectLst/>
                <a:latin typeface="+mn-lt"/>
                <a:ea typeface="+mn-ea"/>
                <a:cs typeface="+mn-cs"/>
              </a:rPr>
              <a:t>Excessive femoral adduction during dynamic tasks could be due to weakness of the hip abductors.</a:t>
            </a:r>
          </a:p>
          <a:p>
            <a:pPr marL="171450" indent="-171450" fontAlgn="base">
              <a:buFont typeface="Arial" panose="020B0604020202020204" pitchFamily="34" charset="0"/>
              <a:buChar char="•"/>
            </a:pPr>
            <a:r>
              <a:rPr lang="en-US" sz="1200" b="0" i="0" u="none" strike="noStrike" kern="1200" baseline="0" dirty="0" err="1" smtClean="0">
                <a:solidFill>
                  <a:schemeClr val="tx1"/>
                </a:solidFill>
                <a:effectLst/>
                <a:latin typeface="+mn-lt"/>
                <a:ea typeface="+mn-ea"/>
                <a:cs typeface="+mn-cs"/>
              </a:rPr>
              <a:t>Tibial</a:t>
            </a:r>
            <a:r>
              <a:rPr lang="en-US" sz="1200" b="0" i="0" u="none" strike="noStrike" kern="1200" baseline="0" dirty="0" smtClean="0">
                <a:solidFill>
                  <a:schemeClr val="tx1"/>
                </a:solidFill>
                <a:effectLst/>
                <a:latin typeface="+mn-lt"/>
                <a:ea typeface="+mn-ea"/>
                <a:cs typeface="+mn-cs"/>
              </a:rPr>
              <a:t> abduction may be the result of excessive STJ pronation.</a:t>
            </a:r>
          </a:p>
          <a:p>
            <a:pPr fontAlgn="base"/>
            <a:endParaRPr lang="en-US" sz="1200" b="0" i="0" u="none" strike="noStrike" kern="1200" baseline="0" dirty="0" smtClean="0">
              <a:solidFill>
                <a:schemeClr val="tx1"/>
              </a:solidFill>
              <a:effectLst/>
              <a:latin typeface="+mn-lt"/>
              <a:ea typeface="+mn-ea"/>
              <a:cs typeface="+mn-cs"/>
            </a:endParaRPr>
          </a:p>
          <a:p>
            <a:pPr fontAlgn="base"/>
            <a:r>
              <a:rPr lang="en-US" sz="1200" b="1" i="0" u="none" strike="noStrike" kern="1200" dirty="0" err="1" smtClean="0">
                <a:solidFill>
                  <a:schemeClr val="tx1"/>
                </a:solidFill>
                <a:effectLst/>
                <a:latin typeface="+mn-lt"/>
                <a:ea typeface="+mn-ea"/>
                <a:cs typeface="+mn-cs"/>
              </a:rPr>
              <a:t>Rearfoot</a:t>
            </a:r>
            <a:r>
              <a:rPr lang="en-US" sz="1200" b="1" i="0" u="none" strike="noStrike" kern="1200" dirty="0" smtClean="0">
                <a:solidFill>
                  <a:schemeClr val="tx1"/>
                </a:solidFill>
                <a:effectLst/>
                <a:latin typeface="+mn-lt"/>
                <a:ea typeface="+mn-ea"/>
                <a:cs typeface="+mn-cs"/>
              </a:rPr>
              <a:t> angle</a:t>
            </a:r>
          </a:p>
          <a:p>
            <a:pPr fontAlgn="base"/>
            <a:r>
              <a:rPr lang="en-US" sz="1200" b="0" i="0" u="none" strike="noStrike" kern="1200" dirty="0" smtClean="0">
                <a:solidFill>
                  <a:schemeClr val="tx1"/>
                </a:solidFill>
                <a:effectLst/>
                <a:latin typeface="+mn-lt"/>
                <a:ea typeface="+mn-ea"/>
                <a:cs typeface="+mn-cs"/>
              </a:rPr>
              <a:t>This is measured as an acute angle between the distal midline of the leg and midline of the calcaneus (Johnston</a:t>
            </a:r>
            <a:r>
              <a:rPr lang="en-US" sz="1200" b="0" i="0" u="none" strike="noStrike" kern="1200" baseline="0" dirty="0" smtClean="0">
                <a:solidFill>
                  <a:schemeClr val="tx1"/>
                </a:solidFill>
                <a:effectLst/>
                <a:latin typeface="+mn-lt"/>
                <a:ea typeface="+mn-ea"/>
                <a:cs typeface="+mn-cs"/>
              </a:rPr>
              <a:t> and Gross, 2004)</a:t>
            </a:r>
            <a:r>
              <a:rPr lang="en-US" sz="1200" b="0" i="0" u="none" strike="noStrike"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A6069DE6-AAD9-4A25-9F28-80A4F4E1C53C}" type="slidenum">
              <a:rPr lang="en-US" smtClean="0"/>
              <a:t>23</a:t>
            </a:fld>
            <a:endParaRPr lang="en-US"/>
          </a:p>
        </p:txBody>
      </p:sp>
    </p:spTree>
    <p:extLst>
      <p:ext uri="{BB962C8B-B14F-4D97-AF65-F5344CB8AC3E}">
        <p14:creationId xmlns:p14="http://schemas.microsoft.com/office/powerpoint/2010/main" val="2054469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69DE6-AAD9-4A25-9F28-80A4F4E1C53C}" type="slidenum">
              <a:rPr lang="en-US" smtClean="0"/>
              <a:t>24</a:t>
            </a:fld>
            <a:endParaRPr lang="en-US"/>
          </a:p>
        </p:txBody>
      </p:sp>
    </p:spTree>
    <p:extLst>
      <p:ext uri="{BB962C8B-B14F-4D97-AF65-F5344CB8AC3E}">
        <p14:creationId xmlns:p14="http://schemas.microsoft.com/office/powerpoint/2010/main" val="881881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26</a:t>
            </a:fld>
            <a:endParaRPr lang="en-US"/>
          </a:p>
        </p:txBody>
      </p:sp>
    </p:spTree>
    <p:extLst>
      <p:ext uri="{BB962C8B-B14F-4D97-AF65-F5344CB8AC3E}">
        <p14:creationId xmlns:p14="http://schemas.microsoft.com/office/powerpoint/2010/main" val="1078891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VMO Coordinate test</a:t>
            </a:r>
          </a:p>
          <a:p>
            <a:r>
              <a:rPr lang="en-US" sz="1200" b="0" i="0" kern="1200" dirty="0" smtClean="0">
                <a:solidFill>
                  <a:schemeClr val="tx1"/>
                </a:solidFill>
                <a:effectLst/>
                <a:latin typeface="+mn-lt"/>
                <a:ea typeface="+mn-ea"/>
                <a:cs typeface="+mn-cs"/>
              </a:rPr>
              <a:t>The patient is supine, and the examiner places his/her fist under the subject's knee and asks the patient to extend the knee slowly without pressing down or lifting away from the examiner's fist. The test is considered positive if the</a:t>
            </a:r>
            <a:r>
              <a:rPr lang="en-US" sz="1200" b="0" i="0" kern="1200" baseline="0" dirty="0" smtClean="0">
                <a:solidFill>
                  <a:schemeClr val="tx1"/>
                </a:solidFill>
                <a:effectLst/>
                <a:latin typeface="+mn-lt"/>
                <a:ea typeface="+mn-ea"/>
                <a:cs typeface="+mn-cs"/>
              </a:rPr>
              <a:t> patient </a:t>
            </a:r>
            <a:r>
              <a:rPr lang="en-US" sz="1200" b="0" i="0" kern="1200" dirty="0" smtClean="0">
                <a:solidFill>
                  <a:schemeClr val="tx1"/>
                </a:solidFill>
                <a:effectLst/>
                <a:latin typeface="+mn-lt"/>
                <a:ea typeface="+mn-ea"/>
                <a:cs typeface="+mn-cs"/>
              </a:rPr>
              <a:t>either has difficulty smoothly accomplishing extension or recruits either the extensors or flexors of the hip to accomplish extension.</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Patellar Apprehension Test</a:t>
            </a:r>
          </a:p>
          <a:p>
            <a:r>
              <a:rPr lang="en-US" sz="1200" b="0" i="0" kern="1200" dirty="0" smtClean="0">
                <a:solidFill>
                  <a:schemeClr val="tx1"/>
                </a:solidFill>
                <a:effectLst/>
                <a:latin typeface="+mn-lt"/>
                <a:ea typeface="+mn-ea"/>
                <a:cs typeface="+mn-cs"/>
              </a:rPr>
              <a:t>The patient</a:t>
            </a:r>
            <a:r>
              <a:rPr lang="en-US" sz="1200" b="0" i="0" kern="1200" baseline="0" dirty="0" smtClean="0">
                <a:solidFill>
                  <a:schemeClr val="tx1"/>
                </a:solidFill>
                <a:effectLst/>
                <a:latin typeface="+mn-lt"/>
                <a:ea typeface="+mn-ea"/>
                <a:cs typeface="+mn-cs"/>
              </a:rPr>
              <a:t> is supine and t</a:t>
            </a:r>
            <a:r>
              <a:rPr lang="en-US" sz="1200" b="0" i="0" kern="1200" dirty="0" smtClean="0">
                <a:solidFill>
                  <a:schemeClr val="tx1"/>
                </a:solidFill>
                <a:effectLst/>
                <a:latin typeface="+mn-lt"/>
                <a:ea typeface="+mn-ea"/>
                <a:cs typeface="+mn-cs"/>
              </a:rPr>
              <a:t>he examiner uses one hand to push the patient's patella as lateral as possible, in order to obtain a lateral patellar glide. Starting with the knee flexed at 30°, the examiner grasps the leg at the ankle/heel with the other hand and performs a slow, combined flexion in the knee and hip. The test is considered positive when it reproduces the patient's pain or when apprehension is present.</a:t>
            </a:r>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27</a:t>
            </a:fld>
            <a:endParaRPr lang="en-US"/>
          </a:p>
        </p:txBody>
      </p:sp>
    </p:spTree>
    <p:extLst>
      <p:ext uri="{BB962C8B-B14F-4D97-AF65-F5344CB8AC3E}">
        <p14:creationId xmlns:p14="http://schemas.microsoft.com/office/powerpoint/2010/main" val="3639562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069DE6-AAD9-4A25-9F28-80A4F4E1C53C}" type="slidenum">
              <a:rPr lang="en-US" smtClean="0"/>
              <a:t>28</a:t>
            </a:fld>
            <a:endParaRPr lang="en-US"/>
          </a:p>
        </p:txBody>
      </p:sp>
    </p:spTree>
    <p:extLst>
      <p:ext uri="{BB962C8B-B14F-4D97-AF65-F5344CB8AC3E}">
        <p14:creationId xmlns:p14="http://schemas.microsoft.com/office/powerpoint/2010/main" val="3923898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the different bony and ligamentous structures of the knee</a:t>
            </a:r>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6</a:t>
            </a:fld>
            <a:endParaRPr lang="en-US"/>
          </a:p>
        </p:txBody>
      </p:sp>
    </p:spTree>
    <p:extLst>
      <p:ext uri="{BB962C8B-B14F-4D97-AF65-F5344CB8AC3E}">
        <p14:creationId xmlns:p14="http://schemas.microsoft.com/office/powerpoint/2010/main" val="26173437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29</a:t>
            </a:fld>
            <a:endParaRPr lang="en-US"/>
          </a:p>
        </p:txBody>
      </p:sp>
    </p:spTree>
    <p:extLst>
      <p:ext uri="{BB962C8B-B14F-4D97-AF65-F5344CB8AC3E}">
        <p14:creationId xmlns:p14="http://schemas.microsoft.com/office/powerpoint/2010/main" val="1149167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30</a:t>
            </a:fld>
            <a:endParaRPr lang="en-US"/>
          </a:p>
        </p:txBody>
      </p:sp>
    </p:spTree>
    <p:extLst>
      <p:ext uri="{BB962C8B-B14F-4D97-AF65-F5344CB8AC3E}">
        <p14:creationId xmlns:p14="http://schemas.microsoft.com/office/powerpoint/2010/main" val="843813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35</a:t>
            </a:fld>
            <a:endParaRPr lang="en-US"/>
          </a:p>
        </p:txBody>
      </p:sp>
    </p:spTree>
    <p:extLst>
      <p:ext uri="{BB962C8B-B14F-4D97-AF65-F5344CB8AC3E}">
        <p14:creationId xmlns:p14="http://schemas.microsoft.com/office/powerpoint/2010/main" val="38352140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Patella Instability</a:t>
            </a:r>
          </a:p>
          <a:p>
            <a:r>
              <a:rPr lang="en-US" baseline="0" dirty="0" smtClean="0"/>
              <a:t>Females, having a wider pelvis usually have a greater Q angle. Females are also likely to have patella </a:t>
            </a:r>
            <a:r>
              <a:rPr lang="en-US" baseline="0" dirty="0" err="1" smtClean="0"/>
              <a:t>alta.</a:t>
            </a:r>
            <a:r>
              <a:rPr lang="en-US" baseline="0" dirty="0" smtClean="0"/>
              <a:t> Both of these conditions are associated with PFPS.</a:t>
            </a:r>
            <a:endParaRPr lang="en-US" dirty="0" smtClean="0"/>
          </a:p>
        </p:txBody>
      </p:sp>
      <p:sp>
        <p:nvSpPr>
          <p:cNvPr id="4" name="Slide Number Placeholder 3"/>
          <p:cNvSpPr>
            <a:spLocks noGrp="1"/>
          </p:cNvSpPr>
          <p:nvPr>
            <p:ph type="sldNum" sz="quarter" idx="10"/>
          </p:nvPr>
        </p:nvSpPr>
        <p:spPr/>
        <p:txBody>
          <a:bodyPr/>
          <a:lstStyle/>
          <a:p>
            <a:fld id="{22DAE44C-CE34-A244-927C-698E8ABB481B}" type="slidenum">
              <a:rPr lang="en-US" smtClean="0"/>
              <a:t>36</a:t>
            </a:fld>
            <a:endParaRPr lang="en-US"/>
          </a:p>
        </p:txBody>
      </p:sp>
    </p:spTree>
    <p:extLst>
      <p:ext uri="{BB962C8B-B14F-4D97-AF65-F5344CB8AC3E}">
        <p14:creationId xmlns:p14="http://schemas.microsoft.com/office/powerpoint/2010/main" val="4013465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Weakness or atrophy of the VMO causes the patella to drift laterally during knee extension.</a:t>
            </a:r>
          </a:p>
        </p:txBody>
      </p:sp>
      <p:sp>
        <p:nvSpPr>
          <p:cNvPr id="4" name="Slide Number Placeholder 3"/>
          <p:cNvSpPr>
            <a:spLocks noGrp="1"/>
          </p:cNvSpPr>
          <p:nvPr>
            <p:ph type="sldNum" sz="quarter" idx="10"/>
          </p:nvPr>
        </p:nvSpPr>
        <p:spPr/>
        <p:txBody>
          <a:bodyPr/>
          <a:lstStyle/>
          <a:p>
            <a:fld id="{22DAE44C-CE34-A244-927C-698E8ABB481B}" type="slidenum">
              <a:rPr lang="en-US" smtClean="0"/>
              <a:t>37</a:t>
            </a:fld>
            <a:endParaRPr lang="en-US"/>
          </a:p>
        </p:txBody>
      </p:sp>
    </p:spTree>
    <p:extLst>
      <p:ext uri="{BB962C8B-B14F-4D97-AF65-F5344CB8AC3E}">
        <p14:creationId xmlns:p14="http://schemas.microsoft.com/office/powerpoint/2010/main" val="553947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Tibial</a:t>
            </a:r>
            <a:r>
              <a:rPr lang="en-US" dirty="0" smtClean="0"/>
              <a:t> abduction</a:t>
            </a:r>
            <a:r>
              <a:rPr lang="en-US" baseline="0" dirty="0" smtClean="0"/>
              <a:t> is indicative of excessive STJ pronation. This can been seen on exam with an increased </a:t>
            </a:r>
            <a:r>
              <a:rPr lang="en-US" baseline="0" dirty="0" err="1" smtClean="0"/>
              <a:t>rearfoot</a:t>
            </a:r>
            <a:r>
              <a:rPr lang="en-US" baseline="0" dirty="0" smtClean="0"/>
              <a:t> angle. The</a:t>
            </a:r>
            <a:r>
              <a:rPr lang="en-US" dirty="0" smtClean="0"/>
              <a:t> </a:t>
            </a:r>
            <a:r>
              <a:rPr lang="en-US" baseline="0" dirty="0" smtClean="0"/>
              <a:t>patient will demonstrate increased knee valgus during the step down test.</a:t>
            </a:r>
          </a:p>
          <a:p>
            <a:endParaRPr lang="en-US" baseline="0" dirty="0" smtClean="0"/>
          </a:p>
          <a:p>
            <a:r>
              <a:rPr lang="en-US" baseline="0" dirty="0" smtClean="0"/>
              <a:t>The clinician should assess the main cause behind STJ pronation.</a:t>
            </a:r>
          </a:p>
          <a:p>
            <a:endParaRPr lang="en-US" baseline="0" dirty="0" smtClean="0"/>
          </a:p>
          <a:p>
            <a:r>
              <a:rPr lang="en-US" b="1" baseline="0" dirty="0" smtClean="0"/>
              <a:t>Forefoot </a:t>
            </a:r>
            <a:r>
              <a:rPr lang="en-US" b="1" baseline="0" dirty="0" err="1" smtClean="0"/>
              <a:t>varus</a:t>
            </a:r>
            <a:r>
              <a:rPr lang="en-US" b="1" baseline="0" dirty="0" smtClean="0"/>
              <a:t> </a:t>
            </a:r>
            <a:r>
              <a:rPr lang="en-US" baseline="0" dirty="0" smtClean="0"/>
              <a:t>– this </a:t>
            </a:r>
            <a:r>
              <a:rPr lang="en-US" baseline="0" dirty="0" err="1" smtClean="0"/>
              <a:t>malalighment</a:t>
            </a:r>
            <a:r>
              <a:rPr lang="en-US" baseline="0" dirty="0" smtClean="0"/>
              <a:t> causes the forefoot to be elevated from the support surface resulting a compensatory pronation of the STJ  to bring the medial side of the forefoot down to meet the support surface.</a:t>
            </a:r>
          </a:p>
          <a:p>
            <a:endParaRPr lang="en-US" baseline="0" dirty="0" smtClean="0"/>
          </a:p>
          <a:p>
            <a:r>
              <a:rPr lang="en-US" b="1" baseline="0" dirty="0" smtClean="0"/>
              <a:t>Tight calf muscles </a:t>
            </a:r>
            <a:r>
              <a:rPr lang="en-US" baseline="0" dirty="0" smtClean="0"/>
              <a:t>– prevents STJ dorsiflexion, therefore the ground reaction force causes the STJ to produce an eversion moment (a component of STJ pronation) in a compensatory manner during stance phase of gait.</a:t>
            </a:r>
          </a:p>
          <a:p>
            <a:endParaRPr lang="en-US" baseline="0" dirty="0" smtClean="0"/>
          </a:p>
          <a:p>
            <a:r>
              <a:rPr lang="en-US" b="1" baseline="0" dirty="0" err="1" smtClean="0"/>
              <a:t>Tibial</a:t>
            </a:r>
            <a:r>
              <a:rPr lang="en-US" b="1" baseline="0" dirty="0" smtClean="0"/>
              <a:t> </a:t>
            </a:r>
            <a:r>
              <a:rPr lang="en-US" b="1" baseline="0" dirty="0" err="1" smtClean="0"/>
              <a:t>varum</a:t>
            </a:r>
            <a:r>
              <a:rPr lang="en-US" baseline="0" dirty="0" smtClean="0"/>
              <a:t> – Medial articular compressive stresses and lateral soft tissue tensile stresses at the knee may result in the distal tibia being inclined towards midline. This elevates the medial foot from the support surface. As a result, the STJ compensates by over pronating in order to get the medial aspect of the foot on the ground.</a:t>
            </a:r>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38</a:t>
            </a:fld>
            <a:endParaRPr lang="en-US"/>
          </a:p>
        </p:txBody>
      </p:sp>
    </p:spTree>
    <p:extLst>
      <p:ext uri="{BB962C8B-B14F-4D97-AF65-F5344CB8AC3E}">
        <p14:creationId xmlns:p14="http://schemas.microsoft.com/office/powerpoint/2010/main" val="366880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weak hip</a:t>
            </a:r>
            <a:r>
              <a:rPr lang="en-US" baseline="0" dirty="0" smtClean="0"/>
              <a:t> abductors and external rotators relative to the hip adductors and internal rotators, the femur collapses into internal rotation during gait. This causes medial displacement of the patella, which increases the lateral forces acting on the patella resulting in pain.</a:t>
            </a:r>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39</a:t>
            </a:fld>
            <a:endParaRPr lang="en-US"/>
          </a:p>
        </p:txBody>
      </p:sp>
    </p:spTree>
    <p:extLst>
      <p:ext uri="{BB962C8B-B14F-4D97-AF65-F5344CB8AC3E}">
        <p14:creationId xmlns:p14="http://schemas.microsoft.com/office/powerpoint/2010/main" val="1945735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40</a:t>
            </a:fld>
            <a:endParaRPr lang="en-US"/>
          </a:p>
        </p:txBody>
      </p:sp>
    </p:spTree>
    <p:extLst>
      <p:ext uri="{BB962C8B-B14F-4D97-AF65-F5344CB8AC3E}">
        <p14:creationId xmlns:p14="http://schemas.microsoft.com/office/powerpoint/2010/main" val="982792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0" u="none" strike="noStrike" kern="1200" dirty="0" smtClean="0">
                <a:solidFill>
                  <a:schemeClr val="tx1"/>
                </a:solidFill>
                <a:effectLst/>
                <a:latin typeface="+mn-lt"/>
                <a:ea typeface="+mn-ea"/>
                <a:cs typeface="+mn-cs"/>
              </a:rPr>
              <a:t>NOTE</a:t>
            </a:r>
            <a:r>
              <a:rPr lang="en-US" sz="1200" b="0" i="0" u="none" strike="noStrike" kern="1200" dirty="0" smtClean="0">
                <a:solidFill>
                  <a:schemeClr val="tx1"/>
                </a:solidFill>
                <a:effectLst/>
                <a:latin typeface="+mn-lt"/>
                <a:ea typeface="+mn-ea"/>
                <a:cs typeface="+mn-cs"/>
              </a:rPr>
              <a:t>: Taping must</a:t>
            </a:r>
            <a:r>
              <a:rPr lang="en-US" sz="1200" b="0" i="0" u="none" strike="noStrike" kern="1200" baseline="0" dirty="0" smtClean="0">
                <a:solidFill>
                  <a:schemeClr val="tx1"/>
                </a:solidFill>
                <a:effectLst/>
                <a:latin typeface="+mn-lt"/>
                <a:ea typeface="+mn-ea"/>
                <a:cs typeface="+mn-cs"/>
              </a:rPr>
              <a:t> be specific to the patient based on the patella position (glide, tilt, rotation). The worst component is always corrected first and the effect of each piece of tape on the patient’s symptoms should be evaluated by reassessing the painful activity. It may also be  necessary to correct more than one component.</a:t>
            </a:r>
          </a:p>
        </p:txBody>
      </p:sp>
      <p:sp>
        <p:nvSpPr>
          <p:cNvPr id="4" name="Slide Number Placeholder 3"/>
          <p:cNvSpPr>
            <a:spLocks noGrp="1"/>
          </p:cNvSpPr>
          <p:nvPr>
            <p:ph type="sldNum" sz="quarter" idx="10"/>
          </p:nvPr>
        </p:nvSpPr>
        <p:spPr/>
        <p:txBody>
          <a:bodyPr/>
          <a:lstStyle/>
          <a:p>
            <a:fld id="{22DAE44C-CE34-A244-927C-698E8ABB481B}" type="slidenum">
              <a:rPr lang="en-US" smtClean="0"/>
              <a:t>41</a:t>
            </a:fld>
            <a:endParaRPr lang="en-US"/>
          </a:p>
        </p:txBody>
      </p:sp>
    </p:spTree>
    <p:extLst>
      <p:ext uri="{BB962C8B-B14F-4D97-AF65-F5344CB8AC3E}">
        <p14:creationId xmlns:p14="http://schemas.microsoft.com/office/powerpoint/2010/main" val="2169651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buFont typeface="Arial" panose="020B0604020202020204" pitchFamily="34" charset="0"/>
              <a:buNone/>
            </a:pPr>
            <a:r>
              <a:rPr lang="en-US" sz="1200" b="1" i="0" u="none" strike="noStrike" kern="1200" baseline="0" dirty="0" smtClean="0">
                <a:solidFill>
                  <a:schemeClr val="tx1"/>
                </a:solidFill>
                <a:effectLst/>
                <a:latin typeface="+mn-lt"/>
                <a:ea typeface="+mn-ea"/>
                <a:cs typeface="+mn-cs"/>
              </a:rPr>
              <a:t>NOTE</a:t>
            </a:r>
            <a:r>
              <a:rPr lang="en-US" sz="1200" b="0" i="0" u="none" strike="noStrike" kern="1200" baseline="0" dirty="0" smtClean="0">
                <a:solidFill>
                  <a:schemeClr val="tx1"/>
                </a:solidFill>
                <a:effectLst/>
                <a:latin typeface="+mn-lt"/>
                <a:ea typeface="+mn-ea"/>
                <a:cs typeface="+mn-cs"/>
              </a:rPr>
              <a:t>: It is theorized that McConnell taping technique helps to align the patella in the trochlear so that patients can perform strengthening exercises they were unable to do due to pain. The mechanism of how taping affects PFPS is unclear, but has been shown to reduce symptoms by at least 50% (Fredericson &amp; Powers, 2001).</a:t>
            </a:r>
          </a:p>
          <a:p>
            <a:pPr marL="0" indent="0" fontAlgn="base">
              <a:buFont typeface="Arial" panose="020B0604020202020204" pitchFamily="34" charset="0"/>
              <a:buNone/>
            </a:pPr>
            <a:endParaRPr lang="en-US" sz="1200" b="0" i="0" u="none" strike="noStrike" kern="1200" baseline="0" dirty="0" smtClean="0">
              <a:solidFill>
                <a:schemeClr val="tx1"/>
              </a:solidFill>
              <a:effectLst/>
              <a:latin typeface="+mn-lt"/>
              <a:ea typeface="+mn-ea"/>
              <a:cs typeface="+mn-cs"/>
            </a:endParaRPr>
          </a:p>
          <a:p>
            <a:pPr lvl="0"/>
            <a:r>
              <a:rPr lang="en-US" dirty="0" smtClean="0"/>
              <a:t>Quad strengthening should </a:t>
            </a:r>
            <a:r>
              <a:rPr lang="en-US" dirty="0" smtClean="0"/>
              <a:t>include weight bearing and non-weight-bearing </a:t>
            </a:r>
            <a:r>
              <a:rPr lang="en-US" dirty="0" smtClean="0"/>
              <a:t>exercises: </a:t>
            </a:r>
            <a:endParaRPr lang="en-US" dirty="0" smtClean="0"/>
          </a:p>
          <a:p>
            <a:pPr marL="171450" lvl="0" indent="-171450">
              <a:buFont typeface="Arial" panose="020B0604020202020204" pitchFamily="34" charset="0"/>
              <a:buChar char="•"/>
            </a:pPr>
            <a:r>
              <a:rPr lang="en-US" dirty="0" smtClean="0"/>
              <a:t>A six week progressive quad strengthening program performed 3 times per week</a:t>
            </a:r>
          </a:p>
          <a:p>
            <a:pPr marL="628650" lvl="1" indent="-171450">
              <a:buFont typeface="Arial" panose="020B0604020202020204" pitchFamily="34" charset="0"/>
              <a:buChar char="•"/>
            </a:pPr>
            <a:r>
              <a:rPr lang="en-US" dirty="0" smtClean="0"/>
              <a:t>Seated knee extension from 90 degrees</a:t>
            </a:r>
          </a:p>
          <a:p>
            <a:pPr marL="628650" lvl="1" indent="-171450">
              <a:buFont typeface="Arial" panose="020B0604020202020204" pitchFamily="34" charset="0"/>
              <a:buChar char="•"/>
            </a:pPr>
            <a:r>
              <a:rPr lang="en-US" dirty="0" smtClean="0"/>
              <a:t>Seated leg press starting with knees at 90 degrees</a:t>
            </a:r>
          </a:p>
          <a:p>
            <a:pPr marL="171450" lvl="0" indent="-171450">
              <a:buFont typeface="Arial" panose="020B0604020202020204" pitchFamily="34" charset="0"/>
              <a:buChar char="•"/>
            </a:pPr>
            <a:r>
              <a:rPr lang="en-US" dirty="0" smtClean="0"/>
              <a:t>Both groups had similarly significant improvement at the end of 6 weeks when compared with the control group.</a:t>
            </a:r>
          </a:p>
          <a:p>
            <a:pPr fontAlgn="base"/>
            <a:endParaRPr lang="en-US" sz="1200" b="0" i="0" u="none" strike="noStrike"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DAE44C-CE34-A244-927C-698E8ABB481B}" type="slidenum">
              <a:rPr lang="en-US" smtClean="0"/>
              <a:t>42</a:t>
            </a:fld>
            <a:endParaRPr lang="en-US"/>
          </a:p>
        </p:txBody>
      </p:sp>
    </p:spTree>
    <p:extLst>
      <p:ext uri="{BB962C8B-B14F-4D97-AF65-F5344CB8AC3E}">
        <p14:creationId xmlns:p14="http://schemas.microsoft.com/office/powerpoint/2010/main" val="172033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Anterior view of right knee.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Dynamic stability of the patellofemoral joint provided by quadriceps tendon, patellar</a:t>
            </a:r>
            <a:r>
              <a:rPr lang="en-US" baseline="0" dirty="0" smtClean="0"/>
              <a:t> tendon, </a:t>
            </a:r>
            <a:r>
              <a:rPr lang="en-US" baseline="0" dirty="0" err="1" smtClean="0"/>
              <a:t>vastus</a:t>
            </a:r>
            <a:r>
              <a:rPr lang="en-US" baseline="0" dirty="0" smtClean="0"/>
              <a:t> </a:t>
            </a:r>
            <a:r>
              <a:rPr lang="en-US" baseline="0" dirty="0" err="1" smtClean="0"/>
              <a:t>medialis</a:t>
            </a:r>
            <a:r>
              <a:rPr lang="en-US" baseline="0" dirty="0" smtClean="0"/>
              <a:t> oblique (VMO), </a:t>
            </a:r>
            <a:r>
              <a:rPr lang="en-US" baseline="0" dirty="0" err="1" smtClean="0"/>
              <a:t>vastus</a:t>
            </a:r>
            <a:r>
              <a:rPr lang="en-US" baseline="0" dirty="0" smtClean="0"/>
              <a:t> </a:t>
            </a:r>
            <a:r>
              <a:rPr lang="en-US" baseline="0" dirty="0" err="1" smtClean="0"/>
              <a:t>lateralis</a:t>
            </a:r>
            <a:r>
              <a:rPr lang="en-US" baseline="0" dirty="0" smtClean="0"/>
              <a:t>, and IT band.</a:t>
            </a:r>
          </a:p>
          <a:p>
            <a:pPr marL="171450" indent="-171450">
              <a:buFont typeface="Arial"/>
              <a:buChar char="•"/>
            </a:pPr>
            <a:r>
              <a:rPr lang="en-US" baseline="0" dirty="0" smtClean="0"/>
              <a:t>VMO provides medial force to support patellar.</a:t>
            </a:r>
          </a:p>
          <a:p>
            <a:pPr marL="171450" indent="-171450">
              <a:buFont typeface="Arial"/>
              <a:buChar char="•"/>
            </a:pPr>
            <a:r>
              <a:rPr lang="en-US" baseline="0" dirty="0" smtClean="0"/>
              <a:t>Static stability provided by articular capsule, femoral groove, medial and lateral retinacula, and patellofemoral ligaments.</a:t>
            </a:r>
          </a:p>
        </p:txBody>
      </p:sp>
      <p:sp>
        <p:nvSpPr>
          <p:cNvPr id="4" name="Slide Number Placeholder 3"/>
          <p:cNvSpPr>
            <a:spLocks noGrp="1"/>
          </p:cNvSpPr>
          <p:nvPr>
            <p:ph type="sldNum" sz="quarter" idx="10"/>
          </p:nvPr>
        </p:nvSpPr>
        <p:spPr/>
        <p:txBody>
          <a:bodyPr/>
          <a:lstStyle/>
          <a:p>
            <a:fld id="{22DAE44C-CE34-A244-927C-698E8ABB481B}" type="slidenum">
              <a:rPr lang="en-US" smtClean="0"/>
              <a:t>7</a:t>
            </a:fld>
            <a:endParaRPr lang="en-US"/>
          </a:p>
        </p:txBody>
      </p:sp>
    </p:spTree>
    <p:extLst>
      <p:ext uri="{BB962C8B-B14F-4D97-AF65-F5344CB8AC3E}">
        <p14:creationId xmlns:p14="http://schemas.microsoft.com/office/powerpoint/2010/main" val="3115758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Exercises may</a:t>
            </a:r>
            <a:r>
              <a:rPr lang="en-US" b="1" baseline="0" dirty="0" smtClean="0"/>
              <a:t> include: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smtClean="0"/>
              <a:t>Hip Abductors</a:t>
            </a:r>
            <a:r>
              <a:rPr lang="en-US" baseline="0" dirty="0" smtClean="0"/>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Side lying clamshells, fire hydrant, side lying hip abduction</a:t>
            </a:r>
          </a:p>
          <a:p>
            <a:pPr marL="171450" indent="-171450">
              <a:buFont typeface="Arial" panose="020B0604020202020204" pitchFamily="34" charset="0"/>
              <a:buChar char="•"/>
            </a:pPr>
            <a:r>
              <a:rPr lang="en-US" b="0" u="sng" baseline="0" dirty="0" smtClean="0"/>
              <a:t>Hip External Rotators</a:t>
            </a:r>
            <a:r>
              <a:rPr lang="en-US" baseline="0" dirty="0" smtClean="0"/>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Isometric hip external rotation into wall while standing</a:t>
            </a:r>
          </a:p>
          <a:p>
            <a:pPr marL="171450" indent="-171450">
              <a:buFont typeface="Arial" panose="020B0604020202020204" pitchFamily="34" charset="0"/>
              <a:buChar char="•"/>
            </a:pPr>
            <a:r>
              <a:rPr lang="en-US" b="0" u="sng" baseline="0" dirty="0" smtClean="0"/>
              <a:t>Hip Extensors</a:t>
            </a:r>
            <a:r>
              <a:rPr lang="en-US" baseline="0" dirty="0" smtClean="0"/>
              <a:t>:</a:t>
            </a:r>
          </a:p>
          <a:p>
            <a:pPr marL="628650" lvl="1" indent="-171450">
              <a:buFont typeface="Arial" panose="020B0604020202020204" pitchFamily="34" charset="0"/>
              <a:buChar char="•"/>
            </a:pPr>
            <a:r>
              <a:rPr lang="en-US" dirty="0" smtClean="0"/>
              <a:t>Single-legged squats,</a:t>
            </a:r>
            <a:r>
              <a:rPr lang="en-US" baseline="0" dirty="0" smtClean="0"/>
              <a:t> lunges, bridging, glut sets, </a:t>
            </a:r>
          </a:p>
          <a:p>
            <a:pPr marL="171450" lvl="0" indent="-171450">
              <a:buFont typeface="Arial" panose="020B0604020202020204" pitchFamily="34" charset="0"/>
              <a:buChar char="•"/>
            </a:pPr>
            <a:r>
              <a:rPr lang="en-US" u="sng" baseline="0" dirty="0" smtClean="0"/>
              <a:t>Quadriceps</a:t>
            </a:r>
            <a:r>
              <a:rPr lang="en-US" baseline="0" dirty="0" smtClean="0"/>
              <a:t>:</a:t>
            </a:r>
          </a:p>
          <a:p>
            <a:pPr marL="628650" lvl="1" indent="-171450">
              <a:buFont typeface="Arial" panose="020B0604020202020204" pitchFamily="34" charset="0"/>
              <a:buChar char="•"/>
            </a:pPr>
            <a:r>
              <a:rPr lang="en-US" dirty="0" smtClean="0"/>
              <a:t>Seated knee extension (long arc quads), le</a:t>
            </a:r>
            <a:r>
              <a:rPr lang="en-US" baseline="0" dirty="0" smtClean="0"/>
              <a:t>g press, straight leg raise, isometric quad sets</a:t>
            </a:r>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43</a:t>
            </a:fld>
            <a:endParaRPr lang="en-US"/>
          </a:p>
        </p:txBody>
      </p:sp>
    </p:spTree>
    <p:extLst>
      <p:ext uri="{BB962C8B-B14F-4D97-AF65-F5344CB8AC3E}">
        <p14:creationId xmlns:p14="http://schemas.microsoft.com/office/powerpoint/2010/main" val="4156521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theory</a:t>
            </a:r>
            <a:r>
              <a:rPr lang="en-US" baseline="0" dirty="0" smtClean="0"/>
              <a:t> is that reducing foot pronation with custom orthotics influences patellofemoral tracking through a reduction of internal rotation of the tibia and consequently, compensatory internal rotation of the femur.</a:t>
            </a:r>
          </a:p>
          <a:p>
            <a:endParaRPr lang="en-US" baseline="0" dirty="0" smtClean="0"/>
          </a:p>
          <a:p>
            <a:r>
              <a:rPr lang="en-US" b="1" baseline="0" dirty="0" smtClean="0"/>
              <a:t>Forefoot </a:t>
            </a:r>
            <a:r>
              <a:rPr lang="en-US" b="1" baseline="0" dirty="0" err="1" smtClean="0"/>
              <a:t>varus</a:t>
            </a:r>
            <a:r>
              <a:rPr lang="en-US" b="1" baseline="0" dirty="0" smtClean="0"/>
              <a:t> </a:t>
            </a:r>
            <a:r>
              <a:rPr lang="en-US" baseline="0" dirty="0" smtClean="0"/>
              <a:t>– The </a:t>
            </a:r>
            <a:r>
              <a:rPr lang="en-US" dirty="0" smtClean="0"/>
              <a:t>wedge elevates the support surface to the medial side of the inverted forefoot.</a:t>
            </a:r>
          </a:p>
          <a:p>
            <a:r>
              <a:rPr lang="en-US" b="1" dirty="0" smtClean="0"/>
              <a:t>Tight</a:t>
            </a:r>
            <a:r>
              <a:rPr lang="en-US" b="1" baseline="0" dirty="0" smtClean="0"/>
              <a:t> calves </a:t>
            </a:r>
            <a:r>
              <a:rPr lang="en-US" baseline="0" dirty="0" smtClean="0"/>
              <a:t>– </a:t>
            </a:r>
            <a:r>
              <a:rPr lang="en-US" baseline="0" dirty="0" smtClean="0"/>
              <a:t>Patient should perform stretching while wearing shoes with prescribed heel wedge.</a:t>
            </a:r>
            <a:endParaRPr lang="en-US" baseline="0" dirty="0" smtClean="0"/>
          </a:p>
          <a:p>
            <a:r>
              <a:rPr lang="en-US" b="1" baseline="0" dirty="0" err="1" smtClean="0"/>
              <a:t>Tibial</a:t>
            </a:r>
            <a:r>
              <a:rPr lang="en-US" b="1" baseline="0" dirty="0" smtClean="0"/>
              <a:t> </a:t>
            </a:r>
            <a:r>
              <a:rPr lang="en-US" b="1" baseline="0" dirty="0" err="1" smtClean="0"/>
              <a:t>varum</a:t>
            </a:r>
            <a:r>
              <a:rPr lang="en-US" b="1" baseline="0" dirty="0" smtClean="0"/>
              <a:t> </a:t>
            </a:r>
            <a:r>
              <a:rPr lang="en-US" baseline="0" dirty="0" smtClean="0"/>
              <a:t>– </a:t>
            </a:r>
            <a:r>
              <a:rPr lang="en-US" baseline="0" dirty="0" smtClean="0"/>
              <a:t>Medial wedge brings support surface up to meet the arch of the foot, which prevents over-pronating of the STJ</a:t>
            </a:r>
            <a:endParaRPr lang="en-US" baseline="0" dirty="0" smtClean="0"/>
          </a:p>
          <a:p>
            <a:endParaRPr lang="en-US" baseline="0" dirty="0" smtClean="0"/>
          </a:p>
          <a:p>
            <a:r>
              <a:rPr lang="en-US" b="1" baseline="0" dirty="0" smtClean="0"/>
              <a:t>Shoes</a:t>
            </a:r>
            <a:r>
              <a:rPr lang="en-US" baseline="0" dirty="0" smtClean="0"/>
              <a:t> – </a:t>
            </a:r>
            <a:r>
              <a:rPr lang="en-US" dirty="0" smtClean="0"/>
              <a:t>straight lasted shoe to support medial aspect of foot</a:t>
            </a:r>
            <a:r>
              <a:rPr lang="en-US" baseline="0" dirty="0" smtClean="0"/>
              <a:t> and the</a:t>
            </a:r>
            <a:r>
              <a:rPr lang="en-US" dirty="0" smtClean="0"/>
              <a:t> higher density midsole material is resistant</a:t>
            </a:r>
            <a:r>
              <a:rPr lang="en-US" baseline="0" dirty="0" smtClean="0"/>
              <a:t> to deformation limiting the magnitude and duration of pronation.</a:t>
            </a:r>
            <a:endParaRPr lang="en-US" dirty="0" smtClean="0"/>
          </a:p>
        </p:txBody>
      </p:sp>
      <p:sp>
        <p:nvSpPr>
          <p:cNvPr id="4" name="Slide Number Placeholder 3"/>
          <p:cNvSpPr>
            <a:spLocks noGrp="1"/>
          </p:cNvSpPr>
          <p:nvPr>
            <p:ph type="sldNum" sz="quarter" idx="10"/>
          </p:nvPr>
        </p:nvSpPr>
        <p:spPr/>
        <p:txBody>
          <a:bodyPr/>
          <a:lstStyle/>
          <a:p>
            <a:fld id="{22DAE44C-CE34-A244-927C-698E8ABB481B}" type="slidenum">
              <a:rPr lang="en-US" smtClean="0"/>
              <a:t>44</a:t>
            </a:fld>
            <a:endParaRPr lang="en-US"/>
          </a:p>
        </p:txBody>
      </p:sp>
    </p:spTree>
    <p:extLst>
      <p:ext uri="{BB962C8B-B14F-4D97-AF65-F5344CB8AC3E}">
        <p14:creationId xmlns:p14="http://schemas.microsoft.com/office/powerpoint/2010/main" val="1961069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physical</a:t>
            </a:r>
            <a:r>
              <a:rPr lang="en-US" baseline="0" dirty="0" smtClean="0"/>
              <a:t> exam reveal normal patellar mechanics, normal lower extremity function and kinematics, consider overuse of the knee joint. This is mostly seen in the athletic population.</a:t>
            </a:r>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45</a:t>
            </a:fld>
            <a:endParaRPr lang="en-US"/>
          </a:p>
        </p:txBody>
      </p:sp>
    </p:spTree>
    <p:extLst>
      <p:ext uri="{BB962C8B-B14F-4D97-AF65-F5344CB8AC3E}">
        <p14:creationId xmlns:p14="http://schemas.microsoft.com/office/powerpoint/2010/main" val="41318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47</a:t>
            </a:fld>
            <a:endParaRPr lang="en-US"/>
          </a:p>
        </p:txBody>
      </p:sp>
    </p:spTree>
    <p:extLst>
      <p:ext uri="{BB962C8B-B14F-4D97-AF65-F5344CB8AC3E}">
        <p14:creationId xmlns:p14="http://schemas.microsoft.com/office/powerpoint/2010/main" val="6059523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48</a:t>
            </a:fld>
            <a:endParaRPr lang="en-US"/>
          </a:p>
        </p:txBody>
      </p:sp>
    </p:spTree>
    <p:extLst>
      <p:ext uri="{BB962C8B-B14F-4D97-AF65-F5344CB8AC3E}">
        <p14:creationId xmlns:p14="http://schemas.microsoft.com/office/powerpoint/2010/main" val="3624468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50</a:t>
            </a:fld>
            <a:endParaRPr lang="en-US"/>
          </a:p>
        </p:txBody>
      </p:sp>
    </p:spTree>
    <p:extLst>
      <p:ext uri="{BB962C8B-B14F-4D97-AF65-F5344CB8AC3E}">
        <p14:creationId xmlns:p14="http://schemas.microsoft.com/office/powerpoint/2010/main" val="291763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rgbClr val="C00000"/>
                </a:solidFill>
                <a:effectLst/>
                <a:latin typeface="+mn-lt"/>
                <a:ea typeface="+mn-ea"/>
                <a:cs typeface="+mn-cs"/>
              </a:rPr>
              <a:t>Flexion</a:t>
            </a:r>
          </a:p>
          <a:p>
            <a:pPr marL="171450" indent="-171450">
              <a:buFont typeface="Arial" panose="020B0604020202020204" pitchFamily="34" charset="0"/>
              <a:buChar char="•"/>
            </a:pPr>
            <a:r>
              <a:rPr lang="en-US" sz="1200" b="0" i="0" u="sng" kern="1200" dirty="0" smtClean="0">
                <a:solidFill>
                  <a:srgbClr val="C00000"/>
                </a:solidFill>
                <a:effectLst/>
                <a:latin typeface="+mn-lt"/>
                <a:ea typeface="+mn-ea"/>
                <a:cs typeface="+mn-cs"/>
              </a:rPr>
              <a:t>Closed</a:t>
            </a:r>
            <a:r>
              <a:rPr lang="en-US" sz="1200" b="0" i="0" u="sng" kern="1200" baseline="0" dirty="0" smtClean="0">
                <a:solidFill>
                  <a:srgbClr val="C00000"/>
                </a:solidFill>
                <a:effectLst/>
                <a:latin typeface="+mn-lt"/>
                <a:ea typeface="+mn-ea"/>
                <a:cs typeface="+mn-cs"/>
              </a:rPr>
              <a:t> Chain</a:t>
            </a:r>
            <a:r>
              <a:rPr lang="en-US" sz="1200" b="0" i="0" kern="1200" baseline="0" dirty="0" smtClean="0">
                <a:solidFill>
                  <a:srgbClr val="C00000"/>
                </a:solidFill>
                <a:effectLst/>
                <a:latin typeface="+mn-lt"/>
                <a:ea typeface="+mn-ea"/>
                <a:cs typeface="+mn-cs"/>
              </a:rPr>
              <a:t>: </a:t>
            </a:r>
            <a:r>
              <a:rPr lang="en-US" sz="1200" b="0" i="0" kern="1200" dirty="0" smtClean="0">
                <a:solidFill>
                  <a:srgbClr val="C00000"/>
                </a:solidFill>
                <a:effectLst/>
                <a:latin typeface="+mn-lt"/>
                <a:ea typeface="+mn-ea"/>
                <a:cs typeface="+mn-cs"/>
              </a:rPr>
              <a:t>During closed chain flexion (foot</a:t>
            </a:r>
            <a:r>
              <a:rPr lang="en-US" sz="1200" b="0" i="0" kern="1200" baseline="0" dirty="0" smtClean="0">
                <a:solidFill>
                  <a:srgbClr val="C00000"/>
                </a:solidFill>
                <a:effectLst/>
                <a:latin typeface="+mn-lt"/>
                <a:ea typeface="+mn-ea"/>
                <a:cs typeface="+mn-cs"/>
              </a:rPr>
              <a:t> planted on the ground), t</a:t>
            </a:r>
            <a:r>
              <a:rPr lang="en-US" sz="1200" b="0" i="0" kern="1200" dirty="0" smtClean="0">
                <a:solidFill>
                  <a:srgbClr val="C00000"/>
                </a:solidFill>
                <a:effectLst/>
                <a:latin typeface="+mn-lt"/>
                <a:ea typeface="+mn-ea"/>
                <a:cs typeface="+mn-cs"/>
              </a:rPr>
              <a:t>he femoral condyles roll posteriorly and glide anteriorly,</a:t>
            </a:r>
            <a:r>
              <a:rPr lang="en-US" sz="1200" b="0" i="0" kern="1200" baseline="0" dirty="0" smtClean="0">
                <a:solidFill>
                  <a:srgbClr val="C00000"/>
                </a:solidFill>
                <a:effectLst/>
                <a:latin typeface="+mn-lt"/>
                <a:ea typeface="+mn-ea"/>
                <a:cs typeface="+mn-cs"/>
              </a:rPr>
              <a:t> while the femur rotates internally on the tibia.</a:t>
            </a:r>
          </a:p>
          <a:p>
            <a:pPr marL="171450" indent="-171450">
              <a:buFont typeface="Arial" panose="020B0604020202020204" pitchFamily="34" charset="0"/>
              <a:buChar char="•"/>
            </a:pPr>
            <a:r>
              <a:rPr lang="en-US" sz="1200" b="0" i="0" u="sng" kern="1200" baseline="0" dirty="0" smtClean="0">
                <a:solidFill>
                  <a:srgbClr val="C00000"/>
                </a:solidFill>
                <a:effectLst/>
                <a:latin typeface="+mn-lt"/>
                <a:ea typeface="+mn-ea"/>
                <a:cs typeface="+mn-cs"/>
              </a:rPr>
              <a:t>Open Chain: </a:t>
            </a:r>
            <a:r>
              <a:rPr lang="en-US" sz="1200" b="0" i="0" kern="1200" baseline="0" dirty="0" smtClean="0">
                <a:solidFill>
                  <a:srgbClr val="C00000"/>
                </a:solidFill>
                <a:effectLst/>
                <a:latin typeface="+mn-lt"/>
                <a:ea typeface="+mn-ea"/>
                <a:cs typeface="+mn-cs"/>
              </a:rPr>
              <a:t>During open chain flexion, the tibia glides anteriorly on the femur while the tibia externally rotates. </a:t>
            </a:r>
          </a:p>
          <a:p>
            <a:endParaRPr lang="en-US" sz="1200" b="0" i="0" kern="1200" baseline="0" dirty="0" smtClean="0">
              <a:solidFill>
                <a:srgbClr val="C00000"/>
              </a:solidFill>
              <a:effectLst/>
              <a:latin typeface="+mn-lt"/>
              <a:ea typeface="+mn-ea"/>
              <a:cs typeface="+mn-cs"/>
            </a:endParaRPr>
          </a:p>
          <a:p>
            <a:r>
              <a:rPr lang="en-US" sz="1200" b="1" i="0" kern="1200" baseline="0" dirty="0" smtClean="0">
                <a:solidFill>
                  <a:srgbClr val="C00000"/>
                </a:solidFill>
                <a:effectLst/>
                <a:latin typeface="+mn-lt"/>
                <a:ea typeface="+mn-ea"/>
                <a:cs typeface="+mn-cs"/>
              </a:rPr>
              <a:t>Extension</a:t>
            </a:r>
            <a:endParaRPr lang="en-US" sz="1200" b="0" i="0" kern="1200" baseline="0" dirty="0" smtClean="0">
              <a:solidFill>
                <a:srgbClr val="C00000"/>
              </a:solidFill>
              <a:effectLst/>
              <a:latin typeface="+mn-lt"/>
              <a:ea typeface="+mn-ea"/>
              <a:cs typeface="+mn-cs"/>
            </a:endParaRPr>
          </a:p>
          <a:p>
            <a:pPr marL="171450" indent="-171450">
              <a:buFont typeface="Arial" panose="020B0604020202020204" pitchFamily="34" charset="0"/>
              <a:buChar char="•"/>
            </a:pPr>
            <a:r>
              <a:rPr lang="en-US" sz="1200" b="0" i="0" u="sng" kern="1200" baseline="0" dirty="0" smtClean="0">
                <a:solidFill>
                  <a:srgbClr val="C00000"/>
                </a:solidFill>
                <a:effectLst/>
                <a:latin typeface="+mn-lt"/>
                <a:ea typeface="+mn-ea"/>
                <a:cs typeface="+mn-cs"/>
              </a:rPr>
              <a:t>Closed Chain</a:t>
            </a:r>
            <a:r>
              <a:rPr lang="en-US" sz="1200" b="0" i="0" kern="1200" baseline="0" dirty="0" smtClean="0">
                <a:solidFill>
                  <a:srgbClr val="C00000"/>
                </a:solidFill>
                <a:effectLst/>
                <a:latin typeface="+mn-lt"/>
                <a:ea typeface="+mn-ea"/>
                <a:cs typeface="+mn-cs"/>
              </a:rPr>
              <a:t>: During closed chain extension, the femoral condyles roll anteriorly and glides posteriorly on the tibia, while the femur rotates externally.</a:t>
            </a:r>
          </a:p>
          <a:p>
            <a:pPr marL="171450" indent="-171450">
              <a:buFont typeface="Arial" panose="020B0604020202020204" pitchFamily="34" charset="0"/>
              <a:buChar char="•"/>
            </a:pPr>
            <a:r>
              <a:rPr lang="en-US" sz="1200" b="0" i="0" u="sng" kern="1200" baseline="0" dirty="0" smtClean="0">
                <a:solidFill>
                  <a:srgbClr val="C00000"/>
                </a:solidFill>
                <a:effectLst/>
                <a:latin typeface="+mn-lt"/>
                <a:ea typeface="+mn-ea"/>
                <a:cs typeface="+mn-cs"/>
              </a:rPr>
              <a:t>Open Chain</a:t>
            </a:r>
            <a:r>
              <a:rPr lang="en-US" sz="1200" b="0" i="0" kern="1200" baseline="0" dirty="0" smtClean="0">
                <a:solidFill>
                  <a:srgbClr val="C00000"/>
                </a:solidFill>
                <a:effectLst/>
                <a:latin typeface="+mn-lt"/>
                <a:ea typeface="+mn-ea"/>
                <a:cs typeface="+mn-cs"/>
              </a:rPr>
              <a:t>: During open chain extension, the tibia glides posteriorly on the femur as the tibia internally rotates.</a:t>
            </a:r>
          </a:p>
          <a:p>
            <a:endParaRPr lang="en-US" sz="1200" b="0" i="0" kern="1200" baseline="0" dirty="0" smtClean="0">
              <a:solidFill>
                <a:srgbClr val="C00000"/>
              </a:solidFill>
              <a:effectLst/>
              <a:latin typeface="+mn-lt"/>
              <a:ea typeface="+mn-ea"/>
              <a:cs typeface="+mn-cs"/>
            </a:endParaRPr>
          </a:p>
          <a:p>
            <a:r>
              <a:rPr lang="en-US" sz="1200" b="1" i="0" kern="1200" baseline="0" dirty="0" smtClean="0">
                <a:solidFill>
                  <a:srgbClr val="C00000"/>
                </a:solidFill>
                <a:effectLst/>
                <a:latin typeface="+mn-lt"/>
                <a:ea typeface="+mn-ea"/>
                <a:cs typeface="+mn-cs"/>
              </a:rPr>
              <a:t>Screw-Home</a:t>
            </a:r>
          </a:p>
          <a:p>
            <a:r>
              <a:rPr lang="en-US" sz="1200" b="0" i="0" kern="1200" baseline="0" dirty="0" smtClean="0">
                <a:solidFill>
                  <a:srgbClr val="C00000"/>
                </a:solidFill>
                <a:effectLst/>
                <a:latin typeface="+mn-lt"/>
                <a:ea typeface="+mn-ea"/>
                <a:cs typeface="+mn-cs"/>
              </a:rPr>
              <a:t>The mechanism that locks and unlocks the knee during stance phase of gait that occurs due to the rotation between the tibia and femur as the knee transitions to or from terminal extension. The rotation of the tibia and femur occurs between full extension (0 degrees) and 20 degrees of knee flexion.</a:t>
            </a:r>
          </a:p>
          <a:p>
            <a:endParaRPr lang="en-US" sz="1200" b="0" i="0" kern="1200" baseline="0" dirty="0" smtClean="0">
              <a:solidFill>
                <a:srgbClr val="C00000"/>
              </a:solidFill>
              <a:effectLst/>
              <a:latin typeface="+mn-lt"/>
              <a:ea typeface="+mn-ea"/>
              <a:cs typeface="+mn-cs"/>
            </a:endParaRPr>
          </a:p>
          <a:p>
            <a:r>
              <a:rPr lang="en-US" sz="1200" b="0" i="0" u="sng" kern="1200" baseline="0" dirty="0" smtClean="0">
                <a:solidFill>
                  <a:srgbClr val="C00000"/>
                </a:solidFill>
                <a:effectLst/>
                <a:latin typeface="+mn-lt"/>
                <a:ea typeface="+mn-ea"/>
                <a:cs typeface="+mn-cs"/>
              </a:rPr>
              <a:t>Note to self</a:t>
            </a:r>
            <a:r>
              <a:rPr lang="en-US" sz="1200" b="0" i="0" kern="1200" baseline="0" dirty="0" smtClean="0">
                <a:solidFill>
                  <a:srgbClr val="C00000"/>
                </a:solidFill>
                <a:effectLst/>
                <a:latin typeface="+mn-lt"/>
                <a:ea typeface="+mn-ea"/>
                <a:cs typeface="+mn-cs"/>
              </a:rPr>
              <a:t>:</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During the gait cycle, knee flexion begins at initial contact of the ipsilateral extremity and peaks at about the time of toe-off</a:t>
            </a:r>
            <a:r>
              <a:rPr lang="en-US" sz="1200" b="0" i="0" kern="1200" baseline="0" dirty="0" smtClean="0">
                <a:solidFill>
                  <a:schemeClr val="tx1"/>
                </a:solidFill>
                <a:effectLst/>
                <a:latin typeface="+mn-lt"/>
                <a:ea typeface="+mn-ea"/>
                <a:cs typeface="+mn-cs"/>
              </a:rPr>
              <a:t> of the </a:t>
            </a:r>
            <a:r>
              <a:rPr lang="en-US" sz="1200" b="0" i="0" kern="1200" dirty="0" smtClean="0">
                <a:solidFill>
                  <a:schemeClr val="tx1"/>
                </a:solidFill>
                <a:effectLst/>
                <a:latin typeface="+mn-lt"/>
                <a:ea typeface="+mn-ea"/>
                <a:cs typeface="+mn-cs"/>
              </a:rPr>
              <a:t>contralateral extremity.</a:t>
            </a:r>
            <a:r>
              <a:rPr lang="en-US" sz="1200" b="0" i="0" kern="1200" baseline="0" dirty="0" smtClean="0">
                <a:solidFill>
                  <a:schemeClr val="tx1"/>
                </a:solidFill>
                <a:effectLst/>
                <a:latin typeface="+mn-lt"/>
                <a:ea typeface="+mn-ea"/>
                <a:cs typeface="+mn-cs"/>
              </a:rPr>
              <a:t> This represents about 60% of the gait cycle</a:t>
            </a:r>
            <a:r>
              <a:rPr lang="en-US" sz="1200" b="0" i="0" kern="1200" dirty="0" smtClean="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smtClean="0">
                <a:solidFill>
                  <a:srgbClr val="C00000"/>
                </a:solidFill>
                <a:effectLst/>
                <a:latin typeface="+mn-lt"/>
                <a:ea typeface="+mn-ea"/>
                <a:cs typeface="+mn-cs"/>
              </a:rPr>
              <a:t>Patellofemoral</a:t>
            </a:r>
            <a:r>
              <a:rPr lang="en-US" sz="1200" b="0" i="0" kern="1200" baseline="0" dirty="0" smtClean="0">
                <a:solidFill>
                  <a:srgbClr val="C00000"/>
                </a:solidFill>
                <a:effectLst/>
                <a:latin typeface="+mn-lt"/>
                <a:ea typeface="+mn-ea"/>
                <a:cs typeface="+mn-cs"/>
              </a:rPr>
              <a:t> joint reaction force is dependent on the angle of knee flexion and the tension of the quadriceps muscle (Powers, 1998).</a:t>
            </a:r>
            <a:endParaRPr lang="en-US" sz="1200" b="0" i="0" kern="1200" dirty="0" smtClean="0">
              <a:solidFill>
                <a:srgbClr val="C0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2DAE44C-CE34-A244-927C-698E8ABB481B}" type="slidenum">
              <a:rPr lang="en-US" smtClean="0"/>
              <a:t>9</a:t>
            </a:fld>
            <a:endParaRPr lang="en-US"/>
          </a:p>
        </p:txBody>
      </p:sp>
    </p:spTree>
    <p:extLst>
      <p:ext uri="{BB962C8B-B14F-4D97-AF65-F5344CB8AC3E}">
        <p14:creationId xmlns:p14="http://schemas.microsoft.com/office/powerpoint/2010/main" val="2819892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Arthrokinematics</a:t>
            </a:r>
            <a:endParaRPr lang="en-US" dirty="0" smtClean="0"/>
          </a:p>
          <a:p>
            <a:pPr marL="171450" indent="-171450">
              <a:buFont typeface="Arial"/>
              <a:buChar char="•"/>
            </a:pPr>
            <a:r>
              <a:rPr lang="en-US" sz="1200" kern="1200" dirty="0" smtClean="0">
                <a:solidFill>
                  <a:schemeClr val="tx1"/>
                </a:solidFill>
                <a:effectLst/>
                <a:latin typeface="+mn-lt"/>
                <a:ea typeface="+mn-ea"/>
                <a:cs typeface="+mn-cs"/>
              </a:rPr>
              <a:t>Roll – rolling of one joint surface on another. Multiple points on one surface contacts multiple points</a:t>
            </a:r>
            <a:r>
              <a:rPr lang="en-US" sz="1200" kern="1200" baseline="0" dirty="0" smtClean="0">
                <a:solidFill>
                  <a:schemeClr val="tx1"/>
                </a:solidFill>
                <a:effectLst/>
                <a:latin typeface="+mn-lt"/>
                <a:ea typeface="+mn-ea"/>
                <a:cs typeface="+mn-cs"/>
              </a:rPr>
              <a:t> of the other.</a:t>
            </a:r>
            <a:r>
              <a:rPr lang="en-US" sz="1200" kern="1200" dirty="0" smtClean="0">
                <a:solidFill>
                  <a:schemeClr val="tx1"/>
                </a:solidFill>
                <a:effectLst/>
                <a:latin typeface="+mn-lt"/>
                <a:ea typeface="+mn-ea"/>
                <a:cs typeface="+mn-cs"/>
              </a:rPr>
              <a:t> </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Slide or Glide – linear movement of a joint surface parallel to the plane of the adjoining joint surface. Single pint on one surface contacts multiple points on the other.</a:t>
            </a:r>
            <a:endParaRPr lang="en-US" dirty="0" smtClean="0">
              <a:effectLst/>
            </a:endParaRPr>
          </a:p>
          <a:p>
            <a:pPr marL="171450" indent="-171450">
              <a:buFont typeface="Arial"/>
              <a:buChar char="•"/>
            </a:pPr>
            <a:r>
              <a:rPr lang="en-US" sz="1200" kern="1200" dirty="0" smtClean="0">
                <a:solidFill>
                  <a:schemeClr val="tx1"/>
                </a:solidFill>
                <a:effectLst/>
                <a:latin typeface="+mn-lt"/>
                <a:ea typeface="+mn-ea"/>
                <a:cs typeface="+mn-cs"/>
              </a:rPr>
              <a:t>Spin – rotation of the movable joint surface on the fixed adjacent surface.</a:t>
            </a:r>
            <a:r>
              <a:rPr lang="en-US" sz="1200" kern="1200" baseline="0" dirty="0" smtClean="0">
                <a:solidFill>
                  <a:schemeClr val="tx1"/>
                </a:solidFill>
                <a:effectLst/>
                <a:latin typeface="+mn-lt"/>
                <a:ea typeface="+mn-ea"/>
                <a:cs typeface="+mn-cs"/>
              </a:rPr>
              <a:t> Single point on one surface rotates on a single point on the other joint surface.</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10</a:t>
            </a:fld>
            <a:endParaRPr lang="en-US"/>
          </a:p>
        </p:txBody>
      </p:sp>
    </p:spTree>
    <p:extLst>
      <p:ext uri="{BB962C8B-B14F-4D97-AF65-F5344CB8AC3E}">
        <p14:creationId xmlns:p14="http://schemas.microsoft.com/office/powerpoint/2010/main" val="2351480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DAE44C-CE34-A244-927C-698E8ABB481B}" type="slidenum">
              <a:rPr lang="en-US" smtClean="0"/>
              <a:t>12</a:t>
            </a:fld>
            <a:endParaRPr lang="en-US"/>
          </a:p>
        </p:txBody>
      </p:sp>
    </p:spTree>
    <p:extLst>
      <p:ext uri="{BB962C8B-B14F-4D97-AF65-F5344CB8AC3E}">
        <p14:creationId xmlns:p14="http://schemas.microsoft.com/office/powerpoint/2010/main" val="260742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1" u="sng" kern="1200" dirty="0" smtClean="0">
                <a:solidFill>
                  <a:schemeClr val="tx1"/>
                </a:solidFill>
                <a:latin typeface="+mn-lt"/>
                <a:ea typeface="+mn-ea"/>
                <a:cs typeface="+mn-cs"/>
              </a:rPr>
              <a:t>Proximal Factors</a:t>
            </a:r>
            <a:endParaRPr lang="en-US" u="sng" baseline="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0" u="sng" baseline="0" dirty="0" smtClean="0"/>
              <a:t>Soft Tissue Tightness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Tightness of the </a:t>
            </a:r>
            <a:r>
              <a:rPr lang="en-US" baseline="0" dirty="0" err="1" smtClean="0"/>
              <a:t>iliotibial</a:t>
            </a:r>
            <a:r>
              <a:rPr lang="en-US" baseline="0" dirty="0" smtClean="0"/>
              <a:t> band (ITB) can contribute to lateral patellar tilt an excessive pressure on the lateral patella.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Distal fibers of the ITB blend with fibers of the lateral patellar retinaculum, thus affecting normal patella excursion with tightness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0" u="sng" baseline="0" dirty="0" smtClean="0"/>
              <a:t>Altered hip kinematics in the frontal and transvers</a:t>
            </a:r>
          </a:p>
          <a:p>
            <a:pPr marL="171450" indent="-171450">
              <a:buFont typeface="Arial" panose="020B0604020202020204" pitchFamily="34" charset="0"/>
              <a:buChar char="•"/>
            </a:pPr>
            <a:r>
              <a:rPr lang="en-US" u="sng" baseline="0" dirty="0" smtClean="0"/>
              <a:t>Frontal Plane</a:t>
            </a:r>
            <a:r>
              <a:rPr lang="en-US" baseline="0" dirty="0" smtClean="0"/>
              <a:t>: Increased hip adduction angle. This is especially in females where they demonstrate greater hip adduction velocity than men, which is due to a greater hip width to femoral length ratio.</a:t>
            </a:r>
          </a:p>
          <a:p>
            <a:pPr marL="171450" indent="-171450">
              <a:buFont typeface="Arial" panose="020B0604020202020204" pitchFamily="34" charset="0"/>
              <a:buChar char="•"/>
            </a:pPr>
            <a:r>
              <a:rPr lang="en-US" u="sng" baseline="0" dirty="0" smtClean="0"/>
              <a:t>Transverse Plane</a:t>
            </a:r>
            <a:r>
              <a:rPr lang="en-US" baseline="0" dirty="0" smtClean="0"/>
              <a:t>: Increased internal rotation of the femur results in a larger Q angle, moving the patella medially thereby increasing the lateral forces on the patella.</a:t>
            </a:r>
          </a:p>
          <a:p>
            <a:pPr marL="171450" lvl="0" indent="-171450">
              <a:buFont typeface="Arial" panose="020B0604020202020204" pitchFamily="34" charset="0"/>
              <a:buChar char="•"/>
            </a:pPr>
            <a:r>
              <a:rPr lang="en-US" b="1" baseline="0" dirty="0" smtClean="0"/>
              <a:t>NOTE</a:t>
            </a:r>
            <a:r>
              <a:rPr lang="en-US" baseline="0" dirty="0" smtClean="0"/>
              <a:t>: If femoral rotation remains through out the entire gait/running cycle, femoral </a:t>
            </a:r>
            <a:r>
              <a:rPr lang="en-US" baseline="0" dirty="0" err="1" smtClean="0"/>
              <a:t>anteversion</a:t>
            </a:r>
            <a:r>
              <a:rPr lang="en-US" baseline="0" dirty="0" smtClean="0"/>
              <a:t> should be suspected.</a:t>
            </a:r>
          </a:p>
          <a:p>
            <a:pPr marL="0" lvl="0" indent="0">
              <a:buFont typeface="Arial" panose="020B0604020202020204" pitchFamily="34" charset="0"/>
              <a:buNone/>
            </a:pPr>
            <a:endParaRPr lang="en-US" baseline="0" dirty="0" smtClean="0"/>
          </a:p>
          <a:p>
            <a:pPr marL="0" lvl="0" indent="0">
              <a:buFont typeface="Arial" panose="020B0604020202020204" pitchFamily="34" charset="0"/>
              <a:buNone/>
            </a:pPr>
            <a:r>
              <a:rPr lang="en-US" u="sng" baseline="0" dirty="0" smtClean="0"/>
              <a:t>Weakness of hip abductors</a:t>
            </a:r>
          </a:p>
          <a:p>
            <a:pPr marL="171450" indent="-171450">
              <a:buFont typeface="Arial" panose="020B0604020202020204" pitchFamily="34" charset="0"/>
              <a:buChar char="•"/>
            </a:pPr>
            <a:r>
              <a:rPr lang="en-US" b="0" baseline="0" dirty="0" smtClean="0"/>
              <a:t>Hip abductor weakness contribute to greater peak </a:t>
            </a:r>
            <a:r>
              <a:rPr lang="en-US" b="1" baseline="0" dirty="0" smtClean="0"/>
              <a:t>femoral adduction </a:t>
            </a:r>
            <a:r>
              <a:rPr lang="en-US" b="0" baseline="0" dirty="0" smtClean="0"/>
              <a:t>during stance phase of running.</a:t>
            </a:r>
          </a:p>
          <a:p>
            <a:pPr marL="171450" indent="-171450">
              <a:buFont typeface="Arial" panose="020B0604020202020204" pitchFamily="34" charset="0"/>
              <a:buChar char="•"/>
            </a:pPr>
            <a:r>
              <a:rPr lang="en-US" b="0" baseline="0" dirty="0" smtClean="0"/>
              <a:t>Excessive femoral adduction contribute to knee valgus, which increase the </a:t>
            </a:r>
            <a:r>
              <a:rPr lang="en-US" b="1" baseline="0" dirty="0" smtClean="0"/>
              <a:t>lateral forces </a:t>
            </a:r>
            <a:r>
              <a:rPr lang="en-US" b="0" baseline="0" dirty="0" smtClean="0"/>
              <a:t>acting on the patella.</a:t>
            </a:r>
          </a:p>
          <a:p>
            <a:pPr marL="171450" indent="-171450">
              <a:buFont typeface="Arial" panose="020B0604020202020204" pitchFamily="34" charset="0"/>
              <a:buChar char="•"/>
            </a:pPr>
            <a:r>
              <a:rPr lang="en-US" b="0" baseline="0" dirty="0" smtClean="0"/>
              <a:t>Increased lateral forces on the patella </a:t>
            </a:r>
            <a:r>
              <a:rPr lang="en-US" b="1" baseline="0" dirty="0" smtClean="0"/>
              <a:t>increases contact pressure </a:t>
            </a:r>
            <a:r>
              <a:rPr lang="en-US" b="0" baseline="0" dirty="0" smtClean="0"/>
              <a:t>between the lateral femoral condyle and lateral facet of the patella. This, in addition to the repetitive nature of running can lead to PFPS.</a:t>
            </a:r>
          </a:p>
          <a:p>
            <a:pPr marL="1714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smtClean="0"/>
              <a:t>Delayed gluteus </a:t>
            </a:r>
            <a:r>
              <a:rPr lang="en-US" b="0" u="none" baseline="0" dirty="0" err="1" smtClean="0"/>
              <a:t>medius</a:t>
            </a:r>
            <a:r>
              <a:rPr lang="en-US" b="0" u="none" baseline="0" dirty="0" smtClean="0"/>
              <a:t> activity relative to the </a:t>
            </a:r>
            <a:r>
              <a:rPr lang="en-US" b="0" u="none" baseline="0" dirty="0" err="1" smtClean="0"/>
              <a:t>vastii</a:t>
            </a:r>
            <a:r>
              <a:rPr lang="en-US" b="0" u="none" baseline="0" dirty="0" smtClean="0"/>
              <a:t> muscles during stair-stepping tasks.</a:t>
            </a:r>
            <a:endParaRPr lang="en-US" b="0" u="none" dirty="0" smtClean="0"/>
          </a:p>
          <a:p>
            <a:pPr marL="171450" indent="-171450">
              <a:buFont typeface="Arial" panose="020B0604020202020204" pitchFamily="34" charset="0"/>
              <a:buChar char="•"/>
            </a:pPr>
            <a:endParaRPr lang="en-US" b="0" baseline="0" dirty="0" smtClean="0"/>
          </a:p>
          <a:p>
            <a:pPr marL="171450" lvl="0" indent="-171450">
              <a:buFont typeface="Arial" panose="020B0604020202020204" pitchFamily="34" charset="0"/>
              <a:buChar char="•"/>
            </a:pPr>
            <a:r>
              <a:rPr lang="en-US" b="1" baseline="0" dirty="0" smtClean="0"/>
              <a:t>NOTE</a:t>
            </a:r>
            <a:r>
              <a:rPr lang="en-US" b="0" baseline="0" dirty="0" smtClean="0"/>
              <a:t>: </a:t>
            </a:r>
            <a:r>
              <a:rPr lang="en-US" b="0" baseline="0" dirty="0" err="1" smtClean="0"/>
              <a:t>Dierks</a:t>
            </a:r>
            <a:r>
              <a:rPr lang="en-US" b="0" baseline="0" dirty="0" smtClean="0"/>
              <a:t> and colleagues noted that it is unclear whether hip weakness in runners resulted in PFPS or if the weaker muscles were a consequence of disuse due to the pain associated with PFPS.</a:t>
            </a:r>
          </a:p>
          <a:p>
            <a:pPr marL="0" indent="0">
              <a:buFont typeface="Arial" panose="020B0604020202020204" pitchFamily="34" charset="0"/>
              <a:buNone/>
            </a:pPr>
            <a:endParaRPr lang="en-US" b="0" baseline="0" dirty="0" smtClean="0"/>
          </a:p>
        </p:txBody>
      </p:sp>
      <p:sp>
        <p:nvSpPr>
          <p:cNvPr id="4" name="Slide Number Placeholder 3"/>
          <p:cNvSpPr>
            <a:spLocks noGrp="1"/>
          </p:cNvSpPr>
          <p:nvPr>
            <p:ph type="sldNum" sz="quarter" idx="10"/>
          </p:nvPr>
        </p:nvSpPr>
        <p:spPr/>
        <p:txBody>
          <a:bodyPr/>
          <a:lstStyle/>
          <a:p>
            <a:fld id="{22DAE44C-CE34-A244-927C-698E8ABB481B}" type="slidenum">
              <a:rPr lang="en-US" smtClean="0"/>
              <a:t>13</a:t>
            </a:fld>
            <a:endParaRPr lang="en-US"/>
          </a:p>
        </p:txBody>
      </p:sp>
    </p:spTree>
    <p:extLst>
      <p:ext uri="{BB962C8B-B14F-4D97-AF65-F5344CB8AC3E}">
        <p14:creationId xmlns:p14="http://schemas.microsoft.com/office/powerpoint/2010/main" val="3795552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Q Angle – The Q angle is measured as the angle formed by the intersection of the line drawn from the </a:t>
            </a:r>
            <a:r>
              <a:rPr lang="en-US" sz="1200" b="0" i="0" kern="1200" dirty="0" smtClean="0">
                <a:solidFill>
                  <a:schemeClr val="tx1"/>
                </a:solidFill>
                <a:effectLst/>
                <a:latin typeface="+mn-lt"/>
                <a:ea typeface="+mn-ea"/>
                <a:cs typeface="+mn-cs"/>
              </a:rPr>
              <a:t>anterior superior iliac spine (</a:t>
            </a:r>
            <a:r>
              <a:rPr lang="en-US" baseline="0" dirty="0" smtClean="0"/>
              <a:t>ASIS) to the midpoint of the patella and the proximal extension of the line drawn from the </a:t>
            </a:r>
            <a:r>
              <a:rPr lang="en-US" baseline="0" dirty="0" err="1" smtClean="0"/>
              <a:t>tibial</a:t>
            </a:r>
            <a:r>
              <a:rPr lang="en-US" baseline="0" dirty="0" smtClean="0"/>
              <a:t> </a:t>
            </a:r>
            <a:r>
              <a:rPr lang="en-US" sz="1200" b="0" i="0" kern="1200" dirty="0" smtClean="0">
                <a:solidFill>
                  <a:schemeClr val="tx1"/>
                </a:solidFill>
                <a:effectLst/>
                <a:latin typeface="+mn-lt"/>
                <a:ea typeface="+mn-ea"/>
                <a:cs typeface="+mn-cs"/>
              </a:rPr>
              <a:t>tuberosity </a:t>
            </a:r>
            <a:r>
              <a:rPr lang="en-US" baseline="0" dirty="0" smtClean="0"/>
              <a:t>to the midpoint of the patella.</a:t>
            </a:r>
          </a:p>
          <a:p>
            <a:endParaRPr lang="en-US" dirty="0"/>
          </a:p>
        </p:txBody>
      </p:sp>
      <p:sp>
        <p:nvSpPr>
          <p:cNvPr id="4" name="Slide Number Placeholder 3"/>
          <p:cNvSpPr>
            <a:spLocks noGrp="1"/>
          </p:cNvSpPr>
          <p:nvPr>
            <p:ph type="sldNum" sz="quarter" idx="10"/>
          </p:nvPr>
        </p:nvSpPr>
        <p:spPr/>
        <p:txBody>
          <a:bodyPr/>
          <a:lstStyle/>
          <a:p>
            <a:fld id="{22DAE44C-CE34-A244-927C-698E8ABB481B}" type="slidenum">
              <a:rPr lang="en-US" smtClean="0"/>
              <a:t>14</a:t>
            </a:fld>
            <a:endParaRPr lang="en-US"/>
          </a:p>
        </p:txBody>
      </p:sp>
    </p:spTree>
    <p:extLst>
      <p:ext uri="{BB962C8B-B14F-4D97-AF65-F5344CB8AC3E}">
        <p14:creationId xmlns:p14="http://schemas.microsoft.com/office/powerpoint/2010/main" val="2614988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latin typeface="+mn-lt"/>
                    <a:ea typeface="+mn-ea"/>
                    <a:cs typeface="+mn-cs"/>
                  </a:rPr>
                  <a:t>Local Factors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kern="1200" dirty="0" smtClean="0">
                    <a:solidFill>
                      <a:schemeClr val="tx1"/>
                    </a:solidFill>
                    <a:latin typeface="+mn-lt"/>
                    <a:ea typeface="+mn-ea"/>
                    <a:cs typeface="+mn-cs"/>
                  </a:rPr>
                  <a:t>Abnormal Patellofemoral joint mechanics</a:t>
                </a:r>
                <a:r>
                  <a:rPr lang="en-US" sz="1200" u="sng" kern="1200" baseline="0" dirty="0" smtClean="0">
                    <a:solidFill>
                      <a:schemeClr val="tx1"/>
                    </a:solidFill>
                    <a:latin typeface="+mn-lt"/>
                    <a:ea typeface="+mn-ea"/>
                    <a:cs typeface="+mn-cs"/>
                  </a:rPr>
                  <a:t> </a:t>
                </a:r>
                <a:endParaRPr lang="en-US" sz="1200" u="sng" kern="1200" dirty="0" smtClean="0">
                  <a:solidFill>
                    <a:schemeClr val="tx1"/>
                  </a:solidFill>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Abnormal patella tracking</a:t>
                </a:r>
                <a:r>
                  <a:rPr lang="en-US" sz="1200" kern="1200" baseline="0" dirty="0" smtClean="0">
                    <a:solidFill>
                      <a:schemeClr val="tx1"/>
                    </a:solidFill>
                    <a:latin typeface="+mn-lt"/>
                    <a:ea typeface="+mn-ea"/>
                    <a:cs typeface="+mn-cs"/>
                  </a:rPr>
                  <a:t> caused by an increased Q angle.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Decreased contact area at the patellofemoral </a:t>
                </a:r>
                <a:r>
                  <a:rPr lang="en-US" baseline="0" dirty="0" smtClean="0"/>
                  <a:t> joint = increased reaction force during weight bearing = increased joint stress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14:m>
                  <m:oMath xmlns:m="http://schemas.openxmlformats.org/officeDocument/2006/math" xmlns="">
                    <m:r>
                      <a:rPr lang="en-US" sz="1600" b="0" i="1" kern="1200" smtClean="0">
                        <a:solidFill>
                          <a:schemeClr val="tx1"/>
                        </a:solidFill>
                        <a:effectLst/>
                        <a:latin typeface="Cambria Math" panose="02040503050406030204" pitchFamily="18" charset="0"/>
                        <a:ea typeface="+mn-ea"/>
                        <a:cs typeface="+mn-cs"/>
                      </a:rPr>
                      <m:t>𝑁𝑜𝑟𝑚𝑎𝑙</m:t>
                    </m:r>
                    <m:r>
                      <a:rPr lang="en-US" sz="1600" b="0" i="1" kern="1200" smtClean="0">
                        <a:solidFill>
                          <a:schemeClr val="tx1"/>
                        </a:solidFill>
                        <a:effectLst/>
                        <a:latin typeface="Cambria Math" panose="02040503050406030204" pitchFamily="18" charset="0"/>
                        <a:ea typeface="+mn-ea"/>
                        <a:cs typeface="+mn-cs"/>
                      </a:rPr>
                      <m:t> </m:t>
                    </m:r>
                    <m:r>
                      <a:rPr lang="en-US" sz="1600" i="1" kern="1200" smtClean="0">
                        <a:solidFill>
                          <a:schemeClr val="tx1"/>
                        </a:solidFill>
                        <a:effectLst/>
                        <a:latin typeface="Cambria Math" panose="02040503050406030204" pitchFamily="18" charset="0"/>
                        <a:ea typeface="+mn-ea"/>
                        <a:cs typeface="+mn-cs"/>
                      </a:rPr>
                      <m:t>𝑃𝑟𝑒𝑠𝑠𝑢𝑟𝑒</m:t>
                    </m:r>
                    <m:r>
                      <a:rPr lang="en-US" sz="1600" i="1" kern="1200" smtClean="0">
                        <a:solidFill>
                          <a:schemeClr val="tx1"/>
                        </a:solidFill>
                        <a:effectLst/>
                        <a:latin typeface="Cambria Math" panose="02040503050406030204" pitchFamily="18" charset="0"/>
                        <a:ea typeface="+mn-ea"/>
                        <a:cs typeface="+mn-cs"/>
                      </a:rPr>
                      <m:t>=</m:t>
                    </m:r>
                    <m:f>
                      <m:fPr>
                        <m:ctrlPr>
                          <a:rPr lang="en-US" sz="1600" i="1" kern="1200">
                            <a:solidFill>
                              <a:schemeClr val="tx1"/>
                            </a:solidFill>
                            <a:effectLst/>
                            <a:latin typeface="Cambria Math"/>
                            <a:ea typeface="+mn-ea"/>
                            <a:cs typeface="+mn-cs"/>
                          </a:rPr>
                        </m:ctrlPr>
                      </m:fPr>
                      <m:num>
                        <m:r>
                          <a:rPr lang="en-US" sz="1600" i="1" kern="1200">
                            <a:solidFill>
                              <a:schemeClr val="tx1"/>
                            </a:solidFill>
                            <a:effectLst/>
                            <a:latin typeface="Cambria Math" panose="02040503050406030204" pitchFamily="18" charset="0"/>
                            <a:ea typeface="+mn-ea"/>
                            <a:cs typeface="+mn-cs"/>
                          </a:rPr>
                          <m:t>𝐹𝑜𝑟𝑐𝑒</m:t>
                        </m:r>
                      </m:num>
                      <m:den>
                        <m:r>
                          <a:rPr lang="en-US" sz="1600" b="0" i="1" kern="1200" smtClean="0">
                            <a:solidFill>
                              <a:schemeClr val="tx1"/>
                            </a:solidFill>
                            <a:effectLst/>
                            <a:latin typeface="Cambria Math" panose="02040503050406030204" pitchFamily="18" charset="0"/>
                            <a:ea typeface="+mn-ea"/>
                            <a:cs typeface="+mn-cs"/>
                          </a:rPr>
                          <m:t>𝐶𝑜𝑛𝑡𝑎𝑐𝑡</m:t>
                        </m:r>
                        <m:r>
                          <a:rPr lang="en-US" sz="1600" b="0" i="1" kern="1200" smtClean="0">
                            <a:solidFill>
                              <a:schemeClr val="tx1"/>
                            </a:solidFill>
                            <a:effectLst/>
                            <a:latin typeface="Cambria Math" panose="02040503050406030204" pitchFamily="18" charset="0"/>
                            <a:ea typeface="+mn-ea"/>
                            <a:cs typeface="+mn-cs"/>
                          </a:rPr>
                          <m:t> </m:t>
                        </m:r>
                        <m:r>
                          <a:rPr lang="en-US" sz="1600" i="1" kern="1200">
                            <a:solidFill>
                              <a:schemeClr val="tx1"/>
                            </a:solidFill>
                            <a:effectLst/>
                            <a:latin typeface="Cambria Math" panose="02040503050406030204" pitchFamily="18" charset="0"/>
                            <a:ea typeface="+mn-ea"/>
                            <a:cs typeface="+mn-cs"/>
                          </a:rPr>
                          <m:t>𝐴𝑟𝑒𝑎</m:t>
                        </m:r>
                      </m:den>
                    </m:f>
                    <m:r>
                      <a:rPr lang="en-US" sz="1600" b="0" i="0" kern="1200" smtClean="0">
                        <a:solidFill>
                          <a:schemeClr val="tx1"/>
                        </a:solidFill>
                        <a:effectLst/>
                        <a:latin typeface="Cambria Math" panose="02040503050406030204" pitchFamily="18" charset="0"/>
                        <a:ea typeface="+mn-ea"/>
                        <a:cs typeface="+mn-cs"/>
                      </a:rPr>
                      <m:t> </m:t>
                    </m:r>
                    <m:r>
                      <a:rPr lang="en-US" sz="1600" b="0" i="1" kern="1200" smtClean="0">
                        <a:solidFill>
                          <a:schemeClr val="tx1"/>
                        </a:solidFill>
                        <a:effectLst/>
                        <a:latin typeface="Cambria Math" panose="02040503050406030204" pitchFamily="18" charset="0"/>
                        <a:ea typeface="+mn-ea"/>
                        <a:cs typeface="+mn-cs"/>
                      </a:rPr>
                      <m:t>        </m:t>
                    </m:r>
                    <m:r>
                      <a:rPr lang="en-US" sz="1600" b="0" i="1" kern="1200" smtClean="0">
                        <a:solidFill>
                          <a:schemeClr val="tx1"/>
                        </a:solidFill>
                        <a:effectLst/>
                        <a:latin typeface="Cambria Math" panose="02040503050406030204" pitchFamily="18" charset="0"/>
                        <a:ea typeface="+mn-ea"/>
                        <a:cs typeface="+mn-cs"/>
                      </a:rPr>
                      <m:t>𝑣𝑠</m:t>
                    </m:r>
                    <m:r>
                      <a:rPr lang="en-US" sz="1600" b="0" i="1" kern="1200" smtClean="0">
                        <a:solidFill>
                          <a:schemeClr val="tx1"/>
                        </a:solidFill>
                        <a:effectLst/>
                        <a:latin typeface="Cambria Math" panose="02040503050406030204" pitchFamily="18" charset="0"/>
                        <a:ea typeface="+mn-ea"/>
                        <a:cs typeface="+mn-cs"/>
                      </a:rPr>
                      <m:t>.               ↑</m:t>
                    </m:r>
                    <m:r>
                      <a:rPr lang="en-US" sz="1600" i="1" kern="1200">
                        <a:solidFill>
                          <a:schemeClr val="tx1"/>
                        </a:solidFill>
                        <a:effectLst/>
                        <a:latin typeface="Cambria Math" panose="02040503050406030204" pitchFamily="18" charset="0"/>
                        <a:ea typeface="+mn-ea"/>
                        <a:cs typeface="+mn-cs"/>
                      </a:rPr>
                      <m:t>𝑃𝑟𝑒𝑠𝑠𝑢𝑟𝑒</m:t>
                    </m:r>
                    <m:r>
                      <a:rPr lang="en-US" sz="1600" i="1" kern="1200">
                        <a:solidFill>
                          <a:schemeClr val="tx1"/>
                        </a:solidFill>
                        <a:effectLst/>
                        <a:latin typeface="Cambria Math" panose="02040503050406030204" pitchFamily="18" charset="0"/>
                        <a:ea typeface="+mn-ea"/>
                        <a:cs typeface="+mn-cs"/>
                      </a:rPr>
                      <m:t>=</m:t>
                    </m:r>
                    <m:f>
                      <m:fPr>
                        <m:ctrlPr>
                          <a:rPr lang="en-US" sz="1600" i="1" kern="1200">
                            <a:solidFill>
                              <a:schemeClr val="tx1"/>
                            </a:solidFill>
                            <a:effectLst/>
                            <a:latin typeface="Cambria Math"/>
                            <a:ea typeface="+mn-ea"/>
                            <a:cs typeface="+mn-cs"/>
                          </a:rPr>
                        </m:ctrlPr>
                      </m:fPr>
                      <m:num>
                        <m:r>
                          <a:rPr lang="en-US" sz="1600" b="0" i="1" kern="1200" smtClean="0">
                            <a:solidFill>
                              <a:schemeClr val="tx1"/>
                            </a:solidFill>
                            <a:effectLst/>
                            <a:latin typeface="Cambria Math" panose="02040503050406030204" pitchFamily="18" charset="0"/>
                            <a:ea typeface="+mn-ea"/>
                            <a:cs typeface="+mn-cs"/>
                          </a:rPr>
                          <m:t>↑</m:t>
                        </m:r>
                        <m:r>
                          <a:rPr lang="en-US" sz="1600" i="1" kern="1200">
                            <a:solidFill>
                              <a:schemeClr val="tx1"/>
                            </a:solidFill>
                            <a:effectLst/>
                            <a:latin typeface="Cambria Math" panose="02040503050406030204" pitchFamily="18" charset="0"/>
                            <a:ea typeface="+mn-ea"/>
                            <a:cs typeface="+mn-cs"/>
                          </a:rPr>
                          <m:t>𝐹𝑜𝑟𝑐𝑒</m:t>
                        </m:r>
                      </m:num>
                      <m:den>
                        <m:r>
                          <a:rPr lang="en-US" sz="1600" i="1" kern="1200">
                            <a:solidFill>
                              <a:schemeClr val="tx1"/>
                            </a:solidFill>
                            <a:effectLst/>
                            <a:latin typeface="Cambria Math" panose="02040503050406030204" pitchFamily="18" charset="0"/>
                            <a:ea typeface="+mn-ea"/>
                            <a:cs typeface="+mn-cs"/>
                          </a:rPr>
                          <m:t>↓</m:t>
                        </m:r>
                        <m:r>
                          <a:rPr lang="en-US" sz="1600" b="0" i="1" kern="1200" smtClean="0">
                            <a:solidFill>
                              <a:schemeClr val="tx1"/>
                            </a:solidFill>
                            <a:effectLst/>
                            <a:latin typeface="Cambria Math" panose="02040503050406030204" pitchFamily="18" charset="0"/>
                            <a:ea typeface="+mn-ea"/>
                            <a:cs typeface="+mn-cs"/>
                          </a:rPr>
                          <m:t>𝐶𝑜𝑛𝑡𝑎𝑐𝑡</m:t>
                        </m:r>
                        <m:r>
                          <a:rPr lang="en-US" sz="1600" b="0" i="1" kern="1200" smtClean="0">
                            <a:solidFill>
                              <a:schemeClr val="tx1"/>
                            </a:solidFill>
                            <a:effectLst/>
                            <a:latin typeface="Cambria Math" panose="02040503050406030204" pitchFamily="18" charset="0"/>
                            <a:ea typeface="+mn-ea"/>
                            <a:cs typeface="+mn-cs"/>
                          </a:rPr>
                          <m:t> </m:t>
                        </m:r>
                        <m:r>
                          <a:rPr lang="en-US" sz="1600" i="1" kern="1200">
                            <a:solidFill>
                              <a:schemeClr val="tx1"/>
                            </a:solidFill>
                            <a:effectLst/>
                            <a:latin typeface="Cambria Math" panose="02040503050406030204" pitchFamily="18" charset="0"/>
                            <a:ea typeface="+mn-ea"/>
                            <a:cs typeface="+mn-cs"/>
                          </a:rPr>
                          <m:t>𝐴𝑟𝑒𝑎</m:t>
                        </m:r>
                      </m:den>
                    </m:f>
                  </m:oMath>
                </a14:m>
                <a:endParaRPr lang="en-US" sz="1400" dirty="0" smtClean="0"/>
              </a:p>
              <a:p>
                <a:pPr marL="171450" indent="-171450">
                  <a:buFont typeface="Arial" panose="020B0604020202020204" pitchFamily="34" charset="0"/>
                  <a:buChar char="•"/>
                </a:pPr>
                <a:endParaRPr lang="en-US" dirty="0" smtClean="0"/>
              </a:p>
              <a:p>
                <a:r>
                  <a:rPr lang="en-US" sz="1200" b="0" i="0" u="sng" strike="noStrike" kern="1200" baseline="0" dirty="0" smtClean="0">
                    <a:solidFill>
                      <a:schemeClr val="tx1"/>
                    </a:solidFill>
                    <a:latin typeface="+mn-lt"/>
                    <a:ea typeface="+mn-ea"/>
                    <a:cs typeface="+mn-cs"/>
                  </a:rPr>
                  <a:t>Altered Kinematics in the frontal Plane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Valgus at the knee would increase the Q angle resulting in a medially displaced patella (with respect to the ASIS). This increases the lateral pull on the patella</a:t>
                </a:r>
              </a:p>
              <a:p>
                <a:endParaRPr lang="en-US" sz="1200" b="0" i="0" u="none" strike="noStrike" kern="1200" baseline="0" dirty="0" smtClean="0">
                  <a:solidFill>
                    <a:schemeClr val="tx1"/>
                  </a:solidFill>
                  <a:latin typeface="+mn-lt"/>
                  <a:ea typeface="+mn-ea"/>
                  <a:cs typeface="+mn-cs"/>
                </a:endParaRPr>
              </a:p>
              <a:p>
                <a:r>
                  <a:rPr lang="en-US" sz="1200" b="0" i="0" u="sng" strike="noStrike" kern="1200" baseline="0" dirty="0" smtClean="0">
                    <a:solidFill>
                      <a:schemeClr val="tx1"/>
                    </a:solidFill>
                    <a:latin typeface="+mn-lt"/>
                    <a:ea typeface="+mn-ea"/>
                    <a:cs typeface="+mn-cs"/>
                  </a:rPr>
                  <a:t>VMO:VL Ratio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Souza et al found that individuals with unilateral PFP demonstrated decreased VMO: VL ratio bilaterally.</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decreased VMO:VL IEMG ratios in both knees of an individual with unilateral PFPS suggests that abnormal muscle activation patterns may interact with biomechanical factors in explaining the cause of unilateral PFPS.</a:t>
                </a:r>
                <a:endParaRPr lang="en-US" dirty="0"/>
              </a:p>
            </p:txBody>
          </p:sp>
        </mc:Choice>
        <mc:Fallback xmlns="">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smtClean="0">
                    <a:solidFill>
                      <a:schemeClr val="tx1"/>
                    </a:solidFill>
                    <a:latin typeface="+mn-lt"/>
                    <a:ea typeface="+mn-ea"/>
                    <a:cs typeface="+mn-cs"/>
                  </a:rPr>
                  <a:t>Local Factors</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sng" kern="1200" dirty="0" smtClean="0">
                    <a:solidFill>
                      <a:schemeClr val="tx1"/>
                    </a:solidFill>
                    <a:latin typeface="+mn-lt"/>
                    <a:ea typeface="+mn-ea"/>
                    <a:cs typeface="+mn-cs"/>
                  </a:rPr>
                  <a:t>Abnormal Patellofemoral joint mechanics</a:t>
                </a:r>
                <a:r>
                  <a:rPr lang="en-US" sz="1200" u="sng" kern="1200" baseline="0" dirty="0" smtClean="0">
                    <a:solidFill>
                      <a:schemeClr val="tx1"/>
                    </a:solidFill>
                    <a:latin typeface="+mn-lt"/>
                    <a:ea typeface="+mn-ea"/>
                    <a:cs typeface="+mn-cs"/>
                  </a:rPr>
                  <a:t> </a:t>
                </a:r>
                <a:endParaRPr lang="en-US" sz="1200" u="sng" kern="1200" dirty="0" smtClean="0">
                  <a:solidFill>
                    <a:schemeClr val="tx1"/>
                  </a:solidFill>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latin typeface="+mn-lt"/>
                    <a:ea typeface="+mn-ea"/>
                    <a:cs typeface="+mn-cs"/>
                  </a:rPr>
                  <a:t>Abnormal patella tracking</a:t>
                </a:r>
                <a:r>
                  <a:rPr lang="en-US" sz="1200" kern="1200" baseline="0" dirty="0" smtClean="0">
                    <a:solidFill>
                      <a:schemeClr val="tx1"/>
                    </a:solidFill>
                    <a:latin typeface="+mn-lt"/>
                    <a:ea typeface="+mn-ea"/>
                    <a:cs typeface="+mn-cs"/>
                  </a:rPr>
                  <a:t> caused by an increased Q angle.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Decreased contact area at the patellofemoral </a:t>
                </a:r>
                <a:r>
                  <a:rPr lang="en-US" baseline="0" dirty="0" smtClean="0"/>
                  <a:t> joint = increased reaction force during weight bearing = increased joint stress </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sz="1600" b="0" i="0" kern="1200" smtClean="0">
                    <a:solidFill>
                      <a:schemeClr val="tx1"/>
                    </a:solidFill>
                    <a:effectLst/>
                    <a:latin typeface="Cambria Math" panose="02040503050406030204" pitchFamily="18" charset="0"/>
                    <a:ea typeface="+mn-ea"/>
                    <a:cs typeface="+mn-cs"/>
                  </a:rPr>
                  <a:t>𝑁𝑜𝑟𝑚𝑎𝑙 </a:t>
                </a:r>
                <a:r>
                  <a:rPr lang="en-US" sz="1600" i="0" kern="1200" smtClean="0">
                    <a:solidFill>
                      <a:schemeClr val="tx1"/>
                    </a:solidFill>
                    <a:effectLst/>
                    <a:latin typeface="+mn-lt"/>
                    <a:ea typeface="+mn-ea"/>
                    <a:cs typeface="+mn-cs"/>
                  </a:rPr>
                  <a:t>𝑃𝑟𝑒𝑠𝑠𝑢𝑟𝑒=</a:t>
                </a:r>
                <a:r>
                  <a:rPr lang="en-US" sz="1600" i="0" kern="1200">
                    <a:solidFill>
                      <a:schemeClr val="tx1"/>
                    </a:solidFill>
                    <a:effectLst/>
                    <a:latin typeface="+mn-lt"/>
                    <a:ea typeface="+mn-ea"/>
                    <a:cs typeface="+mn-cs"/>
                  </a:rPr>
                  <a:t>𝐹𝑜𝑟𝑐𝑒/(</a:t>
                </a:r>
                <a:r>
                  <a:rPr lang="en-US" sz="1600" b="0" i="0" kern="1200" smtClean="0">
                    <a:solidFill>
                      <a:schemeClr val="tx1"/>
                    </a:solidFill>
                    <a:effectLst/>
                    <a:latin typeface="Cambria Math" panose="02040503050406030204" pitchFamily="18" charset="0"/>
                    <a:ea typeface="+mn-ea"/>
                    <a:cs typeface="+mn-cs"/>
                  </a:rPr>
                  <a:t>𝐶𝑜𝑛𝑡𝑎𝑐𝑡 </a:t>
                </a:r>
                <a:r>
                  <a:rPr lang="en-US" sz="1600" i="0" kern="1200">
                    <a:solidFill>
                      <a:schemeClr val="tx1"/>
                    </a:solidFill>
                    <a:effectLst/>
                    <a:latin typeface="+mn-lt"/>
                    <a:ea typeface="+mn-ea"/>
                    <a:cs typeface="+mn-cs"/>
                  </a:rPr>
                  <a:t>𝐴𝑟𝑒𝑎)</a:t>
                </a:r>
                <a:r>
                  <a:rPr lang="en-US" sz="1600" b="0" i="0" kern="1200" smtClean="0">
                    <a:solidFill>
                      <a:schemeClr val="tx1"/>
                    </a:solidFill>
                    <a:effectLst/>
                    <a:latin typeface="Cambria Math" panose="02040503050406030204" pitchFamily="18" charset="0"/>
                    <a:ea typeface="+mn-ea"/>
                    <a:cs typeface="+mn-cs"/>
                  </a:rPr>
                  <a:t>          𝑣𝑠.               </a:t>
                </a:r>
                <a:r>
                  <a:rPr lang="en-US" sz="1600" i="0" kern="1200">
                    <a:solidFill>
                      <a:schemeClr val="tx1"/>
                    </a:solidFill>
                    <a:effectLst/>
                    <a:latin typeface="+mn-lt"/>
                    <a:ea typeface="+mn-ea"/>
                    <a:cs typeface="+mn-cs"/>
                  </a:rPr>
                  <a:t>↑𝑃𝑟𝑒𝑠𝑠𝑢𝑟𝑒=(</a:t>
                </a:r>
                <a:r>
                  <a:rPr lang="en-US" sz="1600" b="0" i="0" kern="1200" smtClean="0">
                    <a:solidFill>
                      <a:schemeClr val="tx1"/>
                    </a:solidFill>
                    <a:effectLst/>
                    <a:latin typeface="Cambria Math" panose="02040503050406030204" pitchFamily="18" charset="0"/>
                    <a:ea typeface="+mn-ea"/>
                    <a:cs typeface="+mn-cs"/>
                  </a:rPr>
                  <a:t>↑</a:t>
                </a:r>
                <a:r>
                  <a:rPr lang="en-US" sz="1600" i="0" kern="1200">
                    <a:solidFill>
                      <a:schemeClr val="tx1"/>
                    </a:solidFill>
                    <a:effectLst/>
                    <a:latin typeface="+mn-lt"/>
                    <a:ea typeface="+mn-ea"/>
                    <a:cs typeface="+mn-cs"/>
                  </a:rPr>
                  <a:t>𝐹𝑜𝑟𝑐𝑒)/(↓</a:t>
                </a:r>
                <a:r>
                  <a:rPr lang="en-US" sz="1600" b="0" i="0" kern="1200" smtClean="0">
                    <a:solidFill>
                      <a:schemeClr val="tx1"/>
                    </a:solidFill>
                    <a:effectLst/>
                    <a:latin typeface="Cambria Math" panose="02040503050406030204" pitchFamily="18" charset="0"/>
                    <a:ea typeface="+mn-ea"/>
                    <a:cs typeface="+mn-cs"/>
                  </a:rPr>
                  <a:t>𝐶𝑜𝑛𝑡𝑎𝑐𝑡 </a:t>
                </a:r>
                <a:r>
                  <a:rPr lang="en-US" sz="1600" i="0" kern="1200">
                    <a:solidFill>
                      <a:schemeClr val="tx1"/>
                    </a:solidFill>
                    <a:effectLst/>
                    <a:latin typeface="+mn-lt"/>
                    <a:ea typeface="+mn-ea"/>
                    <a:cs typeface="+mn-cs"/>
                  </a:rPr>
                  <a:t>𝐴𝑟𝑒𝑎)</a:t>
                </a:r>
                <a:endParaRPr lang="en-US" sz="1400" dirty="0" smtClean="0"/>
              </a:p>
              <a:p>
                <a:pPr marL="171450" indent="-171450">
                  <a:buFont typeface="Arial" panose="020B0604020202020204" pitchFamily="34" charset="0"/>
                  <a:buChar char="•"/>
                </a:pPr>
                <a:endParaRPr lang="en-US" dirty="0" smtClean="0"/>
              </a:p>
              <a:p>
                <a:r>
                  <a:rPr lang="en-US" sz="1200" b="0" i="0" u="sng" strike="noStrike" kern="1200" baseline="0" dirty="0" smtClean="0">
                    <a:solidFill>
                      <a:schemeClr val="tx1"/>
                    </a:solidFill>
                    <a:latin typeface="+mn-lt"/>
                    <a:ea typeface="+mn-ea"/>
                    <a:cs typeface="+mn-cs"/>
                  </a:rPr>
                  <a:t>Altered Kinematics in the frontal Plane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Valgus at the knee would increase the Q angle resulting in a medially displaced patella (with respect to the ASIS)</a:t>
                </a:r>
              </a:p>
              <a:p>
                <a:endParaRPr lang="en-US" sz="1200" b="0" i="0" u="none" strike="noStrike" kern="1200" baseline="0" dirty="0" smtClean="0">
                  <a:solidFill>
                    <a:schemeClr val="tx1"/>
                  </a:solidFill>
                  <a:latin typeface="+mn-lt"/>
                  <a:ea typeface="+mn-ea"/>
                  <a:cs typeface="+mn-cs"/>
                </a:endParaRPr>
              </a:p>
              <a:p>
                <a:r>
                  <a:rPr lang="en-US" sz="1200" b="0" i="0" u="sng" strike="noStrike" kern="1200" baseline="0" dirty="0" smtClean="0">
                    <a:solidFill>
                      <a:schemeClr val="tx1"/>
                    </a:solidFill>
                    <a:latin typeface="+mn-lt"/>
                    <a:ea typeface="+mn-ea"/>
                    <a:cs typeface="+mn-cs"/>
                  </a:rPr>
                  <a:t>VMO:VL Ratio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Souza et al found that individuals with unilateral PFP demonstrated decreased VMO: VL ratio bilaterally.</a:t>
                </a:r>
              </a:p>
              <a:p>
                <a:pPr marL="628650" lvl="1"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decreased VMO:VL IEMG ratios in both knees of an individual with unilateral PFPS suggests that abnormal muscle activation patterns may interact with biomechanical factors in explaining the cause of unilateral PFPS.</a:t>
                </a:r>
                <a:endParaRPr lang="en-US" dirty="0"/>
              </a:p>
            </p:txBody>
          </p:sp>
        </mc:Fallback>
      </mc:AlternateContent>
      <p:sp>
        <p:nvSpPr>
          <p:cNvPr id="4" name="Slide Number Placeholder 3"/>
          <p:cNvSpPr>
            <a:spLocks noGrp="1"/>
          </p:cNvSpPr>
          <p:nvPr>
            <p:ph type="sldNum" sz="quarter" idx="10"/>
          </p:nvPr>
        </p:nvSpPr>
        <p:spPr/>
        <p:txBody>
          <a:bodyPr/>
          <a:lstStyle/>
          <a:p>
            <a:fld id="{22DAE44C-CE34-A244-927C-698E8ABB481B}" type="slidenum">
              <a:rPr lang="en-US" smtClean="0"/>
              <a:t>15</a:t>
            </a:fld>
            <a:endParaRPr lang="en-US"/>
          </a:p>
        </p:txBody>
      </p:sp>
    </p:spTree>
    <p:extLst>
      <p:ext uri="{BB962C8B-B14F-4D97-AF65-F5344CB8AC3E}">
        <p14:creationId xmlns:p14="http://schemas.microsoft.com/office/powerpoint/2010/main" val="2087622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7/30/15</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7/30/15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7/30/15</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7/30/15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7/30/15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7/30/15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7/30/15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7/30/15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7/30/15</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7/30/15</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Patellofemoral pain syndrome</a:t>
            </a:r>
            <a:endParaRPr lang="en-US" dirty="0"/>
          </a:p>
        </p:txBody>
      </p:sp>
      <p:sp>
        <p:nvSpPr>
          <p:cNvPr id="3" name="Subtitle 2"/>
          <p:cNvSpPr>
            <a:spLocks noGrp="1"/>
          </p:cNvSpPr>
          <p:nvPr>
            <p:ph type="subTitle" idx="1"/>
          </p:nvPr>
        </p:nvSpPr>
        <p:spPr/>
        <p:txBody>
          <a:bodyPr/>
          <a:lstStyle/>
          <a:p>
            <a:r>
              <a:rPr lang="en-US" dirty="0" smtClean="0"/>
              <a:t>Dale Hamilton</a:t>
            </a:r>
          </a:p>
          <a:p>
            <a:r>
              <a:rPr lang="en-US" dirty="0" smtClean="0"/>
              <a:t>University of North Carolina at Chapel Hill</a:t>
            </a:r>
            <a:endParaRPr lang="en-US" dirty="0"/>
          </a:p>
        </p:txBody>
      </p:sp>
    </p:spTree>
    <p:extLst>
      <p:ext uri="{BB962C8B-B14F-4D97-AF65-F5344CB8AC3E}">
        <p14:creationId xmlns:p14="http://schemas.microsoft.com/office/powerpoint/2010/main" val="2115617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Arthrokinematics</a:t>
            </a:r>
            <a:endParaRPr lang="en-US" dirty="0"/>
          </a:p>
        </p:txBody>
      </p:sp>
      <p:sp>
        <p:nvSpPr>
          <p:cNvPr id="3" name="Content Placeholder 2"/>
          <p:cNvSpPr>
            <a:spLocks noGrp="1"/>
          </p:cNvSpPr>
          <p:nvPr>
            <p:ph sz="half" idx="1"/>
          </p:nvPr>
        </p:nvSpPr>
        <p:spPr/>
        <p:txBody>
          <a:bodyPr/>
          <a:lstStyle/>
          <a:p>
            <a:pPr marL="0" indent="0">
              <a:buNone/>
            </a:pPr>
            <a:r>
              <a:rPr lang="en-US" dirty="0"/>
              <a:t>Accessory motions of </a:t>
            </a:r>
            <a:r>
              <a:rPr lang="en-US" dirty="0" smtClean="0"/>
              <a:t>the knee.</a:t>
            </a:r>
          </a:p>
          <a:p>
            <a:r>
              <a:rPr lang="en-US" dirty="0" smtClean="0"/>
              <a:t>Roll</a:t>
            </a:r>
          </a:p>
          <a:p>
            <a:r>
              <a:rPr lang="en-US" dirty="0" smtClean="0"/>
              <a:t>Glide </a:t>
            </a:r>
            <a:r>
              <a:rPr lang="en-US" dirty="0"/>
              <a:t>(or slide)</a:t>
            </a:r>
          </a:p>
          <a:p>
            <a:r>
              <a:rPr lang="en-US" dirty="0" smtClean="0"/>
              <a:t>Spin</a:t>
            </a:r>
            <a:endParaRPr lang="en-US" dirty="0"/>
          </a:p>
        </p:txBody>
      </p:sp>
      <p:pic>
        <p:nvPicPr>
          <p:cNvPr id="5" name="Content Placeholder 4"/>
          <p:cNvPicPr>
            <a:picLocks noGrp="1" noChangeAspect="1"/>
          </p:cNvPicPr>
          <p:nvPr>
            <p:ph sz="half" idx="2"/>
          </p:nvPr>
        </p:nvPicPr>
        <p:blipFill>
          <a:blip r:embed="rId3"/>
          <a:srcRect l="-22675" r="-22675"/>
          <a:stretch>
            <a:fillRect/>
          </a:stretch>
        </p:blipFill>
        <p:spPr>
          <a:xfrm>
            <a:off x="4797425" y="1828800"/>
            <a:ext cx="3565525" cy="4297363"/>
          </a:xfrm>
        </p:spPr>
      </p:pic>
      <p:sp>
        <p:nvSpPr>
          <p:cNvPr id="4" name="Rectangle 3"/>
          <p:cNvSpPr/>
          <p:nvPr/>
        </p:nvSpPr>
        <p:spPr>
          <a:xfrm>
            <a:off x="6694711" y="6373906"/>
            <a:ext cx="1997406" cy="369332"/>
          </a:xfrm>
          <a:prstGeom prst="rect">
            <a:avLst/>
          </a:prstGeom>
        </p:spPr>
        <p:txBody>
          <a:bodyPr wrap="none">
            <a:spAutoFit/>
          </a:bodyPr>
          <a:lstStyle/>
          <a:p>
            <a:r>
              <a:rPr lang="en-US" dirty="0" err="1" smtClean="0"/>
              <a:t>Hertling</a:t>
            </a:r>
            <a:r>
              <a:rPr lang="en-US" dirty="0" smtClean="0"/>
              <a:t> &amp; Kessler</a:t>
            </a:r>
            <a:endParaRPr lang="en-US" dirty="0"/>
          </a:p>
        </p:txBody>
      </p:sp>
    </p:spTree>
    <p:extLst>
      <p:ext uri="{BB962C8B-B14F-4D97-AF65-F5344CB8AC3E}">
        <p14:creationId xmlns:p14="http://schemas.microsoft.com/office/powerpoint/2010/main" val="16251020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Pathology of PFPS</a:t>
            </a:r>
            <a:endParaRPr lang="en-US" dirty="0"/>
          </a:p>
        </p:txBody>
      </p:sp>
      <p:sp>
        <p:nvSpPr>
          <p:cNvPr id="5" name="Text Placeholder 4"/>
          <p:cNvSpPr>
            <a:spLocks noGrp="1"/>
          </p:cNvSpPr>
          <p:nvPr>
            <p:ph type="body" idx="1"/>
          </p:nvPr>
        </p:nvSpPr>
        <p:spPr/>
        <p:txBody>
          <a:bodyPr/>
          <a:lstStyle/>
          <a:p>
            <a:r>
              <a:rPr lang="en-US" dirty="0" smtClean="0"/>
              <a:t>Causative Factors, Signs &amp; Symptoms</a:t>
            </a:r>
            <a:endParaRPr lang="en-US" dirty="0"/>
          </a:p>
        </p:txBody>
      </p:sp>
    </p:spTree>
    <p:extLst>
      <p:ext uri="{BB962C8B-B14F-4D97-AF65-F5344CB8AC3E}">
        <p14:creationId xmlns:p14="http://schemas.microsoft.com/office/powerpoint/2010/main" val="35425404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Causative Factors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Multiple factors contribute to the development of PFP. </a:t>
            </a:r>
          </a:p>
          <a:p>
            <a:pPr marL="0" indent="0">
              <a:buNone/>
            </a:pPr>
            <a:r>
              <a:rPr lang="en-US" dirty="0" smtClean="0"/>
              <a:t>Theories Behind Causative Factors:</a:t>
            </a:r>
          </a:p>
          <a:p>
            <a:pPr>
              <a:buFont typeface="Arial" panose="020B0604020202020204" pitchFamily="34" charset="0"/>
              <a:buChar char="•"/>
            </a:pPr>
            <a:r>
              <a:rPr lang="en-US" dirty="0" smtClean="0"/>
              <a:t>Proximal factors</a:t>
            </a:r>
          </a:p>
          <a:p>
            <a:pPr>
              <a:buFont typeface="Arial" panose="020B0604020202020204" pitchFamily="34" charset="0"/>
              <a:buChar char="•"/>
            </a:pPr>
            <a:r>
              <a:rPr lang="en-US" dirty="0"/>
              <a:t>Local Factors</a:t>
            </a:r>
          </a:p>
          <a:p>
            <a:pPr>
              <a:buFont typeface="Arial" panose="020B0604020202020204" pitchFamily="34" charset="0"/>
              <a:buChar char="•"/>
            </a:pPr>
            <a:r>
              <a:rPr lang="en-US" dirty="0" smtClean="0"/>
              <a:t>Distal factors</a:t>
            </a:r>
          </a:p>
          <a:p>
            <a:pPr>
              <a:buFont typeface="Arial" panose="020B0604020202020204" pitchFamily="34" charset="0"/>
              <a:buChar char="•"/>
            </a:pPr>
            <a:r>
              <a:rPr lang="en-US" dirty="0" smtClean="0"/>
              <a:t>Overuse</a:t>
            </a:r>
          </a:p>
          <a:p>
            <a:pPr marL="0" indent="0">
              <a:buNone/>
            </a:pPr>
            <a:endParaRPr lang="en-US" dirty="0" smtClean="0"/>
          </a:p>
        </p:txBody>
      </p:sp>
      <p:sp>
        <p:nvSpPr>
          <p:cNvPr id="5" name="Rectangle 4"/>
          <p:cNvSpPr/>
          <p:nvPr/>
        </p:nvSpPr>
        <p:spPr>
          <a:xfrm>
            <a:off x="4884229" y="6322385"/>
            <a:ext cx="4091954" cy="369332"/>
          </a:xfrm>
          <a:prstGeom prst="rect">
            <a:avLst/>
          </a:prstGeom>
        </p:spPr>
        <p:txBody>
          <a:bodyPr wrap="none">
            <a:spAutoFit/>
          </a:bodyPr>
          <a:lstStyle/>
          <a:p>
            <a:r>
              <a:rPr lang="en-US" dirty="0"/>
              <a:t>Powers, </a:t>
            </a:r>
            <a:r>
              <a:rPr lang="en-US" dirty="0" smtClean="0"/>
              <a:t>2001 and Davis &amp; Powers, 2010</a:t>
            </a:r>
            <a:endParaRPr lang="en-US" dirty="0"/>
          </a:p>
        </p:txBody>
      </p:sp>
    </p:spTree>
    <p:extLst>
      <p:ext uri="{BB962C8B-B14F-4D97-AF65-F5344CB8AC3E}">
        <p14:creationId xmlns:p14="http://schemas.microsoft.com/office/powerpoint/2010/main" val="27343865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Causative factors</a:t>
            </a:r>
            <a:endParaRPr lang="en-US" dirty="0"/>
          </a:p>
        </p:txBody>
      </p:sp>
      <p:sp>
        <p:nvSpPr>
          <p:cNvPr id="3" name="Text Placeholder 2"/>
          <p:cNvSpPr>
            <a:spLocks noGrp="1"/>
          </p:cNvSpPr>
          <p:nvPr>
            <p:ph type="body" idx="1"/>
          </p:nvPr>
        </p:nvSpPr>
        <p:spPr>
          <a:xfrm>
            <a:off x="779463" y="1524000"/>
            <a:ext cx="7583488" cy="838200"/>
          </a:xfrm>
        </p:spPr>
        <p:txBody>
          <a:bodyPr/>
          <a:lstStyle/>
          <a:p>
            <a:r>
              <a:rPr lang="en-US" dirty="0"/>
              <a:t>Proximal Factors</a:t>
            </a:r>
          </a:p>
        </p:txBody>
      </p:sp>
      <p:sp>
        <p:nvSpPr>
          <p:cNvPr id="4" name="Content Placeholder 3"/>
          <p:cNvSpPr>
            <a:spLocks noGrp="1"/>
          </p:cNvSpPr>
          <p:nvPr>
            <p:ph sz="half" idx="2"/>
          </p:nvPr>
        </p:nvSpPr>
        <p:spPr>
          <a:xfrm>
            <a:off x="779463" y="2393576"/>
            <a:ext cx="7583488" cy="3732585"/>
          </a:xfrm>
        </p:spPr>
        <p:txBody>
          <a:bodyPr>
            <a:normAutofit/>
          </a:bodyPr>
          <a:lstStyle/>
          <a:p>
            <a:pPr>
              <a:buFontTx/>
              <a:buChar char="•"/>
            </a:pPr>
            <a:r>
              <a:rPr lang="en-US" sz="2400" dirty="0"/>
              <a:t>Soft tissue tightness </a:t>
            </a:r>
            <a:r>
              <a:rPr lang="en-US" sz="1400" dirty="0"/>
              <a:t>(Fredericson &amp; Powers, 2001)</a:t>
            </a:r>
          </a:p>
          <a:p>
            <a:pPr>
              <a:buFontTx/>
              <a:buChar char="•"/>
            </a:pPr>
            <a:endParaRPr lang="en-US" sz="2400" dirty="0" smtClean="0"/>
          </a:p>
          <a:p>
            <a:pPr>
              <a:buFontTx/>
              <a:buChar char="•"/>
            </a:pPr>
            <a:r>
              <a:rPr lang="en-US" sz="2400" dirty="0" smtClean="0"/>
              <a:t>Altered </a:t>
            </a:r>
            <a:r>
              <a:rPr lang="en-US" sz="2400" dirty="0"/>
              <a:t>hip kinematics in the frontal and transvers </a:t>
            </a:r>
            <a:r>
              <a:rPr lang="en-US" sz="1400" dirty="0" smtClean="0"/>
              <a:t>(Powers et al, </a:t>
            </a:r>
            <a:r>
              <a:rPr lang="en-US" sz="1400" dirty="0"/>
              <a:t>2002; Powers </a:t>
            </a:r>
            <a:r>
              <a:rPr lang="en-US" sz="1400" dirty="0" smtClean="0"/>
              <a:t>2003 et al; Ferber et al, 2003; Davis </a:t>
            </a:r>
            <a:r>
              <a:rPr lang="en-US" sz="1400" dirty="0"/>
              <a:t>&amp; </a:t>
            </a:r>
            <a:r>
              <a:rPr lang="en-US" sz="1400" dirty="0" smtClean="0"/>
              <a:t>Powers, </a:t>
            </a:r>
            <a:r>
              <a:rPr lang="en-US" sz="1400" dirty="0"/>
              <a:t>2010</a:t>
            </a:r>
            <a:r>
              <a:rPr lang="en-US" sz="1400" dirty="0" smtClean="0"/>
              <a:t>)</a:t>
            </a:r>
          </a:p>
          <a:p>
            <a:pPr>
              <a:buFontTx/>
              <a:buChar char="•"/>
            </a:pPr>
            <a:endParaRPr lang="en-US" sz="2400" dirty="0" smtClean="0"/>
          </a:p>
          <a:p>
            <a:pPr>
              <a:buFontTx/>
              <a:buChar char="•"/>
            </a:pPr>
            <a:r>
              <a:rPr lang="en-US" sz="2400" dirty="0" smtClean="0"/>
              <a:t>Weakness of the hip abductors </a:t>
            </a:r>
            <a:r>
              <a:rPr lang="en-US" sz="1400" dirty="0" smtClean="0"/>
              <a:t>(</a:t>
            </a:r>
            <a:r>
              <a:rPr lang="en-US" sz="1400" dirty="0" err="1" smtClean="0"/>
              <a:t>Dierks</a:t>
            </a:r>
            <a:r>
              <a:rPr lang="en-US" sz="1400" dirty="0" smtClean="0"/>
              <a:t> et al, 2008; Davis &amp; Powers 2010)</a:t>
            </a:r>
            <a:endParaRPr lang="en-US" sz="1400" dirty="0"/>
          </a:p>
        </p:txBody>
      </p:sp>
    </p:spTree>
    <p:extLst>
      <p:ext uri="{BB962C8B-B14F-4D97-AF65-F5344CB8AC3E}">
        <p14:creationId xmlns:p14="http://schemas.microsoft.com/office/powerpoint/2010/main" val="41787385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Q-Angle</a:t>
            </a:r>
            <a:endParaRPr lang="en-US" dirty="0"/>
          </a:p>
        </p:txBody>
      </p:sp>
      <p:pic>
        <p:nvPicPr>
          <p:cNvPr id="14" name="Content Placeholder 1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4454" y="1817634"/>
            <a:ext cx="6853506" cy="4319696"/>
          </a:xfrm>
        </p:spPr>
      </p:pic>
    </p:spTree>
    <p:extLst>
      <p:ext uri="{BB962C8B-B14F-4D97-AF65-F5344CB8AC3E}">
        <p14:creationId xmlns:p14="http://schemas.microsoft.com/office/powerpoint/2010/main" val="69945424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Causative factors</a:t>
            </a:r>
            <a:endParaRPr lang="en-US" dirty="0"/>
          </a:p>
        </p:txBody>
      </p:sp>
      <p:sp>
        <p:nvSpPr>
          <p:cNvPr id="3" name="Text Placeholder 2"/>
          <p:cNvSpPr>
            <a:spLocks noGrp="1"/>
          </p:cNvSpPr>
          <p:nvPr>
            <p:ph type="body" idx="1"/>
          </p:nvPr>
        </p:nvSpPr>
        <p:spPr>
          <a:xfrm>
            <a:off x="779463" y="1524000"/>
            <a:ext cx="7583488" cy="838200"/>
          </a:xfrm>
        </p:spPr>
        <p:txBody>
          <a:bodyPr/>
          <a:lstStyle/>
          <a:p>
            <a:r>
              <a:rPr lang="en-US" dirty="0" smtClean="0"/>
              <a:t>Local Factors</a:t>
            </a:r>
            <a:endParaRPr lang="en-US" dirty="0"/>
          </a:p>
        </p:txBody>
      </p:sp>
      <p:sp>
        <p:nvSpPr>
          <p:cNvPr id="4" name="Content Placeholder 3"/>
          <p:cNvSpPr>
            <a:spLocks noGrp="1"/>
          </p:cNvSpPr>
          <p:nvPr>
            <p:ph sz="half" idx="2"/>
          </p:nvPr>
        </p:nvSpPr>
        <p:spPr>
          <a:xfrm>
            <a:off x="779463" y="2393576"/>
            <a:ext cx="7583488" cy="3732585"/>
          </a:xfrm>
        </p:spPr>
        <p:txBody>
          <a:bodyPr>
            <a:normAutofit/>
          </a:bodyPr>
          <a:lstStyle/>
          <a:p>
            <a:pPr lvl="0">
              <a:buFontTx/>
              <a:buChar char="•"/>
            </a:pPr>
            <a:r>
              <a:rPr lang="en-US" sz="2400" dirty="0">
                <a:solidFill>
                  <a:srgbClr val="333333"/>
                </a:solidFill>
                <a:effectLst>
                  <a:outerShdw blurRad="63500" dir="2700000" algn="tl" rotWithShape="0">
                    <a:prstClr val="white">
                      <a:alpha val="40000"/>
                    </a:prstClr>
                  </a:outerShdw>
                </a:effectLst>
              </a:rPr>
              <a:t>Abnormal patellofemoral joint mechanics </a:t>
            </a:r>
            <a:r>
              <a:rPr lang="en-US" sz="1400" dirty="0">
                <a:solidFill>
                  <a:srgbClr val="333333"/>
                </a:solidFill>
                <a:effectLst/>
              </a:rPr>
              <a:t>(</a:t>
            </a:r>
            <a:r>
              <a:rPr lang="en-US" sz="1400" dirty="0" err="1">
                <a:solidFill>
                  <a:srgbClr val="333333"/>
                </a:solidFill>
                <a:effectLst/>
              </a:rPr>
              <a:t>Bolgla</a:t>
            </a:r>
            <a:r>
              <a:rPr lang="en-US" sz="1400" dirty="0">
                <a:solidFill>
                  <a:srgbClr val="333333"/>
                </a:solidFill>
                <a:effectLst/>
              </a:rPr>
              <a:t> et al, 2011; Davis, 2009; Fredericson &amp; Powers, 2001</a:t>
            </a:r>
            <a:r>
              <a:rPr lang="en-US" sz="1400" dirty="0" smtClean="0">
                <a:solidFill>
                  <a:srgbClr val="333333"/>
                </a:solidFill>
                <a:effectLst/>
              </a:rPr>
              <a:t>; </a:t>
            </a:r>
            <a:r>
              <a:rPr lang="en-US" sz="1400" dirty="0">
                <a:solidFill>
                  <a:srgbClr val="333333"/>
                </a:solidFill>
                <a:effectLst/>
              </a:rPr>
              <a:t>Powers 1998</a:t>
            </a:r>
            <a:r>
              <a:rPr lang="en-US" sz="1400" dirty="0" smtClean="0">
                <a:solidFill>
                  <a:srgbClr val="333333"/>
                </a:solidFill>
                <a:effectLst/>
              </a:rPr>
              <a:t>)</a:t>
            </a:r>
            <a:endParaRPr lang="en-US" sz="1400" dirty="0">
              <a:solidFill>
                <a:srgbClr val="333333"/>
              </a:solidFill>
              <a:effectLst/>
            </a:endParaRPr>
          </a:p>
          <a:p>
            <a:pPr>
              <a:buFontTx/>
              <a:buChar char="•"/>
            </a:pPr>
            <a:endParaRPr lang="en-US" sz="2400" dirty="0" smtClean="0"/>
          </a:p>
          <a:p>
            <a:pPr>
              <a:buFontTx/>
              <a:buChar char="•"/>
            </a:pPr>
            <a:r>
              <a:rPr lang="en-US" sz="2400" dirty="0" smtClean="0"/>
              <a:t>Altered </a:t>
            </a:r>
            <a:r>
              <a:rPr lang="en-US" sz="2400" dirty="0"/>
              <a:t>kinematics in the frontal </a:t>
            </a:r>
            <a:r>
              <a:rPr lang="en-US" sz="2400" dirty="0" smtClean="0"/>
              <a:t>plane (knee valgus) </a:t>
            </a:r>
            <a:r>
              <a:rPr lang="en-US" sz="1400" dirty="0" smtClean="0"/>
              <a:t>(Powers, 2003)</a:t>
            </a:r>
          </a:p>
          <a:p>
            <a:pPr>
              <a:buFontTx/>
              <a:buChar char="•"/>
            </a:pPr>
            <a:endParaRPr lang="en-US" sz="1400" dirty="0"/>
          </a:p>
          <a:p>
            <a:pPr>
              <a:buFontTx/>
              <a:buChar char="•"/>
            </a:pPr>
            <a:r>
              <a:rPr lang="en-US" sz="2400" dirty="0" smtClean="0"/>
              <a:t>Impaired muscle function such as VMO</a:t>
            </a:r>
            <a:r>
              <a:rPr lang="en-US" sz="2400" dirty="0"/>
              <a:t>: VL ratio</a:t>
            </a:r>
            <a:r>
              <a:rPr lang="en-US" sz="1400" dirty="0"/>
              <a:t> (</a:t>
            </a:r>
            <a:r>
              <a:rPr lang="en-US" sz="1400" dirty="0" smtClean="0"/>
              <a:t>Souza et al, </a:t>
            </a:r>
            <a:r>
              <a:rPr lang="en-US" sz="1400" dirty="0"/>
              <a:t>1991)</a:t>
            </a:r>
          </a:p>
          <a:p>
            <a:endParaRPr lang="en-US" sz="2400" dirty="0"/>
          </a:p>
        </p:txBody>
      </p:sp>
    </p:spTree>
    <p:extLst>
      <p:ext uri="{BB962C8B-B14F-4D97-AF65-F5344CB8AC3E}">
        <p14:creationId xmlns:p14="http://schemas.microsoft.com/office/powerpoint/2010/main" val="20126780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Causative factors</a:t>
            </a:r>
            <a:endParaRPr lang="en-US" dirty="0"/>
          </a:p>
        </p:txBody>
      </p:sp>
      <p:sp>
        <p:nvSpPr>
          <p:cNvPr id="3" name="Text Placeholder 2"/>
          <p:cNvSpPr>
            <a:spLocks noGrp="1"/>
          </p:cNvSpPr>
          <p:nvPr>
            <p:ph type="body" idx="1"/>
          </p:nvPr>
        </p:nvSpPr>
        <p:spPr>
          <a:xfrm>
            <a:off x="779463" y="1524000"/>
            <a:ext cx="7583488" cy="838200"/>
          </a:xfrm>
        </p:spPr>
        <p:txBody>
          <a:bodyPr/>
          <a:lstStyle/>
          <a:p>
            <a:r>
              <a:rPr lang="en-US" dirty="0" smtClean="0"/>
              <a:t>Distal Factors</a:t>
            </a:r>
            <a:endParaRPr lang="en-US" dirty="0"/>
          </a:p>
        </p:txBody>
      </p:sp>
      <p:sp>
        <p:nvSpPr>
          <p:cNvPr id="4" name="Content Placeholder 3"/>
          <p:cNvSpPr>
            <a:spLocks noGrp="1"/>
          </p:cNvSpPr>
          <p:nvPr>
            <p:ph sz="half" idx="2"/>
          </p:nvPr>
        </p:nvSpPr>
        <p:spPr>
          <a:xfrm>
            <a:off x="779463" y="2393576"/>
            <a:ext cx="7583488" cy="3732585"/>
          </a:xfrm>
        </p:spPr>
        <p:txBody>
          <a:bodyPr>
            <a:normAutofit/>
          </a:bodyPr>
          <a:lstStyle/>
          <a:p>
            <a:pPr>
              <a:buFont typeface="Arial" panose="020B0604020202020204" pitchFamily="34" charset="0"/>
              <a:buChar char="•"/>
            </a:pPr>
            <a:r>
              <a:rPr lang="en-US" dirty="0" smtClean="0"/>
              <a:t>Abnormal* subtalar joint (STJ) pronation </a:t>
            </a:r>
            <a:r>
              <a:rPr lang="en-US" sz="1200" dirty="0" smtClean="0"/>
              <a:t>(Tiberio, 1987; Powers, 2003)</a:t>
            </a:r>
            <a:endParaRPr lang="en-US" dirty="0"/>
          </a:p>
          <a:p>
            <a:pPr>
              <a:buFont typeface="Arial" panose="020B0604020202020204" pitchFamily="34" charset="0"/>
              <a:buChar char="•"/>
            </a:pPr>
            <a:r>
              <a:rPr lang="en-US" dirty="0" smtClean="0"/>
              <a:t>Normal STJ pronation occurs during the first 25 to 30% of the gait cycle</a:t>
            </a:r>
            <a:r>
              <a:rPr lang="en-US" sz="1200" dirty="0" smtClean="0"/>
              <a:t> (Powers, 1995; Powers, 2003)</a:t>
            </a:r>
          </a:p>
          <a:p>
            <a:r>
              <a:rPr lang="en-US" dirty="0" smtClean="0"/>
              <a:t>Pathomechanics </a:t>
            </a:r>
            <a:r>
              <a:rPr lang="en-US" sz="1200" dirty="0" smtClean="0"/>
              <a:t>(</a:t>
            </a:r>
            <a:r>
              <a:rPr lang="en-US" sz="1200" dirty="0"/>
              <a:t>Tiberio, </a:t>
            </a:r>
            <a:r>
              <a:rPr lang="en-US" sz="1200" dirty="0" smtClean="0"/>
              <a:t>1987)</a:t>
            </a:r>
            <a:r>
              <a:rPr lang="en-US" dirty="0" smtClean="0"/>
              <a:t>:</a:t>
            </a:r>
          </a:p>
          <a:p>
            <a:pPr lvl="1">
              <a:buFont typeface="Arial" panose="020B0604020202020204" pitchFamily="34" charset="0"/>
              <a:buChar char="•"/>
            </a:pPr>
            <a:r>
              <a:rPr lang="en-US" dirty="0" smtClean="0"/>
              <a:t>Abnormal STJ pronation drives tibial internal rotation.</a:t>
            </a:r>
          </a:p>
          <a:p>
            <a:pPr lvl="1">
              <a:buFont typeface="Arial" panose="020B0604020202020204" pitchFamily="34" charset="0"/>
              <a:buChar char="•"/>
            </a:pPr>
            <a:r>
              <a:rPr lang="en-US" dirty="0" smtClean="0"/>
              <a:t>Tibial internal rotation drives compensatory femoral internal rotation to achieve unlocking of screw-home.</a:t>
            </a:r>
          </a:p>
          <a:p>
            <a:pPr lvl="1">
              <a:buFont typeface="Arial" panose="020B0604020202020204" pitchFamily="34" charset="0"/>
              <a:buChar char="•"/>
            </a:pPr>
            <a:r>
              <a:rPr lang="en-US" dirty="0" smtClean="0"/>
              <a:t>Therefore, abnormal STJ pronation </a:t>
            </a:r>
            <a:r>
              <a:rPr lang="en-US" dirty="0" smtClean="0">
                <a:sym typeface="Wingdings" panose="05000000000000000000" pitchFamily="2" charset="2"/>
              </a:rPr>
              <a:t> Tibial IR  Femoral IR  Increased forces at patellofemoral joint  patellofemoral pain.</a:t>
            </a:r>
            <a:endParaRPr lang="en-US" dirty="0" smtClean="0"/>
          </a:p>
          <a:p>
            <a:pPr lvl="1"/>
            <a:endParaRPr lang="en-US" dirty="0"/>
          </a:p>
        </p:txBody>
      </p:sp>
      <p:sp>
        <p:nvSpPr>
          <p:cNvPr id="5" name="Rectangle 4"/>
          <p:cNvSpPr/>
          <p:nvPr/>
        </p:nvSpPr>
        <p:spPr>
          <a:xfrm>
            <a:off x="779463" y="6112509"/>
            <a:ext cx="7583487" cy="369332"/>
          </a:xfrm>
          <a:prstGeom prst="rect">
            <a:avLst/>
          </a:prstGeom>
        </p:spPr>
        <p:txBody>
          <a:bodyPr wrap="square">
            <a:spAutoFit/>
          </a:bodyPr>
          <a:lstStyle/>
          <a:p>
            <a:pPr lvl="1" algn="ctr"/>
            <a:r>
              <a:rPr lang="en-US" dirty="0"/>
              <a:t>*Abnormal = </a:t>
            </a:r>
            <a:r>
              <a:rPr lang="en-US" dirty="0" smtClean="0"/>
              <a:t>being excessive </a:t>
            </a:r>
            <a:r>
              <a:rPr lang="en-US" dirty="0"/>
              <a:t>or occurring at the wrong time</a:t>
            </a:r>
          </a:p>
        </p:txBody>
      </p:sp>
    </p:spTree>
    <p:extLst>
      <p:ext uri="{BB962C8B-B14F-4D97-AF65-F5344CB8AC3E}">
        <p14:creationId xmlns:p14="http://schemas.microsoft.com/office/powerpoint/2010/main" val="166032155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Causative factors</a:t>
            </a:r>
            <a:endParaRPr lang="en-US" dirty="0"/>
          </a:p>
        </p:txBody>
      </p:sp>
      <p:sp>
        <p:nvSpPr>
          <p:cNvPr id="3" name="Text Placeholder 2"/>
          <p:cNvSpPr>
            <a:spLocks noGrp="1"/>
          </p:cNvSpPr>
          <p:nvPr>
            <p:ph type="body" idx="1"/>
          </p:nvPr>
        </p:nvSpPr>
        <p:spPr>
          <a:xfrm>
            <a:off x="779463" y="1524000"/>
            <a:ext cx="7200304" cy="838200"/>
          </a:xfrm>
        </p:spPr>
        <p:txBody>
          <a:bodyPr/>
          <a:lstStyle/>
          <a:p>
            <a:r>
              <a:rPr lang="en-US" dirty="0" smtClean="0"/>
              <a:t>Overuse</a:t>
            </a:r>
            <a:endParaRPr lang="en-US" dirty="0"/>
          </a:p>
        </p:txBody>
      </p:sp>
      <p:sp>
        <p:nvSpPr>
          <p:cNvPr id="4" name="Content Placeholder 3"/>
          <p:cNvSpPr>
            <a:spLocks noGrp="1"/>
          </p:cNvSpPr>
          <p:nvPr>
            <p:ph sz="half" idx="2"/>
          </p:nvPr>
        </p:nvSpPr>
        <p:spPr/>
        <p:txBody>
          <a:bodyPr/>
          <a:lstStyle/>
          <a:p>
            <a:r>
              <a:rPr lang="en-US" dirty="0"/>
              <a:t>Overuse of the knee joint </a:t>
            </a:r>
            <a:r>
              <a:rPr lang="en-US" sz="1200" dirty="0" smtClean="0">
                <a:effectLst/>
              </a:rPr>
              <a:t>Fredericson </a:t>
            </a:r>
            <a:r>
              <a:rPr lang="en-US" sz="1200" dirty="0">
                <a:effectLst/>
              </a:rPr>
              <a:t>&amp; Powers, </a:t>
            </a:r>
            <a:r>
              <a:rPr lang="en-US" sz="1200" dirty="0" smtClean="0">
                <a:effectLst/>
              </a:rPr>
              <a:t>2001</a:t>
            </a:r>
          </a:p>
          <a:p>
            <a:r>
              <a:rPr lang="en-US" dirty="0" smtClean="0"/>
              <a:t>Lack of significant findings on physical exam such as normal patellar mechanics and normal lower extremity function suggests that the source of </a:t>
            </a:r>
            <a:r>
              <a:rPr lang="en-US" dirty="0" err="1" smtClean="0"/>
              <a:t>patellofemoral</a:t>
            </a:r>
            <a:r>
              <a:rPr lang="en-US" dirty="0" smtClean="0"/>
              <a:t> pain may be related to overuse.</a:t>
            </a:r>
          </a:p>
          <a:p>
            <a:pPr marL="466725" lvl="1" indent="-171450">
              <a:buFont typeface="Arial" panose="020B0604020202020204" pitchFamily="34" charset="0"/>
              <a:buChar char="•"/>
            </a:pPr>
            <a:r>
              <a:rPr lang="en-US" dirty="0" smtClean="0"/>
              <a:t>This is often seen in athletes</a:t>
            </a:r>
            <a:endParaRPr lang="en-US" dirty="0"/>
          </a:p>
          <a:p>
            <a:pPr lvl="1"/>
            <a:endParaRPr lang="en-US" dirty="0"/>
          </a:p>
        </p:txBody>
      </p:sp>
      <p:pic>
        <p:nvPicPr>
          <p:cNvPr id="1026" name="Picture 2" descr="http://www.bikejames.com/wp-content/uploads/kneepain.gif"/>
          <p:cNvPicPr>
            <a:picLocks noGrp="1" noChangeAspect="1" noChangeArrowheads="1"/>
          </p:cNvPicPr>
          <p:nvPr>
            <p:ph sz="quarter" idx="4"/>
          </p:nvPr>
        </p:nvPicPr>
        <p:blipFill>
          <a:blip r:embed="rId3" cstate="email">
            <a:extLst>
              <a:ext uri="{28A0092B-C50C-407E-A947-70E740481C1C}">
                <a14:useLocalDpi xmlns:a14="http://schemas.microsoft.com/office/drawing/2010/main" val="0"/>
              </a:ext>
            </a:extLst>
          </a:blip>
          <a:srcRect/>
          <a:stretch>
            <a:fillRect/>
          </a:stretch>
        </p:blipFill>
        <p:spPr bwMode="auto">
          <a:xfrm>
            <a:off x="5180608" y="2393950"/>
            <a:ext cx="2799159" cy="373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7762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&amp; symptoms</a:t>
            </a:r>
            <a:endParaRPr lang="en-US" dirty="0"/>
          </a:p>
        </p:txBody>
      </p:sp>
      <p:sp>
        <p:nvSpPr>
          <p:cNvPr id="3" name="Content Placeholder 2"/>
          <p:cNvSpPr>
            <a:spLocks noGrp="1"/>
          </p:cNvSpPr>
          <p:nvPr>
            <p:ph idx="1"/>
          </p:nvPr>
        </p:nvSpPr>
        <p:spPr/>
        <p:txBody>
          <a:bodyPr>
            <a:normAutofit/>
          </a:bodyPr>
          <a:lstStyle/>
          <a:p>
            <a:r>
              <a:rPr lang="en-US" dirty="0" smtClean="0"/>
              <a:t>Clicking or grinding of the patella</a:t>
            </a:r>
          </a:p>
          <a:p>
            <a:r>
              <a:rPr lang="en-US" dirty="0" smtClean="0"/>
              <a:t>Pain with the following activities: </a:t>
            </a:r>
          </a:p>
          <a:p>
            <a:pPr lvl="1"/>
            <a:r>
              <a:rPr lang="en-US" dirty="0" smtClean="0"/>
              <a:t>Running</a:t>
            </a:r>
          </a:p>
          <a:p>
            <a:pPr lvl="1"/>
            <a:r>
              <a:rPr lang="en-US" dirty="0" smtClean="0"/>
              <a:t>Jumping</a:t>
            </a:r>
          </a:p>
          <a:p>
            <a:pPr lvl="1"/>
            <a:r>
              <a:rPr lang="en-US" dirty="0" smtClean="0"/>
              <a:t>Squatting</a:t>
            </a:r>
          </a:p>
          <a:p>
            <a:pPr lvl="1"/>
            <a:r>
              <a:rPr lang="en-US" dirty="0" smtClean="0"/>
              <a:t>Kneeling</a:t>
            </a:r>
          </a:p>
          <a:p>
            <a:pPr lvl="1"/>
            <a:r>
              <a:rPr lang="en-US" dirty="0" smtClean="0"/>
              <a:t>Ascending/descending stairs</a:t>
            </a:r>
          </a:p>
          <a:p>
            <a:pPr lvl="1"/>
            <a:r>
              <a:rPr lang="en-US" dirty="0" smtClean="0"/>
              <a:t>Sitting for prolonged periods of time</a:t>
            </a:r>
          </a:p>
          <a:p>
            <a:pPr lvl="1"/>
            <a:r>
              <a:rPr lang="en-US" dirty="0" smtClean="0"/>
              <a:t>Pain on palpation</a:t>
            </a:r>
          </a:p>
        </p:txBody>
      </p:sp>
      <p:sp>
        <p:nvSpPr>
          <p:cNvPr id="4" name="Rectangle 3"/>
          <p:cNvSpPr/>
          <p:nvPr/>
        </p:nvSpPr>
        <p:spPr>
          <a:xfrm>
            <a:off x="88900" y="6106597"/>
            <a:ext cx="8991329" cy="646331"/>
          </a:xfrm>
          <a:prstGeom prst="rect">
            <a:avLst/>
          </a:prstGeom>
        </p:spPr>
        <p:txBody>
          <a:bodyPr wrap="square">
            <a:spAutoFit/>
          </a:bodyPr>
          <a:lstStyle/>
          <a:p>
            <a:r>
              <a:rPr lang="en-US" dirty="0" err="1" smtClean="0"/>
              <a:t>Crossley</a:t>
            </a:r>
            <a:r>
              <a:rPr lang="en-US" dirty="0" smtClean="0"/>
              <a:t> et al, 2002; </a:t>
            </a:r>
            <a:r>
              <a:rPr lang="en-US" dirty="0" err="1" smtClean="0"/>
              <a:t>Piva</a:t>
            </a:r>
            <a:r>
              <a:rPr lang="en-US" dirty="0" smtClean="0"/>
              <a:t> et al, 2005; Tyler </a:t>
            </a:r>
            <a:r>
              <a:rPr lang="en-US" dirty="0"/>
              <a:t>et al, 2002; </a:t>
            </a:r>
            <a:r>
              <a:rPr lang="en-US" dirty="0" err="1" smtClean="0"/>
              <a:t>Østerås</a:t>
            </a:r>
            <a:r>
              <a:rPr lang="en-US" dirty="0" smtClean="0"/>
              <a:t> et al, 2013; Nakagawa et al, 2013; Nakagawa et al, 2008</a:t>
            </a:r>
            <a:endParaRPr lang="en-US" dirty="0"/>
          </a:p>
        </p:txBody>
      </p:sp>
    </p:spTree>
    <p:extLst>
      <p:ext uri="{BB962C8B-B14F-4D97-AF65-F5344CB8AC3E}">
        <p14:creationId xmlns:p14="http://schemas.microsoft.com/office/powerpoint/2010/main" val="25949240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Physical examination</a:t>
            </a:r>
            <a:endParaRPr lang="en-US" dirty="0"/>
          </a:p>
        </p:txBody>
      </p:sp>
      <p:sp>
        <p:nvSpPr>
          <p:cNvPr id="5" name="Text Placeholder 4"/>
          <p:cNvSpPr>
            <a:spLocks noGrp="1"/>
          </p:cNvSpPr>
          <p:nvPr>
            <p:ph type="body" idx="1"/>
          </p:nvPr>
        </p:nvSpPr>
        <p:spPr/>
        <p:txBody>
          <a:bodyPr/>
          <a:lstStyle/>
          <a:p>
            <a:r>
              <a:rPr lang="en-US" dirty="0" smtClean="0"/>
              <a:t>Subjective, Physical Exam</a:t>
            </a:r>
            <a:endParaRPr lang="en-US" dirty="0"/>
          </a:p>
        </p:txBody>
      </p:sp>
    </p:spTree>
    <p:extLst>
      <p:ext uri="{BB962C8B-B14F-4D97-AF65-F5344CB8AC3E}">
        <p14:creationId xmlns:p14="http://schemas.microsoft.com/office/powerpoint/2010/main" val="311697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a:bodyPr>
          <a:lstStyle/>
          <a:p>
            <a:r>
              <a:rPr lang="en-US" dirty="0" smtClean="0"/>
              <a:t>Be familiar with the prevalence of Patellofemoral Pain Syndrome (PFPS)</a:t>
            </a:r>
          </a:p>
          <a:p>
            <a:r>
              <a:rPr lang="en-US" dirty="0" smtClean="0"/>
              <a:t>Understand the anatomy and structures of the knee</a:t>
            </a:r>
          </a:p>
          <a:p>
            <a:r>
              <a:rPr lang="en-US" dirty="0" smtClean="0"/>
              <a:t>Understand  the biomechanics of the knee</a:t>
            </a:r>
          </a:p>
          <a:p>
            <a:r>
              <a:rPr lang="en-US" dirty="0" smtClean="0"/>
              <a:t>Be familiar with the steps of a physical examination of patients with PFPS</a:t>
            </a:r>
          </a:p>
          <a:p>
            <a:r>
              <a:rPr lang="en-US" dirty="0" smtClean="0"/>
              <a:t>Be familiar with interventions for PFPS</a:t>
            </a:r>
            <a:endParaRPr lang="en-US" dirty="0"/>
          </a:p>
        </p:txBody>
      </p:sp>
    </p:spTree>
    <p:extLst>
      <p:ext uri="{BB962C8B-B14F-4D97-AF65-F5344CB8AC3E}">
        <p14:creationId xmlns:p14="http://schemas.microsoft.com/office/powerpoint/2010/main" val="121792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Subjective</a:t>
            </a:r>
            <a:endParaRPr lang="en-US" dirty="0"/>
          </a:p>
        </p:txBody>
      </p:sp>
      <p:sp>
        <p:nvSpPr>
          <p:cNvPr id="3" name="Content Placeholder 2"/>
          <p:cNvSpPr>
            <a:spLocks noGrp="1"/>
          </p:cNvSpPr>
          <p:nvPr>
            <p:ph idx="1"/>
          </p:nvPr>
        </p:nvSpPr>
        <p:spPr/>
        <p:txBody>
          <a:bodyPr/>
          <a:lstStyle/>
          <a:p>
            <a:r>
              <a:rPr lang="en-US" dirty="0" smtClean="0"/>
              <a:t>Location of pain</a:t>
            </a:r>
          </a:p>
          <a:p>
            <a:r>
              <a:rPr lang="en-US" dirty="0" smtClean="0"/>
              <a:t>Types of symptoms</a:t>
            </a:r>
          </a:p>
          <a:p>
            <a:r>
              <a:rPr lang="en-US" dirty="0" smtClean="0"/>
              <a:t>Pain severity</a:t>
            </a:r>
          </a:p>
          <a:p>
            <a:r>
              <a:rPr lang="en-US" dirty="0" smtClean="0"/>
              <a:t>Mechanism of injury</a:t>
            </a:r>
          </a:p>
          <a:p>
            <a:r>
              <a:rPr lang="en-US" dirty="0" smtClean="0"/>
              <a:t>Past history of knee injuries</a:t>
            </a:r>
          </a:p>
          <a:p>
            <a:r>
              <a:rPr lang="en-US" dirty="0" smtClean="0"/>
              <a:t>Level of function prior to injury</a:t>
            </a:r>
          </a:p>
          <a:p>
            <a:endParaRPr lang="en-US" dirty="0"/>
          </a:p>
        </p:txBody>
      </p:sp>
    </p:spTree>
    <p:extLst>
      <p:ext uri="{BB962C8B-B14F-4D97-AF65-F5344CB8AC3E}">
        <p14:creationId xmlns:p14="http://schemas.microsoft.com/office/powerpoint/2010/main" val="365225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en-US" dirty="0"/>
          </a:p>
        </p:txBody>
      </p:sp>
      <p:sp>
        <p:nvSpPr>
          <p:cNvPr id="3" name="Content Placeholder 2"/>
          <p:cNvSpPr>
            <a:spLocks noGrp="1"/>
          </p:cNvSpPr>
          <p:nvPr>
            <p:ph idx="1"/>
          </p:nvPr>
        </p:nvSpPr>
        <p:spPr/>
        <p:txBody>
          <a:bodyPr/>
          <a:lstStyle/>
          <a:p>
            <a:r>
              <a:rPr lang="en-US" dirty="0" smtClean="0"/>
              <a:t>Observation</a:t>
            </a:r>
          </a:p>
          <a:p>
            <a:pPr marL="350044" lvl="1" indent="-128588">
              <a:buFont typeface="Arial" panose="020B0604020202020204" pitchFamily="34" charset="0"/>
              <a:buChar char="•"/>
            </a:pPr>
            <a:r>
              <a:rPr lang="en-US" dirty="0"/>
              <a:t>Perform integumentary assessment: Look for swelling, signs of trauma</a:t>
            </a:r>
          </a:p>
          <a:p>
            <a:pPr marL="350044" lvl="1" indent="-128588">
              <a:buFont typeface="Arial" panose="020B0604020202020204" pitchFamily="34" charset="0"/>
              <a:buChar char="•"/>
            </a:pPr>
            <a:r>
              <a:rPr lang="en-US" dirty="0"/>
              <a:t>Look for static posture anatomical deviations that may lead to dynamic biomechanical </a:t>
            </a:r>
            <a:r>
              <a:rPr lang="en-US" dirty="0" smtClean="0"/>
              <a:t>dysfunctions</a:t>
            </a:r>
            <a:endParaRPr lang="en-US" dirty="0"/>
          </a:p>
          <a:p>
            <a:pPr marL="257175" indent="-257175"/>
            <a:r>
              <a:rPr lang="en-US" dirty="0" smtClean="0"/>
              <a:t>Palpation</a:t>
            </a:r>
          </a:p>
          <a:p>
            <a:pPr marL="478631" lvl="1" indent="-257175"/>
            <a:r>
              <a:rPr lang="en-US" dirty="0" smtClean="0"/>
              <a:t>Sensation, joint line, pain and tenderness</a:t>
            </a:r>
          </a:p>
        </p:txBody>
      </p:sp>
    </p:spTree>
    <p:extLst>
      <p:ext uri="{BB962C8B-B14F-4D97-AF65-F5344CB8AC3E}">
        <p14:creationId xmlns:p14="http://schemas.microsoft.com/office/powerpoint/2010/main" val="31866682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en-US" dirty="0"/>
          </a:p>
        </p:txBody>
      </p:sp>
      <p:sp>
        <p:nvSpPr>
          <p:cNvPr id="4" name="Text Placeholder 3"/>
          <p:cNvSpPr>
            <a:spLocks noGrp="1"/>
          </p:cNvSpPr>
          <p:nvPr>
            <p:ph type="body" idx="1"/>
          </p:nvPr>
        </p:nvSpPr>
        <p:spPr/>
        <p:txBody>
          <a:bodyPr/>
          <a:lstStyle/>
          <a:p>
            <a:r>
              <a:rPr lang="en-US" dirty="0" smtClean="0"/>
              <a:t>Standing Assessment</a:t>
            </a:r>
            <a:endParaRPr lang="en-US" dirty="0"/>
          </a:p>
        </p:txBody>
      </p:sp>
      <p:sp>
        <p:nvSpPr>
          <p:cNvPr id="3" name="Content Placeholder 2"/>
          <p:cNvSpPr>
            <a:spLocks noGrp="1"/>
          </p:cNvSpPr>
          <p:nvPr>
            <p:ph sz="half" idx="2"/>
          </p:nvPr>
        </p:nvSpPr>
        <p:spPr/>
        <p:txBody>
          <a:bodyPr/>
          <a:lstStyle/>
          <a:p>
            <a:r>
              <a:rPr lang="en-US" dirty="0" smtClean="0"/>
              <a:t>Assess for:</a:t>
            </a:r>
          </a:p>
          <a:p>
            <a:pPr lvl="1"/>
            <a:r>
              <a:rPr lang="en-US" dirty="0" err="1" smtClean="0"/>
              <a:t>Varus</a:t>
            </a:r>
            <a:r>
              <a:rPr lang="en-US" dirty="0" smtClean="0"/>
              <a:t>/valgus</a:t>
            </a:r>
            <a:endParaRPr lang="en-US" dirty="0"/>
          </a:p>
          <a:p>
            <a:pPr lvl="1"/>
            <a:r>
              <a:rPr lang="en-US" dirty="0" smtClean="0"/>
              <a:t>Knee hyperextension</a:t>
            </a:r>
          </a:p>
          <a:p>
            <a:pPr lvl="1"/>
            <a:r>
              <a:rPr lang="en-US" dirty="0" smtClean="0"/>
              <a:t>Squinting patella</a:t>
            </a:r>
          </a:p>
          <a:p>
            <a:pPr lvl="1"/>
            <a:r>
              <a:rPr lang="en-US" dirty="0" err="1"/>
              <a:t>Rearfoot</a:t>
            </a:r>
            <a:r>
              <a:rPr lang="en-US" dirty="0"/>
              <a:t> angle</a:t>
            </a:r>
          </a:p>
          <a:p>
            <a:pPr lvl="1"/>
            <a:r>
              <a:rPr lang="en-US" dirty="0" smtClean="0"/>
              <a:t>Step down test</a:t>
            </a:r>
          </a:p>
          <a:p>
            <a:pPr marL="257175" indent="-257175"/>
            <a:endParaRPr lang="en-US" dirty="0" smtClean="0"/>
          </a:p>
        </p:txBody>
      </p:sp>
      <p:sp>
        <p:nvSpPr>
          <p:cNvPr id="5" name="Text Placeholder 4"/>
          <p:cNvSpPr>
            <a:spLocks noGrp="1"/>
          </p:cNvSpPr>
          <p:nvPr>
            <p:ph type="body" sz="quarter" idx="3"/>
          </p:nvPr>
        </p:nvSpPr>
        <p:spPr/>
        <p:txBody>
          <a:bodyPr/>
          <a:lstStyle/>
          <a:p>
            <a:endParaRPr lang="en-US"/>
          </a:p>
        </p:txBody>
      </p:sp>
      <p:pic>
        <p:nvPicPr>
          <p:cNvPr id="2050" name="Picture 2" descr="http://www.kneeguru.co.uk/assets/images/Community_Hub/grelsamer/miserable_malalignment.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551487" y="2521744"/>
            <a:ext cx="2057400" cy="34766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316272" y="6166679"/>
            <a:ext cx="2414379" cy="369332"/>
          </a:xfrm>
          <a:prstGeom prst="rect">
            <a:avLst/>
          </a:prstGeom>
        </p:spPr>
        <p:txBody>
          <a:bodyPr wrap="none">
            <a:spAutoFit/>
          </a:bodyPr>
          <a:lstStyle/>
          <a:p>
            <a:pPr lvl="1"/>
            <a:r>
              <a:rPr lang="en-US" dirty="0"/>
              <a:t>Squinting </a:t>
            </a:r>
            <a:r>
              <a:rPr lang="en-US" dirty="0" smtClean="0"/>
              <a:t>Patellae</a:t>
            </a:r>
            <a:endParaRPr lang="en-US" dirty="0"/>
          </a:p>
        </p:txBody>
      </p:sp>
    </p:spTree>
    <p:extLst>
      <p:ext uri="{BB962C8B-B14F-4D97-AF65-F5344CB8AC3E}">
        <p14:creationId xmlns:p14="http://schemas.microsoft.com/office/powerpoint/2010/main" val="419810910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Step down test</a:t>
            </a:r>
            <a:endParaRPr lang="en-US" dirty="0"/>
          </a:p>
        </p:txBody>
      </p:sp>
      <p:sp>
        <p:nvSpPr>
          <p:cNvPr id="5" name="Text Placeholder 4"/>
          <p:cNvSpPr>
            <a:spLocks noGrp="1"/>
          </p:cNvSpPr>
          <p:nvPr>
            <p:ph type="body" sz="quarter" idx="3"/>
          </p:nvPr>
        </p:nvSpPr>
        <p:spPr/>
        <p:txBody>
          <a:bodyPr/>
          <a:lstStyle/>
          <a:p>
            <a:r>
              <a:rPr lang="en-US" dirty="0" err="1" smtClean="0"/>
              <a:t>Rearfoot</a:t>
            </a:r>
            <a:r>
              <a:rPr lang="en-US" dirty="0" smtClean="0"/>
              <a:t> Angle</a:t>
            </a:r>
            <a:endParaRPr lang="en-US" dirty="0"/>
          </a:p>
        </p:txBody>
      </p:sp>
      <p:pic>
        <p:nvPicPr>
          <p:cNvPr id="2052" name="Picture 4" descr="http://www.podiatry-arena.com/images/tibialvarum1.jpg"/>
          <p:cNvPicPr>
            <a:picLocks noGrp="1" noChangeAspect="1" noChangeArrowheads="1"/>
          </p:cNvPicPr>
          <p:nvPr>
            <p:ph sz="quarter" idx="4"/>
          </p:nvPr>
        </p:nvPicPr>
        <p:blipFill rotWithShape="1">
          <a:blip r:embed="rId3">
            <a:extLst>
              <a:ext uri="{28A0092B-C50C-407E-A947-70E740481C1C}">
                <a14:useLocalDpi xmlns:a14="http://schemas.microsoft.com/office/drawing/2010/main" val="0"/>
              </a:ext>
            </a:extLst>
          </a:blip>
          <a:srcRect t="28414"/>
          <a:stretch/>
        </p:blipFill>
        <p:spPr bwMode="auto">
          <a:xfrm>
            <a:off x="5295900" y="2667500"/>
            <a:ext cx="2568179" cy="2726723"/>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1298527" y="2393950"/>
            <a:ext cx="2527396" cy="3732213"/>
          </a:xfrm>
        </p:spPr>
      </p:pic>
      <p:sp>
        <p:nvSpPr>
          <p:cNvPr id="7" name="Rectangle 6"/>
          <p:cNvSpPr/>
          <p:nvPr/>
        </p:nvSpPr>
        <p:spPr>
          <a:xfrm>
            <a:off x="1828370" y="6273516"/>
            <a:ext cx="1467709" cy="369332"/>
          </a:xfrm>
          <a:prstGeom prst="rect">
            <a:avLst/>
          </a:prstGeom>
        </p:spPr>
        <p:txBody>
          <a:bodyPr wrap="none">
            <a:spAutoFit/>
          </a:bodyPr>
          <a:lstStyle/>
          <a:p>
            <a:r>
              <a:rPr lang="en-US" dirty="0" smtClean="0"/>
              <a:t>Powers, 2003</a:t>
            </a:r>
            <a:endParaRPr lang="en-US" dirty="0"/>
          </a:p>
        </p:txBody>
      </p:sp>
    </p:spTree>
    <p:extLst>
      <p:ext uri="{BB962C8B-B14F-4D97-AF65-F5344CB8AC3E}">
        <p14:creationId xmlns:p14="http://schemas.microsoft.com/office/powerpoint/2010/main" val="33437412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en-US" dirty="0"/>
          </a:p>
        </p:txBody>
      </p:sp>
      <p:sp>
        <p:nvSpPr>
          <p:cNvPr id="3" name="Content Placeholder 2"/>
          <p:cNvSpPr>
            <a:spLocks noGrp="1"/>
          </p:cNvSpPr>
          <p:nvPr>
            <p:ph idx="1"/>
          </p:nvPr>
        </p:nvSpPr>
        <p:spPr/>
        <p:txBody>
          <a:bodyPr/>
          <a:lstStyle/>
          <a:p>
            <a:pPr marL="257175" indent="-257175"/>
            <a:r>
              <a:rPr lang="en-US" dirty="0"/>
              <a:t>Dynamic Gait </a:t>
            </a:r>
            <a:r>
              <a:rPr lang="en-US" dirty="0" smtClean="0"/>
              <a:t>Analysis</a:t>
            </a:r>
          </a:p>
          <a:p>
            <a:pPr marL="478631" lvl="1" indent="-257175"/>
            <a:r>
              <a:rPr lang="en-US" dirty="0" smtClean="0"/>
              <a:t>Access for Trendelenburg gait</a:t>
            </a:r>
          </a:p>
          <a:p>
            <a:pPr marL="478631" lvl="1" indent="-257175"/>
            <a:r>
              <a:rPr lang="en-US" dirty="0" smtClean="0"/>
              <a:t>Assess for </a:t>
            </a:r>
            <a:r>
              <a:rPr lang="en-US" dirty="0"/>
              <a:t>excessive foot </a:t>
            </a:r>
            <a:r>
              <a:rPr lang="en-US" dirty="0" smtClean="0"/>
              <a:t>pronation/supination</a:t>
            </a:r>
          </a:p>
          <a:p>
            <a:pPr marL="478631" lvl="1" indent="-257175"/>
            <a:r>
              <a:rPr lang="en-US" dirty="0" smtClean="0"/>
              <a:t>Assess for </a:t>
            </a:r>
            <a:r>
              <a:rPr lang="en-US" dirty="0"/>
              <a:t>tibia and femur rotation</a:t>
            </a:r>
          </a:p>
          <a:p>
            <a:pPr marL="478631" lvl="1" indent="-257175"/>
            <a:r>
              <a:rPr lang="en-US" dirty="0"/>
              <a:t>Assess Q angle and biomechanics of patella during running/walking</a:t>
            </a:r>
          </a:p>
          <a:p>
            <a:endParaRPr lang="en-US" dirty="0"/>
          </a:p>
          <a:p>
            <a:endParaRPr lang="en-US" dirty="0"/>
          </a:p>
        </p:txBody>
      </p:sp>
      <p:pic>
        <p:nvPicPr>
          <p:cNvPr id="3074" name="Picture 2" descr="https://media.lanecc.edu/users/howardc/PTA104L/104LAmbAids/GaitCycle2.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51901"/>
          <a:stretch/>
        </p:blipFill>
        <p:spPr bwMode="auto">
          <a:xfrm>
            <a:off x="1845866" y="4975058"/>
            <a:ext cx="5450681" cy="141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138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en-US" dirty="0"/>
          </a:p>
        </p:txBody>
      </p:sp>
      <p:sp>
        <p:nvSpPr>
          <p:cNvPr id="3" name="Content Placeholder 2"/>
          <p:cNvSpPr>
            <a:spLocks noGrp="1"/>
          </p:cNvSpPr>
          <p:nvPr>
            <p:ph idx="1"/>
          </p:nvPr>
        </p:nvSpPr>
        <p:spPr/>
        <p:txBody>
          <a:bodyPr/>
          <a:lstStyle/>
          <a:p>
            <a:r>
              <a:rPr lang="en-US" dirty="0" smtClean="0"/>
              <a:t>Sitting Exam</a:t>
            </a:r>
          </a:p>
          <a:p>
            <a:pPr lvl="1"/>
            <a:r>
              <a:rPr lang="en-US" dirty="0" smtClean="0"/>
              <a:t>Patella orientation</a:t>
            </a:r>
          </a:p>
          <a:p>
            <a:pPr lvl="1"/>
            <a:r>
              <a:rPr lang="en-US" dirty="0" smtClean="0"/>
              <a:t>Hip external rotation strength</a:t>
            </a:r>
          </a:p>
          <a:p>
            <a:pPr lvl="1"/>
            <a:r>
              <a:rPr lang="en-US" dirty="0" smtClean="0"/>
              <a:t>Hip internal rotation strength</a:t>
            </a:r>
          </a:p>
          <a:p>
            <a:pPr lvl="1"/>
            <a:r>
              <a:rPr lang="en-US" dirty="0" smtClean="0"/>
              <a:t>Quad strength</a:t>
            </a:r>
          </a:p>
          <a:p>
            <a:pPr lvl="1"/>
            <a:r>
              <a:rPr lang="en-US" dirty="0" smtClean="0"/>
              <a:t>Hamstring strength</a:t>
            </a:r>
          </a:p>
          <a:p>
            <a:endParaRPr lang="en-US" dirty="0"/>
          </a:p>
        </p:txBody>
      </p:sp>
    </p:spTree>
    <p:extLst>
      <p:ext uri="{BB962C8B-B14F-4D97-AF65-F5344CB8AC3E}">
        <p14:creationId xmlns:p14="http://schemas.microsoft.com/office/powerpoint/2010/main" val="34964074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en-US" dirty="0"/>
          </a:p>
        </p:txBody>
      </p:sp>
      <p:sp>
        <p:nvSpPr>
          <p:cNvPr id="4" name="Text Placeholder 3"/>
          <p:cNvSpPr>
            <a:spLocks noGrp="1"/>
          </p:cNvSpPr>
          <p:nvPr>
            <p:ph type="body" idx="1"/>
          </p:nvPr>
        </p:nvSpPr>
        <p:spPr>
          <a:xfrm>
            <a:off x="779463" y="1690969"/>
            <a:ext cx="7583488" cy="652183"/>
          </a:xfrm>
        </p:spPr>
        <p:txBody>
          <a:bodyPr/>
          <a:lstStyle/>
          <a:p>
            <a:r>
              <a:rPr lang="en-US" dirty="0" smtClean="0"/>
              <a:t>Supine Exam</a:t>
            </a:r>
            <a:endParaRPr lang="en-US" dirty="0"/>
          </a:p>
        </p:txBody>
      </p:sp>
      <p:sp>
        <p:nvSpPr>
          <p:cNvPr id="5" name="Content Placeholder 4"/>
          <p:cNvSpPr>
            <a:spLocks noGrp="1"/>
          </p:cNvSpPr>
          <p:nvPr>
            <p:ph sz="half" idx="2"/>
          </p:nvPr>
        </p:nvSpPr>
        <p:spPr/>
        <p:txBody>
          <a:bodyPr>
            <a:normAutofit fontScale="70000" lnSpcReduction="20000"/>
          </a:bodyPr>
          <a:lstStyle/>
          <a:p>
            <a:r>
              <a:rPr lang="en-US" dirty="0" smtClean="0"/>
              <a:t>Active/Passive Knee ROM</a:t>
            </a:r>
          </a:p>
          <a:p>
            <a:r>
              <a:rPr lang="en-US" dirty="0" smtClean="0"/>
              <a:t>VMO coordination test</a:t>
            </a:r>
          </a:p>
          <a:p>
            <a:r>
              <a:rPr lang="en-US" dirty="0" smtClean="0"/>
              <a:t>Patellar  mobility</a:t>
            </a:r>
          </a:p>
          <a:p>
            <a:r>
              <a:rPr lang="en-US" dirty="0" smtClean="0"/>
              <a:t>Patellar tracking</a:t>
            </a:r>
          </a:p>
          <a:p>
            <a:r>
              <a:rPr lang="en-US" dirty="0" smtClean="0"/>
              <a:t>Patellar tilt</a:t>
            </a:r>
          </a:p>
          <a:p>
            <a:r>
              <a:rPr lang="en-US" dirty="0" smtClean="0"/>
              <a:t>Patellar grind</a:t>
            </a:r>
          </a:p>
          <a:p>
            <a:r>
              <a:rPr lang="en-US" dirty="0" smtClean="0"/>
              <a:t>Pivot shift test</a:t>
            </a:r>
          </a:p>
          <a:p>
            <a:r>
              <a:rPr lang="en-US" dirty="0" smtClean="0"/>
              <a:t>Thomas test for iliopsoas flexibility</a:t>
            </a:r>
          </a:p>
          <a:p>
            <a:r>
              <a:rPr lang="en-US" dirty="0" smtClean="0"/>
              <a:t>Patellar apprehension test </a:t>
            </a:r>
            <a:endParaRPr lang="en-US" dirty="0"/>
          </a:p>
        </p:txBody>
      </p:sp>
      <p:sp>
        <p:nvSpPr>
          <p:cNvPr id="7" name="Content Placeholder 6"/>
          <p:cNvSpPr>
            <a:spLocks noGrp="1"/>
          </p:cNvSpPr>
          <p:nvPr>
            <p:ph sz="quarter" idx="4"/>
          </p:nvPr>
        </p:nvSpPr>
        <p:spPr/>
        <p:txBody>
          <a:bodyPr>
            <a:normAutofit fontScale="70000" lnSpcReduction="20000"/>
          </a:bodyPr>
          <a:lstStyle/>
          <a:p>
            <a:r>
              <a:rPr lang="en-US" dirty="0" smtClean="0"/>
              <a:t>Leg-length </a:t>
            </a:r>
          </a:p>
          <a:p>
            <a:r>
              <a:rPr lang="en-US" dirty="0" smtClean="0"/>
              <a:t>90-90 test for hamstring flexibility </a:t>
            </a:r>
          </a:p>
          <a:p>
            <a:r>
              <a:rPr lang="en-US" dirty="0" smtClean="0"/>
              <a:t>Valgus &amp; </a:t>
            </a:r>
            <a:r>
              <a:rPr lang="en-US" dirty="0" err="1" smtClean="0"/>
              <a:t>Varus</a:t>
            </a:r>
            <a:r>
              <a:rPr lang="en-US" dirty="0" smtClean="0"/>
              <a:t> stress tests at 30 degrees</a:t>
            </a:r>
          </a:p>
          <a:p>
            <a:r>
              <a:rPr lang="en-US" dirty="0" smtClean="0"/>
              <a:t>Plica test</a:t>
            </a:r>
          </a:p>
          <a:p>
            <a:r>
              <a:rPr lang="en-US" dirty="0" smtClean="0"/>
              <a:t>McMurray test</a:t>
            </a:r>
          </a:p>
          <a:p>
            <a:r>
              <a:rPr lang="en-US" dirty="0" err="1" smtClean="0"/>
              <a:t>Lachman</a:t>
            </a:r>
            <a:r>
              <a:rPr lang="en-US" dirty="0" smtClean="0"/>
              <a:t> test</a:t>
            </a:r>
          </a:p>
          <a:p>
            <a:r>
              <a:rPr lang="en-US" dirty="0" smtClean="0"/>
              <a:t>Anterior draw test</a:t>
            </a:r>
          </a:p>
          <a:p>
            <a:r>
              <a:rPr lang="en-US" dirty="0" smtClean="0"/>
              <a:t>Posterior draw test</a:t>
            </a:r>
          </a:p>
          <a:p>
            <a:r>
              <a:rPr lang="en-US" dirty="0" smtClean="0"/>
              <a:t>Posterior Sag Sign</a:t>
            </a:r>
            <a:endParaRPr lang="en-US" dirty="0"/>
          </a:p>
        </p:txBody>
      </p:sp>
    </p:spTree>
    <p:extLst>
      <p:ext uri="{BB962C8B-B14F-4D97-AF65-F5344CB8AC3E}">
        <p14:creationId xmlns:p14="http://schemas.microsoft.com/office/powerpoint/2010/main" val="1232396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VMO Coordination</a:t>
            </a:r>
            <a:endParaRPr lang="en-US" dirty="0"/>
          </a:p>
        </p:txBody>
      </p:sp>
      <p:sp>
        <p:nvSpPr>
          <p:cNvPr id="5" name="Text Placeholder 4"/>
          <p:cNvSpPr>
            <a:spLocks noGrp="1"/>
          </p:cNvSpPr>
          <p:nvPr>
            <p:ph type="body" sz="quarter" idx="3"/>
          </p:nvPr>
        </p:nvSpPr>
        <p:spPr/>
        <p:txBody>
          <a:bodyPr/>
          <a:lstStyle/>
          <a:p>
            <a:r>
              <a:rPr lang="en-US" dirty="0" smtClean="0"/>
              <a:t>Patellar Apprehension</a:t>
            </a:r>
            <a:endParaRPr lang="en-US" dirty="0"/>
          </a:p>
        </p:txBody>
      </p:sp>
      <p:pic>
        <p:nvPicPr>
          <p:cNvPr id="1028" name="Picture 4" descr="Full-size image (32 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51216" y="2899241"/>
            <a:ext cx="3622018" cy="27216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ull-size image (35 K)"/>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769178" y="2899241"/>
            <a:ext cx="3622018" cy="272163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669298" y="6345030"/>
            <a:ext cx="1226298" cy="369332"/>
          </a:xfrm>
          <a:prstGeom prst="rect">
            <a:avLst/>
          </a:prstGeom>
        </p:spPr>
        <p:txBody>
          <a:bodyPr wrap="none">
            <a:spAutoFit/>
          </a:bodyPr>
          <a:lstStyle/>
          <a:p>
            <a:r>
              <a:rPr lang="en-US" dirty="0"/>
              <a:t> </a:t>
            </a:r>
            <a:r>
              <a:rPr lang="en-US" dirty="0" err="1" smtClean="0"/>
              <a:t>Nijs</a:t>
            </a:r>
            <a:r>
              <a:rPr lang="en-US" dirty="0"/>
              <a:t>, </a:t>
            </a:r>
            <a:r>
              <a:rPr lang="en-US" dirty="0" smtClean="0"/>
              <a:t>2006</a:t>
            </a:r>
            <a:endParaRPr lang="en-US" dirty="0"/>
          </a:p>
        </p:txBody>
      </p:sp>
    </p:spTree>
    <p:extLst>
      <p:ext uri="{BB962C8B-B14F-4D97-AF65-F5344CB8AC3E}">
        <p14:creationId xmlns:p14="http://schemas.microsoft.com/office/powerpoint/2010/main" val="3335547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Exam</a:t>
            </a:r>
            <a:endParaRPr lang="en-US" dirty="0"/>
          </a:p>
        </p:txBody>
      </p:sp>
      <p:sp>
        <p:nvSpPr>
          <p:cNvPr id="3" name="Text Placeholder 2"/>
          <p:cNvSpPr>
            <a:spLocks noGrp="1"/>
          </p:cNvSpPr>
          <p:nvPr>
            <p:ph type="body" idx="1"/>
          </p:nvPr>
        </p:nvSpPr>
        <p:spPr/>
        <p:txBody>
          <a:bodyPr/>
          <a:lstStyle/>
          <a:p>
            <a:r>
              <a:rPr lang="en-US" dirty="0" smtClean="0"/>
              <a:t>Side-lying Exam</a:t>
            </a:r>
            <a:endParaRPr lang="en-US" dirty="0"/>
          </a:p>
        </p:txBody>
      </p:sp>
      <p:sp>
        <p:nvSpPr>
          <p:cNvPr id="4" name="Content Placeholder 3"/>
          <p:cNvSpPr>
            <a:spLocks noGrp="1"/>
          </p:cNvSpPr>
          <p:nvPr>
            <p:ph sz="half" idx="2"/>
          </p:nvPr>
        </p:nvSpPr>
        <p:spPr/>
        <p:txBody>
          <a:bodyPr/>
          <a:lstStyle/>
          <a:p>
            <a:r>
              <a:rPr lang="en-US" dirty="0"/>
              <a:t>Ober test for TFL and ITB flexibility</a:t>
            </a:r>
          </a:p>
          <a:p>
            <a:r>
              <a:rPr lang="en-US" dirty="0"/>
              <a:t>Hip abductor strength</a:t>
            </a:r>
          </a:p>
        </p:txBody>
      </p:sp>
      <p:sp>
        <p:nvSpPr>
          <p:cNvPr id="5" name="Text Placeholder 4"/>
          <p:cNvSpPr>
            <a:spLocks noGrp="1"/>
          </p:cNvSpPr>
          <p:nvPr>
            <p:ph type="body" sz="quarter" idx="3"/>
          </p:nvPr>
        </p:nvSpPr>
        <p:spPr/>
        <p:txBody>
          <a:bodyPr/>
          <a:lstStyle/>
          <a:p>
            <a:r>
              <a:rPr lang="en-US" dirty="0" smtClean="0"/>
              <a:t>Prone Exam</a:t>
            </a:r>
            <a:endParaRPr lang="en-US" dirty="0"/>
          </a:p>
        </p:txBody>
      </p:sp>
      <p:sp>
        <p:nvSpPr>
          <p:cNvPr id="6" name="Content Placeholder 5"/>
          <p:cNvSpPr>
            <a:spLocks noGrp="1"/>
          </p:cNvSpPr>
          <p:nvPr>
            <p:ph sz="quarter" idx="4"/>
          </p:nvPr>
        </p:nvSpPr>
        <p:spPr/>
        <p:txBody>
          <a:bodyPr>
            <a:normAutofit fontScale="92500" lnSpcReduction="10000"/>
          </a:bodyPr>
          <a:lstStyle/>
          <a:p>
            <a:r>
              <a:rPr lang="en-US" dirty="0" smtClean="0"/>
              <a:t>Hip extensor strength</a:t>
            </a:r>
          </a:p>
          <a:p>
            <a:r>
              <a:rPr lang="en-US" dirty="0" smtClean="0"/>
              <a:t>Apley’s compression</a:t>
            </a:r>
          </a:p>
          <a:p>
            <a:r>
              <a:rPr lang="en-US" dirty="0" smtClean="0"/>
              <a:t>Apley’s distraction </a:t>
            </a:r>
          </a:p>
          <a:p>
            <a:r>
              <a:rPr lang="en-US" dirty="0" smtClean="0"/>
              <a:t>Forefoot </a:t>
            </a:r>
            <a:r>
              <a:rPr lang="en-US" dirty="0" err="1" smtClean="0"/>
              <a:t>varus</a:t>
            </a:r>
            <a:endParaRPr lang="en-US" dirty="0" smtClean="0"/>
          </a:p>
          <a:p>
            <a:r>
              <a:rPr lang="en-US" dirty="0" err="1" smtClean="0"/>
              <a:t>Gastroc</a:t>
            </a:r>
            <a:r>
              <a:rPr lang="en-US" dirty="0" smtClean="0"/>
              <a:t>/Soleus flexibility</a:t>
            </a:r>
          </a:p>
          <a:p>
            <a:r>
              <a:rPr lang="en-US" dirty="0" smtClean="0"/>
              <a:t>Craig test (for femoral </a:t>
            </a:r>
            <a:r>
              <a:rPr lang="en-US" dirty="0" err="1" smtClean="0"/>
              <a:t>anteversion</a:t>
            </a:r>
            <a:r>
              <a:rPr lang="en-US" dirty="0" smtClean="0"/>
              <a:t>/retroversion)</a:t>
            </a:r>
          </a:p>
          <a:p>
            <a:r>
              <a:rPr lang="en-US" dirty="0" err="1"/>
              <a:t>Tibial</a:t>
            </a:r>
            <a:r>
              <a:rPr lang="en-US" dirty="0"/>
              <a:t> </a:t>
            </a:r>
            <a:r>
              <a:rPr lang="en-US" dirty="0" smtClean="0"/>
              <a:t>torsion</a:t>
            </a:r>
          </a:p>
          <a:p>
            <a:endParaRPr lang="en-US" dirty="0" smtClean="0"/>
          </a:p>
          <a:p>
            <a:endParaRPr lang="en-US" dirty="0"/>
          </a:p>
        </p:txBody>
      </p:sp>
      <p:pic>
        <p:nvPicPr>
          <p:cNvPr id="4098" name="Picture 2" descr="http://pediatrichippain.weebly.com/uploads/7/8/1/7/7817720/566315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7781" y="3737371"/>
            <a:ext cx="1785938" cy="18859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675465" y="5623321"/>
            <a:ext cx="891591" cy="300082"/>
          </a:xfrm>
          <a:prstGeom prst="rect">
            <a:avLst/>
          </a:prstGeom>
        </p:spPr>
        <p:txBody>
          <a:bodyPr wrap="none">
            <a:spAutoFit/>
          </a:bodyPr>
          <a:lstStyle/>
          <a:p>
            <a:r>
              <a:rPr lang="en-US" sz="1350" dirty="0"/>
              <a:t>Ober Test</a:t>
            </a:r>
          </a:p>
        </p:txBody>
      </p:sp>
    </p:spTree>
    <p:extLst>
      <p:ext uri="{BB962C8B-B14F-4D97-AF65-F5344CB8AC3E}">
        <p14:creationId xmlns:p14="http://schemas.microsoft.com/office/powerpoint/2010/main" val="35131579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Differential Diagnoses</a:t>
            </a:r>
            <a:endParaRPr lang="en-US" dirty="0"/>
          </a:p>
        </p:txBody>
      </p:sp>
      <p:sp>
        <p:nvSpPr>
          <p:cNvPr id="6" name="Subtitle 5"/>
          <p:cNvSpPr>
            <a:spLocks noGrp="1"/>
          </p:cNvSpPr>
          <p:nvPr>
            <p:ph type="subTitle" idx="1"/>
          </p:nvPr>
        </p:nvSpPr>
        <p:spPr/>
        <p:txBody>
          <a:bodyPr/>
          <a:lstStyle/>
          <a:p>
            <a:r>
              <a:rPr lang="en-US" dirty="0" smtClean="0"/>
              <a:t>Conditions to rule out</a:t>
            </a:r>
          </a:p>
          <a:p>
            <a:endParaRPr lang="en-US" dirty="0"/>
          </a:p>
        </p:txBody>
      </p:sp>
    </p:spTree>
    <p:extLst>
      <p:ext uri="{BB962C8B-B14F-4D97-AF65-F5344CB8AC3E}">
        <p14:creationId xmlns:p14="http://schemas.microsoft.com/office/powerpoint/2010/main" val="275217139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business</a:t>
            </a:r>
            <a:endParaRPr lang="en-US" dirty="0"/>
          </a:p>
        </p:txBody>
      </p:sp>
      <p:sp>
        <p:nvSpPr>
          <p:cNvPr id="3" name="Content Placeholder 2"/>
          <p:cNvSpPr>
            <a:spLocks noGrp="1"/>
          </p:cNvSpPr>
          <p:nvPr>
            <p:ph idx="1"/>
          </p:nvPr>
        </p:nvSpPr>
        <p:spPr/>
        <p:txBody>
          <a:bodyPr>
            <a:normAutofit/>
          </a:bodyPr>
          <a:lstStyle/>
          <a:p>
            <a:r>
              <a:rPr lang="en-US" dirty="0" smtClean="0"/>
              <a:t>Significance of Patellofemoral Pain Syndrome (PFPS)</a:t>
            </a:r>
          </a:p>
          <a:p>
            <a:r>
              <a:rPr lang="en-US" dirty="0" smtClean="0"/>
              <a:t>Pathology of PFPS</a:t>
            </a:r>
          </a:p>
          <a:p>
            <a:r>
              <a:rPr lang="en-US" dirty="0" smtClean="0"/>
              <a:t>Anatomy and structures of the knee</a:t>
            </a:r>
          </a:p>
          <a:p>
            <a:r>
              <a:rPr lang="en-US" dirty="0" smtClean="0"/>
              <a:t>Biomechanics of the knee</a:t>
            </a:r>
          </a:p>
          <a:p>
            <a:r>
              <a:rPr lang="en-US" dirty="0" smtClean="0"/>
              <a:t>Physical Examination of patients with PFPS</a:t>
            </a:r>
          </a:p>
          <a:p>
            <a:r>
              <a:rPr lang="en-US" dirty="0" smtClean="0"/>
              <a:t>Intervention for PFPS based on the etiology</a:t>
            </a:r>
            <a:endParaRPr lang="en-US" dirty="0"/>
          </a:p>
        </p:txBody>
      </p:sp>
    </p:spTree>
    <p:extLst>
      <p:ext uri="{BB962C8B-B14F-4D97-AF65-F5344CB8AC3E}">
        <p14:creationId xmlns:p14="http://schemas.microsoft.com/office/powerpoint/2010/main" val="17531028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Differential Diagnoses</a:t>
            </a:r>
            <a:endParaRPr lang="en-US" dirty="0"/>
          </a:p>
        </p:txBody>
      </p:sp>
      <p:sp>
        <p:nvSpPr>
          <p:cNvPr id="5" name="Text Placeholder 4"/>
          <p:cNvSpPr>
            <a:spLocks noGrp="1"/>
          </p:cNvSpPr>
          <p:nvPr>
            <p:ph type="body" idx="1"/>
          </p:nvPr>
        </p:nvSpPr>
        <p:spPr>
          <a:xfrm>
            <a:off x="779463" y="1524000"/>
            <a:ext cx="7583488" cy="838200"/>
          </a:xfrm>
        </p:spPr>
        <p:txBody>
          <a:bodyPr/>
          <a:lstStyle/>
          <a:p>
            <a:pPr algn="l"/>
            <a:r>
              <a:rPr lang="en-US" dirty="0" smtClean="0"/>
              <a:t>Diagnoses to Rule Out</a:t>
            </a:r>
            <a:endParaRPr lang="en-US" dirty="0"/>
          </a:p>
        </p:txBody>
      </p:sp>
      <p:sp>
        <p:nvSpPr>
          <p:cNvPr id="3" name="Content Placeholder 2"/>
          <p:cNvSpPr>
            <a:spLocks noGrp="1"/>
          </p:cNvSpPr>
          <p:nvPr>
            <p:ph sz="half" idx="2"/>
          </p:nvPr>
        </p:nvSpPr>
        <p:spPr/>
        <p:txBody>
          <a:bodyPr/>
          <a:lstStyle/>
          <a:p>
            <a:r>
              <a:rPr lang="en-US" dirty="0" smtClean="0"/>
              <a:t>ACL/PCL injury</a:t>
            </a:r>
          </a:p>
          <a:p>
            <a:r>
              <a:rPr lang="en-US" dirty="0" smtClean="0"/>
              <a:t>MCL/LCL instability</a:t>
            </a:r>
          </a:p>
          <a:p>
            <a:r>
              <a:rPr lang="en-US" dirty="0" smtClean="0"/>
              <a:t>Meniscus tear/pathology</a:t>
            </a:r>
          </a:p>
          <a:p>
            <a:r>
              <a:rPr lang="en-US" dirty="0" smtClean="0"/>
              <a:t>Medial/lateral instability</a:t>
            </a:r>
          </a:p>
          <a:p>
            <a:r>
              <a:rPr lang="en-US" dirty="0"/>
              <a:t>Plica Syndrome</a:t>
            </a:r>
          </a:p>
          <a:p>
            <a:r>
              <a:rPr lang="en-US" dirty="0"/>
              <a:t>ITB Friction</a:t>
            </a:r>
          </a:p>
          <a:p>
            <a:endParaRPr lang="en-US" dirty="0" smtClean="0"/>
          </a:p>
        </p:txBody>
      </p:sp>
    </p:spTree>
    <p:extLst>
      <p:ext uri="{BB962C8B-B14F-4D97-AF65-F5344CB8AC3E}">
        <p14:creationId xmlns:p14="http://schemas.microsoft.com/office/powerpoint/2010/main" val="42874512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a:solidFill>
                  <a:prstClr val="white"/>
                </a:solidFill>
              </a:rPr>
              <a:t>Differential Diagnoses</a:t>
            </a:r>
            <a:endParaRPr lang="en-US" dirty="0"/>
          </a:p>
        </p:txBody>
      </p:sp>
      <p:sp>
        <p:nvSpPr>
          <p:cNvPr id="4" name="Text Placeholder 3"/>
          <p:cNvSpPr>
            <a:spLocks noGrp="1"/>
          </p:cNvSpPr>
          <p:nvPr>
            <p:ph type="body" idx="1"/>
          </p:nvPr>
        </p:nvSpPr>
        <p:spPr/>
        <p:txBody>
          <a:bodyPr/>
          <a:lstStyle/>
          <a:p>
            <a:r>
              <a:rPr lang="en-US" dirty="0" smtClean="0"/>
              <a:t>Meniscus Injury</a:t>
            </a:r>
            <a:endParaRPr lang="en-US" dirty="0"/>
          </a:p>
        </p:txBody>
      </p:sp>
      <p:sp>
        <p:nvSpPr>
          <p:cNvPr id="5" name="Content Placeholder 4"/>
          <p:cNvSpPr>
            <a:spLocks noGrp="1"/>
          </p:cNvSpPr>
          <p:nvPr>
            <p:ph sz="half" idx="2"/>
          </p:nvPr>
        </p:nvSpPr>
        <p:spPr/>
        <p:txBody>
          <a:bodyPr/>
          <a:lstStyle/>
          <a:p>
            <a:r>
              <a:rPr lang="en-US" dirty="0" smtClean="0"/>
              <a:t>+ McMurray’s test</a:t>
            </a:r>
          </a:p>
          <a:p>
            <a:r>
              <a:rPr lang="en-US" dirty="0" smtClean="0"/>
              <a:t>–  Apley’s Distraction</a:t>
            </a:r>
          </a:p>
          <a:p>
            <a:r>
              <a:rPr lang="en-US" dirty="0" smtClean="0"/>
              <a:t>+ Apley’s Compression</a:t>
            </a:r>
          </a:p>
          <a:p>
            <a:endParaRPr lang="en-US" dirty="0"/>
          </a:p>
        </p:txBody>
      </p:sp>
      <p:sp>
        <p:nvSpPr>
          <p:cNvPr id="6" name="Text Placeholder 5"/>
          <p:cNvSpPr>
            <a:spLocks noGrp="1"/>
          </p:cNvSpPr>
          <p:nvPr>
            <p:ph type="body" sz="quarter" idx="3"/>
          </p:nvPr>
        </p:nvSpPr>
        <p:spPr/>
        <p:txBody>
          <a:bodyPr/>
          <a:lstStyle/>
          <a:p>
            <a:r>
              <a:rPr lang="en-US" dirty="0" err="1" smtClean="0"/>
              <a:t>Condromalacia</a:t>
            </a:r>
            <a:endParaRPr lang="en-US" dirty="0"/>
          </a:p>
        </p:txBody>
      </p:sp>
      <p:sp>
        <p:nvSpPr>
          <p:cNvPr id="7" name="Content Placeholder 6"/>
          <p:cNvSpPr>
            <a:spLocks noGrp="1"/>
          </p:cNvSpPr>
          <p:nvPr>
            <p:ph sz="quarter" idx="4"/>
          </p:nvPr>
        </p:nvSpPr>
        <p:spPr/>
        <p:txBody>
          <a:bodyPr>
            <a:normAutofit fontScale="92500" lnSpcReduction="20000"/>
          </a:bodyPr>
          <a:lstStyle/>
          <a:p>
            <a:pPr marL="0" indent="0">
              <a:buNone/>
            </a:pPr>
            <a:r>
              <a:rPr lang="en-US" dirty="0" smtClean="0"/>
              <a:t>Pain is due to damage to cartilage under the patella possibly caused by overuse or patella </a:t>
            </a:r>
            <a:r>
              <a:rPr lang="en-US" dirty="0" err="1" smtClean="0"/>
              <a:t>maltracking</a:t>
            </a:r>
            <a:r>
              <a:rPr lang="en-US" dirty="0" smtClean="0"/>
              <a:t>.</a:t>
            </a:r>
          </a:p>
          <a:p>
            <a:r>
              <a:rPr lang="en-US" dirty="0" smtClean="0"/>
              <a:t>+ Clark’s test</a:t>
            </a:r>
          </a:p>
          <a:p>
            <a:r>
              <a:rPr lang="en-US" dirty="0" smtClean="0"/>
              <a:t>+ Patella grind test</a:t>
            </a:r>
          </a:p>
          <a:p>
            <a:r>
              <a:rPr lang="en-US" dirty="0" smtClean="0"/>
              <a:t>Tight ITB</a:t>
            </a:r>
          </a:p>
          <a:p>
            <a:r>
              <a:rPr lang="en-US" dirty="0" smtClean="0"/>
              <a:t>Pain with prolonged sitting</a:t>
            </a:r>
          </a:p>
          <a:p>
            <a:r>
              <a:rPr lang="en-US" dirty="0" smtClean="0"/>
              <a:t>Grinding of the knee with flexion and extension</a:t>
            </a:r>
            <a:endParaRPr lang="en-US" dirty="0"/>
          </a:p>
        </p:txBody>
      </p:sp>
    </p:spTree>
    <p:extLst>
      <p:ext uri="{BB962C8B-B14F-4D97-AF65-F5344CB8AC3E}">
        <p14:creationId xmlns:p14="http://schemas.microsoft.com/office/powerpoint/2010/main" val="29844866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a:solidFill>
                  <a:prstClr val="white"/>
                </a:solidFill>
              </a:rPr>
              <a:t>Differential Diagnoses</a:t>
            </a:r>
            <a:endParaRPr lang="en-US" dirty="0"/>
          </a:p>
        </p:txBody>
      </p:sp>
      <p:sp>
        <p:nvSpPr>
          <p:cNvPr id="3" name="Text Placeholder 2"/>
          <p:cNvSpPr>
            <a:spLocks noGrp="1"/>
          </p:cNvSpPr>
          <p:nvPr>
            <p:ph type="body" idx="1"/>
          </p:nvPr>
        </p:nvSpPr>
        <p:spPr/>
        <p:txBody>
          <a:bodyPr/>
          <a:lstStyle/>
          <a:p>
            <a:r>
              <a:rPr lang="en-US" dirty="0" smtClean="0"/>
              <a:t>ACL Injury</a:t>
            </a:r>
            <a:endParaRPr lang="en-US" dirty="0"/>
          </a:p>
        </p:txBody>
      </p:sp>
      <p:sp>
        <p:nvSpPr>
          <p:cNvPr id="4" name="Content Placeholder 3"/>
          <p:cNvSpPr>
            <a:spLocks noGrp="1"/>
          </p:cNvSpPr>
          <p:nvPr>
            <p:ph sz="half" idx="2"/>
          </p:nvPr>
        </p:nvSpPr>
        <p:spPr/>
        <p:txBody>
          <a:bodyPr/>
          <a:lstStyle/>
          <a:p>
            <a:r>
              <a:rPr lang="en-US" dirty="0" smtClean="0"/>
              <a:t>+ </a:t>
            </a:r>
            <a:r>
              <a:rPr lang="en-US" dirty="0" err="1" smtClean="0"/>
              <a:t>Lachman’s</a:t>
            </a:r>
            <a:r>
              <a:rPr lang="en-US" dirty="0" smtClean="0"/>
              <a:t> test</a:t>
            </a:r>
          </a:p>
          <a:p>
            <a:r>
              <a:rPr lang="en-US" dirty="0" smtClean="0"/>
              <a:t>+ Anterior Drawer test</a:t>
            </a:r>
          </a:p>
          <a:p>
            <a:r>
              <a:rPr lang="en-US" dirty="0" smtClean="0"/>
              <a:t>+ Pivot Shift test</a:t>
            </a:r>
            <a:endParaRPr lang="en-US" dirty="0"/>
          </a:p>
        </p:txBody>
      </p:sp>
      <p:sp>
        <p:nvSpPr>
          <p:cNvPr id="5" name="Text Placeholder 4"/>
          <p:cNvSpPr>
            <a:spLocks noGrp="1"/>
          </p:cNvSpPr>
          <p:nvPr>
            <p:ph type="body" sz="quarter" idx="3"/>
          </p:nvPr>
        </p:nvSpPr>
        <p:spPr/>
        <p:txBody>
          <a:bodyPr/>
          <a:lstStyle/>
          <a:p>
            <a:r>
              <a:rPr lang="en-US" dirty="0" smtClean="0"/>
              <a:t>PCL Injury</a:t>
            </a:r>
            <a:endParaRPr lang="en-US" dirty="0"/>
          </a:p>
        </p:txBody>
      </p:sp>
      <p:sp>
        <p:nvSpPr>
          <p:cNvPr id="6" name="Content Placeholder 5"/>
          <p:cNvSpPr>
            <a:spLocks noGrp="1"/>
          </p:cNvSpPr>
          <p:nvPr>
            <p:ph sz="quarter" idx="4"/>
          </p:nvPr>
        </p:nvSpPr>
        <p:spPr/>
        <p:txBody>
          <a:bodyPr/>
          <a:lstStyle/>
          <a:p>
            <a:r>
              <a:rPr lang="en-US" dirty="0" smtClean="0"/>
              <a:t>+ Posterior Drawer test</a:t>
            </a:r>
          </a:p>
          <a:p>
            <a:r>
              <a:rPr lang="en-US" dirty="0" smtClean="0"/>
              <a:t>+ Posterior Sag Sign</a:t>
            </a:r>
            <a:endParaRPr lang="en-US" dirty="0"/>
          </a:p>
        </p:txBody>
      </p:sp>
    </p:spTree>
    <p:extLst>
      <p:ext uri="{BB962C8B-B14F-4D97-AF65-F5344CB8AC3E}">
        <p14:creationId xmlns:p14="http://schemas.microsoft.com/office/powerpoint/2010/main" val="35744753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a:solidFill>
                  <a:prstClr val="white"/>
                </a:solidFill>
              </a:rPr>
              <a:t>Differential Diagnoses</a:t>
            </a:r>
            <a:endParaRPr lang="en-US" dirty="0"/>
          </a:p>
        </p:txBody>
      </p:sp>
      <p:sp>
        <p:nvSpPr>
          <p:cNvPr id="3" name="Text Placeholder 2"/>
          <p:cNvSpPr>
            <a:spLocks noGrp="1"/>
          </p:cNvSpPr>
          <p:nvPr>
            <p:ph type="body" idx="1"/>
          </p:nvPr>
        </p:nvSpPr>
        <p:spPr/>
        <p:txBody>
          <a:bodyPr/>
          <a:lstStyle/>
          <a:p>
            <a:r>
              <a:rPr lang="en-US" dirty="0" smtClean="0"/>
              <a:t>MCL Injury</a:t>
            </a:r>
            <a:endParaRPr lang="en-US" dirty="0"/>
          </a:p>
        </p:txBody>
      </p:sp>
      <p:sp>
        <p:nvSpPr>
          <p:cNvPr id="4" name="Content Placeholder 3"/>
          <p:cNvSpPr>
            <a:spLocks noGrp="1"/>
          </p:cNvSpPr>
          <p:nvPr>
            <p:ph sz="half" idx="2"/>
          </p:nvPr>
        </p:nvSpPr>
        <p:spPr/>
        <p:txBody>
          <a:bodyPr/>
          <a:lstStyle/>
          <a:p>
            <a:r>
              <a:rPr lang="en-US" dirty="0" smtClean="0"/>
              <a:t>+ Apley’s Distraction test (excess motion/pain with external rotation)</a:t>
            </a:r>
          </a:p>
          <a:p>
            <a:r>
              <a:rPr lang="en-US" dirty="0"/>
              <a:t>+ Valgus stress test</a:t>
            </a:r>
          </a:p>
          <a:p>
            <a:endParaRPr lang="en-US" dirty="0"/>
          </a:p>
        </p:txBody>
      </p:sp>
      <p:sp>
        <p:nvSpPr>
          <p:cNvPr id="5" name="Text Placeholder 4"/>
          <p:cNvSpPr>
            <a:spLocks noGrp="1"/>
          </p:cNvSpPr>
          <p:nvPr>
            <p:ph type="body" sz="quarter" idx="3"/>
          </p:nvPr>
        </p:nvSpPr>
        <p:spPr/>
        <p:txBody>
          <a:bodyPr/>
          <a:lstStyle/>
          <a:p>
            <a:r>
              <a:rPr lang="en-US" dirty="0" smtClean="0"/>
              <a:t>LCL Injury</a:t>
            </a:r>
            <a:endParaRPr lang="en-US" dirty="0"/>
          </a:p>
        </p:txBody>
      </p:sp>
      <p:sp>
        <p:nvSpPr>
          <p:cNvPr id="6" name="Content Placeholder 5"/>
          <p:cNvSpPr>
            <a:spLocks noGrp="1"/>
          </p:cNvSpPr>
          <p:nvPr>
            <p:ph sz="quarter" idx="4"/>
          </p:nvPr>
        </p:nvSpPr>
        <p:spPr/>
        <p:txBody>
          <a:bodyPr/>
          <a:lstStyle/>
          <a:p>
            <a:r>
              <a:rPr lang="en-US" dirty="0"/>
              <a:t>+ Apley’s Distraction test (excess motion/pain with </a:t>
            </a:r>
            <a:r>
              <a:rPr lang="en-US" dirty="0" smtClean="0"/>
              <a:t>internal rotation</a:t>
            </a:r>
            <a:r>
              <a:rPr lang="en-US" dirty="0"/>
              <a:t>)</a:t>
            </a:r>
          </a:p>
          <a:p>
            <a:r>
              <a:rPr lang="en-US" dirty="0" smtClean="0"/>
              <a:t>+ </a:t>
            </a:r>
            <a:r>
              <a:rPr lang="en-US" dirty="0" err="1" smtClean="0"/>
              <a:t>Varus</a:t>
            </a:r>
            <a:r>
              <a:rPr lang="en-US" dirty="0" smtClean="0"/>
              <a:t> stress test</a:t>
            </a:r>
            <a:endParaRPr lang="en-US" dirty="0"/>
          </a:p>
        </p:txBody>
      </p:sp>
    </p:spTree>
    <p:extLst>
      <p:ext uri="{BB962C8B-B14F-4D97-AF65-F5344CB8AC3E}">
        <p14:creationId xmlns:p14="http://schemas.microsoft.com/office/powerpoint/2010/main" val="51318752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a:solidFill>
                  <a:prstClr val="white"/>
                </a:solidFill>
              </a:rPr>
              <a:t>Differential Diagnoses</a:t>
            </a:r>
            <a:endParaRPr lang="en-US" dirty="0"/>
          </a:p>
        </p:txBody>
      </p:sp>
      <p:sp>
        <p:nvSpPr>
          <p:cNvPr id="3" name="Text Placeholder 2"/>
          <p:cNvSpPr>
            <a:spLocks noGrp="1"/>
          </p:cNvSpPr>
          <p:nvPr>
            <p:ph type="body" idx="1"/>
          </p:nvPr>
        </p:nvSpPr>
        <p:spPr/>
        <p:txBody>
          <a:bodyPr/>
          <a:lstStyle/>
          <a:p>
            <a:r>
              <a:rPr lang="en-US" dirty="0" smtClean="0"/>
              <a:t>Plica Syndrome</a:t>
            </a:r>
            <a:endParaRPr lang="en-US" dirty="0"/>
          </a:p>
        </p:txBody>
      </p:sp>
      <p:sp>
        <p:nvSpPr>
          <p:cNvPr id="4" name="Content Placeholder 3"/>
          <p:cNvSpPr>
            <a:spLocks noGrp="1"/>
          </p:cNvSpPr>
          <p:nvPr>
            <p:ph sz="half" idx="2"/>
          </p:nvPr>
        </p:nvSpPr>
        <p:spPr/>
        <p:txBody>
          <a:bodyPr/>
          <a:lstStyle/>
          <a:p>
            <a:r>
              <a:rPr lang="en-US" dirty="0" smtClean="0"/>
              <a:t>+ Medial Plica test</a:t>
            </a:r>
          </a:p>
          <a:p>
            <a:r>
              <a:rPr lang="en-US" dirty="0" smtClean="0"/>
              <a:t>Pain with palpation along medial edge of patella</a:t>
            </a:r>
          </a:p>
          <a:p>
            <a:r>
              <a:rPr lang="en-US" dirty="0" smtClean="0"/>
              <a:t>Audible clicking in the knee with flexion/extension</a:t>
            </a:r>
          </a:p>
          <a:p>
            <a:r>
              <a:rPr lang="en-US" dirty="0" smtClean="0"/>
              <a:t>No other notable findings on exam</a:t>
            </a:r>
            <a:endParaRPr lang="en-US" dirty="0"/>
          </a:p>
        </p:txBody>
      </p:sp>
      <p:sp>
        <p:nvSpPr>
          <p:cNvPr id="5" name="Text Placeholder 4"/>
          <p:cNvSpPr>
            <a:spLocks noGrp="1"/>
          </p:cNvSpPr>
          <p:nvPr>
            <p:ph type="body" sz="quarter" idx="3"/>
          </p:nvPr>
        </p:nvSpPr>
        <p:spPr/>
        <p:txBody>
          <a:bodyPr/>
          <a:lstStyle/>
          <a:p>
            <a:r>
              <a:rPr lang="en-US" dirty="0" smtClean="0"/>
              <a:t>ITB Friction</a:t>
            </a:r>
            <a:endParaRPr lang="en-US" dirty="0"/>
          </a:p>
        </p:txBody>
      </p:sp>
      <p:sp>
        <p:nvSpPr>
          <p:cNvPr id="6" name="Content Placeholder 5"/>
          <p:cNvSpPr>
            <a:spLocks noGrp="1"/>
          </p:cNvSpPr>
          <p:nvPr>
            <p:ph sz="quarter" idx="4"/>
          </p:nvPr>
        </p:nvSpPr>
        <p:spPr/>
        <p:txBody>
          <a:bodyPr/>
          <a:lstStyle/>
          <a:p>
            <a:r>
              <a:rPr lang="en-US" dirty="0" smtClean="0"/>
              <a:t>+ Ober test</a:t>
            </a:r>
          </a:p>
          <a:p>
            <a:pPr>
              <a:buFont typeface="Arial" panose="020B0604020202020204" pitchFamily="34" charset="0"/>
              <a:buChar char="•"/>
            </a:pPr>
            <a:r>
              <a:rPr lang="en-US" dirty="0" smtClean="0"/>
              <a:t>Subjective reports of changes in training schedule such as increased mileage, altered terrain, or change in shoes </a:t>
            </a:r>
            <a:r>
              <a:rPr lang="en-US" sz="1200" dirty="0" smtClean="0"/>
              <a:t>(McConnell, 2014)</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49487401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PFPS Presentations</a:t>
            </a:r>
            <a:endParaRPr lang="en-US" dirty="0"/>
          </a:p>
        </p:txBody>
      </p:sp>
      <p:sp>
        <p:nvSpPr>
          <p:cNvPr id="3" name="Subtitle 2"/>
          <p:cNvSpPr>
            <a:spLocks noGrp="1"/>
          </p:cNvSpPr>
          <p:nvPr>
            <p:ph type="subTitle" idx="1"/>
          </p:nvPr>
        </p:nvSpPr>
        <p:spPr/>
        <p:txBody>
          <a:bodyPr/>
          <a:lstStyle/>
          <a:p>
            <a:r>
              <a:rPr lang="en-US" dirty="0" smtClean="0"/>
              <a:t>Patella Instability, Patella </a:t>
            </a:r>
            <a:r>
              <a:rPr lang="en-US" dirty="0" err="1" smtClean="0"/>
              <a:t>Malalignment</a:t>
            </a:r>
            <a:r>
              <a:rPr lang="en-US" dirty="0" smtClean="0"/>
              <a:t>, Excessive Knee Valgus</a:t>
            </a:r>
            <a:endParaRPr lang="en-US" dirty="0"/>
          </a:p>
        </p:txBody>
      </p:sp>
    </p:spTree>
    <p:extLst>
      <p:ext uri="{BB962C8B-B14F-4D97-AF65-F5344CB8AC3E}">
        <p14:creationId xmlns:p14="http://schemas.microsoft.com/office/powerpoint/2010/main" val="27185758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Clusters</a:t>
            </a:r>
            <a:endParaRPr lang="en-US" dirty="0"/>
          </a:p>
        </p:txBody>
      </p:sp>
      <p:sp>
        <p:nvSpPr>
          <p:cNvPr id="3" name="Text Placeholder 2"/>
          <p:cNvSpPr>
            <a:spLocks noGrp="1"/>
          </p:cNvSpPr>
          <p:nvPr>
            <p:ph type="body" idx="1"/>
          </p:nvPr>
        </p:nvSpPr>
        <p:spPr>
          <a:xfrm>
            <a:off x="779463" y="1524000"/>
            <a:ext cx="7583488" cy="838200"/>
          </a:xfrm>
        </p:spPr>
        <p:txBody>
          <a:bodyPr/>
          <a:lstStyle/>
          <a:p>
            <a:r>
              <a:rPr lang="en-US" dirty="0" smtClean="0"/>
              <a:t>Patella Instability</a:t>
            </a:r>
            <a:endParaRPr lang="en-US" dirty="0"/>
          </a:p>
        </p:txBody>
      </p:sp>
      <p:sp>
        <p:nvSpPr>
          <p:cNvPr id="4" name="Content Placeholder 3"/>
          <p:cNvSpPr>
            <a:spLocks noGrp="1"/>
          </p:cNvSpPr>
          <p:nvPr>
            <p:ph sz="half" idx="2"/>
          </p:nvPr>
        </p:nvSpPr>
        <p:spPr/>
        <p:txBody>
          <a:bodyPr>
            <a:normAutofit fontScale="92500" lnSpcReduction="20000"/>
          </a:bodyPr>
          <a:lstStyle/>
          <a:p>
            <a:r>
              <a:rPr lang="en-US" dirty="0" smtClean="0"/>
              <a:t>Female </a:t>
            </a:r>
          </a:p>
          <a:p>
            <a:r>
              <a:rPr lang="en-US" dirty="0" smtClean="0"/>
              <a:t>Patella </a:t>
            </a:r>
            <a:r>
              <a:rPr lang="en-US" dirty="0" err="1" smtClean="0"/>
              <a:t>alta</a:t>
            </a:r>
            <a:endParaRPr lang="en-US" dirty="0" smtClean="0"/>
          </a:p>
          <a:p>
            <a:r>
              <a:rPr lang="en-US" dirty="0" smtClean="0"/>
              <a:t>Knee buckling or giving way</a:t>
            </a:r>
          </a:p>
          <a:p>
            <a:r>
              <a:rPr lang="en-US" dirty="0" smtClean="0"/>
              <a:t>Femoral </a:t>
            </a:r>
            <a:r>
              <a:rPr lang="en-US" dirty="0" err="1" smtClean="0"/>
              <a:t>anteversion</a:t>
            </a:r>
            <a:r>
              <a:rPr lang="en-US" dirty="0" smtClean="0"/>
              <a:t> and/or external </a:t>
            </a:r>
            <a:r>
              <a:rPr lang="en-US" dirty="0" err="1" smtClean="0"/>
              <a:t>tibial</a:t>
            </a:r>
            <a:r>
              <a:rPr lang="en-US" dirty="0" smtClean="0"/>
              <a:t> torsion</a:t>
            </a:r>
          </a:p>
          <a:p>
            <a:r>
              <a:rPr lang="en-US" dirty="0" smtClean="0"/>
              <a:t>Squinting patellae</a:t>
            </a:r>
          </a:p>
          <a:p>
            <a:r>
              <a:rPr lang="en-US" dirty="0" smtClean="0"/>
              <a:t>Q angle &gt; 20 degrees</a:t>
            </a:r>
          </a:p>
          <a:p>
            <a:r>
              <a:rPr lang="en-US" dirty="0" smtClean="0"/>
              <a:t>Pain with lateral movement of patella</a:t>
            </a:r>
            <a:endParaRPr lang="en-US" dirty="0"/>
          </a:p>
        </p:txBody>
      </p:sp>
      <p:sp>
        <p:nvSpPr>
          <p:cNvPr id="7" name="Rectangle 6"/>
          <p:cNvSpPr/>
          <p:nvPr/>
        </p:nvSpPr>
        <p:spPr>
          <a:xfrm>
            <a:off x="4647402" y="6250776"/>
            <a:ext cx="4144211" cy="369332"/>
          </a:xfrm>
          <a:prstGeom prst="rect">
            <a:avLst/>
          </a:prstGeom>
        </p:spPr>
        <p:txBody>
          <a:bodyPr wrap="none">
            <a:spAutoFit/>
          </a:bodyPr>
          <a:lstStyle/>
          <a:p>
            <a:r>
              <a:rPr lang="en-US" dirty="0" smtClean="0"/>
              <a:t>Davis &amp; Powers, 2010; McConnell, 2014</a:t>
            </a:r>
            <a:endParaRPr lang="en-US" dirty="0"/>
          </a:p>
        </p:txBody>
      </p:sp>
      <p:sp>
        <p:nvSpPr>
          <p:cNvPr id="8" name="Content Placeholder 7"/>
          <p:cNvSpPr>
            <a:spLocks noGrp="1"/>
          </p:cNvSpPr>
          <p:nvPr>
            <p:ph sz="quarter" idx="4"/>
          </p:nvPr>
        </p:nvSpPr>
        <p:spPr/>
        <p:txBody>
          <a:bodyPr>
            <a:normAutofit lnSpcReduction="10000"/>
          </a:bodyPr>
          <a:lstStyle/>
          <a:p>
            <a:r>
              <a:rPr lang="en-US" dirty="0"/>
              <a:t>+ Apprehension test (laterally)</a:t>
            </a:r>
          </a:p>
          <a:p>
            <a:r>
              <a:rPr lang="en-US" dirty="0" smtClean="0"/>
              <a:t>+ Thomas test (tight rectus </a:t>
            </a:r>
            <a:r>
              <a:rPr lang="en-US" dirty="0" err="1" smtClean="0"/>
              <a:t>femoris</a:t>
            </a:r>
            <a:r>
              <a:rPr lang="en-US" dirty="0" smtClean="0"/>
              <a:t>)</a:t>
            </a:r>
          </a:p>
          <a:p>
            <a:r>
              <a:rPr lang="en-US" dirty="0" smtClean="0"/>
              <a:t>Weakness of quad muscles (knee extensors)</a:t>
            </a:r>
          </a:p>
          <a:p>
            <a:r>
              <a:rPr lang="en-US" dirty="0"/>
              <a:t>Recurrent subluxation of the patella</a:t>
            </a:r>
          </a:p>
          <a:p>
            <a:r>
              <a:rPr lang="en-US" dirty="0" smtClean="0"/>
              <a:t>Patella hypermobility</a:t>
            </a:r>
            <a:endParaRPr lang="en-US" dirty="0"/>
          </a:p>
        </p:txBody>
      </p:sp>
    </p:spTree>
    <p:extLst>
      <p:ext uri="{BB962C8B-B14F-4D97-AF65-F5344CB8AC3E}">
        <p14:creationId xmlns:p14="http://schemas.microsoft.com/office/powerpoint/2010/main" val="308413110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Clusters</a:t>
            </a:r>
            <a:endParaRPr lang="en-US" dirty="0"/>
          </a:p>
        </p:txBody>
      </p:sp>
      <p:sp>
        <p:nvSpPr>
          <p:cNvPr id="5" name="Text Placeholder 4"/>
          <p:cNvSpPr>
            <a:spLocks noGrp="1"/>
          </p:cNvSpPr>
          <p:nvPr>
            <p:ph type="body" sz="quarter" idx="3"/>
          </p:nvPr>
        </p:nvSpPr>
        <p:spPr>
          <a:xfrm>
            <a:off x="779463" y="1524000"/>
            <a:ext cx="7583488" cy="838200"/>
          </a:xfrm>
        </p:spPr>
        <p:txBody>
          <a:bodyPr/>
          <a:lstStyle/>
          <a:p>
            <a:r>
              <a:rPr lang="en-US" dirty="0" smtClean="0"/>
              <a:t>Patella </a:t>
            </a:r>
            <a:r>
              <a:rPr lang="en-US" dirty="0" err="1" smtClean="0"/>
              <a:t>Malalignment</a:t>
            </a:r>
            <a:endParaRPr lang="en-US" dirty="0"/>
          </a:p>
        </p:txBody>
      </p:sp>
      <p:sp>
        <p:nvSpPr>
          <p:cNvPr id="6" name="Content Placeholder 5"/>
          <p:cNvSpPr>
            <a:spLocks noGrp="1"/>
          </p:cNvSpPr>
          <p:nvPr>
            <p:ph sz="quarter" idx="4"/>
          </p:nvPr>
        </p:nvSpPr>
        <p:spPr>
          <a:xfrm>
            <a:off x="779463" y="2393576"/>
            <a:ext cx="7583488" cy="3732585"/>
          </a:xfrm>
        </p:spPr>
        <p:txBody>
          <a:bodyPr>
            <a:normAutofit/>
          </a:bodyPr>
          <a:lstStyle/>
          <a:p>
            <a:r>
              <a:rPr lang="en-US" dirty="0" smtClean="0"/>
              <a:t>Female</a:t>
            </a:r>
          </a:p>
          <a:p>
            <a:r>
              <a:rPr lang="en-US" dirty="0"/>
              <a:t>Joint </a:t>
            </a:r>
            <a:r>
              <a:rPr lang="en-US" dirty="0" smtClean="0"/>
              <a:t>laxity</a:t>
            </a:r>
          </a:p>
          <a:p>
            <a:r>
              <a:rPr lang="en-US" dirty="0" smtClean="0"/>
              <a:t>Quadriceps and VMO weakness/atrophy</a:t>
            </a:r>
          </a:p>
          <a:p>
            <a:r>
              <a:rPr lang="en-US" dirty="0" smtClean="0"/>
              <a:t>Restricted gliding of the patella either medially or laterally</a:t>
            </a:r>
          </a:p>
          <a:p>
            <a:r>
              <a:rPr lang="en-US" dirty="0" smtClean="0"/>
              <a:t>Tight passive lateral structures (ITB and lateral retinaculum) with patella tilt test</a:t>
            </a:r>
          </a:p>
        </p:txBody>
      </p:sp>
      <p:sp>
        <p:nvSpPr>
          <p:cNvPr id="7" name="Rectangle 6"/>
          <p:cNvSpPr/>
          <p:nvPr/>
        </p:nvSpPr>
        <p:spPr>
          <a:xfrm>
            <a:off x="6947257" y="6250776"/>
            <a:ext cx="1880643" cy="369332"/>
          </a:xfrm>
          <a:prstGeom prst="rect">
            <a:avLst/>
          </a:prstGeom>
        </p:spPr>
        <p:txBody>
          <a:bodyPr wrap="none">
            <a:spAutoFit/>
          </a:bodyPr>
          <a:lstStyle/>
          <a:p>
            <a:r>
              <a:rPr lang="en-US" dirty="0" smtClean="0"/>
              <a:t>McConnell, 2014</a:t>
            </a:r>
            <a:endParaRPr lang="en-US" dirty="0"/>
          </a:p>
        </p:txBody>
      </p:sp>
    </p:spTree>
    <p:extLst>
      <p:ext uri="{BB962C8B-B14F-4D97-AF65-F5344CB8AC3E}">
        <p14:creationId xmlns:p14="http://schemas.microsoft.com/office/powerpoint/2010/main" val="138463661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Clusters</a:t>
            </a:r>
          </a:p>
        </p:txBody>
      </p:sp>
      <p:sp>
        <p:nvSpPr>
          <p:cNvPr id="3" name="Text Placeholder 2"/>
          <p:cNvSpPr>
            <a:spLocks noGrp="1"/>
          </p:cNvSpPr>
          <p:nvPr>
            <p:ph type="body" idx="1"/>
          </p:nvPr>
        </p:nvSpPr>
        <p:spPr>
          <a:xfrm>
            <a:off x="779463" y="1524000"/>
            <a:ext cx="7583488" cy="838200"/>
          </a:xfrm>
        </p:spPr>
        <p:txBody>
          <a:bodyPr/>
          <a:lstStyle/>
          <a:p>
            <a:pPr algn="l"/>
            <a:r>
              <a:rPr lang="en-US" dirty="0" smtClean="0"/>
              <a:t>Excessive Knee Valgus (Due to STJ Pronation)</a:t>
            </a:r>
            <a:endParaRPr lang="en-US" dirty="0"/>
          </a:p>
        </p:txBody>
      </p:sp>
      <p:sp>
        <p:nvSpPr>
          <p:cNvPr id="4" name="Content Placeholder 3"/>
          <p:cNvSpPr>
            <a:spLocks noGrp="1"/>
          </p:cNvSpPr>
          <p:nvPr>
            <p:ph sz="half" idx="2"/>
          </p:nvPr>
        </p:nvSpPr>
        <p:spPr>
          <a:xfrm>
            <a:off x="779463" y="2393576"/>
            <a:ext cx="7583488" cy="3732585"/>
          </a:xfrm>
        </p:spPr>
        <p:txBody>
          <a:bodyPr>
            <a:normAutofit fontScale="92500" lnSpcReduction="10000"/>
          </a:bodyPr>
          <a:lstStyle/>
          <a:p>
            <a:pPr lvl="0"/>
            <a:r>
              <a:rPr lang="en-US" dirty="0" err="1" smtClean="0"/>
              <a:t>Tibial</a:t>
            </a:r>
            <a:r>
              <a:rPr lang="en-US" dirty="0" smtClean="0"/>
              <a:t> abduction during step down test </a:t>
            </a:r>
            <a:r>
              <a:rPr lang="en-US" sz="1200" dirty="0">
                <a:solidFill>
                  <a:srgbClr val="333333"/>
                </a:solidFill>
                <a:effectLst>
                  <a:outerShdw blurRad="63500" dir="2700000" algn="tl" rotWithShape="0">
                    <a:prstClr val="white">
                      <a:alpha val="40000"/>
                    </a:prstClr>
                  </a:outerShdw>
                </a:effectLst>
              </a:rPr>
              <a:t>(Powers et al, 1995)</a:t>
            </a:r>
          </a:p>
          <a:p>
            <a:r>
              <a:rPr lang="en-US" dirty="0" smtClean="0"/>
              <a:t>Increased </a:t>
            </a:r>
            <a:r>
              <a:rPr lang="en-US" dirty="0" err="1" smtClean="0"/>
              <a:t>rearefoot</a:t>
            </a:r>
            <a:r>
              <a:rPr lang="en-US" dirty="0" smtClean="0"/>
              <a:t> angle </a:t>
            </a:r>
            <a:r>
              <a:rPr lang="en-US" sz="1200" dirty="0" smtClean="0"/>
              <a:t>(Powers et al, 1995)</a:t>
            </a:r>
          </a:p>
          <a:p>
            <a:r>
              <a:rPr lang="en-US" dirty="0" smtClean="0"/>
              <a:t>Excessive STJ pronation durance stance phase of gait </a:t>
            </a:r>
            <a:r>
              <a:rPr lang="en-US" sz="1200" dirty="0" smtClean="0"/>
              <a:t>(Powers, 2003)</a:t>
            </a:r>
          </a:p>
          <a:p>
            <a:pPr lvl="1"/>
            <a:r>
              <a:rPr lang="en-US" dirty="0" smtClean="0"/>
              <a:t>STJ pronation causes </a:t>
            </a:r>
            <a:r>
              <a:rPr lang="en-US" dirty="0" err="1" smtClean="0"/>
              <a:t>tibial</a:t>
            </a:r>
            <a:r>
              <a:rPr lang="en-US" dirty="0" smtClean="0"/>
              <a:t> internal rotation, which leads to compensatory internal rotation of the femur, which increases lateral forces on the patellofemoral joint </a:t>
            </a:r>
            <a:r>
              <a:rPr lang="en-US" sz="1200" dirty="0">
                <a:solidFill>
                  <a:srgbClr val="333333"/>
                </a:solidFill>
                <a:effectLst>
                  <a:outerShdw blurRad="63500" dir="2700000" algn="tl" rotWithShape="0">
                    <a:prstClr val="white">
                      <a:alpha val="40000"/>
                    </a:prstClr>
                  </a:outerShdw>
                </a:effectLst>
              </a:rPr>
              <a:t>(Tiberio, 1987; Powers, 2003</a:t>
            </a:r>
            <a:r>
              <a:rPr lang="en-US" sz="1200" dirty="0" smtClean="0">
                <a:solidFill>
                  <a:srgbClr val="333333"/>
                </a:solidFill>
                <a:effectLst>
                  <a:outerShdw blurRad="63500" dir="2700000" algn="tl" rotWithShape="0">
                    <a:prstClr val="white">
                      <a:alpha val="40000"/>
                    </a:prstClr>
                  </a:outerShdw>
                </a:effectLst>
              </a:rPr>
              <a:t>)</a:t>
            </a:r>
            <a:r>
              <a:rPr lang="en-US" dirty="0" smtClean="0"/>
              <a:t>.</a:t>
            </a:r>
          </a:p>
          <a:p>
            <a:r>
              <a:rPr lang="en-US" dirty="0" smtClean="0"/>
              <a:t>STJ pronation could be due to </a:t>
            </a:r>
            <a:r>
              <a:rPr lang="en-US" sz="1300" dirty="0" smtClean="0"/>
              <a:t>(Gross, 1995)</a:t>
            </a:r>
            <a:r>
              <a:rPr lang="en-US" dirty="0" smtClean="0"/>
              <a:t>:</a:t>
            </a:r>
          </a:p>
          <a:p>
            <a:pPr lvl="1"/>
            <a:r>
              <a:rPr lang="en-US" dirty="0"/>
              <a:t>Forefoot </a:t>
            </a:r>
            <a:r>
              <a:rPr lang="en-US" dirty="0" err="1" smtClean="0"/>
              <a:t>varus</a:t>
            </a:r>
            <a:r>
              <a:rPr lang="en-US" dirty="0" smtClean="0"/>
              <a:t> (excessive forefoot eversion)</a:t>
            </a:r>
            <a:endParaRPr lang="en-US" dirty="0"/>
          </a:p>
          <a:p>
            <a:pPr lvl="1"/>
            <a:r>
              <a:rPr lang="en-US" dirty="0" smtClean="0"/>
              <a:t>Tight calf muscles</a:t>
            </a:r>
          </a:p>
          <a:p>
            <a:pPr lvl="1"/>
            <a:r>
              <a:rPr lang="en-US" dirty="0" smtClean="0"/>
              <a:t>Inclination of the distal third of the tibia towards midline (</a:t>
            </a:r>
            <a:r>
              <a:rPr lang="en-US" dirty="0" err="1" smtClean="0"/>
              <a:t>tibial</a:t>
            </a:r>
            <a:r>
              <a:rPr lang="en-US" dirty="0" smtClean="0"/>
              <a:t> </a:t>
            </a:r>
            <a:r>
              <a:rPr lang="en-US" dirty="0" err="1" smtClean="0"/>
              <a:t>varum</a:t>
            </a:r>
            <a:r>
              <a:rPr lang="en-US" dirty="0" smtClean="0"/>
              <a:t>)</a:t>
            </a:r>
            <a:endParaRPr lang="en-US" dirty="0"/>
          </a:p>
        </p:txBody>
      </p:sp>
    </p:spTree>
    <p:extLst>
      <p:ext uri="{BB962C8B-B14F-4D97-AF65-F5344CB8AC3E}">
        <p14:creationId xmlns:p14="http://schemas.microsoft.com/office/powerpoint/2010/main" val="191776879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Clusters</a:t>
            </a:r>
          </a:p>
        </p:txBody>
      </p:sp>
      <p:sp>
        <p:nvSpPr>
          <p:cNvPr id="3" name="Text Placeholder 2"/>
          <p:cNvSpPr>
            <a:spLocks noGrp="1"/>
          </p:cNvSpPr>
          <p:nvPr>
            <p:ph type="body" idx="1"/>
          </p:nvPr>
        </p:nvSpPr>
        <p:spPr>
          <a:xfrm>
            <a:off x="779463" y="1524000"/>
            <a:ext cx="7583488" cy="838200"/>
          </a:xfrm>
        </p:spPr>
        <p:txBody>
          <a:bodyPr/>
          <a:lstStyle/>
          <a:p>
            <a:pPr algn="l"/>
            <a:r>
              <a:rPr lang="en-US" dirty="0" smtClean="0"/>
              <a:t>Excessive Knee Valgus (Due to Hip Weakness)</a:t>
            </a:r>
            <a:endParaRPr lang="en-US" dirty="0"/>
          </a:p>
        </p:txBody>
      </p:sp>
      <p:sp>
        <p:nvSpPr>
          <p:cNvPr id="4" name="Content Placeholder 3"/>
          <p:cNvSpPr>
            <a:spLocks noGrp="1"/>
          </p:cNvSpPr>
          <p:nvPr>
            <p:ph sz="half" idx="2"/>
          </p:nvPr>
        </p:nvSpPr>
        <p:spPr>
          <a:xfrm>
            <a:off x="779463" y="2393576"/>
            <a:ext cx="7583488" cy="3732585"/>
          </a:xfrm>
        </p:spPr>
        <p:txBody>
          <a:bodyPr/>
          <a:lstStyle/>
          <a:p>
            <a:pPr lvl="0"/>
            <a:r>
              <a:rPr lang="en-US" dirty="0" smtClean="0"/>
              <a:t>Trendelenburg sign during dynamic gait assessment</a:t>
            </a:r>
          </a:p>
          <a:p>
            <a:pPr lvl="0"/>
            <a:r>
              <a:rPr lang="en-US" dirty="0" smtClean="0"/>
              <a:t>Femoral adduction or internal rotation while tibia remains vertical during step down test </a:t>
            </a:r>
            <a:r>
              <a:rPr lang="en-US" sz="1200" dirty="0">
                <a:solidFill>
                  <a:srgbClr val="333333"/>
                </a:solidFill>
                <a:effectLst>
                  <a:outerShdw blurRad="63500" dir="2700000" algn="tl" rotWithShape="0">
                    <a:prstClr val="white">
                      <a:alpha val="40000"/>
                    </a:prstClr>
                  </a:outerShdw>
                </a:effectLst>
              </a:rPr>
              <a:t>(Powers et al, 1995)</a:t>
            </a:r>
          </a:p>
          <a:p>
            <a:r>
              <a:rPr lang="en-US" dirty="0" smtClean="0"/>
              <a:t>Weakness in the hip musculature during MMT</a:t>
            </a:r>
          </a:p>
          <a:p>
            <a:pPr lvl="1"/>
            <a:r>
              <a:rPr lang="en-US" dirty="0" smtClean="0"/>
              <a:t>Gluteus </a:t>
            </a:r>
            <a:r>
              <a:rPr lang="en-US" dirty="0" err="1" smtClean="0"/>
              <a:t>maximus</a:t>
            </a:r>
            <a:r>
              <a:rPr lang="en-US" dirty="0" smtClean="0"/>
              <a:t> and gluteus </a:t>
            </a:r>
            <a:r>
              <a:rPr lang="en-US" dirty="0" err="1" smtClean="0"/>
              <a:t>medius</a:t>
            </a:r>
            <a:r>
              <a:rPr lang="en-US" dirty="0" smtClean="0"/>
              <a:t>, and the deep rotators </a:t>
            </a:r>
            <a:r>
              <a:rPr lang="en-US" sz="1200" dirty="0" smtClean="0">
                <a:solidFill>
                  <a:srgbClr val="333333"/>
                </a:solidFill>
                <a:effectLst>
                  <a:outerShdw blurRad="63500" dir="2700000" algn="tl" rotWithShape="0">
                    <a:prstClr val="white">
                      <a:alpha val="40000"/>
                    </a:prstClr>
                  </a:outerShdw>
                </a:effectLst>
              </a:rPr>
              <a:t>(Powers</a:t>
            </a:r>
            <a:r>
              <a:rPr lang="en-US" sz="1200" dirty="0">
                <a:solidFill>
                  <a:srgbClr val="333333"/>
                </a:solidFill>
                <a:effectLst>
                  <a:outerShdw blurRad="63500" dir="2700000" algn="tl" rotWithShape="0">
                    <a:prstClr val="white">
                      <a:alpha val="40000"/>
                    </a:prstClr>
                  </a:outerShdw>
                </a:effectLst>
              </a:rPr>
              <a:t>, 2003)</a:t>
            </a:r>
            <a:r>
              <a:rPr lang="en-US" dirty="0" smtClean="0"/>
              <a:t>.</a:t>
            </a:r>
            <a:endParaRPr lang="en-US" dirty="0"/>
          </a:p>
        </p:txBody>
      </p:sp>
    </p:spTree>
    <p:extLst>
      <p:ext uri="{BB962C8B-B14F-4D97-AF65-F5344CB8AC3E}">
        <p14:creationId xmlns:p14="http://schemas.microsoft.com/office/powerpoint/2010/main" val="22406244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Significance of PFPS</a:t>
            </a:r>
            <a:endParaRPr lang="en-US" dirty="0"/>
          </a:p>
        </p:txBody>
      </p:sp>
      <p:sp>
        <p:nvSpPr>
          <p:cNvPr id="3" name="Content Placeholder 2"/>
          <p:cNvSpPr>
            <a:spLocks noGrp="1"/>
          </p:cNvSpPr>
          <p:nvPr>
            <p:ph idx="1"/>
          </p:nvPr>
        </p:nvSpPr>
        <p:spPr/>
        <p:txBody>
          <a:bodyPr>
            <a:normAutofit/>
          </a:bodyPr>
          <a:lstStyle/>
          <a:p>
            <a:r>
              <a:rPr lang="en-US" dirty="0" smtClean="0"/>
              <a:t>Most common cause of knee pain in sports medicine clinics </a:t>
            </a:r>
            <a:r>
              <a:rPr lang="en-US" sz="1200" dirty="0" smtClean="0"/>
              <a:t>(</a:t>
            </a:r>
            <a:r>
              <a:rPr lang="en-US" sz="1200" dirty="0" err="1" smtClean="0"/>
              <a:t>Halabchi</a:t>
            </a:r>
            <a:r>
              <a:rPr lang="en-US" sz="1200" dirty="0" smtClean="0"/>
              <a:t> et al, 2013; Davis et al, 2010)</a:t>
            </a:r>
            <a:endParaRPr lang="en-US" baseline="30000" dirty="0" smtClean="0"/>
          </a:p>
          <a:p>
            <a:r>
              <a:rPr lang="en-US" dirty="0" smtClean="0"/>
              <a:t>Occurs at a rate of 7% in active young adults, with females being more susceptible </a:t>
            </a:r>
            <a:r>
              <a:rPr lang="en-US" sz="1200" dirty="0" smtClean="0"/>
              <a:t>(Crossley, 2002; Ferber, 2003; </a:t>
            </a:r>
            <a:r>
              <a:rPr lang="en-US" sz="1200" dirty="0">
                <a:solidFill>
                  <a:srgbClr val="333333"/>
                </a:solidFill>
                <a:effectLst>
                  <a:outerShdw blurRad="63500" dir="2700000" algn="tl" rotWithShape="0">
                    <a:prstClr val="white">
                      <a:alpha val="40000"/>
                    </a:prstClr>
                  </a:outerShdw>
                </a:effectLst>
              </a:rPr>
              <a:t>Johnston </a:t>
            </a:r>
            <a:r>
              <a:rPr lang="en-US" sz="1200" dirty="0" smtClean="0">
                <a:solidFill>
                  <a:srgbClr val="333333"/>
                </a:solidFill>
                <a:effectLst>
                  <a:outerShdw blurRad="63500" dir="2700000" algn="tl" rotWithShape="0">
                    <a:prstClr val="white">
                      <a:alpha val="40000"/>
                    </a:prstClr>
                  </a:outerShdw>
                </a:effectLst>
              </a:rPr>
              <a:t>and Gross, </a:t>
            </a:r>
            <a:r>
              <a:rPr lang="en-US" sz="1200" dirty="0">
                <a:solidFill>
                  <a:srgbClr val="333333"/>
                </a:solidFill>
                <a:effectLst>
                  <a:outerShdw blurRad="63500" dir="2700000" algn="tl" rotWithShape="0">
                    <a:prstClr val="white">
                      <a:alpha val="40000"/>
                    </a:prstClr>
                  </a:outerShdw>
                </a:effectLst>
              </a:rPr>
              <a:t>2004</a:t>
            </a:r>
            <a:r>
              <a:rPr lang="en-US" sz="1200" dirty="0" smtClean="0"/>
              <a:t>)</a:t>
            </a:r>
            <a:endParaRPr lang="en-US" dirty="0" smtClean="0"/>
          </a:p>
          <a:p>
            <a:r>
              <a:rPr lang="en-US" dirty="0" smtClean="0"/>
              <a:t>Represents 16% to 25% of injuries in runners </a:t>
            </a:r>
            <a:r>
              <a:rPr lang="en-US" sz="1200" dirty="0"/>
              <a:t>(Fredericson &amp; Powers, 2001; </a:t>
            </a:r>
            <a:r>
              <a:rPr lang="en-US" sz="1200" dirty="0" smtClean="0"/>
              <a:t>Johnston </a:t>
            </a:r>
            <a:r>
              <a:rPr lang="en-US" sz="1200" dirty="0"/>
              <a:t> </a:t>
            </a:r>
            <a:r>
              <a:rPr lang="en-US" sz="1200" dirty="0" smtClean="0"/>
              <a:t>and Gross, </a:t>
            </a:r>
            <a:r>
              <a:rPr lang="en-US" sz="1200" dirty="0"/>
              <a:t>2004; Dixit et al, 2007</a:t>
            </a:r>
            <a:r>
              <a:rPr lang="en-US" sz="1200" dirty="0" smtClean="0"/>
              <a:t>)</a:t>
            </a:r>
            <a:endParaRPr lang="en-US" dirty="0" smtClean="0"/>
          </a:p>
          <a:p>
            <a:r>
              <a:rPr lang="en-US" dirty="0" smtClean="0"/>
              <a:t>Affects 25% of the general nonathletic population </a:t>
            </a:r>
            <a:r>
              <a:rPr lang="en-US" sz="1200" dirty="0">
                <a:solidFill>
                  <a:srgbClr val="333333"/>
                </a:solidFill>
                <a:effectLst>
                  <a:outerShdw blurRad="63500" dir="2700000" algn="tl" rotWithShape="0">
                    <a:prstClr val="white">
                      <a:alpha val="40000"/>
                    </a:prstClr>
                  </a:outerShdw>
                </a:effectLst>
              </a:rPr>
              <a:t>(</a:t>
            </a:r>
            <a:r>
              <a:rPr lang="en-US" sz="1200" dirty="0" smtClean="0">
                <a:solidFill>
                  <a:srgbClr val="333333"/>
                </a:solidFill>
                <a:effectLst>
                  <a:outerShdw blurRad="63500" dir="2700000" algn="tl" rotWithShape="0">
                    <a:prstClr val="white">
                      <a:alpha val="40000"/>
                    </a:prstClr>
                  </a:outerShdw>
                </a:effectLst>
              </a:rPr>
              <a:t>Johnston and Gross, </a:t>
            </a:r>
            <a:r>
              <a:rPr lang="en-US" sz="1200" dirty="0">
                <a:solidFill>
                  <a:srgbClr val="333333"/>
                </a:solidFill>
                <a:effectLst>
                  <a:outerShdw blurRad="63500" dir="2700000" algn="tl" rotWithShape="0">
                    <a:prstClr val="white">
                      <a:alpha val="40000"/>
                    </a:prstClr>
                  </a:outerShdw>
                </a:effectLst>
              </a:rPr>
              <a:t>2004; </a:t>
            </a:r>
            <a:r>
              <a:rPr lang="en-US" sz="1200" dirty="0" smtClean="0">
                <a:solidFill>
                  <a:srgbClr val="333333"/>
                </a:solidFill>
                <a:effectLst>
                  <a:outerShdw blurRad="63500" dir="2700000" algn="tl" rotWithShape="0">
                    <a:prstClr val="white">
                      <a:alpha val="40000"/>
                    </a:prstClr>
                  </a:outerShdw>
                </a:effectLst>
              </a:rPr>
              <a:t>Herrington </a:t>
            </a:r>
            <a:r>
              <a:rPr lang="en-US" sz="1200" dirty="0">
                <a:solidFill>
                  <a:srgbClr val="333333"/>
                </a:solidFill>
                <a:effectLst>
                  <a:outerShdw blurRad="63500" dir="2700000" algn="tl" rotWithShape="0">
                    <a:prstClr val="white">
                      <a:alpha val="40000"/>
                    </a:prstClr>
                  </a:outerShdw>
                </a:effectLst>
              </a:rPr>
              <a:t>&amp; </a:t>
            </a:r>
            <a:r>
              <a:rPr lang="en-US" sz="1200" dirty="0" smtClean="0">
                <a:solidFill>
                  <a:srgbClr val="333333"/>
                </a:solidFill>
                <a:effectLst>
                  <a:outerShdw blurRad="63500" dir="2700000" algn="tl" rotWithShape="0">
                    <a:prstClr val="white">
                      <a:alpha val="40000"/>
                    </a:prstClr>
                  </a:outerShdw>
                </a:effectLst>
              </a:rPr>
              <a:t>Al-</a:t>
            </a:r>
            <a:r>
              <a:rPr lang="en-US" sz="1200" dirty="0" err="1" smtClean="0">
                <a:solidFill>
                  <a:srgbClr val="333333"/>
                </a:solidFill>
                <a:effectLst>
                  <a:outerShdw blurRad="63500" dir="2700000" algn="tl" rotWithShape="0">
                    <a:prstClr val="white">
                      <a:alpha val="40000"/>
                    </a:prstClr>
                  </a:outerShdw>
                </a:effectLst>
              </a:rPr>
              <a:t>Sherhi</a:t>
            </a:r>
            <a:r>
              <a:rPr lang="en-US" sz="1200" dirty="0">
                <a:solidFill>
                  <a:srgbClr val="333333"/>
                </a:solidFill>
                <a:effectLst>
                  <a:outerShdw blurRad="63500" dir="2700000" algn="tl" rotWithShape="0">
                    <a:prstClr val="white">
                      <a:alpha val="40000"/>
                    </a:prstClr>
                  </a:outerShdw>
                </a:effectLst>
              </a:rPr>
              <a:t>; </a:t>
            </a:r>
            <a:r>
              <a:rPr lang="en-US" sz="1200" dirty="0" smtClean="0">
                <a:solidFill>
                  <a:srgbClr val="333333"/>
                </a:solidFill>
                <a:effectLst>
                  <a:outerShdw blurRad="63500" dir="2700000" algn="tl" rotWithShape="0">
                    <a:prstClr val="white">
                      <a:alpha val="40000"/>
                    </a:prstClr>
                  </a:outerShdw>
                </a:effectLst>
              </a:rPr>
              <a:t>2007)</a:t>
            </a:r>
            <a:endParaRPr lang="en-US" dirty="0" smtClean="0"/>
          </a:p>
          <a:p>
            <a:endParaRPr lang="en-US" dirty="0"/>
          </a:p>
        </p:txBody>
      </p:sp>
    </p:spTree>
    <p:extLst>
      <p:ext uri="{BB962C8B-B14F-4D97-AF65-F5344CB8AC3E}">
        <p14:creationId xmlns:p14="http://schemas.microsoft.com/office/powerpoint/2010/main" val="2195358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interventions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69700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Intervention</a:t>
            </a:r>
            <a:endParaRPr lang="en-US" dirty="0"/>
          </a:p>
        </p:txBody>
      </p:sp>
      <p:sp>
        <p:nvSpPr>
          <p:cNvPr id="7" name="Text Placeholder 6"/>
          <p:cNvSpPr>
            <a:spLocks noGrp="1"/>
          </p:cNvSpPr>
          <p:nvPr>
            <p:ph type="body" idx="1"/>
          </p:nvPr>
        </p:nvSpPr>
        <p:spPr>
          <a:xfrm>
            <a:off x="779463" y="1524000"/>
            <a:ext cx="7583488" cy="838200"/>
          </a:xfrm>
        </p:spPr>
        <p:txBody>
          <a:bodyPr/>
          <a:lstStyle/>
          <a:p>
            <a:r>
              <a:rPr lang="en-US" dirty="0" smtClean="0"/>
              <a:t>PF Instability</a:t>
            </a:r>
            <a:endParaRPr lang="en-US" dirty="0"/>
          </a:p>
        </p:txBody>
      </p:sp>
      <p:sp>
        <p:nvSpPr>
          <p:cNvPr id="8" name="Content Placeholder 7"/>
          <p:cNvSpPr>
            <a:spLocks noGrp="1"/>
          </p:cNvSpPr>
          <p:nvPr>
            <p:ph sz="half" idx="2"/>
          </p:nvPr>
        </p:nvSpPr>
        <p:spPr>
          <a:xfrm>
            <a:off x="779463" y="2393576"/>
            <a:ext cx="7583488" cy="3732585"/>
          </a:xfrm>
        </p:spPr>
        <p:txBody>
          <a:bodyPr>
            <a:normAutofit/>
          </a:bodyPr>
          <a:lstStyle/>
          <a:p>
            <a:r>
              <a:rPr lang="en-US" dirty="0" smtClean="0"/>
              <a:t>McConnell Taping</a:t>
            </a:r>
            <a:endParaRPr lang="en-US" sz="1200" dirty="0" smtClean="0"/>
          </a:p>
          <a:p>
            <a:pPr lvl="1"/>
            <a:r>
              <a:rPr lang="en-US" dirty="0" smtClean="0"/>
              <a:t>Lateral tracking – The edge of the tape is applied at the lateral edge of the patella and pulled medially and tapped to the medial aspect of the patient’s knee. </a:t>
            </a:r>
          </a:p>
          <a:p>
            <a:pPr lvl="1"/>
            <a:r>
              <a:rPr lang="en-US" dirty="0" smtClean="0"/>
              <a:t>Medial Tracking – The edge of the tape is applied on the lateral edge of the </a:t>
            </a:r>
            <a:r>
              <a:rPr lang="en-US" dirty="0" smtClean="0"/>
              <a:t>patella. </a:t>
            </a:r>
            <a:r>
              <a:rPr lang="en-US" dirty="0" smtClean="0"/>
              <a:t>Use fingers to pull skin towards the medial aspect of the knee. Place tape on the medial side of the knee using hamstring tendons as an anchor.</a:t>
            </a:r>
            <a:endParaRPr lang="en-US" dirty="0" smtClean="0"/>
          </a:p>
          <a:p>
            <a:pPr lvl="1"/>
            <a:r>
              <a:rPr lang="en-US" dirty="0" smtClean="0"/>
              <a:t>Lateral Rotation – Tape is placed at the lateral edge of the inferior pole of the patella, then pulled medially </a:t>
            </a:r>
            <a:r>
              <a:rPr lang="en-US" dirty="0"/>
              <a:t>and </a:t>
            </a:r>
            <a:r>
              <a:rPr lang="en-US" dirty="0" err="1" smtClean="0"/>
              <a:t>cephalward</a:t>
            </a:r>
            <a:r>
              <a:rPr lang="en-US" dirty="0" smtClean="0"/>
              <a:t>.</a:t>
            </a:r>
          </a:p>
          <a:p>
            <a:pPr marL="282575" lvl="1" indent="0">
              <a:buNone/>
            </a:pPr>
            <a:endParaRPr lang="en-US" dirty="0"/>
          </a:p>
        </p:txBody>
      </p:sp>
      <p:sp>
        <p:nvSpPr>
          <p:cNvPr id="12" name="Rectangle 11"/>
          <p:cNvSpPr/>
          <p:nvPr/>
        </p:nvSpPr>
        <p:spPr>
          <a:xfrm>
            <a:off x="6482308" y="6310263"/>
            <a:ext cx="1880643" cy="369332"/>
          </a:xfrm>
          <a:prstGeom prst="rect">
            <a:avLst/>
          </a:prstGeom>
        </p:spPr>
        <p:txBody>
          <a:bodyPr wrap="none">
            <a:spAutoFit/>
          </a:bodyPr>
          <a:lstStyle/>
          <a:p>
            <a:r>
              <a:rPr lang="en-US" dirty="0"/>
              <a:t>McConnell, 2014</a:t>
            </a:r>
          </a:p>
        </p:txBody>
      </p:sp>
    </p:spTree>
    <p:extLst>
      <p:ext uri="{BB962C8B-B14F-4D97-AF65-F5344CB8AC3E}">
        <p14:creationId xmlns:p14="http://schemas.microsoft.com/office/powerpoint/2010/main" val="31174538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Intervention</a:t>
            </a:r>
            <a:endParaRPr lang="en-US" dirty="0"/>
          </a:p>
        </p:txBody>
      </p:sp>
      <p:sp>
        <p:nvSpPr>
          <p:cNvPr id="7" name="Text Placeholder 6"/>
          <p:cNvSpPr>
            <a:spLocks noGrp="1"/>
          </p:cNvSpPr>
          <p:nvPr>
            <p:ph type="body" idx="1"/>
          </p:nvPr>
        </p:nvSpPr>
        <p:spPr>
          <a:xfrm>
            <a:off x="779463" y="1524000"/>
            <a:ext cx="7583488" cy="838200"/>
          </a:xfrm>
        </p:spPr>
        <p:txBody>
          <a:bodyPr/>
          <a:lstStyle/>
          <a:p>
            <a:r>
              <a:rPr lang="en-US" dirty="0" smtClean="0"/>
              <a:t>PF </a:t>
            </a:r>
            <a:r>
              <a:rPr lang="en-US" dirty="0" err="1" smtClean="0"/>
              <a:t>Maltracking</a:t>
            </a:r>
            <a:r>
              <a:rPr lang="en-US" dirty="0" smtClean="0"/>
              <a:t>/Instability</a:t>
            </a:r>
            <a:endParaRPr lang="en-US" dirty="0"/>
          </a:p>
        </p:txBody>
      </p:sp>
      <p:sp>
        <p:nvSpPr>
          <p:cNvPr id="8" name="Content Placeholder 7"/>
          <p:cNvSpPr>
            <a:spLocks noGrp="1"/>
          </p:cNvSpPr>
          <p:nvPr>
            <p:ph sz="half" idx="2"/>
          </p:nvPr>
        </p:nvSpPr>
        <p:spPr>
          <a:xfrm>
            <a:off x="779463" y="2393576"/>
            <a:ext cx="7583488" cy="3732585"/>
          </a:xfrm>
        </p:spPr>
        <p:txBody>
          <a:bodyPr>
            <a:normAutofit fontScale="92500" lnSpcReduction="10000"/>
          </a:bodyPr>
          <a:lstStyle/>
          <a:p>
            <a:r>
              <a:rPr lang="en-US" dirty="0" smtClean="0"/>
              <a:t>Exercises with McConnell Taping</a:t>
            </a:r>
          </a:p>
          <a:p>
            <a:pPr lvl="1"/>
            <a:r>
              <a:rPr lang="en-US" dirty="0" smtClean="0"/>
              <a:t>Taping along with exercises were more effective than taping or exercises alone.</a:t>
            </a:r>
          </a:p>
          <a:p>
            <a:pPr lvl="1"/>
            <a:r>
              <a:rPr lang="en-US" dirty="0" smtClean="0"/>
              <a:t>Daily exercises included:</a:t>
            </a:r>
          </a:p>
          <a:p>
            <a:pPr lvl="2"/>
            <a:r>
              <a:rPr lang="en-US" dirty="0" smtClean="0"/>
              <a:t>Isometric quad contractions in sitting</a:t>
            </a:r>
          </a:p>
          <a:p>
            <a:pPr lvl="2"/>
            <a:r>
              <a:rPr lang="en-US" dirty="0" smtClean="0"/>
              <a:t>Bilateral and unilateral quarter squats</a:t>
            </a:r>
          </a:p>
          <a:p>
            <a:pPr lvl="2"/>
            <a:r>
              <a:rPr lang="en-US" dirty="0" smtClean="0"/>
              <a:t>Controlled step-downs (forwards, backwards, and laterally)</a:t>
            </a:r>
          </a:p>
          <a:p>
            <a:pPr lvl="2"/>
            <a:r>
              <a:rPr lang="en-US" dirty="0" smtClean="0"/>
              <a:t>Isometric hip external rotation into wall while standing</a:t>
            </a:r>
          </a:p>
          <a:p>
            <a:pPr lvl="2"/>
            <a:r>
              <a:rPr lang="en-US" dirty="0" smtClean="0"/>
              <a:t>Stretches: quadriceps, hamstrings, gastrocnemius, and ITB for 4 reps for 20 seconds each.</a:t>
            </a:r>
          </a:p>
          <a:p>
            <a:pPr lvl="1"/>
            <a:r>
              <a:rPr lang="en-US" dirty="0" smtClean="0"/>
              <a:t>Also consider closed and open chain exercises for quad strengthening </a:t>
            </a:r>
            <a:r>
              <a:rPr lang="en-US" sz="1100" dirty="0"/>
              <a:t>(Herrington &amp;  Al-</a:t>
            </a:r>
            <a:r>
              <a:rPr lang="en-US" sz="1100" dirty="0" err="1"/>
              <a:t>Sherhi</a:t>
            </a:r>
            <a:r>
              <a:rPr lang="en-US" sz="1100" dirty="0"/>
              <a:t>; 2007</a:t>
            </a:r>
            <a:r>
              <a:rPr lang="en-US" sz="1100" dirty="0" smtClean="0"/>
              <a:t>)</a:t>
            </a:r>
            <a:endParaRPr lang="en-US" dirty="0" smtClean="0"/>
          </a:p>
          <a:p>
            <a:pPr lvl="1"/>
            <a:endParaRPr lang="en-US" dirty="0"/>
          </a:p>
        </p:txBody>
      </p:sp>
      <p:sp>
        <p:nvSpPr>
          <p:cNvPr id="2" name="Rectangle 1"/>
          <p:cNvSpPr/>
          <p:nvPr/>
        </p:nvSpPr>
        <p:spPr>
          <a:xfrm>
            <a:off x="5743323" y="6157537"/>
            <a:ext cx="2619628" cy="369332"/>
          </a:xfrm>
          <a:prstGeom prst="rect">
            <a:avLst/>
          </a:prstGeom>
        </p:spPr>
        <p:txBody>
          <a:bodyPr wrap="none">
            <a:spAutoFit/>
          </a:bodyPr>
          <a:lstStyle/>
          <a:p>
            <a:r>
              <a:rPr lang="en-US" dirty="0" err="1"/>
              <a:t>Whittingham</a:t>
            </a:r>
            <a:r>
              <a:rPr lang="en-US" dirty="0"/>
              <a:t>, et al, 2004</a:t>
            </a:r>
          </a:p>
        </p:txBody>
      </p:sp>
    </p:spTree>
    <p:extLst>
      <p:ext uri="{BB962C8B-B14F-4D97-AF65-F5344CB8AC3E}">
        <p14:creationId xmlns:p14="http://schemas.microsoft.com/office/powerpoint/2010/main" val="3630310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Intervention</a:t>
            </a:r>
            <a:endParaRPr lang="en-US" dirty="0"/>
          </a:p>
        </p:txBody>
      </p:sp>
      <p:sp>
        <p:nvSpPr>
          <p:cNvPr id="7" name="Text Placeholder 6"/>
          <p:cNvSpPr>
            <a:spLocks noGrp="1"/>
          </p:cNvSpPr>
          <p:nvPr>
            <p:ph type="body" idx="1"/>
          </p:nvPr>
        </p:nvSpPr>
        <p:spPr>
          <a:xfrm>
            <a:off x="779463" y="1524000"/>
            <a:ext cx="7583488" cy="838200"/>
          </a:xfrm>
        </p:spPr>
        <p:txBody>
          <a:bodyPr/>
          <a:lstStyle/>
          <a:p>
            <a:r>
              <a:rPr lang="en-US" dirty="0" smtClean="0"/>
              <a:t>Hip Weakness</a:t>
            </a:r>
            <a:endParaRPr lang="en-US" dirty="0"/>
          </a:p>
        </p:txBody>
      </p:sp>
      <p:sp>
        <p:nvSpPr>
          <p:cNvPr id="8" name="Content Placeholder 7"/>
          <p:cNvSpPr>
            <a:spLocks noGrp="1"/>
          </p:cNvSpPr>
          <p:nvPr>
            <p:ph sz="half" idx="2"/>
          </p:nvPr>
        </p:nvSpPr>
        <p:spPr>
          <a:xfrm>
            <a:off x="779463" y="2393576"/>
            <a:ext cx="7583488" cy="3732585"/>
          </a:xfrm>
        </p:spPr>
        <p:txBody>
          <a:bodyPr/>
          <a:lstStyle/>
          <a:p>
            <a:r>
              <a:rPr lang="en-US" dirty="0" smtClean="0"/>
              <a:t>Posterolateral </a:t>
            </a:r>
            <a:r>
              <a:rPr lang="en-US" dirty="0"/>
              <a:t>hip strengthening</a:t>
            </a:r>
          </a:p>
          <a:p>
            <a:pPr lvl="1"/>
            <a:r>
              <a:rPr lang="en-US" dirty="0" smtClean="0"/>
              <a:t>Target the hip abductors, </a:t>
            </a:r>
            <a:r>
              <a:rPr lang="en-US" dirty="0" smtClean="0"/>
              <a:t>hip </a:t>
            </a:r>
            <a:r>
              <a:rPr lang="en-US" dirty="0" smtClean="0"/>
              <a:t>extensors, and external </a:t>
            </a:r>
            <a:r>
              <a:rPr lang="en-US" dirty="0"/>
              <a:t>rotators </a:t>
            </a:r>
            <a:r>
              <a:rPr lang="en-US" sz="1200" dirty="0"/>
              <a:t>(</a:t>
            </a:r>
            <a:r>
              <a:rPr lang="en-US" sz="1200" dirty="0" err="1"/>
              <a:t>Khayambashi</a:t>
            </a:r>
            <a:r>
              <a:rPr lang="en-US" sz="1200" dirty="0"/>
              <a:t> et </a:t>
            </a:r>
            <a:r>
              <a:rPr lang="en-US" sz="1200" dirty="0" smtClean="0"/>
              <a:t>al; 2014)</a:t>
            </a:r>
            <a:endParaRPr lang="en-US" dirty="0" smtClean="0"/>
          </a:p>
          <a:p>
            <a:pPr lvl="1"/>
            <a:r>
              <a:rPr lang="en-US" dirty="0" smtClean="0"/>
              <a:t>Target the gluteus </a:t>
            </a:r>
            <a:r>
              <a:rPr lang="en-US" dirty="0" err="1" smtClean="0"/>
              <a:t>maximus</a:t>
            </a:r>
            <a:r>
              <a:rPr lang="en-US" dirty="0"/>
              <a:t> </a:t>
            </a:r>
            <a:r>
              <a:rPr lang="en-US" dirty="0" smtClean="0"/>
              <a:t>&amp; gluteus </a:t>
            </a:r>
            <a:r>
              <a:rPr lang="en-US" dirty="0" err="1" smtClean="0"/>
              <a:t>medius</a:t>
            </a:r>
            <a:endParaRPr lang="en-US" dirty="0" smtClean="0"/>
          </a:p>
          <a:p>
            <a:r>
              <a:rPr lang="en-US" dirty="0" smtClean="0"/>
              <a:t>Quadriceps strengthening as a supplement provides </a:t>
            </a:r>
            <a:r>
              <a:rPr lang="en-US" dirty="0"/>
              <a:t>additional benefits </a:t>
            </a:r>
            <a:r>
              <a:rPr lang="en-US" sz="1200" dirty="0"/>
              <a:t>(</a:t>
            </a:r>
            <a:r>
              <a:rPr lang="en-US" sz="1200" dirty="0" smtClean="0"/>
              <a:t>Nakagawa et al, 2008)</a:t>
            </a:r>
            <a:endParaRPr lang="en-US" dirty="0" smtClean="0"/>
          </a:p>
          <a:p>
            <a:pPr lvl="1"/>
            <a:r>
              <a:rPr lang="en-US" dirty="0" smtClean="0"/>
              <a:t>A five times per week 6-week strengthening program of hip abductors and lateral rotators  (intervention) vs. quad strengthening alone (control) found that subject in the intervention group had </a:t>
            </a:r>
            <a:r>
              <a:rPr lang="en-US" dirty="0" smtClean="0"/>
              <a:t>improved </a:t>
            </a:r>
            <a:r>
              <a:rPr lang="en-US" dirty="0" smtClean="0"/>
              <a:t>function and less pain during activity.</a:t>
            </a:r>
            <a:endParaRPr lang="en-US" dirty="0"/>
          </a:p>
        </p:txBody>
      </p:sp>
    </p:spTree>
    <p:extLst>
      <p:ext uri="{BB962C8B-B14F-4D97-AF65-F5344CB8AC3E}">
        <p14:creationId xmlns:p14="http://schemas.microsoft.com/office/powerpoint/2010/main" val="1818396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Intervention</a:t>
            </a:r>
            <a:endParaRPr lang="en-US" dirty="0"/>
          </a:p>
        </p:txBody>
      </p:sp>
      <p:sp>
        <p:nvSpPr>
          <p:cNvPr id="7" name="Text Placeholder 6"/>
          <p:cNvSpPr>
            <a:spLocks noGrp="1"/>
          </p:cNvSpPr>
          <p:nvPr>
            <p:ph type="body" idx="1"/>
          </p:nvPr>
        </p:nvSpPr>
        <p:spPr>
          <a:xfrm>
            <a:off x="779463" y="1524000"/>
            <a:ext cx="7583488" cy="838200"/>
          </a:xfrm>
        </p:spPr>
        <p:txBody>
          <a:bodyPr/>
          <a:lstStyle/>
          <a:p>
            <a:r>
              <a:rPr lang="en-US" dirty="0" smtClean="0"/>
              <a:t>STJ Pronation</a:t>
            </a:r>
            <a:endParaRPr lang="en-US" dirty="0"/>
          </a:p>
        </p:txBody>
      </p:sp>
      <p:sp>
        <p:nvSpPr>
          <p:cNvPr id="8" name="Content Placeholder 7"/>
          <p:cNvSpPr>
            <a:spLocks noGrp="1"/>
          </p:cNvSpPr>
          <p:nvPr>
            <p:ph sz="half" idx="2"/>
          </p:nvPr>
        </p:nvSpPr>
        <p:spPr>
          <a:xfrm>
            <a:off x="779463" y="2393576"/>
            <a:ext cx="7583488" cy="3732585"/>
          </a:xfrm>
        </p:spPr>
        <p:txBody>
          <a:bodyPr>
            <a:normAutofit lnSpcReduction="10000"/>
          </a:bodyPr>
          <a:lstStyle/>
          <a:p>
            <a:r>
              <a:rPr lang="en-US" dirty="0" smtClean="0"/>
              <a:t>Custom orthotics are more effective in improving symptoms of PFPS in individuals who demonstrate excessive STJ pronation </a:t>
            </a:r>
            <a:r>
              <a:rPr lang="en-US" sz="1200" dirty="0" smtClean="0"/>
              <a:t>(Johnston &amp; Gross 2004)</a:t>
            </a:r>
          </a:p>
          <a:p>
            <a:pPr lvl="1"/>
            <a:r>
              <a:rPr lang="en-US" dirty="0" smtClean="0"/>
              <a:t>Custom orthotics provide maximal biomechanical control </a:t>
            </a:r>
            <a:r>
              <a:rPr lang="en-US" dirty="0" smtClean="0"/>
              <a:t>as compared to off </a:t>
            </a:r>
            <a:r>
              <a:rPr lang="en-US" dirty="0" smtClean="0"/>
              <a:t>the shelf orthotics </a:t>
            </a:r>
            <a:r>
              <a:rPr lang="en-US" sz="1200" dirty="0" smtClean="0"/>
              <a:t>(</a:t>
            </a:r>
            <a:r>
              <a:rPr lang="en-US" sz="1200" dirty="0"/>
              <a:t>Fredericson &amp; Powers, 2001</a:t>
            </a:r>
            <a:r>
              <a:rPr lang="en-US" sz="1200" dirty="0" smtClean="0"/>
              <a:t>)</a:t>
            </a:r>
            <a:endParaRPr lang="en-US" dirty="0" smtClean="0"/>
          </a:p>
          <a:p>
            <a:r>
              <a:rPr lang="en-US" dirty="0"/>
              <a:t>Methods of correcting STJ Pronation</a:t>
            </a:r>
            <a:r>
              <a:rPr lang="en-US" sz="1200" dirty="0"/>
              <a:t>(Gross, 1995)</a:t>
            </a:r>
            <a:r>
              <a:rPr lang="en-US" dirty="0"/>
              <a:t>:</a:t>
            </a:r>
          </a:p>
          <a:p>
            <a:pPr lvl="2"/>
            <a:r>
              <a:rPr lang="en-US" dirty="0"/>
              <a:t>Forefoot </a:t>
            </a:r>
            <a:r>
              <a:rPr lang="en-US" dirty="0" err="1"/>
              <a:t>varus</a:t>
            </a:r>
            <a:r>
              <a:rPr lang="en-US" dirty="0"/>
              <a:t> – An orthotic with medial forefoot wedge</a:t>
            </a:r>
          </a:p>
          <a:p>
            <a:pPr lvl="2"/>
            <a:r>
              <a:rPr lang="en-US" dirty="0"/>
              <a:t>Tight calves – </a:t>
            </a:r>
            <a:r>
              <a:rPr lang="en-US" dirty="0" smtClean="0"/>
              <a:t>Stretching as well as orthotic with heel wedge</a:t>
            </a:r>
            <a:endParaRPr lang="en-US" dirty="0"/>
          </a:p>
          <a:p>
            <a:pPr lvl="2"/>
            <a:r>
              <a:rPr lang="en-US" dirty="0" err="1"/>
              <a:t>Tibial</a:t>
            </a:r>
            <a:r>
              <a:rPr lang="en-US" dirty="0"/>
              <a:t> </a:t>
            </a:r>
            <a:r>
              <a:rPr lang="en-US" dirty="0" err="1"/>
              <a:t>varum</a:t>
            </a:r>
            <a:r>
              <a:rPr lang="en-US" dirty="0"/>
              <a:t> – custom orthotic with medial heel </a:t>
            </a:r>
            <a:r>
              <a:rPr lang="en-US" dirty="0" smtClean="0"/>
              <a:t>post</a:t>
            </a:r>
          </a:p>
          <a:p>
            <a:r>
              <a:rPr lang="en-US" dirty="0" smtClean="0"/>
              <a:t>Shoe recommendation: Straight lasted shoe with high density midsole material</a:t>
            </a:r>
            <a:endParaRPr lang="en-US" dirty="0"/>
          </a:p>
        </p:txBody>
      </p:sp>
    </p:spTree>
    <p:extLst>
      <p:ext uri="{BB962C8B-B14F-4D97-AF65-F5344CB8AC3E}">
        <p14:creationId xmlns:p14="http://schemas.microsoft.com/office/powerpoint/2010/main" val="2734729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Intervention</a:t>
            </a:r>
            <a:endParaRPr lang="en-US" dirty="0"/>
          </a:p>
        </p:txBody>
      </p:sp>
      <p:sp>
        <p:nvSpPr>
          <p:cNvPr id="7" name="Text Placeholder 6"/>
          <p:cNvSpPr>
            <a:spLocks noGrp="1"/>
          </p:cNvSpPr>
          <p:nvPr>
            <p:ph type="body" idx="1"/>
          </p:nvPr>
        </p:nvSpPr>
        <p:spPr>
          <a:xfrm>
            <a:off x="779463" y="1524000"/>
            <a:ext cx="7583488" cy="838200"/>
          </a:xfrm>
        </p:spPr>
        <p:txBody>
          <a:bodyPr/>
          <a:lstStyle/>
          <a:p>
            <a:r>
              <a:rPr lang="en-US" dirty="0" smtClean="0"/>
              <a:t>Overuse</a:t>
            </a:r>
            <a:endParaRPr lang="en-US" dirty="0"/>
          </a:p>
        </p:txBody>
      </p:sp>
      <p:sp>
        <p:nvSpPr>
          <p:cNvPr id="8" name="Content Placeholder 7"/>
          <p:cNvSpPr>
            <a:spLocks noGrp="1"/>
          </p:cNvSpPr>
          <p:nvPr>
            <p:ph sz="half" idx="2"/>
          </p:nvPr>
        </p:nvSpPr>
        <p:spPr>
          <a:xfrm>
            <a:off x="779463" y="2393576"/>
            <a:ext cx="7583488" cy="3732585"/>
          </a:xfrm>
        </p:spPr>
        <p:txBody>
          <a:bodyPr/>
          <a:lstStyle/>
          <a:p>
            <a:r>
              <a:rPr lang="en-US" dirty="0" smtClean="0"/>
              <a:t>Lack of significant findings on physical exam suggests that the source of PFPS symptoms could be related to overuse.</a:t>
            </a:r>
          </a:p>
          <a:p>
            <a:r>
              <a:rPr lang="en-US" dirty="0" smtClean="0"/>
              <a:t>Treatment program should focus on rest and activity </a:t>
            </a:r>
            <a:r>
              <a:rPr lang="en-US" dirty="0" smtClean="0"/>
              <a:t>modification.</a:t>
            </a:r>
            <a:endParaRPr lang="en-US" dirty="0" smtClean="0"/>
          </a:p>
          <a:p>
            <a:r>
              <a:rPr lang="en-US" dirty="0" smtClean="0"/>
              <a:t>Evaluate the athlete’s training program for errors including:</a:t>
            </a:r>
          </a:p>
          <a:p>
            <a:pPr lvl="1"/>
            <a:r>
              <a:rPr lang="en-US" dirty="0" smtClean="0"/>
              <a:t>Increased intensity too quickly</a:t>
            </a:r>
          </a:p>
          <a:p>
            <a:pPr lvl="1"/>
            <a:r>
              <a:rPr lang="en-US" dirty="0" smtClean="0"/>
              <a:t>Increased distance too quickly</a:t>
            </a:r>
          </a:p>
          <a:p>
            <a:pPr lvl="1"/>
            <a:r>
              <a:rPr lang="en-US" dirty="0" smtClean="0"/>
              <a:t>Inadequate recovery time</a:t>
            </a:r>
          </a:p>
          <a:p>
            <a:pPr lvl="1"/>
            <a:r>
              <a:rPr lang="en-US" dirty="0" smtClean="0"/>
              <a:t>Excessive running on hills</a:t>
            </a:r>
          </a:p>
        </p:txBody>
      </p:sp>
      <p:sp>
        <p:nvSpPr>
          <p:cNvPr id="2" name="Rectangle 1"/>
          <p:cNvSpPr/>
          <p:nvPr/>
        </p:nvSpPr>
        <p:spPr>
          <a:xfrm>
            <a:off x="5968650" y="6337157"/>
            <a:ext cx="2913555" cy="369332"/>
          </a:xfrm>
          <a:prstGeom prst="rect">
            <a:avLst/>
          </a:prstGeom>
        </p:spPr>
        <p:txBody>
          <a:bodyPr wrap="none">
            <a:spAutoFit/>
          </a:bodyPr>
          <a:lstStyle/>
          <a:p>
            <a:r>
              <a:rPr lang="en-US" dirty="0" smtClean="0"/>
              <a:t>Fredericson </a:t>
            </a:r>
            <a:r>
              <a:rPr lang="en-US" dirty="0"/>
              <a:t>&amp; Powers, </a:t>
            </a:r>
            <a:r>
              <a:rPr lang="en-US" dirty="0" smtClean="0"/>
              <a:t>2001</a:t>
            </a:r>
            <a:endParaRPr lang="en-US" dirty="0"/>
          </a:p>
        </p:txBody>
      </p:sp>
    </p:spTree>
    <p:extLst>
      <p:ext uri="{BB962C8B-B14F-4D97-AF65-F5344CB8AC3E}">
        <p14:creationId xmlns:p14="http://schemas.microsoft.com/office/powerpoint/2010/main" val="5088400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Intervention</a:t>
            </a:r>
            <a:endParaRPr lang="en-US" dirty="0"/>
          </a:p>
        </p:txBody>
      </p:sp>
      <p:sp>
        <p:nvSpPr>
          <p:cNvPr id="7" name="Text Placeholder 6"/>
          <p:cNvSpPr>
            <a:spLocks noGrp="1"/>
          </p:cNvSpPr>
          <p:nvPr>
            <p:ph type="body" idx="1"/>
          </p:nvPr>
        </p:nvSpPr>
        <p:spPr>
          <a:xfrm>
            <a:off x="779463" y="1524000"/>
            <a:ext cx="7583488" cy="838200"/>
          </a:xfrm>
        </p:spPr>
        <p:txBody>
          <a:bodyPr/>
          <a:lstStyle/>
          <a:p>
            <a:r>
              <a:rPr lang="en-US" smtClean="0"/>
              <a:t>One more??</a:t>
            </a:r>
            <a:endParaRPr lang="en-US" dirty="0"/>
          </a:p>
        </p:txBody>
      </p:sp>
      <p:sp>
        <p:nvSpPr>
          <p:cNvPr id="8" name="Content Placeholder 7"/>
          <p:cNvSpPr>
            <a:spLocks noGrp="1"/>
          </p:cNvSpPr>
          <p:nvPr>
            <p:ph sz="half" idx="2"/>
          </p:nvPr>
        </p:nvSpPr>
        <p:spPr>
          <a:xfrm>
            <a:off x="779463" y="2393576"/>
            <a:ext cx="7583488" cy="3732585"/>
          </a:xfrm>
        </p:spPr>
        <p:txBody>
          <a:bodyPr/>
          <a:lstStyle/>
          <a:p>
            <a:r>
              <a:rPr lang="en-US" dirty="0" smtClean="0"/>
              <a:t>Text here </a:t>
            </a:r>
            <a:endParaRPr lang="en-US" dirty="0"/>
          </a:p>
        </p:txBody>
      </p:sp>
    </p:spTree>
    <p:extLst>
      <p:ext uri="{BB962C8B-B14F-4D97-AF65-F5344CB8AC3E}">
        <p14:creationId xmlns:p14="http://schemas.microsoft.com/office/powerpoint/2010/main" val="32360911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words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Management </a:t>
            </a:r>
            <a:r>
              <a:rPr lang="en-US" dirty="0"/>
              <a:t>of </a:t>
            </a:r>
            <a:r>
              <a:rPr lang="en-US" dirty="0" err="1"/>
              <a:t>patellofemoral</a:t>
            </a:r>
            <a:r>
              <a:rPr lang="en-US" dirty="0"/>
              <a:t> syndrome requires an understanding of the factors contributing. The clinician must develop a strong, individualized treatment program for the patient with PFPS and should take into consideration all of these potential contributing factors. Importantly, abnormal motions relating to PFPS can originate from the ankle and upward, from the hip and pelvis downward, or a combination of both.</a:t>
            </a:r>
          </a:p>
          <a:p>
            <a:r>
              <a:rPr lang="en-US" dirty="0" smtClean="0"/>
              <a:t>Abnormalities </a:t>
            </a:r>
            <a:r>
              <a:rPr lang="en-US" dirty="0"/>
              <a:t>associated with PFPS are not universal as individuals who appear to have the same presentation could have different lower-extremity kinematics that contribute to the problem. This information must be used to guide the physical exam in order arrive at the appropriate treatment option(s).</a:t>
            </a:r>
          </a:p>
          <a:p>
            <a:endParaRPr lang="en-US" dirty="0"/>
          </a:p>
        </p:txBody>
      </p:sp>
    </p:spTree>
    <p:extLst>
      <p:ext uri="{BB962C8B-B14F-4D97-AF65-F5344CB8AC3E}">
        <p14:creationId xmlns:p14="http://schemas.microsoft.com/office/powerpoint/2010/main" val="42940430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pPr marL="457200" lvl="0" indent="-457200">
              <a:spcBef>
                <a:spcPts val="600"/>
              </a:spcBef>
              <a:buFont typeface="+mj-lt"/>
              <a:buAutoNum type="arabicPeriod"/>
            </a:pPr>
            <a:r>
              <a:rPr lang="en-US" sz="1400" dirty="0" err="1">
                <a:effectLst/>
                <a:latin typeface="Calisto MT (Body)"/>
              </a:rPr>
              <a:t>Halabchi</a:t>
            </a:r>
            <a:r>
              <a:rPr lang="en-US" sz="1300" dirty="0">
                <a:effectLst/>
                <a:latin typeface="Calisto MT (Body)"/>
              </a:rPr>
              <a:t> F, </a:t>
            </a:r>
            <a:r>
              <a:rPr lang="en-US" sz="1300" dirty="0" err="1">
                <a:effectLst/>
                <a:latin typeface="Calisto MT (Body)"/>
              </a:rPr>
              <a:t>Mazaheri</a:t>
            </a:r>
            <a:r>
              <a:rPr lang="en-US" sz="1300" dirty="0">
                <a:effectLst/>
                <a:latin typeface="Calisto MT (Body)"/>
              </a:rPr>
              <a:t> R, </a:t>
            </a:r>
            <a:r>
              <a:rPr lang="en-US" sz="1300" dirty="0" err="1">
                <a:effectLst/>
                <a:latin typeface="Calisto MT (Body)"/>
              </a:rPr>
              <a:t>Seif-barghi</a:t>
            </a:r>
            <a:r>
              <a:rPr lang="en-US" sz="1300" dirty="0">
                <a:effectLst/>
                <a:latin typeface="Calisto MT (Body)"/>
              </a:rPr>
              <a:t> T. Patellofemoral pain syndrome and modifiable intrinsic risk factors; how to assess and address? </a:t>
            </a:r>
            <a:r>
              <a:rPr lang="en-US" sz="1300" i="1" dirty="0">
                <a:effectLst/>
                <a:latin typeface="Calisto MT (Body)"/>
              </a:rPr>
              <a:t>Asian J Sports Med</a:t>
            </a:r>
            <a:r>
              <a:rPr lang="en-US" sz="1300" dirty="0">
                <a:effectLst/>
                <a:latin typeface="Calisto MT (Body)"/>
              </a:rPr>
              <a:t>. 2013;4(2):85-100</a:t>
            </a:r>
            <a:r>
              <a:rPr lang="en-US" sz="1300" dirty="0" smtClean="0">
                <a:effectLst/>
                <a:latin typeface="Calisto MT (Body)"/>
              </a:rPr>
              <a:t>.</a:t>
            </a:r>
            <a:endParaRPr lang="en-US" sz="1300" dirty="0">
              <a:effectLst/>
              <a:latin typeface="Calisto MT (Body)"/>
            </a:endParaRPr>
          </a:p>
          <a:p>
            <a:pPr marL="457200" lvl="0" indent="-457200">
              <a:spcBef>
                <a:spcPts val="600"/>
              </a:spcBef>
              <a:buFont typeface="+mj-lt"/>
              <a:buAutoNum type="arabicPeriod"/>
            </a:pPr>
            <a:r>
              <a:rPr lang="en-US" sz="1300" dirty="0" err="1">
                <a:effectLst/>
                <a:latin typeface="Calisto MT (Body)"/>
              </a:rPr>
              <a:t>Crossley</a:t>
            </a:r>
            <a:r>
              <a:rPr lang="en-US" sz="1300" dirty="0">
                <a:effectLst/>
                <a:latin typeface="Calisto MT (Body)"/>
              </a:rPr>
              <a:t> K, </a:t>
            </a:r>
            <a:r>
              <a:rPr lang="en-US" sz="1300" dirty="0" err="1">
                <a:effectLst/>
                <a:latin typeface="Calisto MT (Body)"/>
              </a:rPr>
              <a:t>Bennell</a:t>
            </a:r>
            <a:r>
              <a:rPr lang="en-US" sz="1300" dirty="0">
                <a:effectLst/>
                <a:latin typeface="Calisto MT (Body)"/>
              </a:rPr>
              <a:t> K, Green S, Cowan S, </a:t>
            </a:r>
            <a:r>
              <a:rPr lang="en-US" sz="1300" dirty="0" err="1">
                <a:effectLst/>
                <a:latin typeface="Calisto MT (Body)"/>
              </a:rPr>
              <a:t>Mcconnell</a:t>
            </a:r>
            <a:r>
              <a:rPr lang="en-US" sz="1300" dirty="0">
                <a:effectLst/>
                <a:latin typeface="Calisto MT (Body)"/>
              </a:rPr>
              <a:t> J. Physical therapy for patellofemoral pain: a randomized, double-blinded, placebo-controlled trial. </a:t>
            </a:r>
            <a:r>
              <a:rPr lang="en-US" sz="1300" i="1" dirty="0">
                <a:effectLst/>
                <a:latin typeface="Calisto MT (Body)"/>
              </a:rPr>
              <a:t>Am J Sports Med</a:t>
            </a:r>
            <a:r>
              <a:rPr lang="en-US" sz="1300" dirty="0">
                <a:effectLst/>
                <a:latin typeface="Calisto MT (Body)"/>
              </a:rPr>
              <a:t>. 2002;30(6):857-65</a:t>
            </a:r>
            <a:r>
              <a:rPr lang="en-US" sz="1300" dirty="0" smtClean="0">
                <a:effectLst/>
                <a:latin typeface="Calisto MT (Body)"/>
              </a:rPr>
              <a:t>.</a:t>
            </a:r>
            <a:endParaRPr lang="en-US" sz="1300" dirty="0">
              <a:effectLst/>
              <a:latin typeface="Calisto MT (Body)"/>
            </a:endParaRPr>
          </a:p>
          <a:p>
            <a:pPr marL="457200" lvl="0" indent="-457200">
              <a:spcBef>
                <a:spcPts val="600"/>
              </a:spcBef>
              <a:buFont typeface="+mj-lt"/>
              <a:buAutoNum type="arabicPeriod"/>
            </a:pPr>
            <a:r>
              <a:rPr lang="en-US" sz="1300" dirty="0">
                <a:effectLst/>
                <a:latin typeface="Calisto MT (Body)"/>
              </a:rPr>
              <a:t>Dixit S, </a:t>
            </a:r>
            <a:r>
              <a:rPr lang="en-US" sz="1300" dirty="0" err="1">
                <a:effectLst/>
                <a:latin typeface="Calisto MT (Body)"/>
              </a:rPr>
              <a:t>Difiori</a:t>
            </a:r>
            <a:r>
              <a:rPr lang="en-US" sz="1300" dirty="0">
                <a:effectLst/>
                <a:latin typeface="Calisto MT (Body)"/>
              </a:rPr>
              <a:t> JP, Burton M, Mines B. Management of patellofemoral pain syndrome. </a:t>
            </a:r>
            <a:r>
              <a:rPr lang="en-US" sz="1300" i="1" dirty="0">
                <a:effectLst/>
                <a:latin typeface="Calisto MT (Body)"/>
              </a:rPr>
              <a:t>Am </a:t>
            </a:r>
            <a:r>
              <a:rPr lang="en-US" sz="1300" i="1" dirty="0" err="1">
                <a:effectLst/>
                <a:latin typeface="Calisto MT (Body)"/>
              </a:rPr>
              <a:t>Fam</a:t>
            </a:r>
            <a:r>
              <a:rPr lang="en-US" sz="1300" i="1" dirty="0">
                <a:effectLst/>
                <a:latin typeface="Calisto MT (Body)"/>
              </a:rPr>
              <a:t> Physician</a:t>
            </a:r>
            <a:r>
              <a:rPr lang="en-US" sz="1300" dirty="0">
                <a:effectLst/>
                <a:latin typeface="Calisto MT (Body)"/>
              </a:rPr>
              <a:t>. 2007;75(2):194-202</a:t>
            </a:r>
            <a:r>
              <a:rPr lang="en-US" sz="1300" dirty="0" smtClean="0">
                <a:effectLst/>
                <a:latin typeface="Calisto MT (Body)"/>
              </a:rPr>
              <a:t>.</a:t>
            </a:r>
            <a:endParaRPr lang="en-US" sz="1300" dirty="0">
              <a:effectLst/>
              <a:latin typeface="Calisto MT (Body)"/>
            </a:endParaRPr>
          </a:p>
          <a:p>
            <a:pPr marL="457200" lvl="0" indent="-457200">
              <a:spcBef>
                <a:spcPts val="600"/>
              </a:spcBef>
              <a:buFont typeface="+mj-lt"/>
              <a:buAutoNum type="arabicPeriod"/>
            </a:pPr>
            <a:r>
              <a:rPr lang="en-US" sz="1300" dirty="0" err="1">
                <a:effectLst/>
                <a:latin typeface="Calisto MT (Body)"/>
              </a:rPr>
              <a:t>Piva</a:t>
            </a:r>
            <a:r>
              <a:rPr lang="en-US" sz="1300" dirty="0">
                <a:effectLst/>
                <a:latin typeface="Calisto MT (Body)"/>
              </a:rPr>
              <a:t> SR, </a:t>
            </a:r>
            <a:r>
              <a:rPr lang="en-US" sz="1300" dirty="0" err="1">
                <a:effectLst/>
                <a:latin typeface="Calisto MT (Body)"/>
              </a:rPr>
              <a:t>Goodnite</a:t>
            </a:r>
            <a:r>
              <a:rPr lang="en-US" sz="1300" dirty="0">
                <a:effectLst/>
                <a:latin typeface="Calisto MT (Body)"/>
              </a:rPr>
              <a:t> EA, Childs JD. Strength around the hip and flexibility of soft tissues in individuals with and without patellofemoral pain syndrome. </a:t>
            </a:r>
            <a:r>
              <a:rPr lang="en-US" sz="1300" i="1" dirty="0">
                <a:effectLst/>
                <a:latin typeface="Calisto MT (Body)"/>
              </a:rPr>
              <a:t>J </a:t>
            </a:r>
            <a:r>
              <a:rPr lang="en-US" sz="1300" i="1" dirty="0" err="1">
                <a:effectLst/>
                <a:latin typeface="Calisto MT (Body)"/>
              </a:rPr>
              <a:t>Orthop</a:t>
            </a:r>
            <a:r>
              <a:rPr lang="en-US" sz="1300" i="1" dirty="0">
                <a:effectLst/>
                <a:latin typeface="Calisto MT (Body)"/>
              </a:rPr>
              <a:t> Sports </a:t>
            </a:r>
            <a:r>
              <a:rPr lang="en-US" sz="1300" i="1" dirty="0" err="1">
                <a:effectLst/>
                <a:latin typeface="Calisto MT (Body)"/>
              </a:rPr>
              <a:t>Phys</a:t>
            </a:r>
            <a:r>
              <a:rPr lang="en-US" sz="1300" i="1" dirty="0">
                <a:effectLst/>
                <a:latin typeface="Calisto MT (Body)"/>
              </a:rPr>
              <a:t> </a:t>
            </a:r>
            <a:r>
              <a:rPr lang="en-US" sz="1300" i="1" dirty="0" err="1">
                <a:effectLst/>
                <a:latin typeface="Calisto MT (Body)"/>
              </a:rPr>
              <a:t>Ther</a:t>
            </a:r>
            <a:r>
              <a:rPr lang="en-US" sz="1300" dirty="0">
                <a:effectLst/>
                <a:latin typeface="Calisto MT (Body)"/>
              </a:rPr>
              <a:t>. 2005;35(12):793-801</a:t>
            </a:r>
            <a:r>
              <a:rPr lang="en-US" sz="1300" dirty="0" smtClean="0">
                <a:effectLst/>
                <a:latin typeface="Calisto MT (Body)"/>
              </a:rPr>
              <a:t>.</a:t>
            </a:r>
            <a:endParaRPr lang="en-US" sz="1300" dirty="0">
              <a:effectLst/>
              <a:latin typeface="Calisto MT (Body)"/>
            </a:endParaRPr>
          </a:p>
          <a:p>
            <a:pPr marL="457200" lvl="0" indent="-457200">
              <a:spcBef>
                <a:spcPts val="600"/>
              </a:spcBef>
              <a:buFont typeface="+mj-lt"/>
              <a:buAutoNum type="arabicPeriod"/>
            </a:pPr>
            <a:r>
              <a:rPr lang="en-US" sz="1300" dirty="0">
                <a:effectLst/>
                <a:latin typeface="Calisto MT (Body)"/>
              </a:rPr>
              <a:t>Tyler TF, Nicholas SJ, </a:t>
            </a:r>
            <a:r>
              <a:rPr lang="en-US" sz="1300" dirty="0" err="1">
                <a:effectLst/>
                <a:latin typeface="Calisto MT (Body)"/>
              </a:rPr>
              <a:t>Mullaney</a:t>
            </a:r>
            <a:r>
              <a:rPr lang="en-US" sz="1300" dirty="0">
                <a:effectLst/>
                <a:latin typeface="Calisto MT (Body)"/>
              </a:rPr>
              <a:t> MJ, </a:t>
            </a:r>
            <a:r>
              <a:rPr lang="en-US" sz="1300" dirty="0" err="1">
                <a:effectLst/>
                <a:latin typeface="Calisto MT (Body)"/>
              </a:rPr>
              <a:t>Mchugh</a:t>
            </a:r>
            <a:r>
              <a:rPr lang="en-US" sz="1300" dirty="0">
                <a:effectLst/>
                <a:latin typeface="Calisto MT (Body)"/>
              </a:rPr>
              <a:t> MP. The role of hip muscle function in the treatment of patellofemoral pain syndrome. </a:t>
            </a:r>
            <a:r>
              <a:rPr lang="en-US" sz="1300" i="1" dirty="0">
                <a:effectLst/>
                <a:latin typeface="Calisto MT (Body)"/>
              </a:rPr>
              <a:t>Am J Sports Med</a:t>
            </a:r>
            <a:r>
              <a:rPr lang="en-US" sz="1300" dirty="0">
                <a:effectLst/>
                <a:latin typeface="Calisto MT (Body)"/>
              </a:rPr>
              <a:t>. 2006;34(4):630-6</a:t>
            </a:r>
            <a:r>
              <a:rPr lang="en-US" sz="1300" dirty="0" smtClean="0">
                <a:effectLst/>
                <a:latin typeface="Calisto MT (Body)"/>
              </a:rPr>
              <a:t>.</a:t>
            </a:r>
          </a:p>
          <a:p>
            <a:pPr marL="457200" lvl="0" indent="-457200">
              <a:spcBef>
                <a:spcPts val="600"/>
              </a:spcBef>
              <a:buFont typeface="+mj-lt"/>
              <a:buAutoNum type="arabicPeriod" startAt="6"/>
            </a:pPr>
            <a:r>
              <a:rPr lang="en-US" sz="1300" dirty="0" err="1">
                <a:solidFill>
                  <a:srgbClr val="333333"/>
                </a:solidFill>
                <a:effectLst/>
                <a:latin typeface="Calisto MT (Body)"/>
              </a:rPr>
              <a:t>Østerås</a:t>
            </a:r>
            <a:r>
              <a:rPr lang="en-US" sz="1300" dirty="0">
                <a:solidFill>
                  <a:srgbClr val="333333"/>
                </a:solidFill>
                <a:effectLst/>
                <a:latin typeface="Calisto MT (Body)"/>
              </a:rPr>
              <a:t> B, </a:t>
            </a:r>
            <a:r>
              <a:rPr lang="en-US" sz="1300" dirty="0" err="1">
                <a:solidFill>
                  <a:srgbClr val="333333"/>
                </a:solidFill>
                <a:effectLst/>
                <a:latin typeface="Calisto MT (Body)"/>
              </a:rPr>
              <a:t>Østerås</a:t>
            </a:r>
            <a:r>
              <a:rPr lang="en-US" sz="1300" dirty="0">
                <a:solidFill>
                  <a:srgbClr val="333333"/>
                </a:solidFill>
                <a:effectLst/>
                <a:latin typeface="Calisto MT (Body)"/>
              </a:rPr>
              <a:t> H, </a:t>
            </a:r>
            <a:r>
              <a:rPr lang="en-US" sz="1300" dirty="0" err="1">
                <a:solidFill>
                  <a:srgbClr val="333333"/>
                </a:solidFill>
                <a:effectLst/>
                <a:latin typeface="Calisto MT (Body)"/>
              </a:rPr>
              <a:t>Torstensen</a:t>
            </a:r>
            <a:r>
              <a:rPr lang="en-US" sz="1300" dirty="0">
                <a:solidFill>
                  <a:srgbClr val="333333"/>
                </a:solidFill>
                <a:effectLst/>
                <a:latin typeface="Calisto MT (Body)"/>
              </a:rPr>
              <a:t> TA, </a:t>
            </a:r>
            <a:r>
              <a:rPr lang="en-US" sz="1300" dirty="0" err="1">
                <a:solidFill>
                  <a:srgbClr val="333333"/>
                </a:solidFill>
                <a:effectLst/>
                <a:latin typeface="Calisto MT (Body)"/>
              </a:rPr>
              <a:t>Torsensen</a:t>
            </a:r>
            <a:r>
              <a:rPr lang="en-US" sz="1300" dirty="0">
                <a:solidFill>
                  <a:srgbClr val="333333"/>
                </a:solidFill>
                <a:effectLst/>
                <a:latin typeface="Calisto MT (Body)"/>
              </a:rPr>
              <a:t> TA. Long-term effects of medical exercise therapy in patients with </a:t>
            </a:r>
            <a:r>
              <a:rPr lang="en-US" sz="1300" dirty="0" err="1">
                <a:solidFill>
                  <a:srgbClr val="333333"/>
                </a:solidFill>
                <a:effectLst/>
                <a:latin typeface="Calisto MT (Body)"/>
              </a:rPr>
              <a:t>patellofemoral</a:t>
            </a:r>
            <a:r>
              <a:rPr lang="en-US" sz="1300" dirty="0">
                <a:solidFill>
                  <a:srgbClr val="333333"/>
                </a:solidFill>
                <a:effectLst/>
                <a:latin typeface="Calisto MT (Body)"/>
              </a:rPr>
              <a:t> pain syndrome: results from a single-blinded randomized controlled trial with 12 months follow-up. </a:t>
            </a:r>
            <a:r>
              <a:rPr lang="en-US" sz="1300" i="1" dirty="0">
                <a:solidFill>
                  <a:srgbClr val="333333"/>
                </a:solidFill>
                <a:effectLst/>
                <a:latin typeface="Calisto MT (Body)"/>
              </a:rPr>
              <a:t>Physiotherapy</a:t>
            </a:r>
            <a:r>
              <a:rPr lang="en-US" sz="1300" dirty="0">
                <a:solidFill>
                  <a:srgbClr val="333333"/>
                </a:solidFill>
                <a:effectLst/>
                <a:latin typeface="Calisto MT (Body)"/>
              </a:rPr>
              <a:t>. 2013;99(4):311-6.</a:t>
            </a:r>
          </a:p>
          <a:p>
            <a:pPr marL="457200" lvl="0" indent="-457200">
              <a:spcBef>
                <a:spcPts val="600"/>
              </a:spcBef>
              <a:buFont typeface="+mj-lt"/>
              <a:buAutoNum type="arabicPeriod" startAt="6"/>
            </a:pPr>
            <a:r>
              <a:rPr lang="en-US" sz="1300" dirty="0">
                <a:solidFill>
                  <a:srgbClr val="333333"/>
                </a:solidFill>
                <a:effectLst/>
                <a:latin typeface="Calisto MT (Body)"/>
              </a:rPr>
              <a:t>Nakagawa TH, </a:t>
            </a:r>
            <a:r>
              <a:rPr lang="en-US" sz="1300" dirty="0" err="1">
                <a:solidFill>
                  <a:srgbClr val="333333"/>
                </a:solidFill>
                <a:effectLst/>
                <a:latin typeface="Calisto MT (Body)"/>
              </a:rPr>
              <a:t>Serrão</a:t>
            </a:r>
            <a:r>
              <a:rPr lang="en-US" sz="1300" dirty="0">
                <a:solidFill>
                  <a:srgbClr val="333333"/>
                </a:solidFill>
                <a:effectLst/>
                <a:latin typeface="Calisto MT (Body)"/>
              </a:rPr>
              <a:t> FV, </a:t>
            </a:r>
            <a:r>
              <a:rPr lang="en-US" sz="1300" dirty="0" err="1">
                <a:solidFill>
                  <a:srgbClr val="333333"/>
                </a:solidFill>
                <a:effectLst/>
                <a:latin typeface="Calisto MT (Body)"/>
              </a:rPr>
              <a:t>Maciel</a:t>
            </a:r>
            <a:r>
              <a:rPr lang="en-US" sz="1300" dirty="0">
                <a:solidFill>
                  <a:srgbClr val="333333"/>
                </a:solidFill>
                <a:effectLst/>
                <a:latin typeface="Calisto MT (Body)"/>
              </a:rPr>
              <a:t> CD, Powers CM. Hip and knee kinematics are associated with pain and self-reported functional status in males and females with </a:t>
            </a:r>
            <a:r>
              <a:rPr lang="en-US" sz="1300" dirty="0" err="1">
                <a:solidFill>
                  <a:srgbClr val="333333"/>
                </a:solidFill>
                <a:effectLst/>
                <a:latin typeface="Calisto MT (Body)"/>
              </a:rPr>
              <a:t>patellofemoral</a:t>
            </a:r>
            <a:r>
              <a:rPr lang="en-US" sz="1300" dirty="0">
                <a:solidFill>
                  <a:srgbClr val="333333"/>
                </a:solidFill>
                <a:effectLst/>
                <a:latin typeface="Calisto MT (Body)"/>
              </a:rPr>
              <a:t> pain</a:t>
            </a:r>
            <a:r>
              <a:rPr lang="en-US" sz="1300" i="1" dirty="0">
                <a:solidFill>
                  <a:srgbClr val="333333"/>
                </a:solidFill>
                <a:effectLst/>
                <a:latin typeface="Calisto MT (Body)"/>
              </a:rPr>
              <a:t>. </a:t>
            </a:r>
            <a:r>
              <a:rPr lang="en-US" sz="1300" i="1" dirty="0" err="1">
                <a:solidFill>
                  <a:srgbClr val="333333"/>
                </a:solidFill>
                <a:effectLst/>
                <a:latin typeface="Calisto MT (Body)"/>
              </a:rPr>
              <a:t>Int</a:t>
            </a:r>
            <a:r>
              <a:rPr lang="en-US" sz="1300" i="1" dirty="0">
                <a:solidFill>
                  <a:srgbClr val="333333"/>
                </a:solidFill>
                <a:effectLst/>
                <a:latin typeface="Calisto MT (Body)"/>
              </a:rPr>
              <a:t> J Sports Med</a:t>
            </a:r>
            <a:r>
              <a:rPr lang="en-US" sz="1300" dirty="0">
                <a:solidFill>
                  <a:srgbClr val="333333"/>
                </a:solidFill>
                <a:effectLst/>
                <a:latin typeface="Calisto MT (Body)"/>
              </a:rPr>
              <a:t>. 2013;34(11):</a:t>
            </a:r>
            <a:r>
              <a:rPr lang="en-US" sz="1300" dirty="0" smtClean="0">
                <a:solidFill>
                  <a:srgbClr val="333333"/>
                </a:solidFill>
                <a:effectLst/>
                <a:latin typeface="Calisto MT (Body)"/>
              </a:rPr>
              <a:t>997-1002.</a:t>
            </a:r>
          </a:p>
          <a:p>
            <a:pPr marL="457200" lvl="0" indent="-457200">
              <a:spcBef>
                <a:spcPts val="600"/>
              </a:spcBef>
              <a:buFont typeface="+mj-lt"/>
              <a:buAutoNum type="arabicPeriod" startAt="6"/>
            </a:pPr>
            <a:r>
              <a:rPr lang="en-US" sz="1300" dirty="0" smtClean="0">
                <a:effectLst/>
                <a:latin typeface="Calisto MT (Body)"/>
                <a:ea typeface="Calibri"/>
                <a:cs typeface="Times New Roman"/>
              </a:rPr>
              <a:t>Nakagawa </a:t>
            </a:r>
            <a:r>
              <a:rPr lang="en-US" sz="1300" dirty="0">
                <a:effectLst/>
                <a:latin typeface="Calisto MT (Body)"/>
                <a:ea typeface="Calibri"/>
                <a:cs typeface="Times New Roman"/>
              </a:rPr>
              <a:t>TH, Muniz TB, </a:t>
            </a:r>
            <a:r>
              <a:rPr lang="en-US" sz="1300" dirty="0" err="1">
                <a:effectLst/>
                <a:latin typeface="Calisto MT (Body)"/>
                <a:ea typeface="Calibri"/>
                <a:cs typeface="Times New Roman"/>
              </a:rPr>
              <a:t>Baldon</a:t>
            </a:r>
            <a:r>
              <a:rPr lang="en-US" sz="1300" dirty="0">
                <a:effectLst/>
                <a:latin typeface="Calisto MT (Body)"/>
                <a:ea typeface="Calibri"/>
                <a:cs typeface="Times New Roman"/>
              </a:rPr>
              <a:t> </a:t>
            </a:r>
            <a:r>
              <a:rPr lang="en-US" sz="1300" dirty="0" err="1">
                <a:effectLst/>
                <a:latin typeface="Calisto MT (Body)"/>
                <a:ea typeface="Calibri"/>
                <a:cs typeface="Times New Roman"/>
              </a:rPr>
              <a:t>Rde</a:t>
            </a:r>
            <a:r>
              <a:rPr lang="en-US" sz="1300" dirty="0">
                <a:effectLst/>
                <a:latin typeface="Calisto MT (Body)"/>
                <a:ea typeface="Calibri"/>
                <a:cs typeface="Times New Roman"/>
              </a:rPr>
              <a:t> M, Dias </a:t>
            </a:r>
            <a:r>
              <a:rPr lang="en-US" sz="1300" dirty="0" err="1">
                <a:effectLst/>
                <a:latin typeface="Calisto MT (Body)"/>
                <a:ea typeface="Calibri"/>
                <a:cs typeface="Times New Roman"/>
              </a:rPr>
              <a:t>maciel</a:t>
            </a:r>
            <a:r>
              <a:rPr lang="en-US" sz="1300" dirty="0">
                <a:effectLst/>
                <a:latin typeface="Calisto MT (Body)"/>
                <a:ea typeface="Calibri"/>
                <a:cs typeface="Times New Roman"/>
              </a:rPr>
              <a:t> C, De </a:t>
            </a:r>
            <a:r>
              <a:rPr lang="en-US" sz="1300" dirty="0" err="1">
                <a:effectLst/>
                <a:latin typeface="Calisto MT (Body)"/>
                <a:ea typeface="Calibri"/>
                <a:cs typeface="Times New Roman"/>
              </a:rPr>
              <a:t>menezes</a:t>
            </a:r>
            <a:r>
              <a:rPr lang="en-US" sz="1300" dirty="0">
                <a:effectLst/>
                <a:latin typeface="Calisto MT (Body)"/>
                <a:ea typeface="Calibri"/>
                <a:cs typeface="Times New Roman"/>
              </a:rPr>
              <a:t> </a:t>
            </a:r>
            <a:r>
              <a:rPr lang="en-US" sz="1300" dirty="0" err="1">
                <a:effectLst/>
                <a:latin typeface="Calisto MT (Body)"/>
                <a:ea typeface="Calibri"/>
                <a:cs typeface="Times New Roman"/>
              </a:rPr>
              <a:t>reiff</a:t>
            </a:r>
            <a:r>
              <a:rPr lang="en-US" sz="1300" dirty="0">
                <a:effectLst/>
                <a:latin typeface="Calisto MT (Body)"/>
                <a:ea typeface="Calibri"/>
                <a:cs typeface="Times New Roman"/>
              </a:rPr>
              <a:t> RB, </a:t>
            </a:r>
            <a:r>
              <a:rPr lang="en-US" sz="1300" dirty="0" err="1">
                <a:effectLst/>
                <a:latin typeface="Calisto MT (Body)"/>
                <a:ea typeface="Calibri"/>
                <a:cs typeface="Times New Roman"/>
              </a:rPr>
              <a:t>Serrão</a:t>
            </a:r>
            <a:r>
              <a:rPr lang="en-US" sz="1300" dirty="0">
                <a:effectLst/>
                <a:latin typeface="Calisto MT (Body)"/>
                <a:ea typeface="Calibri"/>
                <a:cs typeface="Times New Roman"/>
              </a:rPr>
              <a:t> FV. The effect of additional strengthening of hip abductor and lateral rotator muscles in </a:t>
            </a:r>
            <a:r>
              <a:rPr lang="en-US" sz="1300" dirty="0" err="1">
                <a:effectLst/>
                <a:latin typeface="Calisto MT (Body)"/>
                <a:ea typeface="Calibri"/>
                <a:cs typeface="Times New Roman"/>
              </a:rPr>
              <a:t>patellofemoral</a:t>
            </a:r>
            <a:r>
              <a:rPr lang="en-US" sz="1300" dirty="0">
                <a:effectLst/>
                <a:latin typeface="Calisto MT (Body)"/>
                <a:ea typeface="Calibri"/>
                <a:cs typeface="Times New Roman"/>
              </a:rPr>
              <a:t> pain syndrome: a randomized controlled pilot study. </a:t>
            </a:r>
            <a:r>
              <a:rPr lang="en-US" sz="1300" i="1" dirty="0" err="1">
                <a:effectLst/>
                <a:latin typeface="Calisto MT (Body)"/>
                <a:ea typeface="Calibri"/>
                <a:cs typeface="Times New Roman"/>
              </a:rPr>
              <a:t>Clin</a:t>
            </a:r>
            <a:r>
              <a:rPr lang="en-US" sz="1300" i="1" dirty="0">
                <a:effectLst/>
                <a:latin typeface="Calisto MT (Body)"/>
                <a:ea typeface="Calibri"/>
                <a:cs typeface="Times New Roman"/>
              </a:rPr>
              <a:t> </a:t>
            </a:r>
            <a:r>
              <a:rPr lang="en-US" sz="1300" i="1" dirty="0" err="1">
                <a:effectLst/>
                <a:latin typeface="Calisto MT (Body)"/>
                <a:ea typeface="Calibri"/>
                <a:cs typeface="Times New Roman"/>
              </a:rPr>
              <a:t>Rehabil</a:t>
            </a:r>
            <a:r>
              <a:rPr lang="en-US" sz="1300" i="1" dirty="0">
                <a:effectLst/>
                <a:latin typeface="Calisto MT (Body)"/>
                <a:ea typeface="Calibri"/>
                <a:cs typeface="Times New Roman"/>
              </a:rPr>
              <a:t>.</a:t>
            </a:r>
            <a:r>
              <a:rPr lang="en-US" sz="1300" dirty="0">
                <a:effectLst/>
                <a:latin typeface="Calisto MT (Body)"/>
                <a:ea typeface="Calibri"/>
                <a:cs typeface="Times New Roman"/>
              </a:rPr>
              <a:t> 2008;22(12):</a:t>
            </a:r>
            <a:r>
              <a:rPr lang="en-US" sz="1300" dirty="0" smtClean="0">
                <a:effectLst/>
                <a:latin typeface="Calisto MT (Body)"/>
                <a:ea typeface="Calibri"/>
                <a:cs typeface="Times New Roman"/>
              </a:rPr>
              <a:t>1051-60.</a:t>
            </a:r>
          </a:p>
        </p:txBody>
      </p:sp>
    </p:spTree>
    <p:extLst>
      <p:ext uri="{BB962C8B-B14F-4D97-AF65-F5344CB8AC3E}">
        <p14:creationId xmlns:p14="http://schemas.microsoft.com/office/powerpoint/2010/main" val="164320343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457200" lvl="0" indent="-457200">
              <a:spcBef>
                <a:spcPts val="600"/>
              </a:spcBef>
              <a:buFont typeface="+mj-lt"/>
              <a:buAutoNum type="arabicPeriod" startAt="9"/>
            </a:pPr>
            <a:r>
              <a:rPr lang="en-US" dirty="0" err="1">
                <a:effectLst/>
              </a:rPr>
              <a:t>Bolgla</a:t>
            </a:r>
            <a:r>
              <a:rPr lang="en-US" dirty="0">
                <a:effectLst/>
              </a:rPr>
              <a:t> LA, Boling MC. An update for the conservative management of </a:t>
            </a:r>
            <a:r>
              <a:rPr lang="en-US" dirty="0" err="1">
                <a:effectLst/>
              </a:rPr>
              <a:t>patellofemoral</a:t>
            </a:r>
            <a:r>
              <a:rPr lang="en-US" dirty="0">
                <a:effectLst/>
              </a:rPr>
              <a:t> pain syndrome: a systematic review of the literature from 2000 to 2010. </a:t>
            </a:r>
            <a:r>
              <a:rPr lang="en-US" i="1" dirty="0" err="1">
                <a:effectLst/>
              </a:rPr>
              <a:t>Int</a:t>
            </a:r>
            <a:r>
              <a:rPr lang="en-US" i="1" dirty="0">
                <a:effectLst/>
              </a:rPr>
              <a:t> J Sports </a:t>
            </a:r>
            <a:r>
              <a:rPr lang="en-US" i="1" dirty="0" err="1">
                <a:effectLst/>
              </a:rPr>
              <a:t>Phys</a:t>
            </a:r>
            <a:r>
              <a:rPr lang="en-US" i="1" dirty="0">
                <a:effectLst/>
              </a:rPr>
              <a:t> </a:t>
            </a:r>
            <a:r>
              <a:rPr lang="en-US" i="1" dirty="0" err="1">
                <a:effectLst/>
              </a:rPr>
              <a:t>Ther</a:t>
            </a:r>
            <a:r>
              <a:rPr lang="en-US" dirty="0">
                <a:effectLst/>
              </a:rPr>
              <a:t>. 2011;6(2):112-25.</a:t>
            </a:r>
          </a:p>
          <a:p>
            <a:pPr marL="457200" lvl="0" indent="-457200">
              <a:spcBef>
                <a:spcPts val="600"/>
              </a:spcBef>
              <a:buFont typeface="+mj-lt"/>
              <a:buAutoNum type="arabicPeriod" startAt="9"/>
            </a:pPr>
            <a:r>
              <a:rPr lang="en-US" dirty="0" err="1">
                <a:effectLst/>
              </a:rPr>
              <a:t>Hertling</a:t>
            </a:r>
            <a:r>
              <a:rPr lang="en-US" dirty="0">
                <a:effectLst/>
              </a:rPr>
              <a:t> D, Kessler RM. Management of Common Musculoskeletal Disorders, Physical Therapy Principles and Methods. Lippincott Williams &amp; Wilkins; 2006.</a:t>
            </a:r>
          </a:p>
          <a:p>
            <a:pPr marL="457200" lvl="0" indent="-457200">
              <a:spcBef>
                <a:spcPts val="600"/>
              </a:spcBef>
              <a:buFont typeface="+mj-lt"/>
              <a:buAutoNum type="arabicPeriod" startAt="9"/>
            </a:pPr>
            <a:r>
              <a:rPr lang="en-US" dirty="0">
                <a:effectLst/>
              </a:rPr>
              <a:t>Magee DJ. Orthopedic Physical Assessment. Elsevier Health Sciences; 2008</a:t>
            </a:r>
            <a:r>
              <a:rPr lang="en-US" dirty="0" smtClean="0">
                <a:effectLst/>
              </a:rPr>
              <a:t>.</a:t>
            </a:r>
            <a:endParaRPr lang="en-US" dirty="0">
              <a:effectLst/>
            </a:endParaRPr>
          </a:p>
          <a:p>
            <a:pPr marL="457200" lvl="0" indent="-457200">
              <a:spcBef>
                <a:spcPts val="600"/>
              </a:spcBef>
              <a:buFont typeface="+mj-lt"/>
              <a:buAutoNum type="arabicPeriod" startAt="9"/>
            </a:pPr>
            <a:r>
              <a:rPr lang="en-US" dirty="0">
                <a:effectLst/>
              </a:rPr>
              <a:t>Powers CM, Perry J, Hsu A, </a:t>
            </a:r>
            <a:r>
              <a:rPr lang="en-US" dirty="0" err="1">
                <a:effectLst/>
              </a:rPr>
              <a:t>Hislop</a:t>
            </a:r>
            <a:r>
              <a:rPr lang="en-US" dirty="0">
                <a:effectLst/>
              </a:rPr>
              <a:t> HJ. Are </a:t>
            </a:r>
            <a:r>
              <a:rPr lang="en-US" dirty="0" err="1">
                <a:effectLst/>
              </a:rPr>
              <a:t>patellofemoral</a:t>
            </a:r>
            <a:r>
              <a:rPr lang="en-US" dirty="0">
                <a:effectLst/>
              </a:rPr>
              <a:t> pain and quadriceps </a:t>
            </a:r>
            <a:r>
              <a:rPr lang="en-US" dirty="0" err="1">
                <a:effectLst/>
              </a:rPr>
              <a:t>femoris</a:t>
            </a:r>
            <a:r>
              <a:rPr lang="en-US" dirty="0">
                <a:effectLst/>
              </a:rPr>
              <a:t> muscle torque associated with </a:t>
            </a:r>
            <a:r>
              <a:rPr lang="en-US" dirty="0" err="1">
                <a:effectLst/>
              </a:rPr>
              <a:t>locomotor</a:t>
            </a:r>
            <a:r>
              <a:rPr lang="en-US" dirty="0">
                <a:effectLst/>
              </a:rPr>
              <a:t> function?. </a:t>
            </a:r>
            <a:r>
              <a:rPr lang="en-US" i="1" dirty="0" err="1">
                <a:effectLst/>
              </a:rPr>
              <a:t>Phys</a:t>
            </a:r>
            <a:r>
              <a:rPr lang="en-US" i="1" dirty="0">
                <a:effectLst/>
              </a:rPr>
              <a:t> </a:t>
            </a:r>
            <a:r>
              <a:rPr lang="en-US" i="1" dirty="0" err="1">
                <a:effectLst/>
              </a:rPr>
              <a:t>Ther</a:t>
            </a:r>
            <a:r>
              <a:rPr lang="en-US" dirty="0">
                <a:effectLst/>
              </a:rPr>
              <a:t>. 1997;77(10):1063-75.</a:t>
            </a:r>
          </a:p>
          <a:p>
            <a:pPr marL="457200" lvl="0" indent="-457200">
              <a:spcBef>
                <a:spcPts val="600"/>
              </a:spcBef>
              <a:buFont typeface="+mj-lt"/>
              <a:buAutoNum type="arabicPeriod" startAt="9"/>
            </a:pPr>
            <a:r>
              <a:rPr lang="en-US" dirty="0">
                <a:effectLst/>
              </a:rPr>
              <a:t>Souza DR, Gross MT. Comparison of </a:t>
            </a:r>
            <a:r>
              <a:rPr lang="en-US" dirty="0" err="1">
                <a:effectLst/>
              </a:rPr>
              <a:t>vastus</a:t>
            </a:r>
            <a:r>
              <a:rPr lang="en-US" dirty="0">
                <a:effectLst/>
              </a:rPr>
              <a:t> </a:t>
            </a:r>
            <a:r>
              <a:rPr lang="en-US" dirty="0" err="1">
                <a:effectLst/>
              </a:rPr>
              <a:t>medialis</a:t>
            </a:r>
            <a:r>
              <a:rPr lang="en-US" dirty="0">
                <a:effectLst/>
              </a:rPr>
              <a:t> </a:t>
            </a:r>
            <a:r>
              <a:rPr lang="en-US" dirty="0" err="1">
                <a:effectLst/>
              </a:rPr>
              <a:t>obliquus</a:t>
            </a:r>
            <a:r>
              <a:rPr lang="en-US" dirty="0">
                <a:effectLst/>
              </a:rPr>
              <a:t>: </a:t>
            </a:r>
            <a:r>
              <a:rPr lang="en-US" dirty="0" err="1">
                <a:effectLst/>
              </a:rPr>
              <a:t>vastus</a:t>
            </a:r>
            <a:r>
              <a:rPr lang="en-US" dirty="0">
                <a:effectLst/>
              </a:rPr>
              <a:t> </a:t>
            </a:r>
            <a:r>
              <a:rPr lang="en-US" dirty="0" err="1">
                <a:effectLst/>
              </a:rPr>
              <a:t>lateralis</a:t>
            </a:r>
            <a:r>
              <a:rPr lang="en-US" dirty="0">
                <a:effectLst/>
              </a:rPr>
              <a:t> muscle integrated </a:t>
            </a:r>
            <a:r>
              <a:rPr lang="en-US" dirty="0" err="1">
                <a:effectLst/>
              </a:rPr>
              <a:t>electromyographic</a:t>
            </a:r>
            <a:r>
              <a:rPr lang="en-US" dirty="0">
                <a:effectLst/>
              </a:rPr>
              <a:t> ratios between healthy subjects and patients with </a:t>
            </a:r>
            <a:r>
              <a:rPr lang="en-US" dirty="0" err="1">
                <a:effectLst/>
              </a:rPr>
              <a:t>patellofemoral</a:t>
            </a:r>
            <a:r>
              <a:rPr lang="en-US" dirty="0">
                <a:effectLst/>
              </a:rPr>
              <a:t> pain. </a:t>
            </a:r>
            <a:r>
              <a:rPr lang="en-US" i="1" dirty="0" err="1">
                <a:effectLst/>
              </a:rPr>
              <a:t>Phys</a:t>
            </a:r>
            <a:r>
              <a:rPr lang="en-US" dirty="0">
                <a:effectLst/>
              </a:rPr>
              <a:t> </a:t>
            </a:r>
            <a:r>
              <a:rPr lang="en-US" i="1" dirty="0" err="1">
                <a:effectLst/>
              </a:rPr>
              <a:t>Ther</a:t>
            </a:r>
            <a:r>
              <a:rPr lang="en-US" dirty="0">
                <a:effectLst/>
              </a:rPr>
              <a:t>. 1991;71(4):310-6.</a:t>
            </a:r>
          </a:p>
          <a:p>
            <a:pPr marL="457200" lvl="0" indent="-457200">
              <a:spcBef>
                <a:spcPts val="600"/>
              </a:spcBef>
              <a:buFont typeface="+mj-lt"/>
              <a:buAutoNum type="arabicPeriod" startAt="9"/>
            </a:pPr>
            <a:r>
              <a:rPr lang="en-US" dirty="0" err="1">
                <a:effectLst/>
              </a:rPr>
              <a:t>Mcconnell</a:t>
            </a:r>
            <a:r>
              <a:rPr lang="en-US" dirty="0">
                <a:effectLst/>
              </a:rPr>
              <a:t> J. Rehabilitation and </a:t>
            </a:r>
            <a:r>
              <a:rPr lang="en-US" dirty="0" err="1">
                <a:effectLst/>
              </a:rPr>
              <a:t>nonoperative</a:t>
            </a:r>
            <a:r>
              <a:rPr lang="en-US" dirty="0">
                <a:effectLst/>
              </a:rPr>
              <a:t> treatment of patellar instability. </a:t>
            </a:r>
            <a:r>
              <a:rPr lang="en-US" i="1" dirty="0">
                <a:effectLst/>
              </a:rPr>
              <a:t>Sports Med </a:t>
            </a:r>
            <a:r>
              <a:rPr lang="en-US" i="1" dirty="0" err="1">
                <a:effectLst/>
              </a:rPr>
              <a:t>Arthrosc</a:t>
            </a:r>
            <a:r>
              <a:rPr lang="en-US" dirty="0">
                <a:effectLst/>
              </a:rPr>
              <a:t>. 2007;15(2):95-104.</a:t>
            </a:r>
          </a:p>
          <a:p>
            <a:pPr marL="457200" lvl="0" indent="-457200">
              <a:spcBef>
                <a:spcPts val="600"/>
              </a:spcBef>
              <a:buFont typeface="+mj-lt"/>
              <a:buAutoNum type="arabicPeriod" startAt="9"/>
            </a:pPr>
            <a:r>
              <a:rPr lang="en-US" dirty="0" err="1">
                <a:effectLst/>
              </a:rPr>
              <a:t>Khayambashi</a:t>
            </a:r>
            <a:r>
              <a:rPr lang="en-US" dirty="0">
                <a:effectLst/>
              </a:rPr>
              <a:t> K, </a:t>
            </a:r>
            <a:r>
              <a:rPr lang="en-US" dirty="0" err="1">
                <a:effectLst/>
              </a:rPr>
              <a:t>Fallah</a:t>
            </a:r>
            <a:r>
              <a:rPr lang="en-US" dirty="0">
                <a:effectLst/>
              </a:rPr>
              <a:t> A, </a:t>
            </a:r>
            <a:r>
              <a:rPr lang="en-US" dirty="0" err="1">
                <a:effectLst/>
              </a:rPr>
              <a:t>Movahedi</a:t>
            </a:r>
            <a:r>
              <a:rPr lang="en-US" dirty="0">
                <a:effectLst/>
              </a:rPr>
              <a:t> A, Bagwell J, Powers C. </a:t>
            </a:r>
            <a:r>
              <a:rPr lang="en-US" dirty="0" err="1">
                <a:effectLst/>
              </a:rPr>
              <a:t>Posterolateral</a:t>
            </a:r>
            <a:r>
              <a:rPr lang="en-US" dirty="0">
                <a:effectLst/>
              </a:rPr>
              <a:t> hip muscle strengthening versus quadriceps strengthening for </a:t>
            </a:r>
            <a:r>
              <a:rPr lang="en-US" dirty="0" err="1">
                <a:effectLst/>
              </a:rPr>
              <a:t>patellofemoral</a:t>
            </a:r>
            <a:r>
              <a:rPr lang="en-US" dirty="0">
                <a:effectLst/>
              </a:rPr>
              <a:t> pain: a comparative control trial. </a:t>
            </a:r>
            <a:r>
              <a:rPr lang="en-US" i="1" dirty="0">
                <a:effectLst/>
              </a:rPr>
              <a:t>Arch </a:t>
            </a:r>
            <a:r>
              <a:rPr lang="en-US" i="1" dirty="0" err="1">
                <a:effectLst/>
              </a:rPr>
              <a:t>Phys</a:t>
            </a:r>
            <a:r>
              <a:rPr lang="en-US" i="1" dirty="0">
                <a:effectLst/>
              </a:rPr>
              <a:t> Med </a:t>
            </a:r>
            <a:r>
              <a:rPr lang="en-US" i="1" dirty="0" err="1">
                <a:effectLst/>
              </a:rPr>
              <a:t>Rehabil</a:t>
            </a:r>
            <a:r>
              <a:rPr lang="en-US" dirty="0">
                <a:effectLst/>
              </a:rPr>
              <a:t>. 2014;95(5):900-7.</a:t>
            </a:r>
          </a:p>
          <a:p>
            <a:pPr marL="457200" lvl="0" indent="-457200">
              <a:spcBef>
                <a:spcPts val="600"/>
              </a:spcBef>
              <a:buFont typeface="+mj-lt"/>
              <a:buAutoNum type="arabicPeriod" startAt="9"/>
            </a:pPr>
            <a:r>
              <a:rPr lang="en-US" dirty="0">
                <a:effectLst/>
              </a:rPr>
              <a:t>Herrington L, Al-</a:t>
            </a:r>
            <a:r>
              <a:rPr lang="en-US" dirty="0" err="1">
                <a:effectLst/>
              </a:rPr>
              <a:t>sherhi</a:t>
            </a:r>
            <a:r>
              <a:rPr lang="en-US" dirty="0">
                <a:effectLst/>
              </a:rPr>
              <a:t> A. A controlled trial of weight-bearing versus non-weight-bearing exercises for </a:t>
            </a:r>
            <a:r>
              <a:rPr lang="en-US" dirty="0" err="1">
                <a:effectLst/>
              </a:rPr>
              <a:t>patellofemoral</a:t>
            </a:r>
            <a:r>
              <a:rPr lang="en-US" dirty="0">
                <a:effectLst/>
              </a:rPr>
              <a:t> pain</a:t>
            </a:r>
            <a:r>
              <a:rPr lang="en-US" i="1" dirty="0">
                <a:effectLst/>
              </a:rPr>
              <a:t>. J </a:t>
            </a:r>
            <a:r>
              <a:rPr lang="en-US" i="1" dirty="0" err="1">
                <a:effectLst/>
              </a:rPr>
              <a:t>Orthop</a:t>
            </a:r>
            <a:r>
              <a:rPr lang="en-US" i="1" dirty="0">
                <a:effectLst/>
              </a:rPr>
              <a:t> Sports </a:t>
            </a:r>
            <a:r>
              <a:rPr lang="en-US" i="1" dirty="0" err="1">
                <a:effectLst/>
              </a:rPr>
              <a:t>Phys</a:t>
            </a:r>
            <a:r>
              <a:rPr lang="en-US" i="1" dirty="0">
                <a:effectLst/>
              </a:rPr>
              <a:t> </a:t>
            </a:r>
            <a:r>
              <a:rPr lang="en-US" i="1" dirty="0" err="1">
                <a:effectLst/>
              </a:rPr>
              <a:t>Ther</a:t>
            </a:r>
            <a:r>
              <a:rPr lang="en-US" dirty="0">
                <a:effectLst/>
              </a:rPr>
              <a:t>. 2007;37(4):155-60</a:t>
            </a:r>
            <a:r>
              <a:rPr lang="en-US" dirty="0" smtClean="0">
                <a:effectLst/>
              </a:rPr>
              <a:t>.</a:t>
            </a:r>
          </a:p>
          <a:p>
            <a:pPr marL="457200" indent="-457200">
              <a:spcBef>
                <a:spcPts val="600"/>
              </a:spcBef>
              <a:buFont typeface="+mj-lt"/>
              <a:buAutoNum type="arabicPeriod" startAt="9"/>
            </a:pPr>
            <a:r>
              <a:rPr lang="en-US" dirty="0">
                <a:effectLst/>
              </a:rPr>
              <a:t>Powers CM, Chen PY, </a:t>
            </a:r>
            <a:r>
              <a:rPr lang="en-US" dirty="0" err="1">
                <a:effectLst/>
              </a:rPr>
              <a:t>Reischl</a:t>
            </a:r>
            <a:r>
              <a:rPr lang="en-US" dirty="0">
                <a:effectLst/>
              </a:rPr>
              <a:t> SF, Perry J. Comparison of foot pronation and lower extremity rotation in persons with and without </a:t>
            </a:r>
            <a:r>
              <a:rPr lang="en-US" dirty="0" err="1">
                <a:effectLst/>
              </a:rPr>
              <a:t>patellofemoral</a:t>
            </a:r>
            <a:r>
              <a:rPr lang="en-US" dirty="0">
                <a:effectLst/>
              </a:rPr>
              <a:t> pain. </a:t>
            </a:r>
            <a:r>
              <a:rPr lang="en-US" i="1" dirty="0">
                <a:effectLst/>
              </a:rPr>
              <a:t>Foot Ankle Int</a:t>
            </a:r>
            <a:r>
              <a:rPr lang="en-US" dirty="0">
                <a:effectLst/>
              </a:rPr>
              <a:t>. 2002;23(7):634-40</a:t>
            </a:r>
            <a:r>
              <a:rPr lang="en-US" dirty="0" smtClean="0">
                <a:effectLst/>
              </a:rPr>
              <a:t>.</a:t>
            </a:r>
            <a:endParaRPr lang="en-US" dirty="0">
              <a:effectLst/>
            </a:endParaRPr>
          </a:p>
        </p:txBody>
      </p:sp>
    </p:spTree>
    <p:extLst>
      <p:ext uri="{BB962C8B-B14F-4D97-AF65-F5344CB8AC3E}">
        <p14:creationId xmlns:p14="http://schemas.microsoft.com/office/powerpoint/2010/main" val="32963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Anatomy &amp; Function of the knee</a:t>
            </a:r>
            <a:endParaRPr lang="en-US" dirty="0"/>
          </a:p>
        </p:txBody>
      </p:sp>
      <p:sp>
        <p:nvSpPr>
          <p:cNvPr id="5" name="Text Placeholder 4"/>
          <p:cNvSpPr>
            <a:spLocks noGrp="1"/>
          </p:cNvSpPr>
          <p:nvPr>
            <p:ph type="body" idx="1"/>
          </p:nvPr>
        </p:nvSpPr>
        <p:spPr/>
        <p:txBody>
          <a:bodyPr/>
          <a:lstStyle/>
          <a:p>
            <a:r>
              <a:rPr lang="en-US" dirty="0" smtClean="0"/>
              <a:t>Bones &amp; Ligaments, Muscles</a:t>
            </a:r>
            <a:endParaRPr lang="en-US" dirty="0"/>
          </a:p>
        </p:txBody>
      </p:sp>
    </p:spTree>
    <p:extLst>
      <p:ext uri="{BB962C8B-B14F-4D97-AF65-F5344CB8AC3E}">
        <p14:creationId xmlns:p14="http://schemas.microsoft.com/office/powerpoint/2010/main" val="164533649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lnSpcReduction="10000"/>
          </a:bodyPr>
          <a:lstStyle/>
          <a:p>
            <a:pPr marL="457200" lvl="0" indent="-457200">
              <a:spcBef>
                <a:spcPts val="600"/>
              </a:spcBef>
              <a:buFont typeface="+mj-lt"/>
              <a:buAutoNum type="arabicPeriod" startAt="18"/>
            </a:pPr>
            <a:r>
              <a:rPr lang="en-US" sz="1400" dirty="0" smtClean="0">
                <a:effectLst/>
              </a:rPr>
              <a:t>Davis </a:t>
            </a:r>
            <a:r>
              <a:rPr lang="en-US" sz="1400" dirty="0">
                <a:effectLst/>
              </a:rPr>
              <a:t>IS, Powers CM. </a:t>
            </a:r>
            <a:r>
              <a:rPr lang="en-US" sz="1400" dirty="0" err="1">
                <a:effectLst/>
              </a:rPr>
              <a:t>Patellofemoral</a:t>
            </a:r>
            <a:r>
              <a:rPr lang="en-US" sz="1400" dirty="0">
                <a:effectLst/>
              </a:rPr>
              <a:t> pain syndrome: proximal, distal, and local factors, an international retreat, April 30-May 2, 2009, Fells Point, Baltimore, MD. </a:t>
            </a:r>
            <a:r>
              <a:rPr lang="en-US" sz="1400" i="1" dirty="0">
                <a:effectLst/>
              </a:rPr>
              <a:t>J </a:t>
            </a:r>
            <a:r>
              <a:rPr lang="en-US" sz="1400" i="1" dirty="0" err="1">
                <a:effectLst/>
              </a:rPr>
              <a:t>Orthop</a:t>
            </a:r>
            <a:r>
              <a:rPr lang="en-US" sz="1400" i="1" dirty="0">
                <a:effectLst/>
              </a:rPr>
              <a:t> Sports </a:t>
            </a:r>
            <a:r>
              <a:rPr lang="en-US" sz="1400" i="1" dirty="0" err="1">
                <a:effectLst/>
              </a:rPr>
              <a:t>Phys</a:t>
            </a:r>
            <a:r>
              <a:rPr lang="en-US" sz="1400" i="1" dirty="0">
                <a:effectLst/>
              </a:rPr>
              <a:t> </a:t>
            </a:r>
            <a:r>
              <a:rPr lang="en-US" sz="1400" i="1" dirty="0" err="1">
                <a:effectLst/>
              </a:rPr>
              <a:t>Ther</a:t>
            </a:r>
            <a:r>
              <a:rPr lang="en-US" sz="1400" dirty="0">
                <a:effectLst/>
              </a:rPr>
              <a:t>. 2010;40(3):A1-16.</a:t>
            </a:r>
          </a:p>
          <a:p>
            <a:pPr marL="457200" lvl="0" indent="-457200">
              <a:spcBef>
                <a:spcPts val="600"/>
              </a:spcBef>
              <a:buFont typeface="+mj-lt"/>
              <a:buAutoNum type="arabicPeriod" startAt="18"/>
            </a:pPr>
            <a:r>
              <a:rPr lang="en-US" sz="1400" dirty="0" err="1">
                <a:effectLst/>
              </a:rPr>
              <a:t>Whittingham</a:t>
            </a:r>
            <a:r>
              <a:rPr lang="en-US" sz="1400" dirty="0">
                <a:effectLst/>
              </a:rPr>
              <a:t> M, Palmer S, Macmillan F. Effects of taping on pain and function in </a:t>
            </a:r>
            <a:r>
              <a:rPr lang="en-US" sz="1400" dirty="0" err="1">
                <a:effectLst/>
              </a:rPr>
              <a:t>patellofemoral</a:t>
            </a:r>
            <a:r>
              <a:rPr lang="en-US" sz="1400" dirty="0">
                <a:effectLst/>
              </a:rPr>
              <a:t> pain syndrome: a randomized controlled trial</a:t>
            </a:r>
            <a:r>
              <a:rPr lang="en-US" sz="1400" i="1" dirty="0">
                <a:effectLst/>
              </a:rPr>
              <a:t>. J </a:t>
            </a:r>
            <a:r>
              <a:rPr lang="en-US" sz="1400" i="1" dirty="0" err="1">
                <a:effectLst/>
              </a:rPr>
              <a:t>Orthop</a:t>
            </a:r>
            <a:r>
              <a:rPr lang="en-US" sz="1400" i="1" dirty="0">
                <a:effectLst/>
              </a:rPr>
              <a:t> Sports </a:t>
            </a:r>
            <a:r>
              <a:rPr lang="en-US" sz="1400" i="1" dirty="0" err="1">
                <a:effectLst/>
              </a:rPr>
              <a:t>Phys</a:t>
            </a:r>
            <a:r>
              <a:rPr lang="en-US" sz="1400" i="1" dirty="0">
                <a:effectLst/>
              </a:rPr>
              <a:t> </a:t>
            </a:r>
            <a:r>
              <a:rPr lang="en-US" sz="1400" i="1" dirty="0" err="1">
                <a:effectLst/>
              </a:rPr>
              <a:t>Ther</a:t>
            </a:r>
            <a:r>
              <a:rPr lang="en-US" sz="1400" dirty="0">
                <a:effectLst/>
              </a:rPr>
              <a:t>. 2004;34(9):504-10.</a:t>
            </a:r>
          </a:p>
          <a:p>
            <a:pPr marL="457200" lvl="0" indent="-457200">
              <a:spcBef>
                <a:spcPts val="600"/>
              </a:spcBef>
              <a:buFont typeface="+mj-lt"/>
              <a:buAutoNum type="arabicPeriod" startAt="18"/>
            </a:pPr>
            <a:r>
              <a:rPr lang="en-US" sz="1400" dirty="0">
                <a:effectLst/>
              </a:rPr>
              <a:t>Powers CM, </a:t>
            </a:r>
            <a:r>
              <a:rPr lang="en-US" sz="1400" dirty="0" err="1">
                <a:effectLst/>
              </a:rPr>
              <a:t>Maffucci</a:t>
            </a:r>
            <a:r>
              <a:rPr lang="en-US" sz="1400" dirty="0">
                <a:effectLst/>
              </a:rPr>
              <a:t> R, Hampton S. </a:t>
            </a:r>
            <a:r>
              <a:rPr lang="en-US" sz="1400" dirty="0" err="1">
                <a:effectLst/>
              </a:rPr>
              <a:t>Rearfoot</a:t>
            </a:r>
            <a:r>
              <a:rPr lang="en-US" sz="1400" dirty="0">
                <a:effectLst/>
              </a:rPr>
              <a:t> posture in subjects with </a:t>
            </a:r>
            <a:r>
              <a:rPr lang="en-US" sz="1400" dirty="0" err="1">
                <a:effectLst/>
              </a:rPr>
              <a:t>patellofemoral</a:t>
            </a:r>
            <a:r>
              <a:rPr lang="en-US" sz="1400" dirty="0">
                <a:effectLst/>
              </a:rPr>
              <a:t> pain.</a:t>
            </a:r>
            <a:r>
              <a:rPr lang="en-US" sz="1400" i="1" dirty="0">
                <a:effectLst/>
              </a:rPr>
              <a:t> J </a:t>
            </a:r>
            <a:r>
              <a:rPr lang="en-US" sz="1400" i="1" dirty="0" err="1">
                <a:effectLst/>
              </a:rPr>
              <a:t>Orthop</a:t>
            </a:r>
            <a:r>
              <a:rPr lang="en-US" sz="1400" i="1" dirty="0">
                <a:effectLst/>
              </a:rPr>
              <a:t> Sports </a:t>
            </a:r>
            <a:r>
              <a:rPr lang="en-US" sz="1400" i="1" dirty="0" err="1">
                <a:effectLst/>
              </a:rPr>
              <a:t>Phys</a:t>
            </a:r>
            <a:r>
              <a:rPr lang="en-US" sz="1400" i="1" dirty="0">
                <a:effectLst/>
              </a:rPr>
              <a:t> </a:t>
            </a:r>
            <a:r>
              <a:rPr lang="en-US" sz="1400" i="1" dirty="0" err="1">
                <a:effectLst/>
              </a:rPr>
              <a:t>Ther</a:t>
            </a:r>
            <a:r>
              <a:rPr lang="en-US" sz="1400" dirty="0">
                <a:effectLst/>
              </a:rPr>
              <a:t>. 1995;22(4):155-60.</a:t>
            </a:r>
          </a:p>
          <a:p>
            <a:pPr marL="457200" lvl="0" indent="-457200">
              <a:spcBef>
                <a:spcPts val="600"/>
              </a:spcBef>
              <a:buFont typeface="+mj-lt"/>
              <a:buAutoNum type="arabicPeriod" startAt="18"/>
            </a:pPr>
            <a:r>
              <a:rPr lang="en-US" sz="1400" dirty="0">
                <a:effectLst/>
              </a:rPr>
              <a:t>Powers CM. The influence of altered lower-extremity kinematics on </a:t>
            </a:r>
            <a:r>
              <a:rPr lang="en-US" sz="1400" dirty="0" err="1">
                <a:effectLst/>
              </a:rPr>
              <a:t>patellofemoral</a:t>
            </a:r>
            <a:r>
              <a:rPr lang="en-US" sz="1400" dirty="0">
                <a:effectLst/>
              </a:rPr>
              <a:t> joint dysfunction: a theoretical perspective. J</a:t>
            </a:r>
            <a:r>
              <a:rPr lang="en-US" sz="1400" i="1" dirty="0">
                <a:effectLst/>
              </a:rPr>
              <a:t> </a:t>
            </a:r>
            <a:r>
              <a:rPr lang="en-US" sz="1400" i="1" dirty="0" err="1">
                <a:effectLst/>
              </a:rPr>
              <a:t>Orthop</a:t>
            </a:r>
            <a:r>
              <a:rPr lang="en-US" sz="1400" i="1" dirty="0">
                <a:effectLst/>
              </a:rPr>
              <a:t> Sports </a:t>
            </a:r>
            <a:r>
              <a:rPr lang="en-US" sz="1400" i="1" dirty="0" err="1">
                <a:effectLst/>
              </a:rPr>
              <a:t>Phys</a:t>
            </a:r>
            <a:r>
              <a:rPr lang="en-US" sz="1400" i="1" dirty="0">
                <a:effectLst/>
              </a:rPr>
              <a:t> </a:t>
            </a:r>
            <a:r>
              <a:rPr lang="en-US" sz="1400" i="1" dirty="0" err="1">
                <a:effectLst/>
              </a:rPr>
              <a:t>Ther</a:t>
            </a:r>
            <a:r>
              <a:rPr lang="en-US" sz="1400" dirty="0">
                <a:effectLst/>
              </a:rPr>
              <a:t>. 2003;33(11):639-46.</a:t>
            </a:r>
          </a:p>
          <a:p>
            <a:pPr marL="457200" lvl="0" indent="-457200">
              <a:spcBef>
                <a:spcPts val="600"/>
              </a:spcBef>
              <a:buFont typeface="+mj-lt"/>
              <a:buAutoNum type="arabicPeriod" startAt="18"/>
            </a:pPr>
            <a:r>
              <a:rPr lang="en-US" sz="1400" dirty="0">
                <a:effectLst/>
              </a:rPr>
              <a:t>Fredericson M, Powers CM. Practical management of </a:t>
            </a:r>
            <a:r>
              <a:rPr lang="en-US" sz="1400" dirty="0" err="1">
                <a:effectLst/>
              </a:rPr>
              <a:t>patellofemoral</a:t>
            </a:r>
            <a:r>
              <a:rPr lang="en-US" sz="1400" dirty="0">
                <a:effectLst/>
              </a:rPr>
              <a:t> pain. </a:t>
            </a:r>
            <a:r>
              <a:rPr lang="en-US" sz="1400" i="1" dirty="0" err="1">
                <a:effectLst/>
              </a:rPr>
              <a:t>Clin</a:t>
            </a:r>
            <a:r>
              <a:rPr lang="en-US" sz="1400" i="1" dirty="0">
                <a:effectLst/>
              </a:rPr>
              <a:t> J Sport Med</a:t>
            </a:r>
            <a:r>
              <a:rPr lang="en-US" sz="1400" dirty="0">
                <a:effectLst/>
              </a:rPr>
              <a:t>. 2002;12(1):36-8.</a:t>
            </a:r>
          </a:p>
          <a:p>
            <a:pPr marL="457200" lvl="0" indent="-457200">
              <a:spcBef>
                <a:spcPts val="600"/>
              </a:spcBef>
              <a:buFont typeface="+mj-lt"/>
              <a:buAutoNum type="arabicPeriod" startAt="18"/>
            </a:pPr>
            <a:r>
              <a:rPr lang="en-US" sz="1400" dirty="0">
                <a:effectLst/>
              </a:rPr>
              <a:t>Powers CM. Rehabilitation of </a:t>
            </a:r>
            <a:r>
              <a:rPr lang="en-US" sz="1400" dirty="0" err="1">
                <a:effectLst/>
              </a:rPr>
              <a:t>patellofemoral</a:t>
            </a:r>
            <a:r>
              <a:rPr lang="en-US" sz="1400" dirty="0">
                <a:effectLst/>
              </a:rPr>
              <a:t> joint disorders: a critical review. </a:t>
            </a:r>
            <a:r>
              <a:rPr lang="en-US" sz="1400" i="1" dirty="0">
                <a:effectLst/>
              </a:rPr>
              <a:t>J </a:t>
            </a:r>
            <a:r>
              <a:rPr lang="en-US" sz="1400" i="1" dirty="0" err="1">
                <a:effectLst/>
              </a:rPr>
              <a:t>Orthop</a:t>
            </a:r>
            <a:r>
              <a:rPr lang="en-US" sz="1400" i="1" dirty="0">
                <a:effectLst/>
              </a:rPr>
              <a:t> Sports </a:t>
            </a:r>
            <a:r>
              <a:rPr lang="en-US" sz="1400" i="1" dirty="0" err="1">
                <a:effectLst/>
              </a:rPr>
              <a:t>Phys</a:t>
            </a:r>
            <a:r>
              <a:rPr lang="en-US" sz="1400" i="1" dirty="0">
                <a:effectLst/>
              </a:rPr>
              <a:t> </a:t>
            </a:r>
            <a:r>
              <a:rPr lang="en-US" sz="1400" i="1" dirty="0" err="1">
                <a:effectLst/>
              </a:rPr>
              <a:t>Ther</a:t>
            </a:r>
            <a:r>
              <a:rPr lang="en-US" sz="1400" dirty="0">
                <a:effectLst/>
              </a:rPr>
              <a:t>. 1998;28(5):345-54.</a:t>
            </a:r>
          </a:p>
          <a:p>
            <a:pPr marL="457200" lvl="0" indent="-457200">
              <a:spcBef>
                <a:spcPts val="600"/>
              </a:spcBef>
              <a:buFont typeface="+mj-lt"/>
              <a:buAutoNum type="arabicPeriod" startAt="18"/>
            </a:pPr>
            <a:r>
              <a:rPr lang="en-US" sz="1400" dirty="0">
                <a:effectLst/>
              </a:rPr>
              <a:t>Johnston LB, Gross MT. Effects of foot </a:t>
            </a:r>
            <a:r>
              <a:rPr lang="en-US" sz="1400" dirty="0" err="1">
                <a:effectLst/>
              </a:rPr>
              <a:t>orthoses</a:t>
            </a:r>
            <a:r>
              <a:rPr lang="en-US" sz="1400" dirty="0">
                <a:effectLst/>
              </a:rPr>
              <a:t> on quality of life for individuals with </a:t>
            </a:r>
            <a:r>
              <a:rPr lang="en-US" sz="1400" dirty="0" err="1">
                <a:effectLst/>
              </a:rPr>
              <a:t>patellofemoral</a:t>
            </a:r>
            <a:r>
              <a:rPr lang="en-US" sz="1400" dirty="0">
                <a:effectLst/>
              </a:rPr>
              <a:t> pain syndrome.</a:t>
            </a:r>
            <a:r>
              <a:rPr lang="en-US" sz="1400" i="1" dirty="0">
                <a:effectLst/>
              </a:rPr>
              <a:t> J </a:t>
            </a:r>
            <a:r>
              <a:rPr lang="en-US" sz="1400" i="1" dirty="0" err="1">
                <a:effectLst/>
              </a:rPr>
              <a:t>Orthop</a:t>
            </a:r>
            <a:r>
              <a:rPr lang="en-US" sz="1400" i="1" dirty="0">
                <a:effectLst/>
              </a:rPr>
              <a:t> Sports </a:t>
            </a:r>
            <a:r>
              <a:rPr lang="en-US" sz="1400" i="1" dirty="0" err="1">
                <a:effectLst/>
              </a:rPr>
              <a:t>Phys</a:t>
            </a:r>
            <a:r>
              <a:rPr lang="en-US" sz="1400" i="1" dirty="0">
                <a:effectLst/>
              </a:rPr>
              <a:t> </a:t>
            </a:r>
            <a:r>
              <a:rPr lang="en-US" sz="1400" i="1" dirty="0" err="1">
                <a:effectLst/>
              </a:rPr>
              <a:t>Ther</a:t>
            </a:r>
            <a:r>
              <a:rPr lang="en-US" sz="1400" dirty="0">
                <a:effectLst/>
              </a:rPr>
              <a:t>. 2004;34(8):440-8.</a:t>
            </a:r>
          </a:p>
          <a:p>
            <a:pPr marL="457200" lvl="0" indent="-457200">
              <a:spcBef>
                <a:spcPts val="600"/>
              </a:spcBef>
              <a:buFont typeface="+mj-lt"/>
              <a:buAutoNum type="arabicPeriod" startAt="18"/>
            </a:pPr>
            <a:r>
              <a:rPr lang="en-US" sz="1400" dirty="0">
                <a:effectLst/>
              </a:rPr>
              <a:t>McConnell, J. Rehabilitation Considerations for </a:t>
            </a:r>
            <a:r>
              <a:rPr lang="en-US" sz="1400" dirty="0" err="1">
                <a:effectLst/>
              </a:rPr>
              <a:t>Nonoperative</a:t>
            </a:r>
            <a:r>
              <a:rPr lang="en-US" sz="1400" dirty="0">
                <a:effectLst/>
              </a:rPr>
              <a:t> management of </a:t>
            </a:r>
            <a:r>
              <a:rPr lang="en-US" sz="1400" dirty="0" err="1">
                <a:effectLst/>
              </a:rPr>
              <a:t>patellofemoral</a:t>
            </a:r>
            <a:r>
              <a:rPr lang="en-US" sz="1400" dirty="0">
                <a:effectLst/>
              </a:rPr>
              <a:t> Conditions. In: West RV, Colvin AC. </a:t>
            </a:r>
            <a:r>
              <a:rPr lang="en-US" sz="1400" i="1" dirty="0">
                <a:effectLst/>
              </a:rPr>
              <a:t>The </a:t>
            </a:r>
            <a:r>
              <a:rPr lang="en-US" sz="1400" i="1" dirty="0" err="1">
                <a:effectLst/>
              </a:rPr>
              <a:t>Patellofemoral</a:t>
            </a:r>
            <a:r>
              <a:rPr lang="en-US" sz="1400" i="1" dirty="0">
                <a:effectLst/>
              </a:rPr>
              <a:t> Joint in the Athlete</a:t>
            </a:r>
            <a:r>
              <a:rPr lang="en-US" sz="1400" dirty="0">
                <a:effectLst/>
              </a:rPr>
              <a:t>. Springer; 2013</a:t>
            </a:r>
            <a:r>
              <a:rPr lang="en-US" sz="1400" dirty="0" smtClean="0">
                <a:effectLst/>
              </a:rPr>
              <a:t>.</a:t>
            </a:r>
            <a:endParaRPr lang="en-US" sz="1400" dirty="0">
              <a:effectLst/>
            </a:endParaRPr>
          </a:p>
        </p:txBody>
      </p:sp>
    </p:spTree>
    <p:extLst>
      <p:ext uri="{BB962C8B-B14F-4D97-AF65-F5344CB8AC3E}">
        <p14:creationId xmlns:p14="http://schemas.microsoft.com/office/powerpoint/2010/main" val="4803497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971800"/>
            <a:ext cx="7583488" cy="1362075"/>
          </a:xfrm>
        </p:spPr>
        <p:txBody>
          <a:bodyPr/>
          <a:lstStyle/>
          <a:p>
            <a:r>
              <a:rPr lang="en-US" dirty="0" smtClean="0"/>
              <a:t>Thank you!</a:t>
            </a:r>
            <a:endParaRPr lang="en-US" dirty="0"/>
          </a:p>
        </p:txBody>
      </p:sp>
    </p:spTree>
    <p:extLst>
      <p:ext uri="{BB962C8B-B14F-4D97-AF65-F5344CB8AC3E}">
        <p14:creationId xmlns:p14="http://schemas.microsoft.com/office/powerpoint/2010/main" val="311697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knee</a:t>
            </a:r>
            <a:endParaRPr lang="en-US" dirty="0"/>
          </a:p>
        </p:txBody>
      </p:sp>
      <p:pic>
        <p:nvPicPr>
          <p:cNvPr id="6" name="Content Placeholder 5" descr="527px-Knee_diagram.svg.png"/>
          <p:cNvPicPr>
            <a:picLocks noGrp="1" noChangeAspect="1"/>
          </p:cNvPicPr>
          <p:nvPr>
            <p:ph sz="half" idx="1"/>
          </p:nvPr>
        </p:nvPicPr>
        <p:blipFill>
          <a:blip r:embed="rId3" cstate="email">
            <a:extLst>
              <a:ext uri="{28A0092B-C50C-407E-A947-70E740481C1C}">
                <a14:useLocalDpi xmlns:a14="http://schemas.microsoft.com/office/drawing/2010/main" val="0"/>
              </a:ext>
            </a:extLst>
          </a:blip>
          <a:srcRect t="-16152" b="-16152"/>
          <a:stretch>
            <a:fillRect/>
          </a:stretch>
        </p:blipFill>
        <p:spPr/>
      </p:pic>
      <p:sp>
        <p:nvSpPr>
          <p:cNvPr id="4" name="Content Placeholder 3"/>
          <p:cNvSpPr>
            <a:spLocks noGrp="1"/>
          </p:cNvSpPr>
          <p:nvPr>
            <p:ph sz="half" idx="2"/>
          </p:nvPr>
        </p:nvSpPr>
        <p:spPr/>
        <p:txBody>
          <a:bodyPr>
            <a:normAutofit/>
          </a:bodyPr>
          <a:lstStyle/>
          <a:p>
            <a:r>
              <a:rPr lang="en-US" dirty="0"/>
              <a:t>Synovial hinge joint</a:t>
            </a:r>
          </a:p>
          <a:p>
            <a:pPr lvl="1"/>
            <a:r>
              <a:rPr lang="en-US" dirty="0"/>
              <a:t>Extension/flexion</a:t>
            </a:r>
          </a:p>
          <a:p>
            <a:pPr lvl="2"/>
            <a:r>
              <a:rPr lang="en-US" dirty="0"/>
              <a:t>0-135° degrees</a:t>
            </a:r>
          </a:p>
          <a:p>
            <a:pPr lvl="1"/>
            <a:r>
              <a:rPr lang="en-US" dirty="0"/>
              <a:t>Hyperextension</a:t>
            </a:r>
          </a:p>
          <a:p>
            <a:pPr lvl="2"/>
            <a:r>
              <a:rPr lang="en-US" dirty="0"/>
              <a:t>0-15</a:t>
            </a:r>
          </a:p>
          <a:p>
            <a:pPr lvl="1"/>
            <a:r>
              <a:rPr lang="en-US" dirty="0"/>
              <a:t>Medial/lateral rotation</a:t>
            </a:r>
          </a:p>
          <a:p>
            <a:pPr lvl="2"/>
            <a:r>
              <a:rPr lang="en-US" dirty="0"/>
              <a:t>20-30°/30-40°</a:t>
            </a:r>
          </a:p>
          <a:p>
            <a:r>
              <a:rPr lang="en-US" dirty="0"/>
              <a:t>Functions</a:t>
            </a:r>
          </a:p>
          <a:p>
            <a:pPr lvl="1"/>
            <a:r>
              <a:rPr lang="en-US" dirty="0"/>
              <a:t>Support function</a:t>
            </a:r>
          </a:p>
          <a:p>
            <a:pPr lvl="1"/>
            <a:r>
              <a:rPr lang="en-US" dirty="0"/>
              <a:t>Mobility </a:t>
            </a:r>
            <a:r>
              <a:rPr lang="en-US" dirty="0" smtClean="0"/>
              <a:t>function</a:t>
            </a:r>
            <a:endParaRPr lang="en-US" dirty="0"/>
          </a:p>
        </p:txBody>
      </p:sp>
      <p:sp>
        <p:nvSpPr>
          <p:cNvPr id="5" name="TextBox 4"/>
          <p:cNvSpPr txBox="1"/>
          <p:nvPr/>
        </p:nvSpPr>
        <p:spPr>
          <a:xfrm>
            <a:off x="7111019" y="6426730"/>
            <a:ext cx="2000443" cy="369332"/>
          </a:xfrm>
          <a:prstGeom prst="rect">
            <a:avLst/>
          </a:prstGeom>
          <a:noFill/>
        </p:spPr>
        <p:txBody>
          <a:bodyPr wrap="none" rtlCol="0">
            <a:spAutoFit/>
          </a:bodyPr>
          <a:lstStyle/>
          <a:p>
            <a:r>
              <a:rPr lang="en-US" dirty="0" err="1"/>
              <a:t>Hertling</a:t>
            </a:r>
            <a:r>
              <a:rPr lang="en-US" dirty="0"/>
              <a:t> &amp; Kessler </a:t>
            </a:r>
          </a:p>
        </p:txBody>
      </p:sp>
    </p:spTree>
    <p:extLst>
      <p:ext uri="{BB962C8B-B14F-4D97-AF65-F5344CB8AC3E}">
        <p14:creationId xmlns:p14="http://schemas.microsoft.com/office/powerpoint/2010/main" val="23897075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Anatomy of the knee</a:t>
            </a:r>
            <a:endParaRPr lang="en-US" dirty="0"/>
          </a:p>
        </p:txBody>
      </p:sp>
      <p:pic>
        <p:nvPicPr>
          <p:cNvPr id="6" name="Content Placeholder 5" descr="Screen Shot 2015-04-09 at 10.49.10 AM.png"/>
          <p:cNvPicPr>
            <a:picLocks noGrp="1" noChangeAspect="1"/>
          </p:cNvPicPr>
          <p:nvPr>
            <p:ph idx="1"/>
          </p:nvPr>
        </p:nvPicPr>
        <p:blipFill>
          <a:blip r:embed="rId3" cstate="email">
            <a:extLst>
              <a:ext uri="{28A0092B-C50C-407E-A947-70E740481C1C}">
                <a14:useLocalDpi xmlns:a14="http://schemas.microsoft.com/office/drawing/2010/main" val="0"/>
              </a:ext>
            </a:extLst>
          </a:blip>
          <a:srcRect l="-31968" r="-31968"/>
          <a:stretch>
            <a:fillRect/>
          </a:stretch>
        </p:blipFill>
        <p:spPr/>
      </p:pic>
      <p:sp>
        <p:nvSpPr>
          <p:cNvPr id="7" name="TextBox 6"/>
          <p:cNvSpPr txBox="1"/>
          <p:nvPr/>
        </p:nvSpPr>
        <p:spPr>
          <a:xfrm>
            <a:off x="7230534" y="6476126"/>
            <a:ext cx="1159292" cy="369332"/>
          </a:xfrm>
          <a:prstGeom prst="rect">
            <a:avLst/>
          </a:prstGeom>
          <a:noFill/>
        </p:spPr>
        <p:txBody>
          <a:bodyPr wrap="none" rtlCol="0">
            <a:spAutoFit/>
          </a:bodyPr>
          <a:lstStyle/>
          <a:p>
            <a:r>
              <a:rPr lang="en-US" dirty="0" smtClean="0"/>
              <a:t>Dixit et al</a:t>
            </a:r>
            <a:endParaRPr lang="en-US" dirty="0"/>
          </a:p>
        </p:txBody>
      </p:sp>
    </p:spTree>
    <p:extLst>
      <p:ext uri="{BB962C8B-B14F-4D97-AF65-F5344CB8AC3E}">
        <p14:creationId xmlns:p14="http://schemas.microsoft.com/office/powerpoint/2010/main" val="10177827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Knee Biomechanics</a:t>
            </a:r>
            <a:endParaRPr lang="en-US" dirty="0"/>
          </a:p>
        </p:txBody>
      </p:sp>
      <p:sp>
        <p:nvSpPr>
          <p:cNvPr id="5" name="Text Placeholder 4"/>
          <p:cNvSpPr>
            <a:spLocks noGrp="1"/>
          </p:cNvSpPr>
          <p:nvPr>
            <p:ph type="body" idx="1"/>
          </p:nvPr>
        </p:nvSpPr>
        <p:spPr/>
        <p:txBody>
          <a:bodyPr/>
          <a:lstStyle/>
          <a:p>
            <a:r>
              <a:rPr lang="en-US" dirty="0" err="1" smtClean="0"/>
              <a:t>Osteokinematics</a:t>
            </a:r>
            <a:r>
              <a:rPr lang="en-US" dirty="0" smtClean="0"/>
              <a:t> &amp; </a:t>
            </a:r>
            <a:r>
              <a:rPr lang="en-US" dirty="0" err="1"/>
              <a:t>Arthrokinematics</a:t>
            </a:r>
            <a:endParaRPr lang="en-US" dirty="0"/>
          </a:p>
        </p:txBody>
      </p:sp>
    </p:spTree>
    <p:extLst>
      <p:ext uri="{BB962C8B-B14F-4D97-AF65-F5344CB8AC3E}">
        <p14:creationId xmlns:p14="http://schemas.microsoft.com/office/powerpoint/2010/main" val="24251094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Osteokinematics</a:t>
            </a:r>
            <a:r>
              <a:rPr lang="en-US" dirty="0"/>
              <a:t> </a:t>
            </a:r>
          </a:p>
        </p:txBody>
      </p:sp>
      <p:sp>
        <p:nvSpPr>
          <p:cNvPr id="5" name="Content Placeholder 4"/>
          <p:cNvSpPr>
            <a:spLocks noGrp="1"/>
          </p:cNvSpPr>
          <p:nvPr>
            <p:ph sz="half" idx="1"/>
          </p:nvPr>
        </p:nvSpPr>
        <p:spPr/>
        <p:txBody>
          <a:bodyPr/>
          <a:lstStyle/>
          <a:p>
            <a:pPr marL="0" indent="0">
              <a:buNone/>
            </a:pPr>
            <a:r>
              <a:rPr lang="en-US" dirty="0"/>
              <a:t>Movements between two </a:t>
            </a:r>
            <a:r>
              <a:rPr lang="en-US" dirty="0" smtClean="0"/>
              <a:t>segments. For example:</a:t>
            </a:r>
            <a:endParaRPr lang="en-US" dirty="0"/>
          </a:p>
          <a:p>
            <a:r>
              <a:rPr lang="en-US" dirty="0" smtClean="0"/>
              <a:t>Flexion</a:t>
            </a:r>
          </a:p>
          <a:p>
            <a:r>
              <a:rPr lang="en-US" dirty="0" smtClean="0"/>
              <a:t>Extension</a:t>
            </a:r>
          </a:p>
          <a:p>
            <a:r>
              <a:rPr lang="en-US" dirty="0" smtClean="0"/>
              <a:t>External Rotation</a:t>
            </a:r>
          </a:p>
          <a:p>
            <a:r>
              <a:rPr lang="en-US" dirty="0" smtClean="0"/>
              <a:t>Internal Rotation</a:t>
            </a:r>
            <a:endParaRPr lang="en-US" dirty="0"/>
          </a:p>
        </p:txBody>
      </p:sp>
      <p:pic>
        <p:nvPicPr>
          <p:cNvPr id="9" name="Content Placeholder 8"/>
          <p:cNvPicPr>
            <a:picLocks noGrp="1" noChangeAspect="1"/>
          </p:cNvPicPr>
          <p:nvPr>
            <p:ph sz="half" idx="2"/>
          </p:nvPr>
        </p:nvPicPr>
        <p:blipFill>
          <a:blip r:embed="rId3"/>
          <a:srcRect l="-548" r="-548"/>
          <a:stretch>
            <a:fillRect/>
          </a:stretch>
        </p:blipFill>
        <p:spPr>
          <a:xfrm>
            <a:off x="4797425" y="1828800"/>
            <a:ext cx="3565525" cy="4297363"/>
          </a:xfrm>
        </p:spPr>
      </p:pic>
    </p:spTree>
    <p:extLst>
      <p:ext uri="{BB962C8B-B14F-4D97-AF65-F5344CB8AC3E}">
        <p14:creationId xmlns:p14="http://schemas.microsoft.com/office/powerpoint/2010/main" val="60007995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2992</TotalTime>
  <Words>5133</Words>
  <Application>Microsoft Macintosh PowerPoint</Application>
  <PresentationFormat>On-screen Show (4:3)</PresentationFormat>
  <Paragraphs>499</Paragraphs>
  <Slides>51</Slides>
  <Notes>35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Precedent</vt:lpstr>
      <vt:lpstr>Patellofemoral pain syndrome</vt:lpstr>
      <vt:lpstr>Learning Objectives</vt:lpstr>
      <vt:lpstr>Order of business</vt:lpstr>
      <vt:lpstr>Significance of PFPS</vt:lpstr>
      <vt:lpstr>Anatomy &amp; Function of the knee</vt:lpstr>
      <vt:lpstr>Anatomy of the knee</vt:lpstr>
      <vt:lpstr>Anatomy of the knee</vt:lpstr>
      <vt:lpstr>Knee Biomechanics</vt:lpstr>
      <vt:lpstr>Osteokinematics </vt:lpstr>
      <vt:lpstr>Arthrokinematics</vt:lpstr>
      <vt:lpstr>Pathology of PFPS</vt:lpstr>
      <vt:lpstr>Causative Factors</vt:lpstr>
      <vt:lpstr>Causative factors</vt:lpstr>
      <vt:lpstr>The Q-Angle</vt:lpstr>
      <vt:lpstr>Causative factors</vt:lpstr>
      <vt:lpstr>Causative factors</vt:lpstr>
      <vt:lpstr>Causative factors</vt:lpstr>
      <vt:lpstr>Signs &amp; symptoms</vt:lpstr>
      <vt:lpstr>Physical examination</vt:lpstr>
      <vt:lpstr>Subjective</vt:lpstr>
      <vt:lpstr>Physical Exam</vt:lpstr>
      <vt:lpstr>Physical Exam</vt:lpstr>
      <vt:lpstr>PowerPoint Presentation</vt:lpstr>
      <vt:lpstr>Physical Exam</vt:lpstr>
      <vt:lpstr>Physical Exam</vt:lpstr>
      <vt:lpstr>Physical Exam</vt:lpstr>
      <vt:lpstr>PowerPoint Presentation</vt:lpstr>
      <vt:lpstr>Physical Exam</vt:lpstr>
      <vt:lpstr>Differential Diagnoses</vt:lpstr>
      <vt:lpstr>Differential Diagnoses</vt:lpstr>
      <vt:lpstr>Differential Diagnoses</vt:lpstr>
      <vt:lpstr>Differential Diagnoses</vt:lpstr>
      <vt:lpstr>Differential Diagnoses</vt:lpstr>
      <vt:lpstr>Differential Diagnoses</vt:lpstr>
      <vt:lpstr>PFPS Presentations</vt:lpstr>
      <vt:lpstr>Diagnosis Clusters</vt:lpstr>
      <vt:lpstr>Diagnosis Clusters</vt:lpstr>
      <vt:lpstr>Diagnosis Clusters</vt:lpstr>
      <vt:lpstr>Diagnosis Clusters</vt:lpstr>
      <vt:lpstr>interventions</vt:lpstr>
      <vt:lpstr>Intervention</vt:lpstr>
      <vt:lpstr>Intervention</vt:lpstr>
      <vt:lpstr>Intervention</vt:lpstr>
      <vt:lpstr>Intervention</vt:lpstr>
      <vt:lpstr>Intervention</vt:lpstr>
      <vt:lpstr>Intervention</vt:lpstr>
      <vt:lpstr>Closing words</vt:lpstr>
      <vt:lpstr>References</vt:lpstr>
      <vt:lpstr>References</vt:lpstr>
      <vt:lpstr>References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Patellofemoral pain syndrome</dc:title>
  <dc:creator>UNC Chapel Hill</dc:creator>
  <cp:lastModifiedBy>UNC Chapel Hill</cp:lastModifiedBy>
  <cp:revision>251</cp:revision>
  <dcterms:created xsi:type="dcterms:W3CDTF">2015-04-09T12:06:53Z</dcterms:created>
  <dcterms:modified xsi:type="dcterms:W3CDTF">2015-07-30T18:15:20Z</dcterms:modified>
</cp:coreProperties>
</file>