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43891200" cy="32918400"/>
  <p:notesSz cx="6881813" cy="9296400"/>
  <p:defaultTextStyle>
    <a:defPPr>
      <a:defRPr lang="en-US"/>
    </a:defPPr>
    <a:lvl1pPr marL="0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28">
          <p15:clr>
            <a:srgbClr val="A4A3A4"/>
          </p15:clr>
        </p15:guide>
        <p15:guide id="2" pos="192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0E6"/>
    <a:srgbClr val="FFB3B5"/>
    <a:srgbClr val="9EF4D1"/>
    <a:srgbClr val="BBF7DF"/>
    <a:srgbClr val="7CE0F4"/>
    <a:srgbClr val="FDE47B"/>
    <a:srgbClr val="FBC57D"/>
    <a:srgbClr val="EFD84B"/>
    <a:srgbClr val="BDF7A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669" autoAdjust="0"/>
    <p:restoredTop sz="99872" autoAdjust="0"/>
  </p:normalViewPr>
  <p:slideViewPr>
    <p:cSldViewPr>
      <p:cViewPr varScale="1">
        <p:scale>
          <a:sx n="19" d="100"/>
          <a:sy n="19" d="100"/>
        </p:scale>
        <p:origin x="-616" y="-96"/>
      </p:cViewPr>
      <p:guideLst>
        <p:guide orient="horz" pos="8928"/>
        <p:guide pos="19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rinne\Documents\DPT\Spring%202016\Capstone\Data%20for%20Secondary%20measures%20and%20bar%20graphs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rinne\AppData\Local\Temp\Data%20analysis%201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rinne\Documents\DPT\Spring%202016\Capstone\Data%20for%20Secondary%20measures%20and%20bar%20graphs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rinne\Documents\DPT\Spring%202016\Capstone\Data%20for%20Secondary%20measures%20and%20bar%20graphs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rinne\Documents\DPT\Spring%202016\Capstone\Data%20for%20Secondary%20measures%20and%20bar%20graphs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rinne\AppData\Local\Temp\Data%20analysis%201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Mini-Best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8855304"/>
        <c:axId val="2040068664"/>
      </c:barChart>
      <c:catAx>
        <c:axId val="202885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40068664"/>
        <c:crosses val="autoZero"/>
        <c:auto val="1"/>
        <c:lblAlgn val="ctr"/>
        <c:lblOffset val="100"/>
        <c:noMultiLvlLbl val="0"/>
      </c:catAx>
      <c:valAx>
        <c:axId val="2040068664"/>
        <c:scaling>
          <c:orientation val="minMax"/>
          <c:max val="28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8855304"/>
        <c:crosses val="autoZero"/>
        <c:crossBetween val="between"/>
        <c:majorUnit val="7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35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5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Gait Speed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'[Data analysis 1.xlsx]Sheet1'!$M$18</c:f>
              <c:strCache>
                <c:ptCount val="1"/>
                <c:pt idx="0">
                  <c:v>Single-task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17475">
                <a:solidFill>
                  <a:schemeClr val="accent1"/>
                </a:solidFill>
              </a:ln>
              <a:effectLst/>
            </c:spPr>
          </c:marker>
          <c:cat>
            <c:strRef>
              <c:f>'[Data analysis 1.xlsx]Sheet1'!$L$19:$L$22</c:f>
              <c:strCache>
                <c:ptCount val="4"/>
                <c:pt idx="0">
                  <c:v>Pre D-ER</c:v>
                </c:pt>
                <c:pt idx="1">
                  <c:v>Post 3-weeks                     D-ER Only</c:v>
                </c:pt>
                <c:pt idx="2">
                  <c:v>Post 6 weeks                     D-ER + PT</c:v>
                </c:pt>
                <c:pt idx="3">
                  <c:v>3-week follow up                         D-ER only</c:v>
                </c:pt>
              </c:strCache>
            </c:strRef>
          </c:cat>
          <c:val>
            <c:numRef>
              <c:f>'[Data analysis 1.xlsx]Sheet1'!$M$19:$M$22</c:f>
              <c:numCache>
                <c:formatCode>General</c:formatCode>
                <c:ptCount val="4"/>
                <c:pt idx="0">
                  <c:v>0.96329</c:v>
                </c:pt>
                <c:pt idx="1">
                  <c:v>1.06666</c:v>
                </c:pt>
                <c:pt idx="2">
                  <c:v>1.30294</c:v>
                </c:pt>
                <c:pt idx="3">
                  <c:v>1.18213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'[Data analysis 1.xlsx]Sheet1'!$N$18</c:f>
              <c:strCache>
                <c:ptCount val="1"/>
                <c:pt idx="0">
                  <c:v>Dual-task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27000">
                <a:solidFill>
                  <a:schemeClr val="accent2"/>
                </a:solidFill>
              </a:ln>
              <a:effectLst/>
            </c:spPr>
          </c:marker>
          <c:cat>
            <c:strRef>
              <c:f>'[Data analysis 1.xlsx]Sheet1'!$L$19:$L$22</c:f>
              <c:strCache>
                <c:ptCount val="4"/>
                <c:pt idx="0">
                  <c:v>Pre D-ER</c:v>
                </c:pt>
                <c:pt idx="1">
                  <c:v>Post 3-weeks                     D-ER Only</c:v>
                </c:pt>
                <c:pt idx="2">
                  <c:v>Post 6 weeks                     D-ER + PT</c:v>
                </c:pt>
                <c:pt idx="3">
                  <c:v>3-week follow up                         D-ER only</c:v>
                </c:pt>
              </c:strCache>
            </c:strRef>
          </c:cat>
          <c:val>
            <c:numRef>
              <c:f>'[Data analysis 1.xlsx]Sheet1'!$N$19:$N$22</c:f>
              <c:numCache>
                <c:formatCode>General</c:formatCode>
                <c:ptCount val="4"/>
                <c:pt idx="0">
                  <c:v>0.97784</c:v>
                </c:pt>
                <c:pt idx="1">
                  <c:v>1.04727</c:v>
                </c:pt>
                <c:pt idx="2">
                  <c:v>1.23766</c:v>
                </c:pt>
                <c:pt idx="3">
                  <c:v>1.26576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3500840"/>
        <c:axId val="2073506136"/>
      </c:lineChart>
      <c:catAx>
        <c:axId val="207350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506136"/>
        <c:crosses val="autoZero"/>
        <c:auto val="1"/>
        <c:lblAlgn val="ctr"/>
        <c:lblOffset val="100"/>
        <c:noMultiLvlLbl val="0"/>
      </c:catAx>
      <c:valAx>
        <c:axId val="2073506136"/>
        <c:scaling>
          <c:orientation val="minMax"/>
          <c:min val="0.6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28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8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m/s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500840"/>
        <c:crosses val="autoZero"/>
        <c:crossBetween val="between"/>
        <c:majorUnit val="0.2"/>
      </c:valAx>
      <c:spPr>
        <a:noFill/>
        <a:ln w="127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MSIS-29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Sheet1!$C$1:$F$1</c:f>
              <c:strCache>
                <c:ptCount val="4"/>
                <c:pt idx="0">
                  <c:v>Pre D-ER</c:v>
                </c:pt>
                <c:pt idx="1">
                  <c:v>Post 3 weeks D-ER only</c:v>
                </c:pt>
                <c:pt idx="2">
                  <c:v>Post 6 weeks D-ER + PT</c:v>
                </c:pt>
                <c:pt idx="3">
                  <c:v>3 week follow-up (D-ER only)</c:v>
                </c:pt>
              </c:strCache>
            </c:strRef>
          </c:cat>
          <c:val>
            <c:numRef>
              <c:f>Sheet1!$C$7:$F$7</c:f>
              <c:numCache>
                <c:formatCode>General</c:formatCode>
                <c:ptCount val="4"/>
                <c:pt idx="0">
                  <c:v>87.0</c:v>
                </c:pt>
                <c:pt idx="1">
                  <c:v>83.0</c:v>
                </c:pt>
                <c:pt idx="2">
                  <c:v>50.0</c:v>
                </c:pt>
                <c:pt idx="3">
                  <c:v>57.0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3540360"/>
        <c:axId val="2073544088"/>
      </c:barChart>
      <c:catAx>
        <c:axId val="207354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544088"/>
        <c:crosses val="autoZero"/>
        <c:auto val="1"/>
        <c:lblAlgn val="ctr"/>
        <c:lblOffset val="100"/>
        <c:noMultiLvlLbl val="0"/>
      </c:catAx>
      <c:valAx>
        <c:axId val="2073544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540360"/>
        <c:crosses val="autoZero"/>
        <c:crossBetween val="between"/>
        <c:majorUnit val="2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Mini-Best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Sheet1!$C$1:$F$1</c:f>
              <c:strCache>
                <c:ptCount val="4"/>
                <c:pt idx="0">
                  <c:v>Pre D-ER</c:v>
                </c:pt>
                <c:pt idx="1">
                  <c:v>Post 3 weeks D-ER only</c:v>
                </c:pt>
                <c:pt idx="2">
                  <c:v>Post 6 weeks D-ER + PT</c:v>
                </c:pt>
                <c:pt idx="3">
                  <c:v>3 week follow-up (D-ER only)</c:v>
                </c:pt>
              </c:strCache>
            </c:strRef>
          </c:cat>
          <c:val>
            <c:numRef>
              <c:f>Sheet1!$C$4:$F$4</c:f>
              <c:numCache>
                <c:formatCode>General</c:formatCode>
                <c:ptCount val="4"/>
                <c:pt idx="0">
                  <c:v>24.0</c:v>
                </c:pt>
                <c:pt idx="1">
                  <c:v>23.0</c:v>
                </c:pt>
                <c:pt idx="2">
                  <c:v>24.0</c:v>
                </c:pt>
                <c:pt idx="3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3579080"/>
        <c:axId val="2073582808"/>
      </c:barChart>
      <c:catAx>
        <c:axId val="207357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582808"/>
        <c:crosses val="autoZero"/>
        <c:auto val="1"/>
        <c:lblAlgn val="ctr"/>
        <c:lblOffset val="100"/>
        <c:noMultiLvlLbl val="0"/>
      </c:catAx>
      <c:valAx>
        <c:axId val="2073582808"/>
        <c:scaling>
          <c:orientation val="minMax"/>
          <c:max val="28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579080"/>
        <c:crosses val="autoZero"/>
        <c:crossBetween val="between"/>
        <c:majorUnit val="7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MSIS-29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3607672"/>
        <c:axId val="2073611496"/>
      </c:barChart>
      <c:catAx>
        <c:axId val="207360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611496"/>
        <c:crosses val="autoZero"/>
        <c:auto val="1"/>
        <c:lblAlgn val="ctr"/>
        <c:lblOffset val="100"/>
        <c:noMultiLvlLbl val="0"/>
      </c:catAx>
      <c:valAx>
        <c:axId val="2073611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607672"/>
        <c:crosses val="autoZero"/>
        <c:crossBetween val="between"/>
        <c:majorUnit val="2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35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5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Reaction Time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'[Data analysis 1.xlsx]Sheet1'!$M$25</c:f>
              <c:strCache>
                <c:ptCount val="1"/>
                <c:pt idx="0">
                  <c:v>Single-task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27000">
                <a:solidFill>
                  <a:schemeClr val="accent1"/>
                </a:solidFill>
              </a:ln>
              <a:effectLst/>
            </c:spPr>
          </c:marker>
          <c:cat>
            <c:strRef>
              <c:f>'[Data analysis 1.xlsx]Sheet1'!$L$26:$L$28</c:f>
              <c:strCache>
                <c:ptCount val="3"/>
                <c:pt idx="0">
                  <c:v>Pre D-ER</c:v>
                </c:pt>
                <c:pt idx="1">
                  <c:v>Post 3-weeks                 D-ER Only</c:v>
                </c:pt>
                <c:pt idx="2">
                  <c:v>Post 6 weeks                         D-ER + PT</c:v>
                </c:pt>
              </c:strCache>
            </c:strRef>
          </c:cat>
          <c:val>
            <c:numRef>
              <c:f>'[Data analysis 1.xlsx]Sheet1'!$M$26:$M$28</c:f>
              <c:numCache>
                <c:formatCode>General</c:formatCode>
                <c:ptCount val="3"/>
                <c:pt idx="0">
                  <c:v>1272.909090909091</c:v>
                </c:pt>
                <c:pt idx="1">
                  <c:v>1160.117647058823</c:v>
                </c:pt>
                <c:pt idx="2">
                  <c:v>1105.277777777778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'[Data analysis 1.xlsx]Sheet1'!$N$25</c:f>
              <c:strCache>
                <c:ptCount val="1"/>
                <c:pt idx="0">
                  <c:v>Dual-task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27000">
                <a:solidFill>
                  <a:schemeClr val="accent2"/>
                </a:solidFill>
              </a:ln>
              <a:effectLst/>
            </c:spPr>
          </c:marker>
          <c:cat>
            <c:strRef>
              <c:f>'[Data analysis 1.xlsx]Sheet1'!$L$26:$L$28</c:f>
              <c:strCache>
                <c:ptCount val="3"/>
                <c:pt idx="0">
                  <c:v>Pre D-ER</c:v>
                </c:pt>
                <c:pt idx="1">
                  <c:v>Post 3-weeks                 D-ER Only</c:v>
                </c:pt>
                <c:pt idx="2">
                  <c:v>Post 6 weeks                         D-ER + PT</c:v>
                </c:pt>
              </c:strCache>
            </c:strRef>
          </c:cat>
          <c:val>
            <c:numRef>
              <c:f>'[Data analysis 1.xlsx]Sheet1'!$N$26:$N$28</c:f>
              <c:numCache>
                <c:formatCode>General</c:formatCode>
                <c:ptCount val="3"/>
                <c:pt idx="0">
                  <c:v>1796.4</c:v>
                </c:pt>
                <c:pt idx="1">
                  <c:v>1485.75</c:v>
                </c:pt>
                <c:pt idx="2">
                  <c:v>1318.875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3654120"/>
        <c:axId val="2073659400"/>
      </c:lineChart>
      <c:catAx>
        <c:axId val="207365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659400"/>
        <c:crosses val="autoZero"/>
        <c:auto val="1"/>
        <c:lblAlgn val="ctr"/>
        <c:lblOffset val="100"/>
        <c:noMultiLvlLbl val="0"/>
      </c:catAx>
      <c:valAx>
        <c:axId val="207365940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654120"/>
        <c:crosses val="autoZero"/>
        <c:crossBetween val="between"/>
      </c:valAx>
      <c:spPr>
        <a:noFill/>
        <a:ln w="127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tx1"/>
      </a:solidFill>
      <a:round/>
    </a:ln>
    <a:effectLst/>
  </c:spPr>
  <c:txPr>
    <a:bodyPr/>
    <a:lstStyle/>
    <a:p>
      <a:pPr algn="ctr">
        <a:defRPr lang="en-US" sz="28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FE3E88B-9958-4834-81E1-687B745518A3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0D0A0EF-E9FB-4729-8202-86B5D7DB3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3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Right now there</a:t>
            </a:r>
            <a:r>
              <a:rPr lang="en-US" b="1" baseline="0" dirty="0" smtClean="0"/>
              <a:t> is not room to add in a description of the Methods Figures – </a:t>
            </a:r>
            <a:r>
              <a:rPr lang="en-US" b="0" baseline="0" dirty="0" smtClean="0"/>
              <a:t>however, if you feel this is necessary, we can try and re-configure the poster to accommodate those descriptions</a:t>
            </a:r>
          </a:p>
          <a:p>
            <a:endParaRPr lang="en-US" b="1" dirty="0" smtClean="0"/>
          </a:p>
          <a:p>
            <a:r>
              <a:rPr lang="en-US" b="1" dirty="0" smtClean="0"/>
              <a:t>Red highlighted words </a:t>
            </a:r>
            <a:r>
              <a:rPr lang="en-US" dirty="0" smtClean="0"/>
              <a:t>= keep them or not?</a:t>
            </a:r>
          </a:p>
          <a:p>
            <a:r>
              <a:rPr lang="en-US" dirty="0" smtClean="0"/>
              <a:t>Figure</a:t>
            </a:r>
            <a:r>
              <a:rPr lang="en-US" baseline="0" dirty="0" smtClean="0"/>
              <a:t> 4 explanation (final bullet for Results and Outcomes): advice/input on wording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A0EF-E9FB-4729-8202-86B5D7DB30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2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ADB0-1734-4F70-9E2A-ABFA4ABBF9C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AC58-3466-4885-AEBF-1DC54ECD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6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ADB0-1734-4F70-9E2A-ABFA4ABBF9C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AC58-3466-4885-AEBF-1DC54ECD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4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1" y="4221482"/>
            <a:ext cx="35547303" cy="898779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46" y="4221482"/>
            <a:ext cx="105925617" cy="898779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ADB0-1734-4F70-9E2A-ABFA4ABBF9C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AC58-3466-4885-AEBF-1DC54ECD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6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ADB0-1734-4F70-9E2A-ABFA4ABBF9C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AC58-3466-4885-AEBF-1DC54ECD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0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7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51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0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ADB0-1734-4F70-9E2A-ABFA4ABBF9C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AC58-3466-4885-AEBF-1DC54ECD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0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3" y="24582122"/>
            <a:ext cx="70736457" cy="695172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23" y="24582122"/>
            <a:ext cx="70736463" cy="695172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ADB0-1734-4F70-9E2A-ABFA4ABBF9C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AC58-3466-4885-AEBF-1DC54ECD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2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3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0"/>
            <a:ext cx="19392903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ADB0-1734-4F70-9E2A-ABFA4ABBF9C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AC58-3466-4885-AEBF-1DC54ECD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ADB0-1734-4F70-9E2A-ABFA4ABBF9C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AC58-3466-4885-AEBF-1DC54ECD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5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ADB0-1734-4F70-9E2A-ABFA4ABBF9C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AC58-3466-4885-AEBF-1DC54ECD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3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1"/>
            <a:ext cx="24536400" cy="2809494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1"/>
            <a:ext cx="14439903" cy="22517103"/>
          </a:xfrm>
        </p:spPr>
        <p:txBody>
          <a:bodyPr/>
          <a:lstStyle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ADB0-1734-4F70-9E2A-ABFA4ABBF9C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AC58-3466-4885-AEBF-1DC54ECD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1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3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14" indent="0">
              <a:buNone/>
              <a:defRPr sz="13400"/>
            </a:lvl2pPr>
            <a:lvl3pPr marL="4389028" indent="0">
              <a:buNone/>
              <a:defRPr sz="11500"/>
            </a:lvl3pPr>
            <a:lvl4pPr marL="6583543" indent="0">
              <a:buNone/>
              <a:defRPr sz="9700"/>
            </a:lvl4pPr>
            <a:lvl5pPr marL="8778057" indent="0">
              <a:buNone/>
              <a:defRPr sz="9700"/>
            </a:lvl5pPr>
            <a:lvl6pPr marL="10972571" indent="0">
              <a:buNone/>
              <a:defRPr sz="9700"/>
            </a:lvl6pPr>
            <a:lvl7pPr marL="13167085" indent="0">
              <a:buNone/>
              <a:defRPr sz="9700"/>
            </a:lvl7pPr>
            <a:lvl8pPr marL="15361599" indent="0">
              <a:buNone/>
              <a:defRPr sz="9700"/>
            </a:lvl8pPr>
            <a:lvl9pPr marL="17556115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7"/>
          </a:xfrm>
        </p:spPr>
        <p:txBody>
          <a:bodyPr/>
          <a:lstStyle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ADB0-1734-4F70-9E2A-ABFA4ABBF9C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AC58-3466-4885-AEBF-1DC54ECD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0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2"/>
            <a:ext cx="39502080" cy="2172462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FADB0-1734-4F70-9E2A-ABFA4ABBF9C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2AC58-3466-4885-AEBF-1DC54ECD4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9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028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886" indent="-1645886" algn="l" defTabSz="4389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4389028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4389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4389028" rtl="0" eaLnBrk="1" latinLnBrk="0" hangingPunct="1">
        <a:spcBef>
          <a:spcPct val="20000"/>
        </a:spcBef>
        <a:buFont typeface="Arial" panose="020B0604020202020204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4389028" rtl="0" eaLnBrk="1" latinLnBrk="0" hangingPunct="1">
        <a:spcBef>
          <a:spcPct val="20000"/>
        </a:spcBef>
        <a:buFont typeface="Arial" panose="020B0604020202020204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8" indent="-1097257" algn="l" defTabSz="4389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2" indent="-1097257" algn="l" defTabSz="4389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3.xml"/><Relationship Id="rId12" Type="http://schemas.openxmlformats.org/officeDocument/2006/relationships/chart" Target="../charts/chart4.xml"/><Relationship Id="rId13" Type="http://schemas.openxmlformats.org/officeDocument/2006/relationships/chart" Target="../charts/chart5.xml"/><Relationship Id="rId14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875176"/>
              </p:ext>
            </p:extLst>
          </p:nvPr>
        </p:nvGraphicFramePr>
        <p:xfrm>
          <a:off x="31775399" y="7770065"/>
          <a:ext cx="10744201" cy="428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45"/>
          <p:cNvSpPr txBox="1">
            <a:spLocks noChangeArrowheads="1"/>
          </p:cNvSpPr>
          <p:nvPr/>
        </p:nvSpPr>
        <p:spPr bwMode="auto">
          <a:xfrm>
            <a:off x="5811947" y="885360"/>
            <a:ext cx="32004000" cy="36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016" tIns="64008" rIns="128016" bIns="6400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5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99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82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2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2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2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2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2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algn="ctr" eaLnBrk="1" hangingPunct="1">
              <a:lnSpc>
                <a:spcPts val="9100"/>
              </a:lnSpc>
              <a:spcBef>
                <a:spcPct val="0"/>
              </a:spcBef>
              <a:buNone/>
            </a:pPr>
            <a:r>
              <a:rPr lang="en-US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DALFAMPRIDINE COMBINED WITH PHYSICAL THERAPY MAY IMPROVE TREATMENT EFFECTS IN DALFAMPRIDINE NON-RESPONDERS WITH MULTIPLE SCLEROSIS: A CASE STUDY</a:t>
            </a:r>
            <a:endParaRPr lang="en-US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rot="10800000" flipV="1">
            <a:off x="5488378" y="4428116"/>
            <a:ext cx="32463314" cy="179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/>
          <a:lstStyle>
            <a:lvl1pPr marL="1411288" indent="-1411288" defTabSz="3762375" eaLnBrk="0" hangingPunct="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3762375" eaLnBrk="0" hangingPunct="0">
              <a:spcBef>
                <a:spcPct val="20000"/>
              </a:spcBef>
              <a:buChar char="–"/>
              <a:defRPr sz="115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3762375" eaLnBrk="0" hangingPunct="0">
              <a:spcBef>
                <a:spcPct val="20000"/>
              </a:spcBef>
              <a:buChar char="•"/>
              <a:defRPr sz="99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3762375" eaLnBrk="0" hangingPunct="0">
              <a:spcBef>
                <a:spcPct val="20000"/>
              </a:spcBef>
              <a:buChar char="–"/>
              <a:defRPr sz="82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3762375" eaLnBrk="0" hangingPunct="0">
              <a:spcBef>
                <a:spcPct val="20000"/>
              </a:spcBef>
              <a:buChar char="»"/>
              <a:defRPr sz="82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defTabSz="376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2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defTabSz="376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2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defTabSz="376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2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defTabSz="376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2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Alexis A Williams</a:t>
            </a:r>
            <a:r>
              <a:rPr lang="en-US" altLang="en-US" sz="4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Corinne J Bohling</a:t>
            </a:r>
            <a:r>
              <a:rPr lang="en-US" altLang="en-US" sz="4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Ellese</a:t>
            </a: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Nickles</a:t>
            </a:r>
            <a:r>
              <a:rPr lang="en-US" altLang="en-US" sz="4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Silva Markovic-Plese</a:t>
            </a:r>
            <a:r>
              <a:rPr lang="en-US" altLang="en-US" sz="4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Mark Skeen</a:t>
            </a:r>
            <a:r>
              <a:rPr lang="en-US" altLang="en-US" sz="4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Barbara Giesser</a:t>
            </a:r>
            <a:r>
              <a:rPr lang="en-US" altLang="en-US" sz="4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Prudence </a:t>
            </a:r>
            <a:r>
              <a:rPr lang="en-US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Plummer</a:t>
            </a:r>
            <a:r>
              <a:rPr lang="en-US" altLang="en-US" sz="40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North Carolina at Chapel Hill, Chapel Hill, NC; </a:t>
            </a:r>
            <a:r>
              <a:rPr lang="en-US" altLang="en-US" sz="3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University Medical Center, Durham, NC; </a:t>
            </a:r>
            <a:r>
              <a:rPr lang="en-US" altLang="en-US" sz="3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California Los Angeles, Los Angeles, CA </a:t>
            </a:r>
            <a:endParaRPr lang="en-US" altLang="en-US" sz="4000" dirty="0">
              <a:latin typeface="Arial Narrow" pitchFamily="-11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6171336"/>
            <a:ext cx="17754598" cy="960263"/>
          </a:xfrm>
          <a:prstGeom prst="rect">
            <a:avLst/>
          </a:prstGeom>
          <a:solidFill>
            <a:srgbClr val="96C0E6"/>
          </a:solidFill>
        </p:spPr>
        <p:txBody>
          <a:bodyPr wrap="square" lIns="128016" tIns="64008" rIns="128016" bIns="640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840" y="12151426"/>
            <a:ext cx="17917157" cy="960263"/>
          </a:xfrm>
          <a:prstGeom prst="rect">
            <a:avLst/>
          </a:prstGeom>
          <a:solidFill>
            <a:srgbClr val="96C0E6"/>
          </a:solidFill>
        </p:spPr>
        <p:txBody>
          <a:bodyPr wrap="square" lIns="128016" tIns="64008" rIns="128016" bIns="640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583398" y="6172200"/>
            <a:ext cx="23393401" cy="960263"/>
          </a:xfrm>
          <a:prstGeom prst="rect">
            <a:avLst/>
          </a:prstGeom>
          <a:solidFill>
            <a:srgbClr val="96C0E6"/>
          </a:solidFill>
        </p:spPr>
        <p:txBody>
          <a:bodyPr wrap="square" lIns="128016" tIns="64008" rIns="128016" bIns="640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RESULTS AND OUTCOMES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546799" y="13868400"/>
            <a:ext cx="11430001" cy="960263"/>
          </a:xfrm>
          <a:prstGeom prst="rect">
            <a:avLst/>
          </a:prstGeom>
          <a:solidFill>
            <a:srgbClr val="96C0E6"/>
          </a:solidFill>
        </p:spPr>
        <p:txBody>
          <a:bodyPr wrap="square" lIns="128016" tIns="64008" rIns="128016" bIns="640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546799" y="28575000"/>
            <a:ext cx="11430000" cy="960263"/>
          </a:xfrm>
          <a:prstGeom prst="rect">
            <a:avLst/>
          </a:prstGeom>
          <a:solidFill>
            <a:srgbClr val="96C0E6"/>
          </a:solidFill>
        </p:spPr>
        <p:txBody>
          <a:bodyPr wrap="square" lIns="128016" tIns="64008" rIns="128016" bIns="640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5482" y="16922152"/>
            <a:ext cx="18003515" cy="988969"/>
          </a:xfrm>
          <a:prstGeom prst="rect">
            <a:avLst/>
          </a:prstGeom>
          <a:solidFill>
            <a:srgbClr val="96C0E6"/>
          </a:solidFill>
        </p:spPr>
        <p:txBody>
          <a:bodyPr wrap="square" lIns="128016" tIns="64008" rIns="128016" bIns="640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99200" y="21183600"/>
            <a:ext cx="1127760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individuals with MS who have experienced a sub-meaningful response to D-ER, combining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PT with D-ER may 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improve:</a:t>
            </a:r>
          </a:p>
          <a:p>
            <a:pPr marL="457200" indent="-45720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gait speed</a:t>
            </a:r>
          </a:p>
          <a:p>
            <a:pPr marL="457200" indent="-45720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dual-task performance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perceived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disease impact 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results suggest that further investigation of the combination of PT and D-ER in people with MS is warranted, as well as examination of whether PT (without D-ER) is an effective alternative to D-ER in those who are non-responders to the pharmacological intervention. </a:t>
            </a:r>
          </a:p>
          <a:p>
            <a:endParaRPr lang="en-US" sz="3500" dirty="0"/>
          </a:p>
        </p:txBody>
      </p:sp>
      <p:sp>
        <p:nvSpPr>
          <p:cNvPr id="10" name="TextBox 9"/>
          <p:cNvSpPr txBox="1"/>
          <p:nvPr/>
        </p:nvSpPr>
        <p:spPr>
          <a:xfrm>
            <a:off x="32156400" y="20497800"/>
            <a:ext cx="184666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68235" y="13191198"/>
            <a:ext cx="17602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To examine the effects of D-ER combined with PT after a period of D-ER alone on: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8235" y="13850513"/>
            <a:ext cx="13954759" cy="3970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71500" lvl="0" indent="-57150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Gait Speed</a:t>
            </a:r>
          </a:p>
          <a:p>
            <a:pPr marL="571500" lvl="0" indent="-57150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Dual-task performance</a:t>
            </a:r>
          </a:p>
          <a:p>
            <a:pPr marL="571500" lvl="0" indent="-57150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  <a:p>
            <a:pPr marL="571500" lvl="0" indent="-57150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Cognition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Patient-reported outcomes related to disability and walking impairment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669762" y="29869281"/>
            <a:ext cx="1096263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The participant also demonstrated clinically significant improvements on the ABC (24.3 points) and the MSWS-12 (62.5 points) between visits 2 and 4.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546799" y="20193000"/>
            <a:ext cx="11430001" cy="960263"/>
          </a:xfrm>
          <a:prstGeom prst="rect">
            <a:avLst/>
          </a:prstGeom>
          <a:solidFill>
            <a:srgbClr val="96C0E6"/>
          </a:solidFill>
        </p:spPr>
        <p:txBody>
          <a:bodyPr wrap="square" lIns="128016" tIns="64008" rIns="128016" bIns="640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CONCLUSION</a:t>
            </a:r>
            <a:endParaRPr lang="en-US" sz="54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59600" y="12389298"/>
            <a:ext cx="1100016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fter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2 weeks on D-ER treatment, the participant demonstrated a 7% improvement in gait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speed on theT25FW,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indicating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that she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is a non-responder.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6 weeks of D-ER +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PT, she demonstrated a 21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% gait speed increase.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32232" y="20497800"/>
            <a:ext cx="110001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improvement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in cognitive processing speed during dual task activity was demonstrated during the D-ER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only phase,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suggesting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 greater effect from D-ER than from D-ER +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PT.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59600" y="27869925"/>
            <a:ext cx="1100016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Progressive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improvement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was demonstrated on the MSIS-29 from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visit 1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visit 4 with an overall clinically significant improvement of 62.5 points. 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23000" y="11811000"/>
            <a:ext cx="111061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No clinically significant change in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balance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was captured by the Mini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BESTest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over the course of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2997" y="14935200"/>
            <a:ext cx="114300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After 6 weeks of D-ER + PT, the participant demonstrated clinically significant improvements on the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T25FW,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single-task and dual-task gait speeds, ABC, MSIS-29, MSWS-12, and FSST, all of which were retained at follow up. Conversely,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the participant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showed greater improvement in dual-task interference on cognitive processing speed (reaction time while walking) during the D-ER only phase, indicating a greater effect from D-ER than from D-ER + PT.</a:t>
            </a:r>
          </a:p>
        </p:txBody>
      </p:sp>
      <p:pic>
        <p:nvPicPr>
          <p:cNvPr id="47" name="Picture 2702" descr="76052-50thAnniv-54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610788"/>
            <a:ext cx="4935726" cy="508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406" descr="SOM_Di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967" y="1411419"/>
            <a:ext cx="5516033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1132841" y="7086600"/>
            <a:ext cx="174498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Dalfampridine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extended-release (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Ampyra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®) (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D-ER)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is a pharmacological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treatment commonly prescribed to individuals with multiple sclerosis (MS) to improve walking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</a:p>
          <a:p>
            <a:pPr marL="571500" indent="-57150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% of people who take D-ER do not demonstrate clinically relevant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(“non-responders”) </a:t>
            </a:r>
          </a:p>
          <a:p>
            <a:pPr marL="571500" indent="-57150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 clinically important improvement with D-ER is defined as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20% increase in gait speed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published studies examining the potential of physical therapy (PT) to augment the treatment effects of D-ER.  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1537276" y="29565600"/>
            <a:ext cx="112775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This pilot study was supported by funds provided to Dr.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Prue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Plummer by the University of North Carolina at Chapel Hill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7750" y="26830354"/>
            <a:ext cx="3210041" cy="458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6275" y="26769323"/>
            <a:ext cx="3128564" cy="46140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33323" y="26769323"/>
            <a:ext cx="3124200" cy="45524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/>
          <a:srcRect l="6250" t="7334" r="6500" b="19333"/>
          <a:stretch/>
        </p:blipFill>
        <p:spPr>
          <a:xfrm>
            <a:off x="355590" y="17849204"/>
            <a:ext cx="18313407" cy="8658201"/>
          </a:xfrm>
          <a:prstGeom prst="rect">
            <a:avLst/>
          </a:prstGeom>
        </p:spPr>
      </p:pic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994908"/>
              </p:ext>
            </p:extLst>
          </p:nvPr>
        </p:nvGraphicFramePr>
        <p:xfrm>
          <a:off x="19573811" y="7370554"/>
          <a:ext cx="10820400" cy="4982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563354"/>
              </p:ext>
            </p:extLst>
          </p:nvPr>
        </p:nvGraphicFramePr>
        <p:xfrm>
          <a:off x="19573811" y="22901058"/>
          <a:ext cx="10972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528565"/>
              </p:ext>
            </p:extLst>
          </p:nvPr>
        </p:nvGraphicFramePr>
        <p:xfrm>
          <a:off x="31699200" y="7370554"/>
          <a:ext cx="10810244" cy="433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566567"/>
              </p:ext>
            </p:extLst>
          </p:nvPr>
        </p:nvGraphicFramePr>
        <p:xfrm>
          <a:off x="19698051" y="22901058"/>
          <a:ext cx="10724319" cy="484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929779"/>
              </p:ext>
            </p:extLst>
          </p:nvPr>
        </p:nvGraphicFramePr>
        <p:xfrm>
          <a:off x="19583398" y="15323908"/>
          <a:ext cx="10961717" cy="5089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51840" y="31715832"/>
            <a:ext cx="18450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Arial"/>
                <a:cs typeface="Arial"/>
              </a:rPr>
              <a:t>Examples of PT intervention including treadmill walking (image 1), coordination training (image 2), and balance training (image 3)</a:t>
            </a:r>
            <a:endParaRPr lang="en-US" sz="25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89246" y="31377386"/>
            <a:ext cx="1011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 1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10169335" y="31315722"/>
            <a:ext cx="1011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 2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14772382" y="31286470"/>
            <a:ext cx="1011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 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55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706</Words>
  <Application>Microsoft Macintosh PowerPoint</Application>
  <PresentationFormat>Custom</PresentationFormat>
  <Paragraphs>57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UNC Student</cp:lastModifiedBy>
  <cp:revision>161</cp:revision>
  <cp:lastPrinted>2014-05-07T18:12:35Z</cp:lastPrinted>
  <dcterms:created xsi:type="dcterms:W3CDTF">2014-03-30T13:51:52Z</dcterms:created>
  <dcterms:modified xsi:type="dcterms:W3CDTF">2016-02-25T18:00:38Z</dcterms:modified>
</cp:coreProperties>
</file>