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6" r:id="rId2"/>
    <p:sldId id="279" r:id="rId3"/>
    <p:sldId id="261" r:id="rId4"/>
    <p:sldId id="262" r:id="rId5"/>
    <p:sldId id="263" r:id="rId6"/>
    <p:sldId id="259" r:id="rId7"/>
    <p:sldId id="260" r:id="rId8"/>
    <p:sldId id="264" r:id="rId9"/>
    <p:sldId id="265" r:id="rId10"/>
    <p:sldId id="266" r:id="rId11"/>
    <p:sldId id="270" r:id="rId12"/>
    <p:sldId id="271" r:id="rId13"/>
    <p:sldId id="282" r:id="rId14"/>
    <p:sldId id="283" r:id="rId15"/>
    <p:sldId id="284" r:id="rId16"/>
    <p:sldId id="280" r:id="rId17"/>
    <p:sldId id="281" r:id="rId18"/>
    <p:sldId id="272" r:id="rId19"/>
    <p:sldId id="275" r:id="rId20"/>
    <p:sldId id="286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5" autoAdjust="0"/>
    <p:restoredTop sz="75914" autoAdjust="0"/>
  </p:normalViewPr>
  <p:slideViewPr>
    <p:cSldViewPr snapToGrid="0" snapToObjects="1">
      <p:cViewPr>
        <p:scale>
          <a:sx n="85" d="100"/>
          <a:sy n="85" d="100"/>
        </p:scale>
        <p:origin x="-80" y="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1" d="100"/>
        <a:sy n="171" d="100"/>
      </p:scale>
      <p:origin x="0" y="1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CE8B6-2C9E-F74C-A883-725A354F74D6}" type="datetimeFigureOut">
              <a:rPr lang="en-US" smtClean="0"/>
              <a:t>6/16/15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E5240-33B9-9F4F-9B83-4764ECC52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E5240-33B9-9F4F-9B83-4764ECC524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95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E5240-33B9-9F4F-9B83-4764ECC524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0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E5240-33B9-9F4F-9B83-4764ECC524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96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E5240-33B9-9F4F-9B83-4764ECC524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18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E5240-33B9-9F4F-9B83-4764ECC524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09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E5240-33B9-9F4F-9B83-4764ECC524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09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E5240-33B9-9F4F-9B83-4764ECC524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84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E5240-33B9-9F4F-9B83-4764ECC524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55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E5240-33B9-9F4F-9B83-4764ECC524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06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6/16/15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6/16/15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6/16/15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6/16/15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6/16/15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6/16/15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6/16/15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gif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Aquatic Therapy and Rehabilitation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Genevieve </a:t>
            </a:r>
            <a:r>
              <a:rPr lang="en-US" dirty="0"/>
              <a:t>M</a:t>
            </a:r>
            <a:r>
              <a:rPr lang="en-US" dirty="0" smtClean="0"/>
              <a:t>onroe, SPT at UNC-CH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415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58482"/>
            <a:ext cx="7408333" cy="4182533"/>
          </a:xfrm>
        </p:spPr>
        <p:txBody>
          <a:bodyPr numCol="2">
            <a:noAutofit/>
          </a:bodyPr>
          <a:lstStyle/>
          <a:p>
            <a:pPr lvl="1"/>
            <a:r>
              <a:rPr lang="en-US" i="1" dirty="0" smtClean="0"/>
              <a:t>Increases </a:t>
            </a:r>
            <a:endParaRPr lang="en-US" dirty="0"/>
          </a:p>
          <a:p>
            <a:pPr lvl="2"/>
            <a:r>
              <a:rPr lang="en-US" sz="2200" i="1" dirty="0"/>
              <a:t>Ease of joint movement</a:t>
            </a:r>
            <a:endParaRPr lang="en-US" sz="2200" dirty="0"/>
          </a:p>
          <a:p>
            <a:pPr lvl="2"/>
            <a:r>
              <a:rPr lang="en-US" sz="2200" i="1" dirty="0"/>
              <a:t>Muscular strength and endurance in cases of excessive weakness</a:t>
            </a:r>
            <a:endParaRPr lang="en-US" sz="2200" dirty="0"/>
          </a:p>
          <a:p>
            <a:pPr lvl="2"/>
            <a:r>
              <a:rPr lang="en-US" sz="2200" i="1" dirty="0"/>
              <a:t>Peripheral circulation (skin condition)</a:t>
            </a:r>
            <a:endParaRPr lang="en-US" sz="2200" dirty="0"/>
          </a:p>
          <a:p>
            <a:pPr lvl="1"/>
            <a:r>
              <a:rPr lang="en-US" i="1" dirty="0"/>
              <a:t>Reduces </a:t>
            </a:r>
            <a:endParaRPr lang="en-US" dirty="0"/>
          </a:p>
          <a:p>
            <a:pPr lvl="2"/>
            <a:r>
              <a:rPr lang="en-US" sz="2200" i="1" dirty="0"/>
              <a:t>Pain sensitivity</a:t>
            </a:r>
            <a:endParaRPr lang="en-US" sz="2200" dirty="0"/>
          </a:p>
          <a:p>
            <a:pPr lvl="2"/>
            <a:r>
              <a:rPr lang="en-US" sz="2200" i="1" dirty="0"/>
              <a:t>Gravitational </a:t>
            </a:r>
            <a:r>
              <a:rPr lang="en-US" sz="2200" i="1" dirty="0" smtClean="0"/>
              <a:t>forces</a:t>
            </a:r>
          </a:p>
          <a:p>
            <a:pPr lvl="1"/>
            <a:r>
              <a:rPr lang="en-US" i="1" dirty="0" smtClean="0"/>
              <a:t>Improves </a:t>
            </a:r>
            <a:endParaRPr lang="en-US" dirty="0"/>
          </a:p>
          <a:p>
            <a:pPr lvl="2"/>
            <a:r>
              <a:rPr lang="en-US" sz="2200" i="1" dirty="0"/>
              <a:t>Respiratory muscles</a:t>
            </a:r>
            <a:endParaRPr lang="en-US" sz="2200" dirty="0"/>
          </a:p>
          <a:p>
            <a:pPr lvl="2"/>
            <a:r>
              <a:rPr lang="en-US" sz="2200" i="1" dirty="0"/>
              <a:t>Body awareness, balance, and proximal trunk stability</a:t>
            </a:r>
            <a:endParaRPr lang="en-US" sz="2200" dirty="0"/>
          </a:p>
          <a:p>
            <a:pPr lvl="2"/>
            <a:r>
              <a:rPr lang="en-US" sz="2200" i="1" dirty="0"/>
              <a:t>Patient morale and confidence (psychosocial)</a:t>
            </a:r>
            <a:endParaRPr lang="en-US" sz="2200" dirty="0"/>
          </a:p>
          <a:p>
            <a:pPr lvl="1"/>
            <a:r>
              <a:rPr lang="en-US" i="1" dirty="0" smtClean="0"/>
              <a:t>Decreases </a:t>
            </a:r>
            <a:r>
              <a:rPr lang="en-US" i="1" dirty="0"/>
              <a:t>muscle </a:t>
            </a:r>
            <a:r>
              <a:rPr lang="en-US" i="1" dirty="0" smtClean="0"/>
              <a:t>spasm</a:t>
            </a:r>
          </a:p>
          <a:p>
            <a:pPr lvl="1"/>
            <a:r>
              <a:rPr lang="en-US" i="1" dirty="0" smtClean="0"/>
              <a:t>Promotes </a:t>
            </a:r>
            <a:r>
              <a:rPr lang="en-US" i="1" dirty="0"/>
              <a:t>muscular relaxation</a:t>
            </a:r>
            <a:endParaRPr lang="en-US" dirty="0"/>
          </a:p>
          <a:p>
            <a:pPr lvl="2"/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Therapeutic 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984401"/>
            <a:ext cx="7772400" cy="1524000"/>
          </a:xfrm>
        </p:spPr>
        <p:txBody>
          <a:bodyPr/>
          <a:lstStyle/>
          <a:p>
            <a:r>
              <a:rPr lang="en-US" dirty="0" smtClean="0"/>
              <a:t>The Research…</a:t>
            </a:r>
            <a:endParaRPr lang="en-US" dirty="0"/>
          </a:p>
        </p:txBody>
      </p:sp>
      <p:pic>
        <p:nvPicPr>
          <p:cNvPr id="4" name="Picture 3" descr="halliwick flo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893" y="2138832"/>
            <a:ext cx="6200588" cy="415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294" y="2483777"/>
            <a:ext cx="8785411" cy="4182533"/>
          </a:xfrm>
        </p:spPr>
        <p:txBody>
          <a:bodyPr numCol="1">
            <a:noAutofit/>
          </a:bodyPr>
          <a:lstStyle/>
          <a:p>
            <a:pPr lvl="2"/>
            <a:r>
              <a:rPr lang="en-US" sz="2400" b="1" i="1" u="sng" dirty="0" smtClean="0"/>
              <a:t>Objective</a:t>
            </a:r>
            <a:r>
              <a:rPr lang="en-US" sz="2400" i="1" dirty="0"/>
              <a:t>:</a:t>
            </a:r>
            <a:r>
              <a:rPr lang="en-US" sz="2400" i="1" dirty="0" smtClean="0"/>
              <a:t> </a:t>
            </a:r>
            <a:r>
              <a:rPr lang="en-US" sz="2400" i="1" dirty="0"/>
              <a:t>To evaluate the effects of an aquatic physiotherapy method (</a:t>
            </a:r>
            <a:r>
              <a:rPr lang="en-US" sz="2400" i="1" dirty="0" err="1"/>
              <a:t>Halliwick</a:t>
            </a:r>
            <a:r>
              <a:rPr lang="en-US" sz="2400" i="1" dirty="0"/>
              <a:t>-Therapy) upon mobility in the post-acute phase of stroke </a:t>
            </a:r>
            <a:r>
              <a:rPr lang="en-US" sz="2400" i="1" dirty="0" smtClean="0"/>
              <a:t>rehabilitation</a:t>
            </a:r>
            <a:endParaRPr lang="en-US" sz="2400" dirty="0"/>
          </a:p>
          <a:p>
            <a:pPr lvl="2"/>
            <a:r>
              <a:rPr lang="en-US" sz="2400" b="1" i="1" u="sng" dirty="0" smtClean="0"/>
              <a:t>Design</a:t>
            </a:r>
            <a:r>
              <a:rPr lang="en-US" sz="2400" i="1" dirty="0" smtClean="0"/>
              <a:t>: Randomized Controlled Trial</a:t>
            </a:r>
          </a:p>
          <a:p>
            <a:pPr lvl="2"/>
            <a:r>
              <a:rPr lang="en-US" sz="2400" b="1" i="1" u="sng" dirty="0" smtClean="0"/>
              <a:t>Setting</a:t>
            </a:r>
            <a:r>
              <a:rPr lang="en-US" sz="2400" i="1" dirty="0" smtClean="0"/>
              <a:t>: In-patient rehabilitation </a:t>
            </a:r>
          </a:p>
          <a:p>
            <a:pPr lvl="2"/>
            <a:r>
              <a:rPr lang="en-US" sz="2400" b="1" i="1" u="sng" dirty="0" smtClean="0"/>
              <a:t>Participants</a:t>
            </a:r>
            <a:r>
              <a:rPr lang="en-US" sz="2400" i="1" dirty="0" smtClean="0"/>
              <a:t>: </a:t>
            </a:r>
            <a:r>
              <a:rPr lang="en-US" sz="2400" dirty="0"/>
              <a:t>Adult patients after first-ever stroke in post-acute inpatient rehabilitation at least two weeks after the onset of stroke (</a:t>
            </a:r>
            <a:r>
              <a:rPr lang="en-US" sz="2400" i="1" dirty="0"/>
              <a:t>n </a:t>
            </a:r>
            <a:r>
              <a:rPr lang="en-US" sz="2400" dirty="0"/>
              <a:t>= 30)</a:t>
            </a:r>
            <a:r>
              <a:rPr lang="en-US" sz="2400" dirty="0" smtClean="0"/>
              <a:t>.</a:t>
            </a:r>
            <a:endParaRPr lang="en-US" sz="2400" i="1" dirty="0" smtClean="0"/>
          </a:p>
          <a:p>
            <a:pPr lvl="2"/>
            <a:endParaRPr lang="en-US" sz="2400" i="1" dirty="0" smtClean="0"/>
          </a:p>
          <a:p>
            <a:pPr lvl="1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/>
            <a:r>
              <a:rPr lang="en-US" sz="2800" dirty="0">
                <a:solidFill>
                  <a:schemeClr val="bg1"/>
                </a:solidFill>
              </a:rPr>
              <a:t>Effects of an aquatic therapy approach (</a:t>
            </a:r>
            <a:r>
              <a:rPr lang="en-US" sz="2800" dirty="0" err="1">
                <a:solidFill>
                  <a:schemeClr val="bg1"/>
                </a:solidFill>
              </a:rPr>
              <a:t>Halliwick</a:t>
            </a:r>
            <a:r>
              <a:rPr lang="en-US" sz="2800" dirty="0">
                <a:solidFill>
                  <a:schemeClr val="bg1"/>
                </a:solidFill>
              </a:rPr>
              <a:t>-Therapy) on functional mobility in </a:t>
            </a:r>
            <a:r>
              <a:rPr lang="en-US" sz="2800" dirty="0" err="1">
                <a:solidFill>
                  <a:schemeClr val="bg1"/>
                </a:solidFill>
              </a:rPr>
              <a:t>subacute</a:t>
            </a:r>
            <a:r>
              <a:rPr lang="en-US" sz="2800" dirty="0">
                <a:solidFill>
                  <a:schemeClr val="bg1"/>
                </a:solidFill>
              </a:rPr>
              <a:t> stroke patients: A randomized controlled trial </a:t>
            </a:r>
          </a:p>
        </p:txBody>
      </p:sp>
    </p:spTree>
    <p:extLst>
      <p:ext uri="{BB962C8B-B14F-4D97-AF65-F5344CB8AC3E}">
        <p14:creationId xmlns:p14="http://schemas.microsoft.com/office/powerpoint/2010/main" val="283115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08 at 10.03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77" y="956502"/>
            <a:ext cx="7321176" cy="543184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567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294" y="2483777"/>
            <a:ext cx="8785411" cy="4182533"/>
          </a:xfrm>
        </p:spPr>
        <p:txBody>
          <a:bodyPr numCol="1">
            <a:noAutofit/>
          </a:bodyPr>
          <a:lstStyle/>
          <a:p>
            <a:pPr lvl="2"/>
            <a:r>
              <a:rPr lang="en-US" sz="2400" b="1" u="sng" dirty="0" smtClean="0"/>
              <a:t>Interventions</a:t>
            </a:r>
            <a:r>
              <a:rPr lang="en-US" sz="2400" b="1" dirty="0"/>
              <a:t>: </a:t>
            </a:r>
            <a:r>
              <a:rPr lang="en-US" sz="2400" dirty="0"/>
              <a:t>In the </a:t>
            </a:r>
            <a:r>
              <a:rPr lang="en-US" sz="2400" dirty="0" err="1"/>
              <a:t>Halliwick</a:t>
            </a:r>
            <a:r>
              <a:rPr lang="en-US" sz="2400" dirty="0"/>
              <a:t>-Therapy group (</a:t>
            </a:r>
            <a:r>
              <a:rPr lang="en-US" sz="2400" i="1" dirty="0"/>
              <a:t>n </a:t>
            </a:r>
            <a:r>
              <a:rPr lang="en-US" sz="2400" dirty="0"/>
              <a:t>= 14) the treatment over a period of two weeks included 45 minutes of aquatic therapy three times per week and a conventional physiotherapeutic treatment twice a week. Subjects in the control group (</a:t>
            </a:r>
            <a:r>
              <a:rPr lang="en-US" sz="2400" i="1" dirty="0"/>
              <a:t>n </a:t>
            </a:r>
            <a:r>
              <a:rPr lang="en-US" sz="2400" dirty="0"/>
              <a:t>= 16) received conventional </a:t>
            </a:r>
            <a:r>
              <a:rPr lang="en-US" sz="2400" dirty="0" err="1" smtClean="0"/>
              <a:t>physio</a:t>
            </a:r>
            <a:r>
              <a:rPr lang="en-US" sz="2400" dirty="0" smtClean="0"/>
              <a:t>-therapeutic </a:t>
            </a:r>
            <a:r>
              <a:rPr lang="en-US" sz="2400" dirty="0"/>
              <a:t>treatment over a period of two weeks five times per week</a:t>
            </a:r>
            <a:r>
              <a:rPr lang="en-US" sz="2400" dirty="0" smtClean="0"/>
              <a:t>.</a:t>
            </a:r>
          </a:p>
          <a:p>
            <a:pPr marL="627063" lvl="2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/>
            <a:r>
              <a:rPr lang="en-US" sz="2800" dirty="0">
                <a:solidFill>
                  <a:schemeClr val="bg1"/>
                </a:solidFill>
              </a:rPr>
              <a:t>Effects of an aquatic therapy approach (</a:t>
            </a:r>
            <a:r>
              <a:rPr lang="en-US" sz="2800" dirty="0" err="1">
                <a:solidFill>
                  <a:schemeClr val="bg1"/>
                </a:solidFill>
              </a:rPr>
              <a:t>Halliwick</a:t>
            </a:r>
            <a:r>
              <a:rPr lang="en-US" sz="2800" dirty="0">
                <a:solidFill>
                  <a:schemeClr val="bg1"/>
                </a:solidFill>
              </a:rPr>
              <a:t>-Therapy) on functional mobility in </a:t>
            </a:r>
            <a:r>
              <a:rPr lang="en-US" sz="2800" dirty="0" err="1">
                <a:solidFill>
                  <a:schemeClr val="bg1"/>
                </a:solidFill>
              </a:rPr>
              <a:t>subacute</a:t>
            </a:r>
            <a:r>
              <a:rPr lang="en-US" sz="2800" dirty="0">
                <a:solidFill>
                  <a:schemeClr val="bg1"/>
                </a:solidFill>
              </a:rPr>
              <a:t> stroke patients: A randomized controlled trial </a:t>
            </a:r>
          </a:p>
        </p:txBody>
      </p:sp>
    </p:spTree>
    <p:extLst>
      <p:ext uri="{BB962C8B-B14F-4D97-AF65-F5344CB8AC3E}">
        <p14:creationId xmlns:p14="http://schemas.microsoft.com/office/powerpoint/2010/main" val="784554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66292"/>
            <a:ext cx="7408333" cy="43319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Originally developed by James McMillian in 1950 to teach clients with a physical disability to swim and to make them independent in water</a:t>
            </a:r>
          </a:p>
          <a:p>
            <a:r>
              <a:rPr lang="en-US" dirty="0" smtClean="0"/>
              <a:t>Based on the 10 point program that encompasses the process of achieving a stable posture followed by independent movement in water. </a:t>
            </a:r>
          </a:p>
          <a:p>
            <a:r>
              <a:rPr lang="en-US" dirty="0" smtClean="0"/>
              <a:t>4 Phases</a:t>
            </a:r>
          </a:p>
          <a:p>
            <a:pPr lvl="1"/>
            <a:r>
              <a:rPr lang="en-US" dirty="0" smtClean="0"/>
              <a:t>Phase 1- Mental Adjustment and Disengagement</a:t>
            </a:r>
          </a:p>
          <a:p>
            <a:pPr lvl="1"/>
            <a:r>
              <a:rPr lang="en-US" dirty="0" smtClean="0"/>
              <a:t>Phase 2-  Rotational Control (transverse, longitudinal, and combined)</a:t>
            </a:r>
          </a:p>
          <a:p>
            <a:pPr lvl="1"/>
            <a:r>
              <a:rPr lang="en-US" dirty="0" smtClean="0"/>
              <a:t>Phase 3- </a:t>
            </a:r>
            <a:r>
              <a:rPr lang="en-US" dirty="0" err="1" smtClean="0"/>
              <a:t>Upthrust</a:t>
            </a:r>
            <a:r>
              <a:rPr lang="en-US" dirty="0" smtClean="0"/>
              <a:t>/Mental Inversion, Balance in Stillness,  and turbulent gliding</a:t>
            </a:r>
          </a:p>
          <a:p>
            <a:pPr lvl="1"/>
            <a:r>
              <a:rPr lang="en-US" dirty="0" smtClean="0"/>
              <a:t>Phase 4- Simple Progression, Basic (</a:t>
            </a:r>
            <a:r>
              <a:rPr lang="en-US" dirty="0" err="1" smtClean="0"/>
              <a:t>Halliwick</a:t>
            </a:r>
            <a:r>
              <a:rPr lang="en-US" dirty="0" smtClean="0"/>
              <a:t>) movement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Halliwick</a:t>
            </a:r>
            <a:r>
              <a:rPr lang="en-US" dirty="0" smtClean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9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294" y="2483777"/>
            <a:ext cx="8964706" cy="4182533"/>
          </a:xfrm>
        </p:spPr>
        <p:txBody>
          <a:bodyPr numCol="1">
            <a:noAutofit/>
          </a:bodyPr>
          <a:lstStyle/>
          <a:p>
            <a:pPr lvl="1"/>
            <a:r>
              <a:rPr lang="en-US" b="1" u="sng" dirty="0" smtClean="0"/>
              <a:t>Outcome</a:t>
            </a:r>
            <a:r>
              <a:rPr lang="en-US" b="1" dirty="0" smtClean="0"/>
              <a:t> </a:t>
            </a:r>
            <a:r>
              <a:rPr lang="en-US" b="1" u="sng" dirty="0"/>
              <a:t>measures</a:t>
            </a:r>
            <a:r>
              <a:rPr lang="en-US" b="1" dirty="0"/>
              <a:t>: </a:t>
            </a:r>
            <a:r>
              <a:rPr lang="en-US" dirty="0"/>
              <a:t>The primary outcome variable was postural stability (Berg Balance Scale). Secondary outcome variables were functional reach, functional gait ability and basic functional mobility. </a:t>
            </a:r>
            <a:endParaRPr lang="en-US" dirty="0" smtClean="0"/>
          </a:p>
          <a:p>
            <a:pPr lvl="1"/>
            <a:r>
              <a:rPr lang="en-US" b="1" u="sng" dirty="0"/>
              <a:t>Results</a:t>
            </a:r>
            <a:r>
              <a:rPr lang="en-US" b="1" dirty="0"/>
              <a:t>: </a:t>
            </a:r>
            <a:r>
              <a:rPr lang="en-US" dirty="0"/>
              <a:t>Compared to the control group, significantly more subjects in the </a:t>
            </a:r>
            <a:r>
              <a:rPr lang="en-US" dirty="0" err="1"/>
              <a:t>Halliwick</a:t>
            </a:r>
            <a:r>
              <a:rPr lang="en-US" dirty="0"/>
              <a:t>-Therapy group (83.3% versus 46.7%) attained significant improvement of the Berg Balance Scale (</a:t>
            </a:r>
            <a:r>
              <a:rPr lang="en-US" i="1" dirty="0"/>
              <a:t>P </a:t>
            </a:r>
            <a:r>
              <a:rPr lang="en-US" dirty="0"/>
              <a:t>&lt; 0.05). Improvement of the functional gait ability was significantly higher in the </a:t>
            </a:r>
            <a:r>
              <a:rPr lang="en-US" dirty="0" err="1"/>
              <a:t>Halliwick</a:t>
            </a:r>
            <a:r>
              <a:rPr lang="en-US" dirty="0"/>
              <a:t>-Therapy group (mean (SD) 1.25(0.86)) than in the control group (mean (SD) 0.73 (0.70)) (</a:t>
            </a:r>
            <a:r>
              <a:rPr lang="en-US" i="1" dirty="0"/>
              <a:t>P </a:t>
            </a:r>
            <a:r>
              <a:rPr lang="en-US" dirty="0"/>
              <a:t>&lt; 0.1). The mean differences of improvements in functional reach and basic functional mobility were not statistically significant between groups.</a:t>
            </a:r>
          </a:p>
          <a:p>
            <a:pPr lvl="1"/>
            <a:endParaRPr lang="en-US" dirty="0" smtClean="0"/>
          </a:p>
          <a:p>
            <a:pPr lvl="2"/>
            <a:endParaRPr lang="en-US" i="1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/>
            <a:r>
              <a:rPr lang="en-US" sz="2800" dirty="0">
                <a:solidFill>
                  <a:schemeClr val="bg1"/>
                </a:solidFill>
              </a:rPr>
              <a:t>Effects of an aquatic therapy approach (</a:t>
            </a:r>
            <a:r>
              <a:rPr lang="en-US" sz="2800" dirty="0" err="1">
                <a:solidFill>
                  <a:schemeClr val="bg1"/>
                </a:solidFill>
              </a:rPr>
              <a:t>Halliwick</a:t>
            </a:r>
            <a:r>
              <a:rPr lang="en-US" sz="2800" dirty="0">
                <a:solidFill>
                  <a:schemeClr val="bg1"/>
                </a:solidFill>
              </a:rPr>
              <a:t>-Therapy) on functional mobility in </a:t>
            </a:r>
            <a:r>
              <a:rPr lang="en-US" sz="2800" dirty="0" err="1">
                <a:solidFill>
                  <a:schemeClr val="bg1"/>
                </a:solidFill>
              </a:rPr>
              <a:t>subacute</a:t>
            </a:r>
            <a:r>
              <a:rPr lang="en-US" sz="2800" dirty="0">
                <a:solidFill>
                  <a:schemeClr val="bg1"/>
                </a:solidFill>
              </a:rPr>
              <a:t> stroke patients: A randomized controlled trial </a:t>
            </a:r>
            <a:r>
              <a:rPr lang="en-US" sz="2800" dirty="0" smtClean="0">
                <a:solidFill>
                  <a:schemeClr val="bg1"/>
                </a:solidFill>
              </a:rPr>
              <a:t> (2013)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65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294" y="2468836"/>
            <a:ext cx="8785411" cy="4182533"/>
          </a:xfrm>
        </p:spPr>
        <p:txBody>
          <a:bodyPr numCol="1">
            <a:noAutofit/>
          </a:bodyPr>
          <a:lstStyle/>
          <a:p>
            <a:pPr lvl="1"/>
            <a:r>
              <a:rPr lang="en-US" sz="2400" b="1" u="sng" dirty="0" smtClean="0"/>
              <a:t>Conclusions</a:t>
            </a:r>
            <a:r>
              <a:rPr lang="en-US" sz="2400" b="1" dirty="0"/>
              <a:t>: </a:t>
            </a:r>
            <a:r>
              <a:rPr lang="en-US" sz="2400" dirty="0"/>
              <a:t>This study indicates that </a:t>
            </a:r>
            <a:r>
              <a:rPr lang="en-US" sz="2400" dirty="0" err="1"/>
              <a:t>Halliwick</a:t>
            </a:r>
            <a:r>
              <a:rPr lang="en-US" sz="2400" dirty="0"/>
              <a:t>-Therapy is safe and well tolerated in stroke patients in post-acute rehabilitation and has positive effects upon some aspects of mobility. </a:t>
            </a:r>
            <a:endParaRPr lang="en-US" sz="2400" dirty="0" smtClean="0"/>
          </a:p>
          <a:p>
            <a:pPr lvl="1"/>
            <a:r>
              <a:rPr lang="en-US" sz="2400" b="1" u="sng" dirty="0" smtClean="0"/>
              <a:t>Clinical Message:</a:t>
            </a:r>
            <a:endParaRPr lang="en-US" sz="2400" b="1" u="sng" dirty="0"/>
          </a:p>
          <a:p>
            <a:pPr lvl="2"/>
            <a:r>
              <a:rPr lang="en-US" sz="2400" dirty="0"/>
              <a:t>Aquatic physiotherapy with application of the </a:t>
            </a:r>
            <a:r>
              <a:rPr lang="en-US" sz="2400" dirty="0" err="1"/>
              <a:t>Halliwick</a:t>
            </a:r>
            <a:r>
              <a:rPr lang="en-US" sz="2400" dirty="0"/>
              <a:t>-Therapy in combination with conventional physiotherapy may effectively improve postural stability and gait ability in stroke patients in a </a:t>
            </a:r>
            <a:r>
              <a:rPr lang="en-US" sz="2400" dirty="0" err="1"/>
              <a:t>subacute</a:t>
            </a:r>
            <a:r>
              <a:rPr lang="en-US" sz="2400" dirty="0"/>
              <a:t> rehabilitation phase. </a:t>
            </a:r>
          </a:p>
          <a:p>
            <a:pPr lvl="2"/>
            <a:r>
              <a:rPr lang="en-US" sz="2400" dirty="0"/>
              <a:t>This study indicates a safe application of the </a:t>
            </a:r>
            <a:r>
              <a:rPr lang="en-US" sz="2400" dirty="0" err="1"/>
              <a:t>Halliwick</a:t>
            </a:r>
            <a:r>
              <a:rPr lang="en-US" sz="2400" dirty="0"/>
              <a:t>-Therapy after a minimum of two weeks post stroke. </a:t>
            </a:r>
          </a:p>
          <a:p>
            <a:pPr lvl="2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/>
            <a:r>
              <a:rPr lang="en-US" sz="2800" dirty="0">
                <a:solidFill>
                  <a:schemeClr val="bg1"/>
                </a:solidFill>
              </a:rPr>
              <a:t>Effects of an aquatic therapy approach (</a:t>
            </a:r>
            <a:r>
              <a:rPr lang="en-US" sz="2800" dirty="0" err="1">
                <a:solidFill>
                  <a:schemeClr val="bg1"/>
                </a:solidFill>
              </a:rPr>
              <a:t>Halliwick</a:t>
            </a:r>
            <a:r>
              <a:rPr lang="en-US" sz="2800" dirty="0">
                <a:solidFill>
                  <a:schemeClr val="bg1"/>
                </a:solidFill>
              </a:rPr>
              <a:t>-Therapy) on functional mobility in </a:t>
            </a:r>
            <a:r>
              <a:rPr lang="en-US" sz="2800" dirty="0" err="1">
                <a:solidFill>
                  <a:schemeClr val="bg1"/>
                </a:solidFill>
              </a:rPr>
              <a:t>subacute</a:t>
            </a:r>
            <a:r>
              <a:rPr lang="en-US" sz="2800" dirty="0">
                <a:solidFill>
                  <a:schemeClr val="bg1"/>
                </a:solidFill>
              </a:rPr>
              <a:t> stroke patients: A randomized controlled trial </a:t>
            </a:r>
          </a:p>
        </p:txBody>
      </p:sp>
    </p:spTree>
    <p:extLst>
      <p:ext uri="{BB962C8B-B14F-4D97-AF65-F5344CB8AC3E}">
        <p14:creationId xmlns:p14="http://schemas.microsoft.com/office/powerpoint/2010/main" val="2798002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58482"/>
            <a:ext cx="7408333" cy="4182533"/>
          </a:xfrm>
        </p:spPr>
        <p:txBody>
          <a:bodyPr numCol="1">
            <a:noAutofit/>
          </a:bodyPr>
          <a:lstStyle/>
          <a:p>
            <a:pPr lvl="1"/>
            <a:r>
              <a:rPr lang="en-US" sz="2800" b="1" i="1" dirty="0" smtClean="0"/>
              <a:t>Dementia				</a:t>
            </a:r>
            <a:r>
              <a:rPr lang="en-US" sz="2800" dirty="0" smtClean="0">
                <a:latin typeface="Zapf Dingbats"/>
                <a:ea typeface="Zapf Dingbats"/>
                <a:cs typeface="Zapf Dingbats"/>
              </a:rPr>
              <a:t>✔</a:t>
            </a:r>
            <a:endParaRPr lang="en-US" sz="2800" b="1" dirty="0"/>
          </a:p>
          <a:p>
            <a:pPr lvl="1"/>
            <a:r>
              <a:rPr lang="en-US" sz="2800" b="1" dirty="0" smtClean="0"/>
              <a:t>Parkinson’s Disease			</a:t>
            </a:r>
            <a:r>
              <a:rPr lang="en-US" sz="2800" b="1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800" b="1" dirty="0" smtClean="0"/>
          </a:p>
          <a:p>
            <a:pPr lvl="1"/>
            <a:r>
              <a:rPr lang="en-US" sz="2800" b="1" dirty="0" smtClean="0"/>
              <a:t>Multiple Sclerosis 			</a:t>
            </a:r>
            <a:r>
              <a:rPr lang="en-US" sz="2800" b="1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800" b="1" dirty="0"/>
          </a:p>
          <a:p>
            <a:pPr lvl="1"/>
            <a:r>
              <a:rPr lang="en-US" sz="2800" b="1" dirty="0" smtClean="0"/>
              <a:t>Amyotrophic </a:t>
            </a:r>
            <a:r>
              <a:rPr lang="en-US" sz="2800" b="1" dirty="0"/>
              <a:t>Lateral </a:t>
            </a:r>
            <a:r>
              <a:rPr lang="en-US" sz="2800" b="1" dirty="0" smtClean="0"/>
              <a:t>Sclerosis 	</a:t>
            </a:r>
            <a:r>
              <a:rPr lang="en-US" sz="2800" b="1" dirty="0" smtClean="0"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2800" b="1" dirty="0"/>
          </a:p>
          <a:p>
            <a:pPr lvl="1"/>
            <a:r>
              <a:rPr lang="en-US" sz="2800" b="1" dirty="0" smtClean="0"/>
              <a:t>Huntington’s Disease</a:t>
            </a:r>
            <a:r>
              <a:rPr lang="en-US" sz="2800" b="1" dirty="0"/>
              <a:t> </a:t>
            </a:r>
            <a:r>
              <a:rPr lang="en-US" sz="2800" b="1" dirty="0" smtClean="0"/>
              <a:t>		</a:t>
            </a:r>
            <a:r>
              <a:rPr lang="en-US" sz="2800" b="1" dirty="0" smtClean="0"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3200" b="1" dirty="0"/>
          </a:p>
          <a:p>
            <a:pPr lvl="1"/>
            <a:r>
              <a:rPr lang="en-US" sz="2800" b="1" i="1" dirty="0" smtClean="0"/>
              <a:t>Chronic </a:t>
            </a:r>
            <a:r>
              <a:rPr lang="en-US" sz="2800" b="1" i="1" dirty="0"/>
              <a:t>Stroke </a:t>
            </a:r>
            <a:r>
              <a:rPr lang="en-US" sz="2800" b="1" i="1" dirty="0" smtClean="0"/>
              <a:t>Survivors		</a:t>
            </a:r>
            <a:r>
              <a:rPr lang="en-US" sz="2800" b="1" i="1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3200" b="1" dirty="0"/>
          </a:p>
          <a:p>
            <a:pPr lvl="1"/>
            <a:r>
              <a:rPr lang="en-US" sz="2800" b="1" i="1" dirty="0" smtClean="0"/>
              <a:t>Compromised </a:t>
            </a:r>
            <a:r>
              <a:rPr lang="en-US" sz="2800" b="1" i="1" dirty="0"/>
              <a:t>Heart </a:t>
            </a:r>
            <a:r>
              <a:rPr lang="en-US" sz="2800" b="1" i="1" dirty="0" smtClean="0"/>
              <a:t>Function			 </a:t>
            </a:r>
            <a:r>
              <a:rPr lang="en-US" sz="2800" b="1" i="1" dirty="0"/>
              <a:t>and Heart </a:t>
            </a:r>
            <a:r>
              <a:rPr lang="en-US" sz="2800" b="1" i="1" dirty="0" smtClean="0"/>
              <a:t>Failure 			</a:t>
            </a:r>
            <a:r>
              <a:rPr lang="en-US" sz="2800" b="1" i="1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3200" b="1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/>
            <a:r>
              <a:rPr lang="en-US" sz="2800" dirty="0" smtClean="0">
                <a:solidFill>
                  <a:schemeClr val="bg1"/>
                </a:solidFill>
              </a:rPr>
              <a:t>Other Neurologic Populations: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	Is AT Recommended?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22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39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41786"/>
            <a:ext cx="8071407" cy="3861691"/>
          </a:xfrm>
        </p:spPr>
        <p:txBody>
          <a:bodyPr>
            <a:noAutofit/>
          </a:bodyPr>
          <a:lstStyle/>
          <a:p>
            <a:r>
              <a:rPr lang="en-US" sz="2800" i="1" dirty="0"/>
              <a:t>At the completion of this presentation, the learner will be able to…</a:t>
            </a:r>
            <a:endParaRPr lang="en-US" sz="2800" dirty="0"/>
          </a:p>
          <a:p>
            <a:pPr lvl="1"/>
            <a:r>
              <a:rPr lang="en-US" sz="2400" i="1" dirty="0"/>
              <a:t>List contraindications and indications of using AT </a:t>
            </a:r>
            <a:endParaRPr lang="en-US" sz="2400" dirty="0"/>
          </a:p>
          <a:p>
            <a:pPr lvl="1"/>
            <a:r>
              <a:rPr lang="en-US" sz="2400" i="1" dirty="0"/>
              <a:t>Describe the physiological and therapeutic benefits of AT</a:t>
            </a:r>
            <a:endParaRPr lang="en-US" sz="2400" dirty="0"/>
          </a:p>
          <a:p>
            <a:pPr lvl="1"/>
            <a:r>
              <a:rPr lang="en-US" sz="2400" i="1" dirty="0" smtClean="0"/>
              <a:t>Demonstrate </a:t>
            </a:r>
            <a:r>
              <a:rPr lang="en-US" sz="2400" i="1" dirty="0"/>
              <a:t>understanding of the basic principles of AT</a:t>
            </a:r>
            <a:endParaRPr lang="en-US" sz="2400" dirty="0"/>
          </a:p>
          <a:p>
            <a:pPr lvl="1"/>
            <a:r>
              <a:rPr lang="en-US" sz="2400" i="1" dirty="0" smtClean="0"/>
              <a:t>Discuss </a:t>
            </a:r>
            <a:r>
              <a:rPr lang="en-US" sz="2400" i="1" dirty="0"/>
              <a:t>the key points of research presented from specific neurological populations with potential patients in the in-patient rehab setting.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942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12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4235" y="1807882"/>
            <a:ext cx="8710706" cy="4743039"/>
          </a:xfrm>
        </p:spPr>
        <p:txBody>
          <a:bodyPr>
            <a:noAutofit/>
          </a:bodyPr>
          <a:lstStyle/>
          <a:p>
            <a:r>
              <a:rPr lang="en-US" sz="1400" dirty="0">
                <a:latin typeface="Arial"/>
                <a:cs typeface="Arial"/>
              </a:rPr>
              <a:t>Brody, L. T., &amp; </a:t>
            </a:r>
            <a:r>
              <a:rPr lang="en-US" sz="1400" dirty="0" err="1">
                <a:latin typeface="Arial"/>
                <a:cs typeface="Arial"/>
              </a:rPr>
              <a:t>Geigle</a:t>
            </a:r>
            <a:r>
              <a:rPr lang="en-US" sz="1400" dirty="0">
                <a:latin typeface="Arial"/>
                <a:cs typeface="Arial"/>
              </a:rPr>
              <a:t>, P. R. (2009). </a:t>
            </a:r>
            <a:r>
              <a:rPr lang="en-US" sz="1400" i="1" dirty="0">
                <a:latin typeface="Arial"/>
                <a:cs typeface="Arial"/>
              </a:rPr>
              <a:t>Aquatic exercise for rehabilitation and training</a:t>
            </a:r>
            <a:r>
              <a:rPr lang="en-US" sz="1400" dirty="0">
                <a:latin typeface="Arial"/>
                <a:cs typeface="Arial"/>
              </a:rPr>
              <a:t>. Champaign, IL: Human Kinetics</a:t>
            </a:r>
            <a:r>
              <a:rPr lang="en-US" sz="1400" dirty="0" smtClean="0">
                <a:latin typeface="Arial"/>
                <a:cs typeface="Arial"/>
              </a:rPr>
              <a:t>.</a:t>
            </a:r>
          </a:p>
          <a:p>
            <a:r>
              <a:rPr lang="en-US" sz="1400" i="1" dirty="0" smtClean="0">
                <a:latin typeface="Arial"/>
                <a:cs typeface="Arial"/>
              </a:rPr>
              <a:t>Thorp, D. 2013. Aquatic Therapy [power-point presentation]. Chapel Hill, NC</a:t>
            </a:r>
          </a:p>
          <a:p>
            <a:r>
              <a:rPr lang="en-US" sz="1400" dirty="0">
                <a:latin typeface="Arial"/>
                <a:cs typeface="Arial"/>
              </a:rPr>
              <a:t> Tripp, F., &amp; Krakow, K. (2013). Effects of an aquatic therapy approach (</a:t>
            </a:r>
            <a:r>
              <a:rPr lang="en-US" sz="1400" dirty="0" err="1">
                <a:latin typeface="Arial"/>
                <a:cs typeface="Arial"/>
              </a:rPr>
              <a:t>Halliwick</a:t>
            </a:r>
            <a:r>
              <a:rPr lang="en-US" sz="1400" dirty="0">
                <a:latin typeface="Arial"/>
                <a:cs typeface="Arial"/>
              </a:rPr>
              <a:t>-Therapy) on functional mobility in </a:t>
            </a:r>
            <a:r>
              <a:rPr lang="en-US" sz="1400" dirty="0" err="1">
                <a:latin typeface="Arial"/>
                <a:cs typeface="Arial"/>
              </a:rPr>
              <a:t>subacute</a:t>
            </a:r>
            <a:r>
              <a:rPr lang="en-US" sz="1400" dirty="0">
                <a:latin typeface="Arial"/>
                <a:cs typeface="Arial"/>
              </a:rPr>
              <a:t> stroke patients: A randomized controlled trial. Clinical Rehabilitation, 432-439. </a:t>
            </a:r>
          </a:p>
          <a:p>
            <a:r>
              <a:rPr lang="en-US" sz="1400" dirty="0">
                <a:latin typeface="Arial"/>
                <a:cs typeface="Arial"/>
              </a:rPr>
              <a:t>Neville, C., </a:t>
            </a:r>
            <a:r>
              <a:rPr lang="en-US" sz="1400" dirty="0" err="1">
                <a:latin typeface="Arial"/>
                <a:cs typeface="Arial"/>
              </a:rPr>
              <a:t>Henwood</a:t>
            </a:r>
            <a:r>
              <a:rPr lang="en-US" sz="1400" dirty="0">
                <a:latin typeface="Arial"/>
                <a:cs typeface="Arial"/>
              </a:rPr>
              <a:t>, T., Beattie, E., &amp; Fielding, E. (</a:t>
            </a:r>
            <a:r>
              <a:rPr lang="en-US" sz="1400" dirty="0" err="1">
                <a:latin typeface="Arial"/>
                <a:cs typeface="Arial"/>
              </a:rPr>
              <a:t>n.d.</a:t>
            </a:r>
            <a:r>
              <a:rPr lang="en-US" sz="1400" dirty="0">
                <a:latin typeface="Arial"/>
                <a:cs typeface="Arial"/>
              </a:rPr>
              <a:t>). Exploring the effect of aquatic exercise on </a:t>
            </a:r>
            <a:r>
              <a:rPr lang="en-US" sz="1400" dirty="0" err="1">
                <a:latin typeface="Arial"/>
                <a:cs typeface="Arial"/>
              </a:rPr>
              <a:t>behaviour</a:t>
            </a:r>
            <a:r>
              <a:rPr lang="en-US" sz="1400" dirty="0">
                <a:latin typeface="Arial"/>
                <a:cs typeface="Arial"/>
              </a:rPr>
              <a:t> and psychological well-being in people with moderate to severe dementia: A pilot study of the </a:t>
            </a:r>
            <a:r>
              <a:rPr lang="en-US" sz="1400" dirty="0" err="1">
                <a:latin typeface="Arial"/>
                <a:cs typeface="Arial"/>
              </a:rPr>
              <a:t>Watermemories</a:t>
            </a:r>
            <a:r>
              <a:rPr lang="en-US" sz="1400" dirty="0">
                <a:latin typeface="Arial"/>
                <a:cs typeface="Arial"/>
              </a:rPr>
              <a:t> Swimming Club. Australasian Journal on Ageing, N/a-N/a.</a:t>
            </a:r>
          </a:p>
          <a:p>
            <a:r>
              <a:rPr lang="en-US" sz="1400" dirty="0">
                <a:latin typeface="Arial"/>
                <a:cs typeface="Arial"/>
              </a:rPr>
              <a:t>  </a:t>
            </a:r>
            <a:r>
              <a:rPr lang="en-US" sz="1400" dirty="0" err="1">
                <a:latin typeface="Arial"/>
                <a:cs typeface="Arial"/>
              </a:rPr>
              <a:t>Plecash</a:t>
            </a:r>
            <a:r>
              <a:rPr lang="en-US" sz="1400" dirty="0">
                <a:latin typeface="Arial"/>
                <a:cs typeface="Arial"/>
              </a:rPr>
              <a:t>, A., &amp; Levitt, B. (</a:t>
            </a:r>
            <a:r>
              <a:rPr lang="en-US" sz="1400" dirty="0" err="1">
                <a:latin typeface="Arial"/>
                <a:cs typeface="Arial"/>
              </a:rPr>
              <a:t>n.d.</a:t>
            </a:r>
            <a:r>
              <a:rPr lang="en-US" sz="1400" dirty="0">
                <a:latin typeface="Arial"/>
                <a:cs typeface="Arial"/>
              </a:rPr>
              <a:t>). </a:t>
            </a:r>
            <a:r>
              <a:rPr lang="en-US" sz="1400" dirty="0" err="1">
                <a:latin typeface="Arial"/>
                <a:cs typeface="Arial"/>
              </a:rPr>
              <a:t>Aquatherapy</a:t>
            </a:r>
            <a:r>
              <a:rPr lang="en-US" sz="1400" dirty="0">
                <a:latin typeface="Arial"/>
                <a:cs typeface="Arial"/>
              </a:rPr>
              <a:t> for neurodegenerative disorders. Journal of Huntington's Disease, 3(1), 5-11. doi:</a:t>
            </a:r>
            <a:r>
              <a:rPr lang="en-US" sz="1400" dirty="0" smtClean="0">
                <a:latin typeface="Arial"/>
                <a:cs typeface="Arial"/>
              </a:rPr>
              <a:t>10.3233</a:t>
            </a:r>
          </a:p>
          <a:p>
            <a:r>
              <a:rPr lang="en-US" sz="1400" dirty="0">
                <a:latin typeface="Arial"/>
                <a:cs typeface="Arial"/>
              </a:rPr>
              <a:t> Dong </a:t>
            </a:r>
            <a:r>
              <a:rPr lang="en-US" sz="1400" dirty="0" err="1">
                <a:latin typeface="Arial"/>
                <a:cs typeface="Arial"/>
              </a:rPr>
              <a:t>Koog</a:t>
            </a:r>
            <a:r>
              <a:rPr lang="en-US" sz="1400" dirty="0">
                <a:latin typeface="Arial"/>
                <a:cs typeface="Arial"/>
              </a:rPr>
              <a:t> Noh, Lim, J., Shin, H., &amp; Paik, N. (</a:t>
            </a:r>
            <a:r>
              <a:rPr lang="en-US" sz="1400" dirty="0" err="1">
                <a:latin typeface="Arial"/>
                <a:cs typeface="Arial"/>
              </a:rPr>
              <a:t>n.d.</a:t>
            </a:r>
            <a:r>
              <a:rPr lang="en-US" sz="1400" dirty="0">
                <a:latin typeface="Arial"/>
                <a:cs typeface="Arial"/>
              </a:rPr>
              <a:t>). The Effect Of Aquatic Therapy On Postural Balance And Muscle Strength In Stroke Survivors -- A Randomized Controlled Pilot Trial. Clinical Rehabilitation, 966-976. </a:t>
            </a:r>
            <a:endParaRPr lang="en-US" sz="1400" i="1" dirty="0" smtClean="0">
              <a:latin typeface="Arial"/>
              <a:cs typeface="Arial"/>
            </a:endParaRPr>
          </a:p>
          <a:p>
            <a:r>
              <a:rPr lang="en-US" sz="1400" dirty="0">
                <a:latin typeface="Arial"/>
                <a:cs typeface="Arial"/>
              </a:rPr>
              <a:t> Meyer, K., &amp; Leblanc, M. (2008). Aquatic therapies in patients with compromised left ventricular function and heart failure. </a:t>
            </a:r>
            <a:r>
              <a:rPr lang="en-US" sz="1400" dirty="0" err="1">
                <a:latin typeface="Arial"/>
                <a:cs typeface="Arial"/>
              </a:rPr>
              <a:t>Clin</a:t>
            </a:r>
            <a:r>
              <a:rPr lang="en-US" sz="1400" dirty="0">
                <a:latin typeface="Arial"/>
                <a:cs typeface="Arial"/>
              </a:rPr>
              <a:t> Invest Med, 31(2), E 90-7. </a:t>
            </a:r>
          </a:p>
          <a:p>
            <a:r>
              <a:rPr lang="en-US" sz="1400" dirty="0">
                <a:latin typeface="Arial"/>
                <a:cs typeface="Arial"/>
              </a:rPr>
              <a:t> </a:t>
            </a:r>
            <a:r>
              <a:rPr lang="en-US" sz="1400" dirty="0" err="1">
                <a:latin typeface="Arial"/>
                <a:cs typeface="Arial"/>
              </a:rPr>
              <a:t>Halliwick</a:t>
            </a:r>
            <a:r>
              <a:rPr lang="en-US" sz="1400" dirty="0">
                <a:latin typeface="Arial"/>
                <a:cs typeface="Arial"/>
              </a:rPr>
              <a:t>. (2015). http://</a:t>
            </a:r>
            <a:r>
              <a:rPr lang="en-US" sz="1400" dirty="0" err="1">
                <a:latin typeface="Arial"/>
                <a:cs typeface="Arial"/>
              </a:rPr>
              <a:t>www.twu.edu</a:t>
            </a:r>
            <a:r>
              <a:rPr lang="en-US" sz="1400" dirty="0">
                <a:latin typeface="Arial"/>
                <a:cs typeface="Arial"/>
              </a:rPr>
              <a:t>/inspire/</a:t>
            </a:r>
            <a:r>
              <a:rPr lang="en-US" sz="1400" dirty="0" err="1">
                <a:latin typeface="Arial"/>
                <a:cs typeface="Arial"/>
              </a:rPr>
              <a:t>halliwick-method.asp</a:t>
            </a:r>
            <a:r>
              <a:rPr lang="en-US" sz="1400" dirty="0">
                <a:latin typeface="Arial"/>
                <a:cs typeface="Arial"/>
              </a:rPr>
              <a:t>. Retrieved June 11, 2015. 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683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Contraindications &amp; Indications for Aquatic Therapy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9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58482"/>
            <a:ext cx="7814733" cy="4045518"/>
          </a:xfrm>
        </p:spPr>
        <p:txBody>
          <a:bodyPr numCol="2">
            <a:normAutofit fontScale="92500" lnSpcReduction="10000"/>
          </a:bodyPr>
          <a:lstStyle/>
          <a:p>
            <a:r>
              <a:rPr lang="en-US" i="1" dirty="0"/>
              <a:t>Fever</a:t>
            </a:r>
            <a:endParaRPr lang="en-US" dirty="0"/>
          </a:p>
          <a:p>
            <a:r>
              <a:rPr lang="en-US" i="1" dirty="0"/>
              <a:t>Open wounds, Contagious rash, or Infectious disease</a:t>
            </a:r>
            <a:endParaRPr lang="en-US" dirty="0"/>
          </a:p>
          <a:p>
            <a:r>
              <a:rPr lang="en-US" i="1" dirty="0" err="1"/>
              <a:t>Hx</a:t>
            </a:r>
            <a:r>
              <a:rPr lang="en-US" i="1" dirty="0"/>
              <a:t> of uncontrolled seizure</a:t>
            </a:r>
            <a:endParaRPr lang="en-US" dirty="0"/>
          </a:p>
          <a:p>
            <a:r>
              <a:rPr lang="en-US" i="1" dirty="0"/>
              <a:t>Allergic to chlorine</a:t>
            </a:r>
            <a:endParaRPr lang="en-US" dirty="0"/>
          </a:p>
          <a:p>
            <a:r>
              <a:rPr lang="en-US" i="1" dirty="0"/>
              <a:t>Autonomic </a:t>
            </a:r>
            <a:r>
              <a:rPr lang="en-US" i="1" dirty="0" smtClean="0"/>
              <a:t>dysreflexia</a:t>
            </a:r>
            <a:endParaRPr lang="en-US" dirty="0"/>
          </a:p>
          <a:p>
            <a:r>
              <a:rPr lang="en-US" i="1" dirty="0"/>
              <a:t>Incontinence/colostomy; Indwelling catheter</a:t>
            </a:r>
            <a:endParaRPr lang="en-US" dirty="0"/>
          </a:p>
          <a:p>
            <a:r>
              <a:rPr lang="en-US" i="1" dirty="0"/>
              <a:t>Significant cognitive impairments</a:t>
            </a:r>
            <a:endParaRPr lang="en-US" dirty="0"/>
          </a:p>
          <a:p>
            <a:r>
              <a:rPr lang="en-US" i="1" dirty="0" smtClean="0"/>
              <a:t>Tracheotomy</a:t>
            </a:r>
            <a:r>
              <a:rPr lang="en-US" i="1" dirty="0"/>
              <a:t> </a:t>
            </a:r>
            <a:r>
              <a:rPr lang="en-US" i="1" dirty="0" smtClean="0"/>
              <a:t>or </a:t>
            </a:r>
            <a:r>
              <a:rPr lang="en-US" i="1" dirty="0"/>
              <a:t>G-tube</a:t>
            </a:r>
            <a:endParaRPr lang="en-US" dirty="0"/>
          </a:p>
          <a:p>
            <a:r>
              <a:rPr lang="en-US" i="1" dirty="0"/>
              <a:t>Uncontrolled Hypo/hyper- tension</a:t>
            </a:r>
            <a:endParaRPr lang="en-US" dirty="0"/>
          </a:p>
          <a:p>
            <a:r>
              <a:rPr lang="en-US" i="1" dirty="0"/>
              <a:t>Fear of </a:t>
            </a:r>
            <a:r>
              <a:rPr lang="en-US" i="1" dirty="0" smtClean="0"/>
              <a:t>water</a:t>
            </a:r>
          </a:p>
          <a:p>
            <a:r>
              <a:rPr lang="en-US" i="1" dirty="0" smtClean="0"/>
              <a:t>Unstable cardiac conditions or vital signs</a:t>
            </a:r>
          </a:p>
          <a:p>
            <a:r>
              <a:rPr lang="en-US" i="1" dirty="0" smtClean="0"/>
              <a:t>Behavior that would compromise safety</a:t>
            </a:r>
          </a:p>
          <a:p>
            <a:r>
              <a:rPr lang="en-US" i="1" dirty="0" smtClean="0"/>
              <a:t>Chronic infections (ex UTIs or ear infections)</a:t>
            </a:r>
          </a:p>
          <a:p>
            <a:r>
              <a:rPr lang="en-US" i="1" dirty="0" smtClean="0"/>
              <a:t>Medically unstable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Contraindications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975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58483"/>
            <a:ext cx="7408333" cy="3758478"/>
          </a:xfrm>
        </p:spPr>
        <p:txBody>
          <a:bodyPr numCol="2">
            <a:normAutofit/>
          </a:bodyPr>
          <a:lstStyle/>
          <a:p>
            <a:pPr lvl="1"/>
            <a:r>
              <a:rPr lang="en-US" sz="2400" i="1" dirty="0" smtClean="0"/>
              <a:t>Pain</a:t>
            </a:r>
            <a:endParaRPr lang="en-US" sz="2400" dirty="0"/>
          </a:p>
          <a:p>
            <a:pPr lvl="1"/>
            <a:r>
              <a:rPr lang="en-US" sz="2400" i="1" dirty="0"/>
              <a:t>Gait deviations</a:t>
            </a:r>
            <a:endParaRPr lang="en-US" sz="2400" dirty="0"/>
          </a:p>
          <a:p>
            <a:pPr lvl="1"/>
            <a:r>
              <a:rPr lang="en-US" sz="2400" i="1" dirty="0"/>
              <a:t>Immobility</a:t>
            </a:r>
            <a:endParaRPr lang="en-US" sz="2400" dirty="0"/>
          </a:p>
          <a:p>
            <a:pPr lvl="1"/>
            <a:r>
              <a:rPr lang="en-US" sz="2400" i="1" dirty="0" smtClean="0"/>
              <a:t>Weakness</a:t>
            </a:r>
          </a:p>
          <a:p>
            <a:pPr lvl="1"/>
            <a:r>
              <a:rPr lang="en-US" sz="2400" i="1" dirty="0" smtClean="0"/>
              <a:t>Dis-coordination</a:t>
            </a:r>
            <a:endParaRPr lang="en-US" sz="2400" dirty="0"/>
          </a:p>
          <a:p>
            <a:pPr lvl="1"/>
            <a:r>
              <a:rPr lang="en-US" sz="2400" i="1" dirty="0"/>
              <a:t>Partial weight bearing</a:t>
            </a:r>
            <a:endParaRPr lang="en-US" sz="2400" dirty="0"/>
          </a:p>
          <a:p>
            <a:pPr lvl="1"/>
            <a:r>
              <a:rPr lang="en-US" sz="2400" i="1" dirty="0" smtClean="0"/>
              <a:t>Decreased endurance</a:t>
            </a:r>
            <a:endParaRPr lang="en-US" sz="2400" dirty="0"/>
          </a:p>
          <a:p>
            <a:pPr lvl="1"/>
            <a:r>
              <a:rPr lang="en-US" sz="2400" i="1" dirty="0"/>
              <a:t>Flexibility</a:t>
            </a:r>
            <a:endParaRPr lang="en-US" sz="2400" dirty="0"/>
          </a:p>
          <a:p>
            <a:pPr lvl="1"/>
            <a:r>
              <a:rPr lang="en-US" sz="2400" i="1" dirty="0"/>
              <a:t>Posture training</a:t>
            </a:r>
            <a:endParaRPr lang="en-US" sz="2400" dirty="0"/>
          </a:p>
          <a:p>
            <a:pPr lvl="1"/>
            <a:r>
              <a:rPr lang="en-US" sz="2400" i="1" dirty="0" smtClean="0"/>
              <a:t>Balance </a:t>
            </a:r>
            <a:endParaRPr lang="en-US" sz="2400" dirty="0"/>
          </a:p>
          <a:p>
            <a:pPr lvl="1"/>
            <a:r>
              <a:rPr lang="en-US" sz="2400" i="1" dirty="0" smtClean="0"/>
              <a:t>Recreation</a:t>
            </a:r>
          </a:p>
          <a:p>
            <a:pPr lvl="1"/>
            <a:r>
              <a:rPr lang="en-US" sz="2400" i="1" dirty="0" smtClean="0"/>
              <a:t>Inability to perform movement against gravity</a:t>
            </a:r>
          </a:p>
          <a:p>
            <a:pPr lvl="1"/>
            <a:r>
              <a:rPr lang="en-US" sz="2400" i="1" dirty="0" smtClean="0"/>
              <a:t>Edema </a:t>
            </a:r>
          </a:p>
          <a:p>
            <a:pPr lvl="1"/>
            <a:r>
              <a:rPr lang="en-US" sz="2400" i="1" dirty="0" smtClean="0"/>
              <a:t>Love of water</a:t>
            </a:r>
          </a:p>
          <a:p>
            <a:pPr lvl="1"/>
            <a:endParaRPr lang="en-US" sz="2400" dirty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14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Principles of Aquatic Therapy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35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9126" y="2032000"/>
            <a:ext cx="4064407" cy="50501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Relative density</a:t>
            </a:r>
          </a:p>
          <a:p>
            <a:r>
              <a:rPr lang="en-US" dirty="0" smtClean="0"/>
              <a:t>Buoyancy</a:t>
            </a:r>
          </a:p>
          <a:p>
            <a:pPr lvl="1"/>
            <a:r>
              <a:rPr lang="en-US" dirty="0" smtClean="0"/>
              <a:t>Assisted, Resisted, Supportive</a:t>
            </a:r>
          </a:p>
          <a:p>
            <a:r>
              <a:rPr lang="en-US" dirty="0" smtClean="0"/>
              <a:t>Hydrostatic pressure</a:t>
            </a:r>
          </a:p>
          <a:p>
            <a:r>
              <a:rPr lang="en-US" dirty="0" smtClean="0"/>
              <a:t>Resistance</a:t>
            </a:r>
          </a:p>
          <a:p>
            <a:r>
              <a:rPr lang="en-US" dirty="0" smtClean="0"/>
              <a:t>Refraction</a:t>
            </a:r>
          </a:p>
          <a:p>
            <a:r>
              <a:rPr lang="en-US" dirty="0" smtClean="0"/>
              <a:t>Fluid Dynamic properties </a:t>
            </a:r>
          </a:p>
          <a:p>
            <a:pPr marL="0" indent="0">
              <a:buNone/>
            </a:pPr>
            <a:r>
              <a:rPr lang="en-US" dirty="0" smtClean="0"/>
              <a:t>of water</a:t>
            </a:r>
          </a:p>
          <a:p>
            <a:pPr lvl="1"/>
            <a:r>
              <a:rPr lang="en-US" dirty="0" smtClean="0"/>
              <a:t>Streamline vs. turbulent water</a:t>
            </a:r>
          </a:p>
          <a:p>
            <a:pPr lvl="1"/>
            <a:r>
              <a:rPr lang="en-US" dirty="0" smtClean="0"/>
              <a:t>Eddies, wakes, and drag force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Principles of Aquatic Therapy</a:t>
            </a:r>
            <a:endParaRPr lang="en-US" dirty="0"/>
          </a:p>
        </p:txBody>
      </p:sp>
      <p:pic>
        <p:nvPicPr>
          <p:cNvPr id="6" name="Picture 5" descr="SinkFloatActiv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333" y="1591056"/>
            <a:ext cx="4730467" cy="3054530"/>
          </a:xfrm>
          <a:prstGeom prst="rect">
            <a:avLst/>
          </a:prstGeom>
        </p:spPr>
      </p:pic>
      <p:pic>
        <p:nvPicPr>
          <p:cNvPr id="9" name="Picture 8" descr="buoyanc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41" y="1591057"/>
            <a:ext cx="3947284" cy="2954334"/>
          </a:xfrm>
          <a:prstGeom prst="rect">
            <a:avLst/>
          </a:prstGeom>
        </p:spPr>
      </p:pic>
      <p:pic>
        <p:nvPicPr>
          <p:cNvPr id="8" name="Picture 7" descr="hydrostatic-pressure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1" y="1591056"/>
            <a:ext cx="3075460" cy="5814257"/>
          </a:xfrm>
          <a:prstGeom prst="rect">
            <a:avLst/>
          </a:prstGeom>
        </p:spPr>
      </p:pic>
      <p:pic>
        <p:nvPicPr>
          <p:cNvPr id="4" name="Picture 3" descr="weights in wat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176" y="2172641"/>
            <a:ext cx="4413624" cy="3315122"/>
          </a:xfrm>
          <a:prstGeom prst="rect">
            <a:avLst/>
          </a:prstGeom>
        </p:spPr>
      </p:pic>
      <p:pic>
        <p:nvPicPr>
          <p:cNvPr id="7" name="Picture 6" descr="refraction-fish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929" y="1871666"/>
            <a:ext cx="4715871" cy="3029040"/>
          </a:xfrm>
          <a:prstGeom prst="rect">
            <a:avLst/>
          </a:prstGeom>
        </p:spPr>
      </p:pic>
      <p:pic>
        <p:nvPicPr>
          <p:cNvPr id="5" name="Picture 4" descr="turbulent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729" y="2172641"/>
            <a:ext cx="4766236" cy="357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90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Aquatic Therapy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81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98718"/>
            <a:ext cx="7408333" cy="4182533"/>
          </a:xfrm>
        </p:spPr>
        <p:txBody>
          <a:bodyPr numCol="2">
            <a:noAutofit/>
          </a:bodyPr>
          <a:lstStyle/>
          <a:p>
            <a:pPr lvl="1"/>
            <a:r>
              <a:rPr lang="en-US" i="1" dirty="0"/>
              <a:t>Increases </a:t>
            </a:r>
            <a:endParaRPr lang="en-US" dirty="0"/>
          </a:p>
          <a:p>
            <a:pPr lvl="2"/>
            <a:r>
              <a:rPr lang="en-US" sz="2200" i="1" dirty="0"/>
              <a:t>Respiratory rate</a:t>
            </a:r>
            <a:endParaRPr lang="en-US" sz="2200" dirty="0"/>
          </a:p>
          <a:p>
            <a:pPr lvl="2"/>
            <a:r>
              <a:rPr lang="en-US" sz="2200" i="1" dirty="0"/>
              <a:t>Blood supply to the muscles</a:t>
            </a:r>
            <a:endParaRPr lang="en-US" sz="2200" dirty="0"/>
          </a:p>
          <a:p>
            <a:pPr lvl="2"/>
            <a:r>
              <a:rPr lang="en-US" sz="2200" i="1" dirty="0"/>
              <a:t>Muscle metabolism</a:t>
            </a:r>
            <a:endParaRPr lang="en-US" sz="2200" dirty="0"/>
          </a:p>
          <a:p>
            <a:pPr lvl="2"/>
            <a:r>
              <a:rPr lang="en-US" sz="2200" i="1" dirty="0"/>
              <a:t>Superficial circulation</a:t>
            </a:r>
            <a:endParaRPr lang="en-US" sz="2200" dirty="0"/>
          </a:p>
          <a:p>
            <a:pPr lvl="2"/>
            <a:r>
              <a:rPr lang="en-US" sz="2200" i="1" dirty="0"/>
              <a:t>Heart rate</a:t>
            </a:r>
            <a:endParaRPr lang="en-US" sz="2200" dirty="0"/>
          </a:p>
          <a:p>
            <a:pPr lvl="2"/>
            <a:r>
              <a:rPr lang="en-US" sz="2200" i="1" dirty="0"/>
              <a:t>Amount of blood returned to the heart</a:t>
            </a:r>
            <a:endParaRPr lang="en-US" sz="2200" dirty="0"/>
          </a:p>
          <a:p>
            <a:pPr lvl="2"/>
            <a:r>
              <a:rPr lang="en-US" sz="2200" i="1" dirty="0"/>
              <a:t>Metabolic rate</a:t>
            </a:r>
            <a:endParaRPr lang="en-US" sz="2200" dirty="0"/>
          </a:p>
          <a:p>
            <a:pPr lvl="1"/>
            <a:r>
              <a:rPr lang="en-US" i="1" dirty="0"/>
              <a:t>Decreases</a:t>
            </a:r>
            <a:endParaRPr lang="en-US" dirty="0"/>
          </a:p>
          <a:p>
            <a:pPr lvl="2"/>
            <a:r>
              <a:rPr lang="en-US" sz="2200" i="1" dirty="0"/>
              <a:t>Blood pressure</a:t>
            </a:r>
            <a:endParaRPr lang="en-US" sz="2200" dirty="0"/>
          </a:p>
          <a:p>
            <a:pPr lvl="2"/>
            <a:r>
              <a:rPr lang="en-US" sz="2200" i="1" dirty="0"/>
              <a:t>Edema of submerged body parts</a:t>
            </a:r>
            <a:endParaRPr lang="en-US" sz="2200" dirty="0"/>
          </a:p>
          <a:p>
            <a:pPr lvl="1"/>
            <a:r>
              <a:rPr lang="en-US" i="1" dirty="0"/>
              <a:t>Reduced sensitivity of sensory nerve endings</a:t>
            </a:r>
            <a:endParaRPr lang="en-US" dirty="0"/>
          </a:p>
          <a:p>
            <a:pPr lvl="1"/>
            <a:r>
              <a:rPr lang="en-US" i="1" dirty="0"/>
              <a:t>General muscular relaxation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3033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Physiological Benefits: </a:t>
            </a:r>
            <a:br>
              <a:rPr lang="en-US" dirty="0" smtClean="0"/>
            </a:br>
            <a:r>
              <a:rPr lang="en-US" sz="2200" dirty="0" smtClean="0">
                <a:solidFill>
                  <a:schemeClr val="bg1"/>
                </a:solidFill>
              </a:rPr>
              <a:t>“</a:t>
            </a:r>
            <a:r>
              <a:rPr lang="en-US" sz="2200" dirty="0">
                <a:solidFill>
                  <a:schemeClr val="bg1"/>
                </a:solidFill>
              </a:rPr>
              <a:t>Water immersion affects several body systems including the respiratory, cardiovascular, renal, musculoskeletal, neuromuscular, and psychosocial systems” </a:t>
            </a:r>
          </a:p>
        </p:txBody>
      </p:sp>
    </p:spTree>
    <p:extLst>
      <p:ext uri="{BB962C8B-B14F-4D97-AF65-F5344CB8AC3E}">
        <p14:creationId xmlns:p14="http://schemas.microsoft.com/office/powerpoint/2010/main" val="927759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11135</TotalTime>
  <Words>929</Words>
  <Application>Microsoft Macintosh PowerPoint</Application>
  <PresentationFormat>On-screen Show (4:3)</PresentationFormat>
  <Paragraphs>133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Waveform</vt:lpstr>
      <vt:lpstr>Aquatic Therapy and Rehabilitation</vt:lpstr>
      <vt:lpstr>Objectives</vt:lpstr>
      <vt:lpstr>Contraindications &amp; Indications for Aquatic Therapy</vt:lpstr>
      <vt:lpstr>Contraindications</vt:lpstr>
      <vt:lpstr>Indications</vt:lpstr>
      <vt:lpstr>Basic Principles of Aquatic Therapy</vt:lpstr>
      <vt:lpstr>Basic Principles of Aquatic Therapy</vt:lpstr>
      <vt:lpstr>Benefits of Aquatic Therapy</vt:lpstr>
      <vt:lpstr>Physiological Benefits:  “Water immersion affects several body systems including the respiratory, cardiovascular, renal, musculoskeletal, neuromuscular, and psychosocial systems” </vt:lpstr>
      <vt:lpstr>Therapeutic Benefits</vt:lpstr>
      <vt:lpstr>The Research…</vt:lpstr>
      <vt:lpstr>Effects of an aquatic therapy approach (Halliwick-Therapy) on functional mobility in subacute stroke patients: A randomized controlled trial </vt:lpstr>
      <vt:lpstr>PowerPoint Presentation</vt:lpstr>
      <vt:lpstr>Effects of an aquatic therapy approach (Halliwick-Therapy) on functional mobility in subacute stroke patients: A randomized controlled trial </vt:lpstr>
      <vt:lpstr>What is Halliwick? </vt:lpstr>
      <vt:lpstr>Effects of an aquatic therapy approach (Halliwick-Therapy) on functional mobility in subacute stroke patients: A randomized controlled trial  (2013)</vt:lpstr>
      <vt:lpstr>Effects of an aquatic therapy approach (Halliwick-Therapy) on functional mobility in subacute stroke patients: A randomized controlled trial </vt:lpstr>
      <vt:lpstr>Other Neurologic Populations:    Is AT Recommended? </vt:lpstr>
      <vt:lpstr>Discussion</vt:lpstr>
      <vt:lpstr>Thank You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Aquatic Therapy and Rehabilitation</dc:title>
  <dc:creator>Genevieve</dc:creator>
  <cp:lastModifiedBy>Genevieve</cp:lastModifiedBy>
  <cp:revision>29</cp:revision>
  <dcterms:created xsi:type="dcterms:W3CDTF">2015-05-22T19:30:12Z</dcterms:created>
  <dcterms:modified xsi:type="dcterms:W3CDTF">2015-06-16T17:18:01Z</dcterms:modified>
</cp:coreProperties>
</file>