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84" r:id="rId6"/>
    <p:sldId id="264" r:id="rId7"/>
    <p:sldId id="277" r:id="rId8"/>
    <p:sldId id="265" r:id="rId9"/>
    <p:sldId id="279" r:id="rId10"/>
    <p:sldId id="267" r:id="rId11"/>
    <p:sldId id="286" r:id="rId12"/>
    <p:sldId id="268" r:id="rId13"/>
    <p:sldId id="273" r:id="rId14"/>
    <p:sldId id="287" r:id="rId15"/>
    <p:sldId id="262" r:id="rId16"/>
    <p:sldId id="272" r:id="rId17"/>
    <p:sldId id="260" r:id="rId18"/>
    <p:sldId id="280" r:id="rId19"/>
    <p:sldId id="282" r:id="rId20"/>
    <p:sldId id="283" r:id="rId21"/>
    <p:sldId id="290" r:id="rId22"/>
    <p:sldId id="291" r:id="rId23"/>
    <p:sldId id="292" r:id="rId24"/>
    <p:sldId id="293" r:id="rId25"/>
    <p:sldId id="269" r:id="rId26"/>
    <p:sldId id="288" r:id="rId27"/>
    <p:sldId id="294" r:id="rId28"/>
    <p:sldId id="295" r:id="rId29"/>
    <p:sldId id="281" r:id="rId30"/>
    <p:sldId id="266" r:id="rId31"/>
    <p:sldId id="275" r:id="rId32"/>
    <p:sldId id="296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174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53BD-7AF4-0B41-BA5F-89488216A018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3758-377B-CD43-B08C-741722A4A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53BD-7AF4-0B41-BA5F-89488216A018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3758-377B-CD43-B08C-741722A4A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53BD-7AF4-0B41-BA5F-89488216A018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3758-377B-CD43-B08C-741722A4A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53BD-7AF4-0B41-BA5F-89488216A018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3758-377B-CD43-B08C-741722A4A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53BD-7AF4-0B41-BA5F-89488216A018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3758-377B-CD43-B08C-741722A4A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53BD-7AF4-0B41-BA5F-89488216A018}" type="datetimeFigureOut">
              <a:rPr lang="en-US" smtClean="0"/>
              <a:t>4/21/16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3758-377B-CD43-B08C-741722A4A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53BD-7AF4-0B41-BA5F-89488216A018}" type="datetimeFigureOut">
              <a:rPr lang="en-US" smtClean="0"/>
              <a:t>4/21/16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3758-377B-CD43-B08C-741722A4A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53BD-7AF4-0B41-BA5F-89488216A018}" type="datetimeFigureOut">
              <a:rPr lang="en-US" smtClean="0"/>
              <a:t>4/21/16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3758-377B-CD43-B08C-741722A4A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53BD-7AF4-0B41-BA5F-89488216A018}" type="datetimeFigureOut">
              <a:rPr lang="en-US" smtClean="0"/>
              <a:t>4/21/16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3758-377B-CD43-B08C-741722A4A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53BD-7AF4-0B41-BA5F-89488216A018}" type="datetimeFigureOut">
              <a:rPr lang="en-US" smtClean="0"/>
              <a:t>4/21/16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3758-377B-CD43-B08C-741722A4A18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53BD-7AF4-0B41-BA5F-89488216A018}" type="datetimeFigureOut">
              <a:rPr lang="en-US" smtClean="0"/>
              <a:t>4/21/16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333758-377B-CD43-B08C-741722A4A18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2333758-377B-CD43-B08C-741722A4A18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3E453BD-7AF4-0B41-BA5F-89488216A018}" type="datetimeFigureOut">
              <a:rPr lang="en-US" smtClean="0"/>
              <a:t>4/21/16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yPmWqKnZT68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635" y="1871693"/>
            <a:ext cx="8187409" cy="2540155"/>
          </a:xfrm>
        </p:spPr>
        <p:txBody>
          <a:bodyPr/>
          <a:lstStyle/>
          <a:p>
            <a:r>
              <a:rPr lang="en-US" dirty="0" smtClean="0"/>
              <a:t>Motor Learning </a:t>
            </a:r>
            <a:r>
              <a:rPr lang="en-US" dirty="0"/>
              <a:t>P</a:t>
            </a:r>
            <a:r>
              <a:rPr lang="en-US" dirty="0" smtClean="0"/>
              <a:t>rinciples used to aid CVA Recovery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Karl </a:t>
            </a:r>
            <a:r>
              <a:rPr lang="en-US" dirty="0" err="1" smtClean="0"/>
              <a:t>Lutschewitz</a:t>
            </a:r>
            <a:r>
              <a:rPr lang="en-US" dirty="0" smtClean="0"/>
              <a:t>, SPT</a:t>
            </a:r>
          </a:p>
          <a:p>
            <a:r>
              <a:rPr lang="en-US" dirty="0" smtClean="0"/>
              <a:t>University of North Carolina at Chapel Hill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50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7789925" cy="4701077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/>
              <a:t>Implicit </a:t>
            </a:r>
            <a:r>
              <a:rPr lang="en-US" sz="3200" dirty="0"/>
              <a:t>Feedback – inherent feedback from vision, hearing, proprioception, etc.</a:t>
            </a:r>
          </a:p>
          <a:p>
            <a:pPr lvl="1"/>
            <a:r>
              <a:rPr lang="en-US" sz="3200" dirty="0"/>
              <a:t>Explicit Feedback – feedback about performance</a:t>
            </a:r>
          </a:p>
          <a:p>
            <a:pPr lvl="2"/>
            <a:r>
              <a:rPr lang="en-US" sz="2800" dirty="0"/>
              <a:t>KR – knowledge of Results</a:t>
            </a:r>
          </a:p>
          <a:p>
            <a:pPr lvl="2"/>
            <a:r>
              <a:rPr lang="en-US" sz="2800" dirty="0"/>
              <a:t>KP – knowledge of Performance</a:t>
            </a:r>
          </a:p>
          <a:p>
            <a:pPr lvl="2"/>
            <a:r>
              <a:rPr lang="en-US" sz="2600" dirty="0" smtClean="0"/>
              <a:t>Internal focus – “make your feet are not even”</a:t>
            </a:r>
            <a:endParaRPr lang="en-US" sz="2600" dirty="0">
              <a:solidFill>
                <a:srgbClr val="FF0000"/>
              </a:solidFill>
            </a:endParaRPr>
          </a:p>
          <a:p>
            <a:pPr lvl="2"/>
            <a:r>
              <a:rPr lang="en-US" sz="2600" dirty="0"/>
              <a:t>External focus </a:t>
            </a:r>
            <a:r>
              <a:rPr lang="en-US" sz="2600" dirty="0" smtClean="0"/>
              <a:t>– “move your foot to the line”</a:t>
            </a:r>
            <a:endParaRPr lang="en-US" sz="2800" dirty="0"/>
          </a:p>
          <a:p>
            <a:pPr lvl="1"/>
            <a:r>
              <a:rPr lang="en-US" sz="3200" dirty="0" smtClean="0"/>
              <a:t>Normative Feedback</a:t>
            </a:r>
            <a:endParaRPr lang="en-US" sz="3200" i="1" dirty="0"/>
          </a:p>
          <a:p>
            <a:pPr marL="114300" indent="0">
              <a:buNone/>
            </a:pP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8360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7766050" cy="4860925"/>
          </a:xfrm>
        </p:spPr>
        <p:txBody>
          <a:bodyPr>
            <a:normAutofit/>
          </a:bodyPr>
          <a:lstStyle/>
          <a:p>
            <a:pPr lvl="1"/>
            <a:r>
              <a:rPr lang="en-US" sz="2800" dirty="0" smtClean="0"/>
              <a:t>Cues</a:t>
            </a:r>
            <a:endParaRPr lang="en-US" sz="2800" dirty="0"/>
          </a:p>
          <a:p>
            <a:pPr lvl="2"/>
            <a:r>
              <a:rPr lang="en-US" sz="2400" dirty="0"/>
              <a:t>Visual </a:t>
            </a:r>
          </a:p>
          <a:p>
            <a:pPr lvl="2"/>
            <a:r>
              <a:rPr lang="en-US" sz="2400" dirty="0"/>
              <a:t>Demonstration</a:t>
            </a:r>
          </a:p>
          <a:p>
            <a:pPr lvl="2"/>
            <a:r>
              <a:rPr lang="en-US" sz="2400" dirty="0"/>
              <a:t>Verbal</a:t>
            </a:r>
          </a:p>
          <a:p>
            <a:pPr lvl="1"/>
            <a:r>
              <a:rPr lang="en-US" sz="2800" dirty="0" smtClean="0"/>
              <a:t>Faded</a:t>
            </a:r>
          </a:p>
          <a:p>
            <a:pPr lvl="1"/>
            <a:r>
              <a:rPr lang="en-US" sz="2800" dirty="0"/>
              <a:t>Intermittent </a:t>
            </a:r>
          </a:p>
          <a:p>
            <a:pPr lvl="1"/>
            <a:r>
              <a:rPr lang="en-US" sz="2800" dirty="0"/>
              <a:t>Bandwidth (when falls outside a certain range)</a:t>
            </a:r>
          </a:p>
          <a:p>
            <a:pPr lvl="1"/>
            <a:r>
              <a:rPr lang="en-US" sz="2800" dirty="0"/>
              <a:t>Reverse bandwidth (when in a certain range)</a:t>
            </a:r>
          </a:p>
          <a:p>
            <a:pPr lvl="1"/>
            <a:r>
              <a:rPr lang="en-US" sz="2800" dirty="0"/>
              <a:t>Summary </a:t>
            </a:r>
          </a:p>
          <a:p>
            <a:pPr lvl="1"/>
            <a:endParaRPr lang="en-US" sz="2000" i="1" dirty="0"/>
          </a:p>
          <a:p>
            <a:pPr marL="114300" indent="0">
              <a:buNone/>
            </a:pP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98379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7766050" cy="4860925"/>
          </a:xfrm>
        </p:spPr>
        <p:txBody>
          <a:bodyPr>
            <a:normAutofit/>
          </a:bodyPr>
          <a:lstStyle/>
          <a:p>
            <a:r>
              <a:rPr lang="en-US" sz="2400" dirty="0"/>
              <a:t>C.B. is</a:t>
            </a:r>
            <a:r>
              <a:rPr lang="en-US" sz="2400" b="1" dirty="0"/>
              <a:t> </a:t>
            </a:r>
            <a:r>
              <a:rPr lang="en-US" sz="2400" dirty="0"/>
              <a:t>a 57-year old male, 8 days post cerebrovascular accident with right hemiplegia, and demonstrated impaired lower extremity muscle performance and motor control. He also has DM II, CVD, and HTN. </a:t>
            </a:r>
          </a:p>
          <a:p>
            <a:pPr marL="114300" indent="0">
              <a:buNone/>
            </a:pPr>
            <a:endParaRPr lang="en-US" sz="2000" i="1" dirty="0"/>
          </a:p>
        </p:txBody>
      </p:sp>
      <p:pic>
        <p:nvPicPr>
          <p:cNvPr id="4" name="Picture 3" descr="stroke patie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200" y="3429000"/>
            <a:ext cx="254000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89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Case Study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325" y="1600199"/>
            <a:ext cx="7766050" cy="486092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dirty="0" smtClean="0"/>
              <a:t>Week 1: </a:t>
            </a:r>
          </a:p>
          <a:p>
            <a:pPr marL="114300" indent="0">
              <a:buNone/>
            </a:pPr>
            <a:r>
              <a:rPr lang="en-US" sz="2000" dirty="0" smtClean="0"/>
              <a:t>Stage of Learner </a:t>
            </a:r>
            <a:r>
              <a:rPr lang="en-US" sz="2000" dirty="0" smtClean="0">
                <a:sym typeface="Wingdings"/>
              </a:rPr>
              <a:t> </a:t>
            </a:r>
            <a:r>
              <a:rPr lang="en-US" sz="2000" dirty="0" smtClean="0"/>
              <a:t>Cognitive Phase</a:t>
            </a:r>
          </a:p>
          <a:p>
            <a:pPr marL="114300" indent="0">
              <a:buNone/>
            </a:pPr>
            <a:r>
              <a:rPr lang="en-US" sz="2000" dirty="0" smtClean="0"/>
              <a:t>Visual </a:t>
            </a:r>
            <a:r>
              <a:rPr lang="en-US" sz="2000" dirty="0"/>
              <a:t>feedback </a:t>
            </a:r>
            <a:r>
              <a:rPr lang="en-US" sz="2000" dirty="0" smtClean="0"/>
              <a:t>and visual cues</a:t>
            </a:r>
          </a:p>
          <a:p>
            <a:pPr marL="114300" indent="0">
              <a:buNone/>
            </a:pPr>
            <a:r>
              <a:rPr lang="en-US" sz="2000" dirty="0" smtClean="0"/>
              <a:t>Decrease Cues during practice to allow for greater processing</a:t>
            </a:r>
          </a:p>
          <a:p>
            <a:pPr marL="114300" indent="0">
              <a:buNone/>
            </a:pPr>
            <a:r>
              <a:rPr lang="en-US" sz="2000" dirty="0"/>
              <a:t>R</a:t>
            </a:r>
            <a:r>
              <a:rPr lang="en-US" sz="2000" dirty="0" smtClean="0"/>
              <a:t>andomization of sit to stands, standing practice, and LE </a:t>
            </a:r>
            <a:r>
              <a:rPr lang="en-US" sz="2000" dirty="0" err="1" smtClean="0"/>
              <a:t>w.c</a:t>
            </a:r>
            <a:r>
              <a:rPr lang="en-US" sz="2000" dirty="0" smtClean="0"/>
              <a:t> propulsion  </a:t>
            </a:r>
          </a:p>
          <a:p>
            <a:pPr marL="114300" indent="0">
              <a:buNone/>
            </a:pPr>
            <a:r>
              <a:rPr lang="en-US" sz="2000" dirty="0" smtClean="0"/>
              <a:t>Extrinsic Feedback - KP with external focus “place feet on the X’s when standing”</a:t>
            </a:r>
          </a:p>
          <a:p>
            <a:pPr marL="114300" indent="0">
              <a:buNone/>
            </a:pPr>
            <a:endParaRPr lang="en-US" sz="2000" dirty="0" smtClean="0"/>
          </a:p>
          <a:p>
            <a:pPr marL="11430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6887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 smtClean="0"/>
              <a:t>Explicit Feedback</a:t>
            </a:r>
          </a:p>
          <a:p>
            <a:pPr lvl="1"/>
            <a:r>
              <a:rPr lang="en-US" sz="3200" dirty="0" smtClean="0"/>
              <a:t>Knowledge of Results </a:t>
            </a:r>
            <a:r>
              <a:rPr lang="en-US" sz="3200" dirty="0" err="1" smtClean="0"/>
              <a:t>vs</a:t>
            </a:r>
            <a:r>
              <a:rPr lang="en-US" sz="3200" dirty="0" smtClean="0"/>
              <a:t> Knowledge of Performance</a:t>
            </a:r>
          </a:p>
          <a:p>
            <a:pPr lvl="2"/>
            <a:r>
              <a:rPr lang="en-US" sz="3100" dirty="0" smtClean="0"/>
              <a:t>Knowledge of Results tends to be redundant</a:t>
            </a:r>
          </a:p>
          <a:p>
            <a:pPr lvl="3"/>
            <a:r>
              <a:rPr lang="en-US" sz="3100" dirty="0" smtClean="0"/>
              <a:t>“you knocked down three cones”</a:t>
            </a:r>
          </a:p>
          <a:p>
            <a:pPr lvl="3"/>
            <a:r>
              <a:rPr lang="en-US" sz="3100" dirty="0" smtClean="0"/>
              <a:t>Patient already has that knowledge intrinsically. </a:t>
            </a:r>
          </a:p>
          <a:p>
            <a:pPr lvl="2"/>
            <a:r>
              <a:rPr lang="en-US" sz="3200" dirty="0" smtClean="0"/>
              <a:t>Knowledge of performance shown to be much more effective</a:t>
            </a:r>
          </a:p>
          <a:p>
            <a:pPr lvl="3"/>
            <a:r>
              <a:rPr lang="en-US" sz="3200" dirty="0" smtClean="0"/>
              <a:t>“</a:t>
            </a:r>
            <a:r>
              <a:rPr lang="en-US" sz="3100" dirty="0" smtClean="0"/>
              <a:t>Your leg was not bent or lifted high when stepping over the cones”</a:t>
            </a:r>
          </a:p>
          <a:p>
            <a:pPr lvl="1"/>
            <a:endParaRPr lang="en-US" sz="1800" dirty="0" smtClean="0"/>
          </a:p>
          <a:p>
            <a:pPr marL="114300" indent="0">
              <a:buNone/>
            </a:pPr>
            <a:endParaRPr lang="en-US" sz="2000" dirty="0" smtClean="0"/>
          </a:p>
          <a:p>
            <a:pPr marL="114300" indent="0">
              <a:buNone/>
            </a:pPr>
            <a:endParaRPr lang="en-US" sz="2000" dirty="0" smtClean="0"/>
          </a:p>
          <a:p>
            <a:endParaRPr lang="en-US" sz="2000" i="1" dirty="0"/>
          </a:p>
          <a:p>
            <a:pPr marL="114300" indent="0">
              <a:buNone/>
            </a:pP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31071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Amount of </a:t>
            </a:r>
            <a:r>
              <a:rPr lang="en-US" dirty="0" smtClean="0"/>
              <a:t>Practice 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72396" cy="5257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Are </a:t>
            </a:r>
            <a:r>
              <a:rPr lang="en-US" sz="3600" dirty="0"/>
              <a:t>patients getting enough</a:t>
            </a:r>
            <a:r>
              <a:rPr lang="en-US" sz="3600" dirty="0" smtClean="0"/>
              <a:t>?</a:t>
            </a:r>
          </a:p>
          <a:p>
            <a:pPr lvl="1"/>
            <a:r>
              <a:rPr lang="en-US" dirty="0"/>
              <a:t>Lang </a:t>
            </a:r>
            <a:r>
              <a:rPr lang="en-US" dirty="0" smtClean="0"/>
              <a:t>2009</a:t>
            </a:r>
            <a:r>
              <a:rPr lang="en-US" dirty="0"/>
              <a:t> </a:t>
            </a:r>
            <a:r>
              <a:rPr lang="en-US" dirty="0" smtClean="0"/>
              <a:t>Study looking at amount of repetitions of functional tasks in animal models</a:t>
            </a:r>
          </a:p>
          <a:p>
            <a:pPr lvl="1"/>
            <a:r>
              <a:rPr lang="en-US" dirty="0" smtClean="0"/>
              <a:t>Results to optimize motor learning:</a:t>
            </a:r>
          </a:p>
          <a:p>
            <a:pPr lvl="2"/>
            <a:r>
              <a:rPr lang="en-US" dirty="0" smtClean="0"/>
              <a:t>Hundreds of repetitions for Upper Extremities</a:t>
            </a:r>
          </a:p>
          <a:p>
            <a:pPr lvl="2"/>
            <a:r>
              <a:rPr lang="en-US" dirty="0" smtClean="0"/>
              <a:t>Thousands of repetitions for Lower Extremities</a:t>
            </a:r>
          </a:p>
          <a:p>
            <a:pPr lvl="1"/>
            <a:r>
              <a:rPr lang="en-US" dirty="0" smtClean="0"/>
              <a:t>Compared to average amount of repetitions: 357 steps, 32 UE</a:t>
            </a:r>
          </a:p>
          <a:p>
            <a:r>
              <a:rPr lang="en-US" sz="3600" dirty="0" smtClean="0"/>
              <a:t>Does practice make perfect?</a:t>
            </a:r>
            <a:endParaRPr lang="en-US" dirty="0" smtClean="0"/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Practice – repetition without repetition  - implication is to change a little something each time, so they are learning each time.  - </a:t>
            </a:r>
            <a:r>
              <a:rPr lang="en-US" dirty="0" err="1">
                <a:latin typeface="Times New Roman" charset="0"/>
                <a:ea typeface="ＭＳ Ｐゴシック" charset="0"/>
              </a:rPr>
              <a:t>Giulliani</a:t>
            </a:r>
            <a:r>
              <a:rPr lang="en-US" dirty="0">
                <a:latin typeface="Times New Roman" charset="0"/>
                <a:ea typeface="ＭＳ Ｐゴシック" charset="0"/>
              </a:rPr>
              <a:t>,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C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61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Constraint Induced Movement Therapy (CIMT)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425" y="1981200"/>
            <a:ext cx="7448550" cy="38925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Developed to counter ‘learned </a:t>
            </a:r>
            <a:r>
              <a:rPr lang="en-US" sz="3200" dirty="0"/>
              <a:t>non </a:t>
            </a:r>
            <a:r>
              <a:rPr lang="en-US" sz="3200" dirty="0" smtClean="0"/>
              <a:t>use’</a:t>
            </a:r>
          </a:p>
          <a:p>
            <a:r>
              <a:rPr lang="en-US" sz="3200" dirty="0" smtClean="0"/>
              <a:t>6 hours a day or more</a:t>
            </a:r>
          </a:p>
          <a:p>
            <a:r>
              <a:rPr lang="en-US" sz="3200" dirty="0" smtClean="0"/>
              <a:t>Wolf et al 2006 EXCITE study – Effects of CIMT on UE function 3-9 months after stroke</a:t>
            </a:r>
          </a:p>
          <a:p>
            <a:pPr lvl="1"/>
            <a:r>
              <a:rPr lang="en-US" sz="2800" dirty="0"/>
              <a:t>M</a:t>
            </a:r>
            <a:r>
              <a:rPr lang="en-US" sz="2800" dirty="0" smtClean="0"/>
              <a:t>eaningful gain through CIMT even 6 months after stroke </a:t>
            </a:r>
            <a:endParaRPr lang="en-US" sz="2800" dirty="0"/>
          </a:p>
          <a:p>
            <a:pPr marL="114300" indent="0">
              <a:buNone/>
            </a:pPr>
            <a:endParaRPr lang="en-US" sz="2000" dirty="0" smtClean="0"/>
          </a:p>
          <a:p>
            <a:endParaRPr lang="en-US" sz="2000" i="1" dirty="0"/>
          </a:p>
          <a:p>
            <a:pPr marL="114300" indent="0">
              <a:buNone/>
            </a:pP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22807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69" y="1286786"/>
            <a:ext cx="7620000" cy="4800600"/>
          </a:xfrm>
        </p:spPr>
        <p:txBody>
          <a:bodyPr>
            <a:normAutofit/>
          </a:bodyPr>
          <a:lstStyle/>
          <a:p>
            <a:r>
              <a:rPr lang="en-US" sz="2000" dirty="0"/>
              <a:t>Shea and Morgan 1979 study looking at the differences of learning and retention of a skill through blocked and random practice.</a:t>
            </a:r>
            <a:endParaRPr lang="en-US" sz="2000" i="1" dirty="0"/>
          </a:p>
          <a:p>
            <a:pPr marL="114300" indent="0">
              <a:buNone/>
            </a:pPr>
            <a:r>
              <a:rPr lang="en-US" sz="2000" dirty="0"/>
              <a:t>	(Supported by Hanlon 1986 and Lee and </a:t>
            </a:r>
            <a:r>
              <a:rPr lang="en-US" sz="2000" dirty="0" err="1"/>
              <a:t>Magil</a:t>
            </a:r>
            <a:r>
              <a:rPr lang="en-US" sz="2000" dirty="0"/>
              <a:t> 1983)</a:t>
            </a:r>
          </a:p>
          <a:p>
            <a:pPr marL="114300" indent="0">
              <a:buNone/>
            </a:pPr>
            <a:r>
              <a:rPr lang="en-US" sz="2000" dirty="0" smtClean="0"/>
              <a:t>Random</a:t>
            </a:r>
          </a:p>
          <a:p>
            <a:pPr marL="11430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A-C-B-C-A-B</a:t>
            </a:r>
          </a:p>
          <a:p>
            <a:pPr marL="114300" indent="0">
              <a:buNone/>
            </a:pPr>
            <a:r>
              <a:rPr lang="en-US" sz="2000" dirty="0" smtClean="0"/>
              <a:t>Blocked</a:t>
            </a:r>
          </a:p>
          <a:p>
            <a:pPr marL="11430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A-A-A-A-A-A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462" t="6309" r="25076" b="4017"/>
          <a:stretch/>
        </p:blipFill>
        <p:spPr bwMode="auto">
          <a:xfrm rot="5400000">
            <a:off x="3552128" y="1924147"/>
            <a:ext cx="4090881" cy="5125254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169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69" y="1286786"/>
            <a:ext cx="7620000" cy="48006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•"/>
            </a:pPr>
            <a:r>
              <a:rPr lang="en-US" sz="3200" dirty="0" smtClean="0"/>
              <a:t>Skill acquired faster and performance better with blocked practice</a:t>
            </a:r>
          </a:p>
          <a:p>
            <a:pPr>
              <a:buFontTx/>
              <a:buChar char="•"/>
            </a:pPr>
            <a:r>
              <a:rPr lang="en-US" sz="3200" dirty="0" smtClean="0"/>
              <a:t>Retention much higher with random practice due to:</a:t>
            </a:r>
          </a:p>
          <a:p>
            <a:pPr lvl="1"/>
            <a:r>
              <a:rPr lang="en-US" sz="3000" dirty="0" smtClean="0"/>
              <a:t>Active engagement of the learner</a:t>
            </a:r>
          </a:p>
          <a:p>
            <a:pPr lvl="1"/>
            <a:r>
              <a:rPr lang="en-US" sz="3000" dirty="0" smtClean="0"/>
              <a:t>Deeper processing</a:t>
            </a:r>
          </a:p>
          <a:p>
            <a:r>
              <a:rPr lang="en-US" sz="3200" dirty="0" smtClean="0"/>
              <a:t>Example: </a:t>
            </a:r>
          </a:p>
          <a:p>
            <a:pPr lvl="1"/>
            <a:r>
              <a:rPr lang="en-US" sz="3200" dirty="0" smtClean="0"/>
              <a:t>21/3 = 7</a:t>
            </a:r>
            <a:r>
              <a:rPr lang="en-US" sz="3200" dirty="0" smtClean="0">
                <a:sym typeface="Wingdings"/>
              </a:rPr>
              <a:t>, 21/3 =7, etc. </a:t>
            </a:r>
            <a:endParaRPr lang="en-US" sz="3200" dirty="0">
              <a:sym typeface="Wingdings"/>
            </a:endParaRPr>
          </a:p>
          <a:p>
            <a:pPr lvl="2"/>
            <a:r>
              <a:rPr lang="en-US" sz="3000" dirty="0" smtClean="0">
                <a:sym typeface="Wingdings"/>
              </a:rPr>
              <a:t>subsequent trials less processing/active engagement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136384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69" y="1286786"/>
            <a:ext cx="7620000" cy="4800600"/>
          </a:xfrm>
        </p:spPr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sz="3200" dirty="0" smtClean="0"/>
              <a:t>Schmidt suggests that Blocked or “drilled” practice almost never be used if the goal is to facilitate motor learning. </a:t>
            </a:r>
            <a:endParaRPr lang="en-US" sz="2800" dirty="0"/>
          </a:p>
          <a:p>
            <a:pPr lvl="1">
              <a:buFontTx/>
              <a:buChar char="•"/>
            </a:pPr>
            <a:r>
              <a:rPr lang="en-US" sz="3000" dirty="0" smtClean="0"/>
              <a:t>Use randomization</a:t>
            </a:r>
          </a:p>
          <a:p>
            <a:pPr lvl="1">
              <a:buFontTx/>
              <a:buChar char="•"/>
            </a:pPr>
            <a:r>
              <a:rPr lang="en-US" sz="3000" dirty="0" smtClean="0"/>
              <a:t>Vary tasks each trial</a:t>
            </a:r>
          </a:p>
          <a:p>
            <a:pPr lvl="1">
              <a:buFontTx/>
              <a:buChar char="•"/>
            </a:pPr>
            <a:r>
              <a:rPr lang="en-US" sz="3000" dirty="0" smtClean="0"/>
              <a:t>Rotate among tasks to be learned</a:t>
            </a:r>
          </a:p>
          <a:p>
            <a:pPr lvl="1">
              <a:buFontTx/>
              <a:buChar char="•"/>
            </a:pPr>
            <a:r>
              <a:rPr lang="en-US" sz="3000" dirty="0" smtClean="0"/>
              <a:t>Intersperse other activities so patients have to “regenerate” solutions.</a:t>
            </a:r>
          </a:p>
        </p:txBody>
      </p:sp>
    </p:spTree>
    <p:extLst>
      <p:ext uri="{BB962C8B-B14F-4D97-AF65-F5344CB8AC3E}">
        <p14:creationId xmlns:p14="http://schemas.microsoft.com/office/powerpoint/2010/main" val="35748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By the end of this presentation participants will be able to: </a:t>
            </a:r>
          </a:p>
          <a:p>
            <a:pPr marL="114300" indent="0">
              <a:buNone/>
            </a:pPr>
            <a:endParaRPr lang="en-US" dirty="0" smtClean="0"/>
          </a:p>
          <a:p>
            <a:pPr lvl="0"/>
            <a:r>
              <a:rPr lang="en-US" b="1" dirty="0"/>
              <a:t>Define and describe the basic theory and principles of motor learning</a:t>
            </a:r>
          </a:p>
          <a:p>
            <a:pPr lvl="0"/>
            <a:r>
              <a:rPr lang="en-US" b="1" dirty="0"/>
              <a:t>Identify the different components of motor learning involved </a:t>
            </a:r>
            <a:r>
              <a:rPr lang="en-US" b="1" dirty="0" smtClean="0"/>
              <a:t>during therapy sessions. </a:t>
            </a:r>
            <a:endParaRPr lang="en-US" b="1" dirty="0"/>
          </a:p>
          <a:p>
            <a:pPr lvl="0"/>
            <a:r>
              <a:rPr lang="en-US" b="1" dirty="0"/>
              <a:t>Work in small groups to incorporate these motor learning concepts during case study</a:t>
            </a:r>
          </a:p>
          <a:p>
            <a:pPr lvl="0"/>
            <a:r>
              <a:rPr lang="en-US" b="1" dirty="0"/>
              <a:t>Learn about current research regarding motor learning</a:t>
            </a:r>
          </a:p>
          <a:p>
            <a:pPr lvl="0"/>
            <a:r>
              <a:rPr lang="en-US" b="1" dirty="0"/>
              <a:t>Incorporate motor learning principles into clinical </a:t>
            </a:r>
            <a:r>
              <a:rPr lang="en-US" b="1" dirty="0" smtClean="0"/>
              <a:t>practice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69" y="1286786"/>
            <a:ext cx="7620000" cy="4800600"/>
          </a:xfrm>
        </p:spPr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sz="3200" dirty="0" smtClean="0"/>
              <a:t>When to use blocked practice? </a:t>
            </a:r>
          </a:p>
          <a:p>
            <a:pPr lvl="1">
              <a:buFontTx/>
              <a:buChar char="•"/>
            </a:pPr>
            <a:r>
              <a:rPr lang="en-US" sz="3000" dirty="0" smtClean="0"/>
              <a:t>Early in Practice</a:t>
            </a:r>
          </a:p>
          <a:p>
            <a:pPr lvl="2">
              <a:buFontTx/>
              <a:buChar char="•"/>
            </a:pPr>
            <a:r>
              <a:rPr lang="en-US" sz="2800" dirty="0" smtClean="0"/>
              <a:t>Cognitive Learning Stage</a:t>
            </a:r>
          </a:p>
          <a:p>
            <a:pPr lvl="1">
              <a:buFontTx/>
              <a:buChar char="•"/>
            </a:pPr>
            <a:r>
              <a:rPr lang="en-US" sz="3000" dirty="0" smtClean="0"/>
              <a:t>When you want skill to improve</a:t>
            </a:r>
          </a:p>
        </p:txBody>
      </p:sp>
    </p:spTree>
    <p:extLst>
      <p:ext uri="{BB962C8B-B14F-4D97-AF65-F5344CB8AC3E}">
        <p14:creationId xmlns:p14="http://schemas.microsoft.com/office/powerpoint/2010/main" val="56895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Internal vs. External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69" y="1286786"/>
            <a:ext cx="7620000" cy="4800600"/>
          </a:xfrm>
        </p:spPr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sz="3000" dirty="0" smtClean="0"/>
              <a:t>Explicit Feedback</a:t>
            </a:r>
          </a:p>
          <a:p>
            <a:pPr lvl="1"/>
            <a:r>
              <a:rPr lang="en-US" sz="2800" dirty="0" smtClean="0"/>
              <a:t>Internal </a:t>
            </a:r>
            <a:r>
              <a:rPr lang="en-US" sz="2800" dirty="0"/>
              <a:t>focus – </a:t>
            </a:r>
            <a:r>
              <a:rPr lang="en-US" sz="2800" dirty="0" smtClean="0"/>
              <a:t>“make your feet even</a:t>
            </a:r>
            <a:r>
              <a:rPr lang="en-US" sz="2800" dirty="0"/>
              <a:t>”</a:t>
            </a:r>
            <a:endParaRPr lang="en-US" sz="2800" dirty="0">
              <a:solidFill>
                <a:srgbClr val="FF0000"/>
              </a:solidFill>
            </a:endParaRPr>
          </a:p>
          <a:p>
            <a:pPr lvl="1"/>
            <a:r>
              <a:rPr lang="en-US" sz="2800" dirty="0"/>
              <a:t>External focus – </a:t>
            </a:r>
            <a:r>
              <a:rPr lang="en-US" sz="2800" dirty="0" smtClean="0"/>
              <a:t>“move your </a:t>
            </a:r>
            <a:r>
              <a:rPr lang="en-US" sz="2800" dirty="0"/>
              <a:t>foot to the line</a:t>
            </a:r>
            <a:r>
              <a:rPr lang="en-US" sz="2800" dirty="0" smtClean="0"/>
              <a:t>”</a:t>
            </a:r>
          </a:p>
          <a:p>
            <a:r>
              <a:rPr lang="en-US" sz="3000" dirty="0" smtClean="0"/>
              <a:t>In healthy subjects external focus has been shown to be more effective for motor learning. </a:t>
            </a:r>
            <a:endParaRPr lang="en-US" sz="2800" dirty="0" smtClean="0"/>
          </a:p>
          <a:p>
            <a:r>
              <a:rPr lang="en-US" sz="3000" dirty="0" smtClean="0"/>
              <a:t>How does that translate to the stroke population?</a:t>
            </a:r>
            <a:endParaRPr lang="en-US" sz="3000" dirty="0"/>
          </a:p>
          <a:p>
            <a:pPr lvl="1">
              <a:buFontTx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8450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Internal vs. External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69" y="1286786"/>
            <a:ext cx="7620000" cy="4800600"/>
          </a:xfrm>
        </p:spPr>
        <p:txBody>
          <a:bodyPr>
            <a:normAutofit/>
          </a:bodyPr>
          <a:lstStyle/>
          <a:p>
            <a:pPr lvl="1">
              <a:buFontTx/>
              <a:buChar char="•"/>
            </a:pPr>
            <a:r>
              <a:rPr lang="en-US" sz="2800" dirty="0" smtClean="0"/>
              <a:t>Johnson (2015) Study</a:t>
            </a:r>
          </a:p>
          <a:p>
            <a:pPr lvl="2">
              <a:buFontTx/>
              <a:buChar char="•"/>
            </a:pPr>
            <a:r>
              <a:rPr lang="en-US" sz="2600" dirty="0" smtClean="0"/>
              <a:t>Filmed various PT’s sessions with stroke patients and calculated how much feedback was internally focused vs. externally focused</a:t>
            </a:r>
          </a:p>
          <a:p>
            <a:pPr lvl="1">
              <a:buFontTx/>
              <a:buChar char="•"/>
            </a:pPr>
            <a:r>
              <a:rPr lang="en-US" sz="2800" dirty="0" smtClean="0"/>
              <a:t>High quantities of internally focused feedback</a:t>
            </a:r>
          </a:p>
          <a:p>
            <a:pPr lvl="1">
              <a:buFontTx/>
              <a:buChar char="•"/>
            </a:pPr>
            <a:r>
              <a:rPr lang="en-US" sz="2800" dirty="0" smtClean="0"/>
              <a:t>Patients were given a large amount of information to process</a:t>
            </a:r>
          </a:p>
        </p:txBody>
      </p:sp>
    </p:spTree>
    <p:extLst>
      <p:ext uri="{BB962C8B-B14F-4D97-AF65-F5344CB8AC3E}">
        <p14:creationId xmlns:p14="http://schemas.microsoft.com/office/powerpoint/2010/main" val="121880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Internal vs. External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69" y="1286786"/>
            <a:ext cx="7620000" cy="4800600"/>
          </a:xfrm>
        </p:spPr>
        <p:txBody>
          <a:bodyPr>
            <a:normAutofit/>
          </a:bodyPr>
          <a:lstStyle/>
          <a:p>
            <a:pPr lvl="1">
              <a:buFontTx/>
              <a:buChar char="•"/>
            </a:pPr>
            <a:r>
              <a:rPr lang="en-US" sz="2800" dirty="0" smtClean="0"/>
              <a:t>Stroke patients are more susceptible to skill breakdown during internally focused information due to:</a:t>
            </a:r>
          </a:p>
          <a:p>
            <a:pPr lvl="2">
              <a:buFontTx/>
              <a:buChar char="•"/>
            </a:pPr>
            <a:r>
              <a:rPr lang="en-US" sz="2600" dirty="0" smtClean="0"/>
              <a:t>Slow information processing</a:t>
            </a:r>
          </a:p>
          <a:p>
            <a:pPr lvl="2">
              <a:buFontTx/>
              <a:buChar char="•"/>
            </a:pPr>
            <a:r>
              <a:rPr lang="en-US" sz="2600" dirty="0" smtClean="0"/>
              <a:t>Reduced attention capacity</a:t>
            </a:r>
          </a:p>
          <a:p>
            <a:pPr lvl="2">
              <a:buFontTx/>
              <a:buChar char="•"/>
            </a:pPr>
            <a:r>
              <a:rPr lang="en-US" sz="2600" dirty="0" smtClean="0"/>
              <a:t>Increased self consciousness</a:t>
            </a:r>
          </a:p>
          <a:p>
            <a:pPr lvl="2">
              <a:buFontTx/>
              <a:buChar char="•"/>
            </a:pPr>
            <a:endParaRPr lang="en-US" sz="2600" dirty="0" smtClean="0"/>
          </a:p>
          <a:p>
            <a:pPr lvl="2">
              <a:buFontTx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64173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Explicit vs. Implicit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69" y="1286786"/>
            <a:ext cx="7620000" cy="4800600"/>
          </a:xfrm>
        </p:spPr>
        <p:txBody>
          <a:bodyPr>
            <a:normAutofit/>
          </a:bodyPr>
          <a:lstStyle/>
          <a:p>
            <a:pPr lvl="2">
              <a:buFontTx/>
              <a:buChar char="•"/>
            </a:pPr>
            <a:r>
              <a:rPr lang="en-US" sz="2600" dirty="0" smtClean="0"/>
              <a:t>Boyd (2006, 2004) Damage to the basal ganglia or sensorimotor cortex disrupts the capacity for explicit information</a:t>
            </a:r>
          </a:p>
          <a:p>
            <a:pPr lvl="2">
              <a:buFontTx/>
              <a:buChar char="•"/>
            </a:pPr>
            <a:r>
              <a:rPr lang="en-US" sz="2600" dirty="0" smtClean="0"/>
              <a:t>This is where understanding and assessing you patient based is important</a:t>
            </a:r>
          </a:p>
        </p:txBody>
      </p:sp>
    </p:spTree>
    <p:extLst>
      <p:ext uri="{BB962C8B-B14F-4D97-AF65-F5344CB8AC3E}">
        <p14:creationId xmlns:p14="http://schemas.microsoft.com/office/powerpoint/2010/main" val="91244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Virtual Reality-Based Rehabilitation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i="1" dirty="0" smtClean="0">
                <a:hlinkClick r:id="rId2"/>
              </a:rPr>
              <a:t>Virtual Reality Based Rehabilitation Example</a:t>
            </a:r>
            <a:endParaRPr lang="en-US" sz="2000" i="1" dirty="0"/>
          </a:p>
          <a:p>
            <a:pPr marL="114300" indent="0">
              <a:buNone/>
            </a:pPr>
            <a:endParaRPr lang="en-US" sz="2000" i="1" dirty="0" smtClean="0"/>
          </a:p>
          <a:p>
            <a:pPr marL="114300" indent="0">
              <a:buNone/>
            </a:pPr>
            <a:r>
              <a:rPr lang="en-US" sz="2000" dirty="0" smtClean="0"/>
              <a:t>Advantages: </a:t>
            </a:r>
          </a:p>
          <a:p>
            <a:r>
              <a:rPr lang="en-US" sz="2000" dirty="0" smtClean="0"/>
              <a:t>Enjoyable which may increase amount of practice</a:t>
            </a:r>
          </a:p>
          <a:p>
            <a:r>
              <a:rPr lang="en-US" sz="2000" dirty="0" smtClean="0"/>
              <a:t>Varied practice</a:t>
            </a:r>
          </a:p>
          <a:p>
            <a:r>
              <a:rPr lang="en-US" sz="2000" dirty="0" smtClean="0"/>
              <a:t>Increase motivation</a:t>
            </a:r>
          </a:p>
          <a:p>
            <a:pPr marL="114300" indent="0">
              <a:buNone/>
            </a:pPr>
            <a:endParaRPr lang="en-US" sz="2000" dirty="0" smtClean="0"/>
          </a:p>
          <a:p>
            <a:pPr marL="114300" indent="0">
              <a:buNone/>
            </a:pPr>
            <a:r>
              <a:rPr lang="en-US" sz="2000" dirty="0" smtClean="0"/>
              <a:t>Disadvantages: </a:t>
            </a:r>
          </a:p>
          <a:p>
            <a:r>
              <a:rPr lang="en-US" sz="2000" dirty="0" smtClean="0"/>
              <a:t>Expensive</a:t>
            </a:r>
          </a:p>
          <a:p>
            <a:r>
              <a:rPr lang="en-US" sz="2000" dirty="0" smtClean="0"/>
              <a:t>Can induce Cyber Sickness</a:t>
            </a:r>
          </a:p>
          <a:p>
            <a:r>
              <a:rPr lang="en-US" sz="2000" dirty="0" smtClean="0"/>
              <a:t>Can those skills transfer to the real world?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2807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Accelerated Skill Acquisition Program (</a:t>
            </a:r>
            <a:r>
              <a:rPr lang="en-US" dirty="0" err="1" smtClean="0"/>
              <a:t>Winstein</a:t>
            </a:r>
            <a:r>
              <a:rPr lang="en-US" dirty="0" smtClean="0"/>
              <a:t>, 2014)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sz="2000" dirty="0" smtClean="0"/>
          </a:p>
          <a:p>
            <a:endParaRPr lang="en-US" sz="2000" i="1" dirty="0"/>
          </a:p>
          <a:p>
            <a:pPr marL="114300" indent="0">
              <a:buNone/>
            </a:pPr>
            <a:endParaRPr lang="en-US" sz="2000" i="1" dirty="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 rot="543483">
            <a:off x="2662753" y="2706919"/>
            <a:ext cx="3235325" cy="2946400"/>
            <a:chOff x="4383886" y="2152270"/>
            <a:chExt cx="3824133" cy="37694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 rot="-600858">
              <a:off x="5428723" y="3728979"/>
              <a:ext cx="2183197" cy="2192727"/>
            </a:xfrm>
            <a:prstGeom prst="ellipse">
              <a:avLst/>
            </a:prstGeom>
            <a:solidFill>
              <a:srgbClr val="B3C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2600" b="1" dirty="0" smtClean="0">
                  <a:solidFill>
                    <a:srgbClr val="2F2B20"/>
                  </a:solidFill>
                  <a:latin typeface="Times New Roman" charset="0"/>
                </a:rPr>
                <a:t>Motivation</a:t>
              </a:r>
              <a:endParaRPr lang="en-US" sz="2600" b="1" dirty="0">
                <a:solidFill>
                  <a:srgbClr val="2F2B20"/>
                </a:solidFill>
                <a:latin typeface="Times New Roman" charset="0"/>
              </a:endParaRP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 rot="20999142">
              <a:off x="4379534" y="2393950"/>
              <a:ext cx="2060303" cy="2191392"/>
            </a:xfrm>
            <a:prstGeom prst="ellipse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600" b="1" dirty="0" smtClean="0">
                  <a:latin typeface="Times New Roman" charset="0"/>
                </a:rPr>
                <a:t>Skill</a:t>
              </a:r>
              <a:endParaRPr lang="en-US" sz="2600" b="1" dirty="0">
                <a:latin typeface="Times New Roman" charset="0"/>
              </a:endParaRP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 rot="-600858">
              <a:off x="6085669" y="2152270"/>
              <a:ext cx="2122350" cy="216513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2600" b="1" dirty="0" smtClean="0">
                  <a:solidFill>
                    <a:srgbClr val="2F2B20"/>
                  </a:solidFill>
                  <a:latin typeface="Times New Roman" charset="0"/>
                </a:rPr>
                <a:t>Capacity</a:t>
              </a:r>
              <a:endParaRPr lang="en-US" sz="2600" b="1" dirty="0">
                <a:solidFill>
                  <a:srgbClr val="2F2B20"/>
                </a:solidFill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071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Accelerated Skill Acquisition Program (</a:t>
            </a:r>
            <a:r>
              <a:rPr lang="en-US" dirty="0" err="1" smtClean="0"/>
              <a:t>Winstein</a:t>
            </a:r>
            <a:r>
              <a:rPr lang="en-US" dirty="0" smtClean="0"/>
              <a:t>, 2014)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AutoNum type="arabicPeriod"/>
            </a:pPr>
            <a:r>
              <a:rPr lang="en-US" sz="2000" dirty="0" smtClean="0"/>
              <a:t>Ensure challenging and meaningful practice</a:t>
            </a:r>
          </a:p>
          <a:p>
            <a:pPr marL="571500" indent="-457200">
              <a:buAutoNum type="arabicPeriod"/>
            </a:pPr>
            <a:r>
              <a:rPr lang="en-US" sz="2000" dirty="0" smtClean="0"/>
              <a:t>Address important (interfering) changeable impairments</a:t>
            </a:r>
          </a:p>
          <a:p>
            <a:pPr marL="571500" indent="-457200">
              <a:buAutoNum type="arabicPeriod"/>
            </a:pPr>
            <a:r>
              <a:rPr lang="en-US" sz="2000" dirty="0" smtClean="0"/>
              <a:t>Enhance motor capacity through overload and specificity</a:t>
            </a:r>
          </a:p>
          <a:p>
            <a:pPr marL="571500" indent="-457200">
              <a:buAutoNum type="arabicPeriod"/>
            </a:pPr>
            <a:r>
              <a:rPr lang="en-US" sz="2000" dirty="0" smtClean="0"/>
              <a:t>Preserve natural goal-directedness in movement organization</a:t>
            </a:r>
          </a:p>
          <a:p>
            <a:pPr marL="571500" indent="-457200">
              <a:buAutoNum type="arabicPeriod"/>
            </a:pPr>
            <a:r>
              <a:rPr lang="en-US" sz="2000" dirty="0" smtClean="0"/>
              <a:t>Avoid active patient/participant involvement and opportunities for self-direction</a:t>
            </a:r>
          </a:p>
          <a:p>
            <a:pPr marL="571500" indent="-457200">
              <a:buAutoNum type="arabicPeriod"/>
            </a:pPr>
            <a:r>
              <a:rPr lang="en-US" sz="2000" dirty="0" smtClean="0"/>
              <a:t>Ensure active patient/participant involvement and opportunities for self-direction</a:t>
            </a:r>
          </a:p>
          <a:p>
            <a:pPr marL="571500" indent="-457200">
              <a:buAutoNum type="arabicPeriod"/>
            </a:pPr>
            <a:r>
              <a:rPr lang="en-US" sz="2000" dirty="0" smtClean="0"/>
              <a:t>Balance immediate and future needs</a:t>
            </a:r>
          </a:p>
          <a:p>
            <a:pPr marL="571500" indent="-457200">
              <a:buAutoNum type="arabicPeriod"/>
            </a:pPr>
            <a:r>
              <a:rPr lang="en-US" sz="2000" dirty="0" smtClean="0"/>
              <a:t>Drive task-specific self-confidence high through performance accomplishments</a:t>
            </a:r>
          </a:p>
          <a:p>
            <a:pPr marL="114300" indent="0">
              <a:buNone/>
            </a:pPr>
            <a:endParaRPr lang="en-US" sz="2000" dirty="0" smtClean="0"/>
          </a:p>
          <a:p>
            <a:endParaRPr lang="en-US" sz="2000" i="1" dirty="0"/>
          </a:p>
          <a:p>
            <a:pPr marL="114300" indent="0">
              <a:buNone/>
            </a:pP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60757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2576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200" dirty="0"/>
              <a:t>Feedback is important for motivation of patient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/>
              <a:t>Try to give 3-5 seconds for patient to process movement before providing feedback (depending on patient)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/>
              <a:t>Motor learning more effective when tasks are specific and goal directed, not just repetitions</a:t>
            </a:r>
          </a:p>
          <a:p>
            <a:pPr marL="114300" indent="0">
              <a:lnSpc>
                <a:spcPct val="90000"/>
              </a:lnSpc>
              <a:buNone/>
              <a:defRPr/>
            </a:pPr>
            <a:endParaRPr lang="en-US" sz="3200" dirty="0">
              <a:latin typeface="Tahoma" charset="0"/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18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2576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dirty="0"/>
              <a:t>Nervous system is plastic and we want to shape plasticity to enhance recovery after injury</a:t>
            </a:r>
          </a:p>
          <a:p>
            <a:pPr>
              <a:defRPr/>
            </a:pPr>
            <a:r>
              <a:rPr lang="en-US" sz="3200" dirty="0"/>
              <a:t>Practice affects integration of information</a:t>
            </a:r>
          </a:p>
          <a:p>
            <a:pPr>
              <a:defRPr/>
            </a:pPr>
            <a:r>
              <a:rPr lang="en-US" sz="3200" dirty="0"/>
              <a:t>Consider the patient: stage of learning, preferred learning style, impairments</a:t>
            </a:r>
          </a:p>
          <a:p>
            <a:pPr>
              <a:defRPr/>
            </a:pPr>
            <a:r>
              <a:rPr lang="en-US" sz="3200" dirty="0"/>
              <a:t>Create conditions that optimize processes of motor learning</a:t>
            </a:r>
          </a:p>
        </p:txBody>
      </p:sp>
    </p:spTree>
    <p:extLst>
      <p:ext uri="{BB962C8B-B14F-4D97-AF65-F5344CB8AC3E}">
        <p14:creationId xmlns:p14="http://schemas.microsoft.com/office/powerpoint/2010/main" val="368921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6695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>
                <a:latin typeface="Verdana" charset="0"/>
                <a:ea typeface="ＭＳ Ｐゴシック" charset="0"/>
                <a:cs typeface="Verdana" charset="0"/>
              </a:rPr>
              <a:t>“</a:t>
            </a:r>
            <a:r>
              <a:rPr lang="en-US" b="1" dirty="0" smtClean="0">
                <a:latin typeface="Verdana" charset="0"/>
                <a:ea typeface="ＭＳ Ｐゴシック" charset="0"/>
                <a:cs typeface="Verdana" charset="0"/>
              </a:rPr>
              <a:t>Motor Learning </a:t>
            </a:r>
            <a:r>
              <a:rPr lang="en-US" dirty="0" smtClean="0">
                <a:latin typeface="Verdana" charset="0"/>
                <a:ea typeface="ＭＳ Ｐゴシック" charset="0"/>
                <a:cs typeface="Verdana" charset="0"/>
              </a:rPr>
              <a:t>is </a:t>
            </a:r>
            <a:r>
              <a:rPr lang="en-US" dirty="0">
                <a:latin typeface="Verdana" charset="0"/>
                <a:ea typeface="ＭＳ Ｐゴシック" charset="0"/>
                <a:cs typeface="Verdana" charset="0"/>
              </a:rPr>
              <a:t>a set of processes associated with </a:t>
            </a:r>
            <a:r>
              <a:rPr lang="en-US" u="sng" dirty="0">
                <a:latin typeface="Verdana" charset="0"/>
                <a:ea typeface="ＭＳ Ｐゴシック" charset="0"/>
                <a:cs typeface="Verdana" charset="0"/>
              </a:rPr>
              <a:t>practice or experience </a:t>
            </a:r>
            <a:r>
              <a:rPr lang="en-US" dirty="0">
                <a:latin typeface="Verdana" charset="0"/>
                <a:ea typeface="ＭＳ Ｐゴシック" charset="0"/>
                <a:cs typeface="Verdana" charset="0"/>
              </a:rPr>
              <a:t>leading to </a:t>
            </a:r>
            <a:r>
              <a:rPr lang="en-US" u="sng" dirty="0">
                <a:latin typeface="Verdana" charset="0"/>
                <a:ea typeface="ＭＳ Ｐゴシック" charset="0"/>
                <a:cs typeface="Verdana" charset="0"/>
              </a:rPr>
              <a:t>relatively permanent </a:t>
            </a:r>
            <a:r>
              <a:rPr lang="en-US" dirty="0">
                <a:latin typeface="Verdana" charset="0"/>
                <a:ea typeface="ＭＳ Ｐゴシック" charset="0"/>
                <a:cs typeface="Verdana" charset="0"/>
              </a:rPr>
              <a:t>changes in the </a:t>
            </a:r>
            <a:r>
              <a:rPr lang="en-US" u="sng" dirty="0">
                <a:latin typeface="Verdana" charset="0"/>
                <a:ea typeface="ＭＳ Ｐゴシック" charset="0"/>
                <a:cs typeface="Verdana" charset="0"/>
              </a:rPr>
              <a:t>capability</a:t>
            </a:r>
            <a:r>
              <a:rPr lang="en-US" dirty="0">
                <a:latin typeface="Verdana" charset="0"/>
                <a:ea typeface="ＭＳ Ｐゴシック" charset="0"/>
                <a:cs typeface="Verdana" charset="0"/>
              </a:rPr>
              <a:t> for movement</a:t>
            </a:r>
            <a:r>
              <a:rPr lang="en-US" dirty="0" smtClean="0">
                <a:latin typeface="Verdana" charset="0"/>
                <a:ea typeface="ＭＳ Ｐゴシック" charset="0"/>
                <a:cs typeface="Verdana" charset="0"/>
              </a:rPr>
              <a:t>.” – Richard Schmidt</a:t>
            </a:r>
          </a:p>
          <a:p>
            <a:r>
              <a:rPr lang="en-US" dirty="0" smtClean="0">
                <a:latin typeface="Verdana" charset="0"/>
                <a:ea typeface="ＭＳ Ｐゴシック" charset="0"/>
                <a:cs typeface="Verdana" charset="0"/>
              </a:rPr>
              <a:t>the study of the acquisition of skills, typically resulting from practice.</a:t>
            </a:r>
            <a:endParaRPr lang="en-US" b="1" dirty="0">
              <a:latin typeface="Verdana" charset="0"/>
              <a:ea typeface="ＭＳ Ｐゴシック" charset="0"/>
              <a:cs typeface="Verdana" charset="0"/>
            </a:endParaRP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 rot="543483">
            <a:off x="4639624" y="3675294"/>
            <a:ext cx="3235325" cy="2946400"/>
            <a:chOff x="4383886" y="2152270"/>
            <a:chExt cx="3824133" cy="3769436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 rot="-600858">
              <a:off x="5428723" y="3728979"/>
              <a:ext cx="2183197" cy="2192727"/>
            </a:xfrm>
            <a:prstGeom prst="ellipse">
              <a:avLst/>
            </a:prstGeom>
            <a:solidFill>
              <a:srgbClr val="B3C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2600" b="1" dirty="0">
                  <a:solidFill>
                    <a:srgbClr val="2F2B20"/>
                  </a:solidFill>
                  <a:latin typeface="Times New Roman" charset="0"/>
                </a:rPr>
                <a:t>Environment</a:t>
              </a:r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 rot="20999142">
              <a:off x="4379534" y="2393950"/>
              <a:ext cx="2060303" cy="2191392"/>
            </a:xfrm>
            <a:prstGeom prst="ellipse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600" b="1" dirty="0">
                  <a:latin typeface="Times New Roman" charset="0"/>
                </a:rPr>
                <a:t>Person</a:t>
              </a: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 rot="-600858">
              <a:off x="6085669" y="2152270"/>
              <a:ext cx="2122350" cy="216513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2600" b="1" dirty="0">
                  <a:solidFill>
                    <a:srgbClr val="2F2B20"/>
                  </a:solidFill>
                  <a:latin typeface="Times New Roman" charset="0"/>
                </a:rPr>
                <a:t>Task</a:t>
              </a:r>
            </a:p>
          </p:txBody>
        </p:sp>
      </p:grpSp>
      <p:sp>
        <p:nvSpPr>
          <p:cNvPr id="9" name="Isosceles Triangle 8"/>
          <p:cNvSpPr/>
          <p:nvPr/>
        </p:nvSpPr>
        <p:spPr>
          <a:xfrm>
            <a:off x="5724778" y="4850008"/>
            <a:ext cx="883567" cy="564190"/>
          </a:xfrm>
          <a:prstGeom prst="triangle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/>
          <p:cNvSpPr/>
          <p:nvPr/>
        </p:nvSpPr>
        <p:spPr>
          <a:xfrm>
            <a:off x="3780671" y="4994201"/>
            <a:ext cx="2150213" cy="484632"/>
          </a:xfrm>
          <a:prstGeom prst="leftArrow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24214" y="6031468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Movement Emerges</a:t>
            </a:r>
            <a:endParaRPr lang="en-US" dirty="0"/>
          </a:p>
        </p:txBody>
      </p:sp>
      <p:pic>
        <p:nvPicPr>
          <p:cNvPr id="14" name="Picture 13" descr="moveme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100" y="4850008"/>
            <a:ext cx="1348172" cy="975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49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References</a:t>
            </a:r>
            <a:r>
              <a:rPr lang="en-US" dirty="0" smtClean="0"/>
              <a:t> 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000" dirty="0" smtClean="0"/>
              <a:t>Lang, C et al. 2009. Observation of Amounts of Movement Practice Provided During Stroke Rehabilitation</a:t>
            </a:r>
            <a:r>
              <a:rPr lang="en-US" sz="2100" i="1" dirty="0"/>
              <a:t>. Archives of Physical Medicine and </a:t>
            </a:r>
            <a:r>
              <a:rPr lang="en-US" sz="2100" i="1" dirty="0" smtClean="0"/>
              <a:t>Rehabilitation</a:t>
            </a:r>
            <a:r>
              <a:rPr lang="en-US" sz="2000" i="1" dirty="0" smtClean="0"/>
              <a:t>. </a:t>
            </a:r>
            <a:r>
              <a:rPr lang="en-US" sz="2000" i="1" dirty="0" err="1" smtClean="0"/>
              <a:t>Vol</a:t>
            </a:r>
            <a:r>
              <a:rPr lang="en-US" sz="2000" i="1" dirty="0" smtClean="0"/>
              <a:t> 90, Oct, 2009. </a:t>
            </a:r>
            <a:endParaRPr lang="en-US" sz="2000" dirty="0" smtClean="0"/>
          </a:p>
          <a:p>
            <a:r>
              <a:rPr lang="en-US" sz="2000" dirty="0" smtClean="0"/>
              <a:t>Shea, JB, Morgan RL.  Contextual interference effects on the acquisition, retention, and transfer of a motor skill. </a:t>
            </a:r>
            <a:r>
              <a:rPr lang="en-US" sz="2000" i="1" dirty="0" smtClean="0"/>
              <a:t>Journal of Experimental Psychology (Hum Len </a:t>
            </a:r>
            <a:r>
              <a:rPr lang="en-US" sz="2000" i="1" dirty="0" err="1" smtClean="0"/>
              <a:t>Mem</a:t>
            </a:r>
            <a:r>
              <a:rPr lang="en-US" sz="2000" i="1" dirty="0" smtClean="0"/>
              <a:t>). </a:t>
            </a:r>
            <a:r>
              <a:rPr lang="en-US" sz="2000" dirty="0" smtClean="0"/>
              <a:t>1979: 179-187. </a:t>
            </a:r>
            <a:endParaRPr lang="en-US" sz="2000" dirty="0"/>
          </a:p>
          <a:p>
            <a:r>
              <a:rPr lang="en-US" sz="2000" dirty="0" err="1" smtClean="0"/>
              <a:t>Giulliani</a:t>
            </a:r>
            <a:r>
              <a:rPr lang="en-US" sz="2000" dirty="0" smtClean="0"/>
              <a:t>, C. - Commentary to: Constraint-induced movement therapy early after stroke improves rate of upper limb motor recovery but not long-term motor function. </a:t>
            </a:r>
            <a:r>
              <a:rPr lang="en-US" sz="2000" i="1" dirty="0"/>
              <a:t>Journal of </a:t>
            </a:r>
            <a:r>
              <a:rPr lang="en-US" sz="2000" i="1" dirty="0" smtClean="0"/>
              <a:t>Physiotherapy. </a:t>
            </a:r>
            <a:r>
              <a:rPr lang="en-US" sz="2000" dirty="0" smtClean="0"/>
              <a:t>April </a:t>
            </a:r>
            <a:r>
              <a:rPr lang="en-US" sz="2000" dirty="0"/>
              <a:t>2015</a:t>
            </a:r>
            <a:r>
              <a:rPr lang="en-US" dirty="0"/>
              <a:t>.</a:t>
            </a:r>
          </a:p>
          <a:p>
            <a:r>
              <a:rPr lang="en-US" sz="2000" dirty="0" smtClean="0"/>
              <a:t>Hanlon </a:t>
            </a:r>
            <a:r>
              <a:rPr lang="en-US" sz="2000" dirty="0"/>
              <a:t>R. Motor learning following unilateral stroke. </a:t>
            </a:r>
            <a:r>
              <a:rPr lang="en-US" sz="2000" i="1" dirty="0"/>
              <a:t>Archives of Physical Medicine and Rehabilitation. </a:t>
            </a:r>
            <a:r>
              <a:rPr lang="en-US" sz="2000" dirty="0"/>
              <a:t>Aug 1996 77: 811-815. </a:t>
            </a:r>
            <a:endParaRPr lang="en-US" sz="2000" dirty="0" smtClean="0"/>
          </a:p>
          <a:p>
            <a:r>
              <a:rPr lang="en-US" sz="2000" dirty="0" smtClean="0"/>
              <a:t>Wolf et al. Effect of Constraint-Induced Movement Therapy of Upper Extremity Function 3 to 9 Months After Stroke: The EXCITE Randomized Clinical Trial.  </a:t>
            </a:r>
            <a:r>
              <a:rPr lang="en-US" sz="2000" i="1" dirty="0" smtClean="0"/>
              <a:t>JAMA. </a:t>
            </a:r>
            <a:r>
              <a:rPr lang="en-US" sz="2000" dirty="0" smtClean="0"/>
              <a:t>Nov. 2006: 296;17. </a:t>
            </a:r>
          </a:p>
          <a:p>
            <a:r>
              <a:rPr lang="en-US" sz="2000" dirty="0" err="1" smtClean="0"/>
              <a:t>Wulf</a:t>
            </a:r>
            <a:r>
              <a:rPr lang="en-US" sz="2000" dirty="0"/>
              <a:t> </a:t>
            </a:r>
            <a:r>
              <a:rPr lang="en-US" sz="2000" dirty="0" smtClean="0"/>
              <a:t>G. Shea C. </a:t>
            </a:r>
            <a:r>
              <a:rPr lang="en-US" sz="2000" dirty="0" err="1" smtClean="0"/>
              <a:t>Lewthwaite</a:t>
            </a:r>
            <a:r>
              <a:rPr lang="en-US" sz="2000" dirty="0" smtClean="0"/>
              <a:t> R. Motor Skill Learning and Performance: A </a:t>
            </a:r>
            <a:r>
              <a:rPr lang="en-US" sz="2000" dirty="0"/>
              <a:t>R</a:t>
            </a:r>
            <a:r>
              <a:rPr lang="en-US" sz="2000" dirty="0" smtClean="0"/>
              <a:t>eview of Influential Factors.  </a:t>
            </a:r>
            <a:r>
              <a:rPr lang="en-US" sz="2000" i="1" dirty="0" smtClean="0"/>
              <a:t>Medical Education. </a:t>
            </a:r>
            <a:r>
              <a:rPr lang="en-US" sz="2000" dirty="0" smtClean="0"/>
              <a:t>2010: 44; 75-84. </a:t>
            </a:r>
          </a:p>
          <a:p>
            <a:r>
              <a:rPr lang="en-US" sz="2000" dirty="0" smtClean="0"/>
              <a:t>Johnson L. Internal and External Focus of Attention During Gait Re-Education: An Observational Study of Physical Therapist Practice in Stroke Rehabilitation.</a:t>
            </a:r>
          </a:p>
          <a:p>
            <a:endParaRPr lang="en-US" sz="2000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48937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References</a:t>
            </a:r>
            <a:r>
              <a:rPr lang="en-US" dirty="0" smtClean="0"/>
              <a:t> 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err="1" smtClean="0"/>
              <a:t>Krakauer</a:t>
            </a:r>
            <a:r>
              <a:rPr lang="en-US" sz="2000" dirty="0" smtClean="0"/>
              <a:t> J. Motor Learning: Its Relevance to Stroke Recovery and </a:t>
            </a:r>
            <a:r>
              <a:rPr lang="en-US" sz="2000" dirty="0" err="1" smtClean="0"/>
              <a:t>Neurorehabilitation</a:t>
            </a:r>
            <a:r>
              <a:rPr lang="en-US" sz="2000" dirty="0" smtClean="0"/>
              <a:t>.  </a:t>
            </a:r>
            <a:r>
              <a:rPr lang="en-US" sz="2000" i="1" dirty="0" smtClean="0"/>
              <a:t>Current Opinion in Neurology. </a:t>
            </a:r>
            <a:r>
              <a:rPr lang="en-US" sz="2000" dirty="0" smtClean="0"/>
              <a:t>2006. 19:84-90. </a:t>
            </a:r>
          </a:p>
          <a:p>
            <a:r>
              <a:rPr lang="en-US" sz="2000" dirty="0" smtClean="0"/>
              <a:t>Boyd L. </a:t>
            </a:r>
            <a:r>
              <a:rPr lang="en-US" sz="2000" dirty="0" err="1" smtClean="0"/>
              <a:t>Winstein</a:t>
            </a:r>
            <a:r>
              <a:rPr lang="en-US" sz="2000" dirty="0" smtClean="0"/>
              <a:t> C. Explicit Information Interferes with Implicit Motor Learning of Both Continuous and Discrete Movement Tasks After Stroke. </a:t>
            </a:r>
            <a:r>
              <a:rPr lang="en-US" sz="2000" i="1" dirty="0" smtClean="0"/>
              <a:t>Journal of Neurologic Physical Therapy. </a:t>
            </a:r>
            <a:r>
              <a:rPr lang="en-US" sz="2000" dirty="0" smtClean="0"/>
              <a:t>2006. 30:2. </a:t>
            </a:r>
          </a:p>
          <a:p>
            <a:r>
              <a:rPr lang="en-US" sz="2000" dirty="0" err="1" smtClean="0"/>
              <a:t>Winstein</a:t>
            </a:r>
            <a:r>
              <a:rPr lang="en-US" sz="2000" dirty="0" smtClean="0"/>
              <a:t> C.  Infusing Motor Learning Research Into </a:t>
            </a:r>
            <a:r>
              <a:rPr lang="en-US" sz="2000" dirty="0" err="1" smtClean="0"/>
              <a:t>Neurorehabilitation</a:t>
            </a:r>
            <a:r>
              <a:rPr lang="en-US" sz="2000" dirty="0" smtClean="0"/>
              <a:t> Practice: A Historical Perspective With Case Exemplar From the Accelerated Skill Acquisition Program. </a:t>
            </a:r>
            <a:r>
              <a:rPr lang="en-US" sz="2000" i="1" dirty="0" smtClean="0"/>
              <a:t>JNPT. </a:t>
            </a:r>
            <a:r>
              <a:rPr lang="en-US" sz="2000" dirty="0" smtClean="0"/>
              <a:t>2014. 38:190-200.</a:t>
            </a:r>
          </a:p>
          <a:p>
            <a:r>
              <a:rPr lang="en-US" sz="2000" dirty="0" err="1" smtClean="0"/>
              <a:t>Vliet</a:t>
            </a:r>
            <a:r>
              <a:rPr lang="en-US" sz="2000" dirty="0" smtClean="0"/>
              <a:t> P. </a:t>
            </a:r>
            <a:r>
              <a:rPr lang="en-US" sz="2000" dirty="0" err="1" smtClean="0"/>
              <a:t>Wulf</a:t>
            </a:r>
            <a:r>
              <a:rPr lang="en-US" sz="2000" dirty="0" smtClean="0"/>
              <a:t> G. Extrinsic Feedback for Motor Learning After Stroke: What is the Evidence?  </a:t>
            </a:r>
            <a:r>
              <a:rPr lang="en-US" sz="2000" i="1" dirty="0" smtClean="0"/>
              <a:t>Disability and Rehabilitation. </a:t>
            </a:r>
            <a:r>
              <a:rPr lang="en-US" sz="2000" dirty="0" smtClean="0"/>
              <a:t>2006. 28: 831-840.</a:t>
            </a:r>
          </a:p>
          <a:p>
            <a:r>
              <a:rPr lang="en-US" sz="2000" dirty="0" smtClean="0"/>
              <a:t>Boyd L. </a:t>
            </a:r>
            <a:r>
              <a:rPr lang="en-US" sz="2000" dirty="0" err="1" smtClean="0"/>
              <a:t>Winstein</a:t>
            </a:r>
            <a:r>
              <a:rPr lang="en-US" sz="2000" dirty="0" smtClean="0"/>
              <a:t> C. Providing Explicit Information Disrupts Implicit Motor Learning After Basal Ganglia Stroke.  </a:t>
            </a:r>
            <a:r>
              <a:rPr lang="en-US" sz="2000" i="1" dirty="0" smtClean="0"/>
              <a:t>Learning &amp; Memory.  </a:t>
            </a:r>
            <a:r>
              <a:rPr lang="en-US" sz="2000" dirty="0" smtClean="0"/>
              <a:t>2004: 11; 388-396.</a:t>
            </a:r>
          </a:p>
          <a:p>
            <a:r>
              <a:rPr lang="en-US" sz="2000" dirty="0" smtClean="0"/>
              <a:t>Schmidt R. Motor Learning Principles For Physical Therapy. In: Lister MJ, ed. </a:t>
            </a:r>
            <a:r>
              <a:rPr lang="en-US" sz="2000" i="1" dirty="0" smtClean="0"/>
              <a:t>Contemporary Management of Motor Control Problems. </a:t>
            </a:r>
            <a:r>
              <a:rPr lang="en-US" sz="2000" dirty="0" smtClean="0"/>
              <a:t>Chapter 7, 1991: 49-63.</a:t>
            </a:r>
          </a:p>
          <a:p>
            <a:r>
              <a:rPr lang="en-US" sz="2000" dirty="0"/>
              <a:t>Lee T, Magill R. The Locus of Contextual Interference in Motor-Skill Acquisition.  </a:t>
            </a:r>
            <a:r>
              <a:rPr lang="en-US" sz="2000" i="1" dirty="0"/>
              <a:t>Journal of Experimental </a:t>
            </a:r>
            <a:r>
              <a:rPr lang="en-US" sz="2000" i="1" dirty="0" smtClean="0"/>
              <a:t>Psychology.</a:t>
            </a:r>
            <a:endParaRPr lang="en-US" sz="2000" i="1" dirty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62670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Questions?? </a:t>
            </a:r>
            <a:r>
              <a:rPr lang="en-US" dirty="0" smtClean="0"/>
              <a:t> 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0674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Influencing Motor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645" y="1666875"/>
            <a:ext cx="7620000" cy="4953000"/>
          </a:xfrm>
        </p:spPr>
        <p:txBody>
          <a:bodyPr>
            <a:normAutofit/>
          </a:bodyPr>
          <a:lstStyle/>
          <a:p>
            <a:pPr marL="830580" lvl="1" indent="-533400">
              <a:lnSpc>
                <a:spcPct val="90000"/>
              </a:lnSpc>
            </a:pPr>
            <a:r>
              <a:rPr lang="en-US" sz="3000" dirty="0" smtClean="0">
                <a:latin typeface="Times New Roman" charset="0"/>
                <a:ea typeface="ＭＳ Ｐゴシック" charset="0"/>
                <a:cs typeface="Times New Roman" charset="0"/>
              </a:rPr>
              <a:t>Practice</a:t>
            </a:r>
          </a:p>
          <a:p>
            <a:pPr marL="830580" lvl="1" indent="-533400">
              <a:lnSpc>
                <a:spcPct val="90000"/>
              </a:lnSpc>
            </a:pPr>
            <a:r>
              <a:rPr lang="en-US" sz="3000" dirty="0" smtClean="0">
                <a:latin typeface="Times New Roman" charset="0"/>
                <a:ea typeface="ＭＳ Ｐゴシック" charset="0"/>
                <a:cs typeface="Times New Roman" charset="0"/>
              </a:rPr>
              <a:t>Feedback</a:t>
            </a:r>
            <a:endParaRPr lang="en-US" sz="3200" dirty="0" smtClean="0">
              <a:latin typeface="Times New Roman" charset="0"/>
              <a:ea typeface="ＭＳ Ｐゴシック" charset="0"/>
              <a:cs typeface="Times New Roman" charset="0"/>
            </a:endParaRPr>
          </a:p>
          <a:p>
            <a:pPr marL="830580" lvl="1" indent="-533400">
              <a:lnSpc>
                <a:spcPct val="90000"/>
              </a:lnSpc>
            </a:pPr>
            <a:r>
              <a:rPr lang="en-US" sz="3000" dirty="0" smtClean="0">
                <a:latin typeface="Times New Roman" charset="0"/>
                <a:ea typeface="ＭＳ Ｐゴシック" charset="0"/>
                <a:cs typeface="Times New Roman" charset="0"/>
              </a:rPr>
              <a:t>Readiness </a:t>
            </a:r>
          </a:p>
          <a:p>
            <a:pPr marL="830580" lvl="1" indent="-533400">
              <a:lnSpc>
                <a:spcPct val="90000"/>
              </a:lnSpc>
            </a:pPr>
            <a:r>
              <a:rPr lang="en-US" sz="3000" dirty="0" smtClean="0">
                <a:latin typeface="Times New Roman" charset="0"/>
                <a:ea typeface="ＭＳ Ｐゴシック" charset="0"/>
                <a:cs typeface="Times New Roman" charset="0"/>
              </a:rPr>
              <a:t>Motivation</a:t>
            </a:r>
          </a:p>
          <a:p>
            <a:pPr marL="830580" lvl="1" indent="-533400">
              <a:lnSpc>
                <a:spcPct val="90000"/>
              </a:lnSpc>
            </a:pPr>
            <a:r>
              <a:rPr lang="en-US" sz="3000" dirty="0" smtClean="0">
                <a:latin typeface="Times New Roman" charset="0"/>
                <a:ea typeface="ＭＳ Ｐゴシック" charset="0"/>
                <a:cs typeface="Times New Roman" charset="0"/>
              </a:rPr>
              <a:t>Individual Difference</a:t>
            </a:r>
          </a:p>
          <a:p>
            <a:pPr marL="830580" lvl="1" indent="-533400">
              <a:lnSpc>
                <a:spcPct val="90000"/>
              </a:lnSpc>
            </a:pPr>
            <a:r>
              <a:rPr lang="en-US" sz="3000" dirty="0" smtClean="0">
                <a:latin typeface="Times New Roman" charset="0"/>
                <a:ea typeface="ＭＳ Ｐゴシック" charset="0"/>
                <a:cs typeface="Times New Roman" charset="0"/>
              </a:rPr>
              <a:t>Stage of Learning</a:t>
            </a:r>
          </a:p>
          <a:p>
            <a:pPr marL="1196340" lvl="2" indent="-533400">
              <a:lnSpc>
                <a:spcPct val="90000"/>
              </a:lnSpc>
            </a:pPr>
            <a:r>
              <a:rPr lang="en-US" sz="2800" dirty="0" smtClean="0">
                <a:latin typeface="Times New Roman" charset="0"/>
                <a:ea typeface="ＭＳ Ｐゴシック" charset="0"/>
                <a:cs typeface="Times New Roman" charset="0"/>
              </a:rPr>
              <a:t>Environment</a:t>
            </a: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 rot="543483">
            <a:off x="5008248" y="3211915"/>
            <a:ext cx="3235325" cy="2946400"/>
            <a:chOff x="4383886" y="2152270"/>
            <a:chExt cx="3824133" cy="3769436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 rot="-600858">
              <a:off x="5428723" y="3728979"/>
              <a:ext cx="2183197" cy="2192727"/>
            </a:xfrm>
            <a:prstGeom prst="ellipse">
              <a:avLst/>
            </a:prstGeom>
            <a:solidFill>
              <a:srgbClr val="B3C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2600" b="1" dirty="0">
                  <a:solidFill>
                    <a:srgbClr val="2F2B20"/>
                  </a:solidFill>
                  <a:latin typeface="Times New Roman" charset="0"/>
                </a:rPr>
                <a:t>Environment</a:t>
              </a:r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 rot="20999142">
              <a:off x="4379534" y="2393950"/>
              <a:ext cx="2060303" cy="2191392"/>
            </a:xfrm>
            <a:prstGeom prst="ellipse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600" b="1" dirty="0">
                  <a:latin typeface="Times New Roman" charset="0"/>
                </a:rPr>
                <a:t>Person</a:t>
              </a: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 rot="-600858">
              <a:off x="6085669" y="2152270"/>
              <a:ext cx="2122350" cy="216513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2600" b="1" dirty="0">
                  <a:solidFill>
                    <a:srgbClr val="2F2B20"/>
                  </a:solidFill>
                  <a:latin typeface="Times New Roman" charset="0"/>
                </a:rPr>
                <a:t>Task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754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645" y="1666875"/>
            <a:ext cx="7620000" cy="4953000"/>
          </a:xfrm>
        </p:spPr>
        <p:txBody>
          <a:bodyPr>
            <a:normAutofit/>
          </a:bodyPr>
          <a:lstStyle/>
          <a:p>
            <a:pPr marL="830580" lvl="1" indent="-533400">
              <a:lnSpc>
                <a:spcPct val="90000"/>
              </a:lnSpc>
            </a:pPr>
            <a:r>
              <a:rPr lang="en-US" sz="3000" dirty="0" smtClean="0">
                <a:latin typeface="Times New Roman" charset="0"/>
                <a:ea typeface="ＭＳ Ｐゴシック" charset="0"/>
                <a:cs typeface="Times New Roman" charset="0"/>
              </a:rPr>
              <a:t>Cognitive</a:t>
            </a:r>
          </a:p>
          <a:p>
            <a:pPr marL="1196340" lvl="2" indent="-533400">
              <a:lnSpc>
                <a:spcPct val="90000"/>
              </a:lnSpc>
            </a:pPr>
            <a:r>
              <a:rPr lang="en-US" sz="2800" dirty="0" smtClean="0">
                <a:latin typeface="Times New Roman" charset="0"/>
                <a:ea typeface="ＭＳ Ｐゴシック" charset="0"/>
                <a:cs typeface="Times New Roman" charset="0"/>
              </a:rPr>
              <a:t>Learning how to perform task</a:t>
            </a:r>
          </a:p>
          <a:p>
            <a:pPr marL="1196340" lvl="2" indent="-533400">
              <a:lnSpc>
                <a:spcPct val="90000"/>
              </a:lnSpc>
            </a:pPr>
            <a:r>
              <a:rPr lang="en-US" sz="2800" dirty="0" smtClean="0">
                <a:latin typeface="Times New Roman" charset="0"/>
                <a:ea typeface="ＭＳ Ｐゴシック" charset="0"/>
                <a:cs typeface="Times New Roman" charset="0"/>
              </a:rPr>
              <a:t>Vision dominant – provide visual cues</a:t>
            </a:r>
          </a:p>
          <a:p>
            <a:pPr marL="830580" lvl="1" indent="-533400">
              <a:lnSpc>
                <a:spcPct val="90000"/>
              </a:lnSpc>
            </a:pPr>
            <a:r>
              <a:rPr lang="en-US" sz="3000" dirty="0" smtClean="0">
                <a:latin typeface="Times New Roman" charset="0"/>
                <a:ea typeface="ＭＳ Ｐゴシック" charset="0"/>
                <a:cs typeface="Times New Roman" charset="0"/>
              </a:rPr>
              <a:t>Associative</a:t>
            </a:r>
          </a:p>
          <a:p>
            <a:pPr marL="1196340" lvl="2" indent="-533400">
              <a:lnSpc>
                <a:spcPct val="90000"/>
              </a:lnSpc>
            </a:pPr>
            <a:r>
              <a:rPr lang="en-US" sz="2800" dirty="0" smtClean="0">
                <a:latin typeface="Times New Roman" charset="0"/>
                <a:ea typeface="ＭＳ Ｐゴシック" charset="0"/>
                <a:cs typeface="Times New Roman" charset="0"/>
              </a:rPr>
              <a:t>Increased consistency</a:t>
            </a:r>
          </a:p>
          <a:p>
            <a:pPr marL="1196340" lvl="2" indent="-533400">
              <a:lnSpc>
                <a:spcPct val="90000"/>
              </a:lnSpc>
            </a:pPr>
            <a:r>
              <a:rPr lang="en-US" sz="2800" dirty="0" smtClean="0">
                <a:latin typeface="Times New Roman" charset="0"/>
                <a:ea typeface="ＭＳ Ｐゴシック" charset="0"/>
                <a:cs typeface="Times New Roman" charset="0"/>
              </a:rPr>
              <a:t>Move to proprioception (feel)</a:t>
            </a:r>
          </a:p>
          <a:p>
            <a:pPr marL="830580" lvl="1" indent="-533400">
              <a:lnSpc>
                <a:spcPct val="90000"/>
              </a:lnSpc>
            </a:pPr>
            <a:r>
              <a:rPr lang="en-US" sz="3000" dirty="0" smtClean="0">
                <a:latin typeface="Times New Roman" charset="0"/>
                <a:ea typeface="ＭＳ Ｐゴシック" charset="0"/>
                <a:cs typeface="Times New Roman" charset="0"/>
              </a:rPr>
              <a:t>Autonomous</a:t>
            </a:r>
          </a:p>
          <a:p>
            <a:pPr marL="1196340" lvl="2" indent="-533400">
              <a:lnSpc>
                <a:spcPct val="90000"/>
              </a:lnSpc>
            </a:pPr>
            <a:r>
              <a:rPr lang="en-US" sz="2800" dirty="0" smtClean="0">
                <a:latin typeface="Times New Roman" charset="0"/>
                <a:ea typeface="ＭＳ Ｐゴシック" charset="0"/>
                <a:cs typeface="Times New Roman" charset="0"/>
              </a:rPr>
              <a:t>Can perform without focused attention</a:t>
            </a:r>
          </a:p>
        </p:txBody>
      </p:sp>
    </p:spTree>
    <p:extLst>
      <p:ext uri="{BB962C8B-B14F-4D97-AF65-F5344CB8AC3E}">
        <p14:creationId xmlns:p14="http://schemas.microsoft.com/office/powerpoint/2010/main" val="26638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Verdana" charset="0"/>
                <a:ea typeface="ＭＳ Ｐゴシック" charset="0"/>
                <a:cs typeface="Verdana" charset="0"/>
              </a:rPr>
              <a:t>Implications in Rehabilitation</a:t>
            </a:r>
            <a:endParaRPr lang="en-US" dirty="0">
              <a:latin typeface="Verdana" charset="0"/>
              <a:ea typeface="ＭＳ Ｐゴシック" charset="0"/>
              <a:cs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915"/>
            <a:ext cx="7620000" cy="5130885"/>
          </a:xfrm>
        </p:spPr>
        <p:txBody>
          <a:bodyPr/>
          <a:lstStyle/>
          <a:p>
            <a:pPr lvl="1"/>
            <a:endParaRPr lang="en-US" dirty="0" smtClean="0">
              <a:latin typeface="Verdana" charset="0"/>
              <a:ea typeface="ＭＳ Ｐゴシック" charset="0"/>
              <a:cs typeface="Verdana" charset="0"/>
            </a:endParaRPr>
          </a:p>
          <a:p>
            <a:pPr lvl="1"/>
            <a:r>
              <a:rPr lang="en-US" sz="2400" dirty="0">
                <a:latin typeface="Verdana" charset="0"/>
                <a:ea typeface="ＭＳ Ｐゴシック" charset="0"/>
                <a:cs typeface="Verdana" charset="0"/>
              </a:rPr>
              <a:t>Learning a new skill</a:t>
            </a:r>
          </a:p>
          <a:p>
            <a:pPr lvl="2"/>
            <a:r>
              <a:rPr lang="en-US" sz="2400" dirty="0">
                <a:latin typeface="Verdana" charset="0"/>
                <a:ea typeface="ＭＳ Ｐゴシック" charset="0"/>
                <a:cs typeface="Verdana" charset="0"/>
              </a:rPr>
              <a:t>Example: Line Dancing, Tai </a:t>
            </a:r>
            <a:r>
              <a:rPr lang="en-US" sz="2400" dirty="0" smtClean="0">
                <a:latin typeface="Verdana" charset="0"/>
                <a:ea typeface="ＭＳ Ｐゴシック" charset="0"/>
                <a:cs typeface="Verdana" charset="0"/>
              </a:rPr>
              <a:t>Chi</a:t>
            </a:r>
          </a:p>
          <a:p>
            <a:pPr lvl="1"/>
            <a:r>
              <a:rPr lang="en-US" sz="2400" dirty="0" smtClean="0">
                <a:latin typeface="Verdana" charset="0"/>
                <a:ea typeface="ＭＳ Ｐゴシック" charset="0"/>
                <a:cs typeface="Verdana" charset="0"/>
              </a:rPr>
              <a:t>Recovery of Function </a:t>
            </a:r>
          </a:p>
          <a:p>
            <a:pPr lvl="2"/>
            <a:r>
              <a:rPr lang="en-US" sz="2400" dirty="0" smtClean="0">
                <a:latin typeface="Verdana" charset="0"/>
                <a:ea typeface="ＭＳ Ｐゴシック" charset="0"/>
                <a:cs typeface="Verdana" charset="0"/>
              </a:rPr>
              <a:t>Example: loss of gait from stroke</a:t>
            </a:r>
          </a:p>
          <a:p>
            <a:pPr marL="411480" lvl="1" indent="0">
              <a:buNone/>
            </a:pPr>
            <a:endParaRPr lang="en-US" dirty="0" smtClean="0">
              <a:latin typeface="Verdana" charset="0"/>
              <a:ea typeface="ＭＳ Ｐゴシック" charset="0"/>
              <a:cs typeface="Verdana" charset="0"/>
            </a:endParaRPr>
          </a:p>
          <a:p>
            <a:pPr lvl="2"/>
            <a:endParaRPr lang="en-US" dirty="0" smtClean="0">
              <a:latin typeface="Verdana" charset="0"/>
              <a:ea typeface="ＭＳ Ｐゴシック" charset="0"/>
              <a:cs typeface="Verdana" charset="0"/>
            </a:endParaRPr>
          </a:p>
          <a:p>
            <a:pPr lvl="1"/>
            <a:endParaRPr lang="en-US" sz="2400" dirty="0">
              <a:latin typeface="Verdana" charset="0"/>
              <a:ea typeface="ＭＳ Ｐゴシック" charset="0"/>
              <a:cs typeface="Verdana" charset="0"/>
            </a:endParaRPr>
          </a:p>
          <a:p>
            <a:pPr lvl="1"/>
            <a:endParaRPr lang="en-US" sz="2400" dirty="0" smtClean="0">
              <a:latin typeface="Verdana" charset="0"/>
              <a:ea typeface="ＭＳ Ｐゴシック" charset="0"/>
              <a:cs typeface="Verdana" charset="0"/>
            </a:endParaRPr>
          </a:p>
          <a:p>
            <a:pPr lvl="1"/>
            <a:endParaRPr lang="en-US" sz="2400" dirty="0">
              <a:latin typeface="Verdana" charset="0"/>
              <a:ea typeface="ＭＳ Ｐゴシック" charset="0"/>
              <a:cs typeface="Verdana" charset="0"/>
            </a:endParaRPr>
          </a:p>
        </p:txBody>
      </p:sp>
      <p:pic>
        <p:nvPicPr>
          <p:cNvPr id="5" name="Picture 4" descr="tai ch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214" y="4157804"/>
            <a:ext cx="4508500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7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7740442" cy="1226452"/>
          </a:xfrm>
        </p:spPr>
        <p:txBody>
          <a:bodyPr/>
          <a:lstStyle/>
          <a:p>
            <a:pPr lvl="1" algn="ctr"/>
            <a:r>
              <a:rPr lang="en-US" sz="3200" dirty="0" smtClean="0">
                <a:latin typeface="Verdana" charset="0"/>
                <a:ea typeface="ＭＳ Ｐゴシック" charset="0"/>
                <a:cs typeface="Verdana" charset="0"/>
              </a:rPr>
              <a:t>Measuring Learning</a:t>
            </a:r>
            <a:endParaRPr lang="en-US" sz="3200" dirty="0">
              <a:latin typeface="Verdana" charset="0"/>
              <a:ea typeface="ＭＳ Ｐゴシック" charset="0"/>
              <a:cs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915"/>
            <a:ext cx="7620000" cy="5130885"/>
          </a:xfrm>
        </p:spPr>
        <p:txBody>
          <a:bodyPr/>
          <a:lstStyle/>
          <a:p>
            <a:pPr marL="411480" lvl="1" indent="0">
              <a:buNone/>
            </a:pPr>
            <a:endParaRPr lang="en-US" sz="2400" dirty="0">
              <a:latin typeface="Verdana" charset="0"/>
              <a:ea typeface="ＭＳ Ｐゴシック" charset="0"/>
              <a:cs typeface="Verdana" charset="0"/>
            </a:endParaRPr>
          </a:p>
          <a:p>
            <a:pPr lvl="1"/>
            <a:r>
              <a:rPr lang="en-US" sz="2400" dirty="0" smtClean="0">
                <a:latin typeface="Verdana" charset="0"/>
                <a:ea typeface="ＭＳ Ｐゴシック" charset="0"/>
                <a:cs typeface="Verdana" charset="0"/>
              </a:rPr>
              <a:t>Motor learning vs. Motor performance</a:t>
            </a:r>
          </a:p>
          <a:p>
            <a:pPr marL="411480" lvl="1" indent="0">
              <a:buNone/>
            </a:pPr>
            <a:r>
              <a:rPr lang="en-US" sz="2400" dirty="0" smtClean="0">
                <a:latin typeface="Verdana" charset="0"/>
                <a:ea typeface="ＭＳ Ｐゴシック" charset="0"/>
                <a:cs typeface="Verdana" charset="0"/>
              </a:rPr>
              <a:t>	(long-term)   vs.  (short-term)</a:t>
            </a:r>
          </a:p>
          <a:p>
            <a:pPr marL="411480" lvl="1" indent="0">
              <a:buNone/>
            </a:pPr>
            <a:endParaRPr lang="en-US" dirty="0" smtClean="0"/>
          </a:p>
          <a:p>
            <a:pPr lvl="1"/>
            <a:r>
              <a:rPr lang="en-US" sz="2400" dirty="0">
                <a:latin typeface="Verdana" charset="0"/>
                <a:ea typeface="ＭＳ Ｐゴシック" charset="0"/>
                <a:cs typeface="Verdana" charset="0"/>
              </a:rPr>
              <a:t>“Relatively permanent” long lasting </a:t>
            </a:r>
            <a:r>
              <a:rPr lang="en-US" sz="2400" dirty="0" smtClean="0">
                <a:latin typeface="Verdana" charset="0"/>
                <a:ea typeface="ＭＳ Ｐゴシック" charset="0"/>
                <a:cs typeface="Verdana" charset="0"/>
              </a:rPr>
              <a:t>effects</a:t>
            </a:r>
          </a:p>
          <a:p>
            <a:pPr lvl="1"/>
            <a:r>
              <a:rPr lang="en-US" sz="2400" dirty="0" smtClean="0">
                <a:latin typeface="Verdana" charset="0"/>
                <a:ea typeface="ＭＳ Ｐゴシック" charset="0"/>
                <a:cs typeface="Verdana" charset="0"/>
              </a:rPr>
              <a:t>Retention</a:t>
            </a:r>
          </a:p>
          <a:p>
            <a:pPr lvl="1"/>
            <a:r>
              <a:rPr lang="en-US" sz="2400" dirty="0" smtClean="0">
                <a:latin typeface="Verdana" charset="0"/>
                <a:ea typeface="ＭＳ Ｐゴシック" charset="0"/>
                <a:cs typeface="Verdana" charset="0"/>
              </a:rPr>
              <a:t>Consistency</a:t>
            </a:r>
          </a:p>
          <a:p>
            <a:pPr lvl="1"/>
            <a:r>
              <a:rPr lang="en-US" sz="2400" dirty="0" smtClean="0">
                <a:latin typeface="Verdana" charset="0"/>
                <a:ea typeface="ＭＳ Ｐゴシック" charset="0"/>
                <a:cs typeface="Verdana" charset="0"/>
              </a:rPr>
              <a:t>Accuracy</a:t>
            </a:r>
          </a:p>
          <a:p>
            <a:pPr lvl="1"/>
            <a:r>
              <a:rPr lang="en-US" sz="2400" dirty="0" smtClean="0">
                <a:latin typeface="Verdana" charset="0"/>
                <a:ea typeface="ＭＳ Ｐゴシック" charset="0"/>
                <a:cs typeface="Verdana" charset="0"/>
              </a:rPr>
              <a:t>Transfer tests</a:t>
            </a:r>
          </a:p>
          <a:p>
            <a:pPr lvl="2"/>
            <a:r>
              <a:rPr lang="en-US" sz="2200" dirty="0" smtClean="0">
                <a:latin typeface="Verdana" charset="0"/>
                <a:ea typeface="ＭＳ Ｐゴシック" charset="0"/>
                <a:cs typeface="Verdana" charset="0"/>
              </a:rPr>
              <a:t>Gait while in hospital – transferring to home environment/outside environment</a:t>
            </a:r>
          </a:p>
        </p:txBody>
      </p:sp>
    </p:spTree>
    <p:extLst>
      <p:ext uri="{BB962C8B-B14F-4D97-AF65-F5344CB8AC3E}">
        <p14:creationId xmlns:p14="http://schemas.microsoft.com/office/powerpoint/2010/main" val="184556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381283"/>
          </a:xfrm>
        </p:spPr>
        <p:txBody>
          <a:bodyPr>
            <a:normAutofit/>
          </a:bodyPr>
          <a:lstStyle/>
          <a:p>
            <a:pPr marL="533400" indent="-533400">
              <a:lnSpc>
                <a:spcPct val="90000"/>
              </a:lnSpc>
            </a:pPr>
            <a:r>
              <a:rPr lang="en-US" sz="2800" dirty="0" smtClean="0">
                <a:latin typeface="Times New Roman" charset="0"/>
                <a:ea typeface="ＭＳ Ｐゴシック" charset="0"/>
                <a:cs typeface="Times New Roman" charset="0"/>
              </a:rPr>
              <a:t>What kind? </a:t>
            </a:r>
          </a:p>
          <a:p>
            <a:pPr marL="830580" lvl="1" indent="-533400">
              <a:lnSpc>
                <a:spcPct val="90000"/>
              </a:lnSpc>
            </a:pPr>
            <a:r>
              <a:rPr lang="en-US" sz="2400" dirty="0" smtClean="0">
                <a:latin typeface="Times New Roman" charset="0"/>
                <a:ea typeface="ＭＳ Ｐゴシック" charset="0"/>
                <a:cs typeface="Times New Roman" charset="0"/>
              </a:rPr>
              <a:t>Task</a:t>
            </a:r>
          </a:p>
          <a:p>
            <a:pPr marL="830580" lvl="1" indent="-533400"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Times New Roman" charset="0"/>
              </a:rPr>
              <a:t>Part-</a:t>
            </a:r>
            <a:r>
              <a:rPr lang="en-US" sz="2400" dirty="0" smtClean="0">
                <a:latin typeface="Times New Roman" charset="0"/>
                <a:ea typeface="ＭＳ Ｐゴシック" charset="0"/>
                <a:cs typeface="Times New Roman" charset="0"/>
              </a:rPr>
              <a:t>whole</a:t>
            </a:r>
          </a:p>
          <a:p>
            <a:pPr marL="533400" indent="-533400">
              <a:lnSpc>
                <a:spcPct val="90000"/>
              </a:lnSpc>
            </a:pPr>
            <a:r>
              <a:rPr lang="en-US" sz="2800" dirty="0" smtClean="0">
                <a:latin typeface="Times New Roman" charset="0"/>
                <a:ea typeface="ＭＳ Ｐゴシック" charset="0"/>
                <a:cs typeface="Times New Roman" charset="0"/>
              </a:rPr>
              <a:t>How much? </a:t>
            </a:r>
          </a:p>
          <a:p>
            <a:pPr marL="830580" lvl="1" indent="-533400">
              <a:lnSpc>
                <a:spcPct val="90000"/>
              </a:lnSpc>
            </a:pPr>
            <a:r>
              <a:rPr lang="en-US" sz="2400" dirty="0" smtClean="0">
                <a:latin typeface="Times New Roman" charset="0"/>
                <a:ea typeface="ＭＳ Ｐゴシック" charset="0"/>
                <a:cs typeface="Times New Roman" charset="0"/>
              </a:rPr>
              <a:t>Amount</a:t>
            </a:r>
          </a:p>
          <a:p>
            <a:pPr marL="830580" lvl="1" indent="-533400">
              <a:lnSpc>
                <a:spcPct val="90000"/>
              </a:lnSpc>
            </a:pPr>
            <a:r>
              <a:rPr lang="en-US" sz="2400" dirty="0" smtClean="0">
                <a:latin typeface="Times New Roman" charset="0"/>
                <a:ea typeface="ＭＳ Ｐゴシック" charset="0"/>
                <a:cs typeface="Times New Roman" charset="0"/>
              </a:rPr>
              <a:t>Scheduling</a:t>
            </a:r>
          </a:p>
          <a:p>
            <a:pPr marL="533400" indent="-533400">
              <a:lnSpc>
                <a:spcPct val="90000"/>
              </a:lnSpc>
            </a:pPr>
            <a:r>
              <a:rPr lang="en-US" sz="2800" dirty="0" smtClean="0">
                <a:latin typeface="Times New Roman" charset="0"/>
                <a:ea typeface="ＭＳ Ｐゴシック" charset="0"/>
                <a:cs typeface="Times New Roman" charset="0"/>
              </a:rPr>
              <a:t>In what Order? </a:t>
            </a:r>
          </a:p>
          <a:p>
            <a:pPr marL="830580" lvl="1" indent="-533400">
              <a:lnSpc>
                <a:spcPct val="90000"/>
              </a:lnSpc>
            </a:pPr>
            <a:r>
              <a:rPr lang="en-US" sz="2400" dirty="0" smtClean="0">
                <a:latin typeface="Times New Roman" charset="0"/>
                <a:ea typeface="ＭＳ Ｐゴシック" charset="0"/>
                <a:cs typeface="Times New Roman" charset="0"/>
              </a:rPr>
              <a:t>Blocked</a:t>
            </a:r>
          </a:p>
          <a:p>
            <a:pPr marL="830580" lvl="1" indent="-533400">
              <a:lnSpc>
                <a:spcPct val="90000"/>
              </a:lnSpc>
            </a:pPr>
            <a:r>
              <a:rPr lang="en-US" sz="2400" dirty="0" smtClean="0">
                <a:latin typeface="Times New Roman" charset="0"/>
                <a:ea typeface="ＭＳ Ｐゴシック" charset="0"/>
                <a:cs typeface="Times New Roman" charset="0"/>
              </a:rPr>
              <a:t>Random</a:t>
            </a:r>
          </a:p>
          <a:p>
            <a:pPr marL="830580" lvl="1" indent="-533400">
              <a:lnSpc>
                <a:spcPct val="90000"/>
              </a:lnSpc>
            </a:pPr>
            <a:r>
              <a:rPr lang="en-US" sz="2400" dirty="0" smtClean="0">
                <a:latin typeface="Times New Roman" charset="0"/>
                <a:ea typeface="ＭＳ Ｐゴシック" charset="0"/>
                <a:cs typeface="Times New Roman" charset="0"/>
              </a:rPr>
              <a:t>Distributed</a:t>
            </a:r>
          </a:p>
          <a:p>
            <a:pPr marL="533400" indent="-533400">
              <a:lnSpc>
                <a:spcPct val="90000"/>
              </a:lnSpc>
              <a:buFont typeface="Arial" charset="0"/>
              <a:buAutoNum type="arabicPeriod"/>
            </a:pPr>
            <a:endParaRPr lang="en-US" sz="2400" dirty="0" smtClean="0">
              <a:latin typeface="Times New Roman" charset="0"/>
              <a:ea typeface="ＭＳ Ｐゴシック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43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381283"/>
          </a:xfrm>
        </p:spPr>
        <p:txBody>
          <a:bodyPr>
            <a:normAutofit/>
          </a:bodyPr>
          <a:lstStyle/>
          <a:p>
            <a:pPr marL="533400" indent="-533400">
              <a:lnSpc>
                <a:spcPct val="90000"/>
              </a:lnSpc>
            </a:pPr>
            <a:r>
              <a:rPr lang="en-US" sz="3200" dirty="0" smtClean="0">
                <a:latin typeface="Times New Roman" charset="0"/>
                <a:ea typeface="ＭＳ Ｐゴシック" charset="0"/>
                <a:cs typeface="Times New Roman" charset="0"/>
              </a:rPr>
              <a:t>Variability of task</a:t>
            </a:r>
          </a:p>
          <a:p>
            <a:pPr marL="830580" lvl="1" indent="-533400">
              <a:lnSpc>
                <a:spcPct val="90000"/>
              </a:lnSpc>
            </a:pPr>
            <a:r>
              <a:rPr lang="en-US" sz="2800" dirty="0" smtClean="0">
                <a:latin typeface="Times New Roman" charset="0"/>
                <a:ea typeface="ＭＳ Ｐゴシック" charset="0"/>
                <a:cs typeface="Times New Roman" charset="0"/>
              </a:rPr>
              <a:t>Environment</a:t>
            </a:r>
          </a:p>
          <a:p>
            <a:pPr marL="830580" lvl="1" indent="-533400">
              <a:lnSpc>
                <a:spcPct val="90000"/>
              </a:lnSpc>
            </a:pPr>
            <a:r>
              <a:rPr lang="en-US" sz="2800" dirty="0" smtClean="0">
                <a:latin typeface="Times New Roman" charset="0"/>
                <a:ea typeface="ＭＳ Ｐゴシック" charset="0"/>
                <a:cs typeface="Times New Roman" charset="0"/>
              </a:rPr>
              <a:t>Static vs. Dynamic</a:t>
            </a:r>
          </a:p>
          <a:p>
            <a:pPr marL="533400" indent="-533400">
              <a:lnSpc>
                <a:spcPct val="90000"/>
              </a:lnSpc>
            </a:pPr>
            <a:r>
              <a:rPr lang="en-US" sz="3200" dirty="0" smtClean="0">
                <a:latin typeface="Times New Roman" charset="0"/>
                <a:ea typeface="ＭＳ Ｐゴシック" charset="0"/>
                <a:cs typeface="Times New Roman" charset="0"/>
              </a:rPr>
              <a:t>Specificity</a:t>
            </a:r>
          </a:p>
          <a:p>
            <a:pPr marL="830580" lvl="1" indent="-533400">
              <a:lnSpc>
                <a:spcPct val="90000"/>
              </a:lnSpc>
            </a:pPr>
            <a:r>
              <a:rPr lang="en-US" sz="2800" dirty="0" smtClean="0">
                <a:latin typeface="Times New Roman" charset="0"/>
                <a:ea typeface="ＭＳ Ｐゴシック" charset="0"/>
                <a:cs typeface="Times New Roman" charset="0"/>
              </a:rPr>
              <a:t>Walking on level surface vs. uneven surface</a:t>
            </a:r>
          </a:p>
          <a:p>
            <a:pPr marL="533400" indent="-533400">
              <a:lnSpc>
                <a:spcPct val="90000"/>
              </a:lnSpc>
            </a:pPr>
            <a:r>
              <a:rPr lang="en-US" sz="3200" dirty="0" smtClean="0">
                <a:latin typeface="Times New Roman" charset="0"/>
                <a:ea typeface="ＭＳ Ｐゴシック" charset="0"/>
                <a:cs typeface="Times New Roman" charset="0"/>
              </a:rPr>
              <a:t>Progression</a:t>
            </a:r>
          </a:p>
          <a:p>
            <a:pPr marL="830580" lvl="1" indent="-533400">
              <a:lnSpc>
                <a:spcPct val="90000"/>
              </a:lnSpc>
            </a:pPr>
            <a:r>
              <a:rPr lang="en-US" sz="2800" dirty="0" smtClean="0">
                <a:latin typeface="Times New Roman" charset="0"/>
                <a:ea typeface="ＭＳ Ｐゴシック" charset="0"/>
                <a:cs typeface="Times New Roman" charset="0"/>
              </a:rPr>
              <a:t>Challenge during practice</a:t>
            </a:r>
          </a:p>
          <a:p>
            <a:pPr marL="533400" indent="-533400">
              <a:lnSpc>
                <a:spcPct val="90000"/>
              </a:lnSpc>
            </a:pPr>
            <a:r>
              <a:rPr lang="en-US" sz="3200" dirty="0" smtClean="0">
                <a:latin typeface="Times New Roman" charset="0"/>
                <a:ea typeface="ＭＳ Ｐゴシック" charset="0"/>
                <a:cs typeface="Times New Roman" charset="0"/>
              </a:rPr>
              <a:t>Mental Practice</a:t>
            </a:r>
          </a:p>
          <a:p>
            <a:pPr marL="830580" lvl="1" indent="-533400">
              <a:lnSpc>
                <a:spcPct val="90000"/>
              </a:lnSpc>
            </a:pPr>
            <a:endParaRPr lang="en-US" dirty="0" smtClean="0">
              <a:latin typeface="Times New Roman" charset="0"/>
              <a:ea typeface="ＭＳ Ｐゴシック" charset="0"/>
              <a:cs typeface="Times New Roman" charset="0"/>
            </a:endParaRPr>
          </a:p>
          <a:p>
            <a:pPr marL="533400" indent="-533400">
              <a:lnSpc>
                <a:spcPct val="90000"/>
              </a:lnSpc>
              <a:buFont typeface="Arial" charset="0"/>
              <a:buAutoNum type="arabicPeriod"/>
            </a:pPr>
            <a:endParaRPr lang="en-US" sz="2400" dirty="0" smtClean="0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pic>
        <p:nvPicPr>
          <p:cNvPr id="5" name="Picture 4" descr="Screen Shot 2015-04-22 at 7.07.4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8884" y="498364"/>
            <a:ext cx="3036689" cy="294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85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1569</TotalTime>
  <Words>1519</Words>
  <Application>Microsoft Macintosh PowerPoint</Application>
  <PresentationFormat>On-screen Show (4:3)</PresentationFormat>
  <Paragraphs>243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Arial</vt:lpstr>
      <vt:lpstr>Calibri</vt:lpstr>
      <vt:lpstr>Cambria</vt:lpstr>
      <vt:lpstr>ＭＳ Ｐゴシック</vt:lpstr>
      <vt:lpstr>Tahoma</vt:lpstr>
      <vt:lpstr>Times New Roman</vt:lpstr>
      <vt:lpstr>Verdana</vt:lpstr>
      <vt:lpstr>Wingdings</vt:lpstr>
      <vt:lpstr>Adjacency</vt:lpstr>
      <vt:lpstr>Motor Learning Principles used to aid CVA Recovery</vt:lpstr>
      <vt:lpstr>Objectives</vt:lpstr>
      <vt:lpstr>Definition</vt:lpstr>
      <vt:lpstr>Factors Influencing Motor Learning</vt:lpstr>
      <vt:lpstr>Stages of Learning</vt:lpstr>
      <vt:lpstr>Implications in Rehabilitation</vt:lpstr>
      <vt:lpstr>Measuring Learning</vt:lpstr>
      <vt:lpstr>Practice </vt:lpstr>
      <vt:lpstr>Practice continued</vt:lpstr>
      <vt:lpstr>Feedback</vt:lpstr>
      <vt:lpstr>Feedback</vt:lpstr>
      <vt:lpstr>Case Study</vt:lpstr>
      <vt:lpstr>Case Study Idea</vt:lpstr>
      <vt:lpstr>Feedback</vt:lpstr>
      <vt:lpstr>Amount of Practice  </vt:lpstr>
      <vt:lpstr>Constraint Induced Movement Therapy (CIMT)</vt:lpstr>
      <vt:lpstr>Practice</vt:lpstr>
      <vt:lpstr>Practice</vt:lpstr>
      <vt:lpstr>Practice</vt:lpstr>
      <vt:lpstr>Practice</vt:lpstr>
      <vt:lpstr>Internal vs. External Focus</vt:lpstr>
      <vt:lpstr>Internal vs. External Focus</vt:lpstr>
      <vt:lpstr>Internal vs. External Focus</vt:lpstr>
      <vt:lpstr>Explicit vs. Implicit Feedback</vt:lpstr>
      <vt:lpstr>Virtual Reality-Based Rehabilitation</vt:lpstr>
      <vt:lpstr>Accelerated Skill Acquisition Program (Winstein, 2014)</vt:lpstr>
      <vt:lpstr>Accelerated Skill Acquisition Program (Winstein, 2014)</vt:lpstr>
      <vt:lpstr>Key Points to Remember</vt:lpstr>
      <vt:lpstr>Key Points to Remember</vt:lpstr>
      <vt:lpstr>References  </vt:lpstr>
      <vt:lpstr>References  </vt:lpstr>
      <vt:lpstr>Questions??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Motor Learning techniques for recovery after a Stroke</dc:title>
  <dc:creator>Karl</dc:creator>
  <cp:lastModifiedBy>Microsoft Office User</cp:lastModifiedBy>
  <cp:revision>80</cp:revision>
  <cp:lastPrinted>2015-04-18T17:19:18Z</cp:lastPrinted>
  <dcterms:created xsi:type="dcterms:W3CDTF">2015-04-14T11:29:48Z</dcterms:created>
  <dcterms:modified xsi:type="dcterms:W3CDTF">2016-04-21T14:21:33Z</dcterms:modified>
</cp:coreProperties>
</file>