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13"/>
  </p:notesMasterIdLst>
  <p:sldIdLst>
    <p:sldId id="256" r:id="rId2"/>
    <p:sldId id="364" r:id="rId3"/>
    <p:sldId id="323" r:id="rId4"/>
    <p:sldId id="327" r:id="rId5"/>
    <p:sldId id="325" r:id="rId6"/>
    <p:sldId id="257" r:id="rId7"/>
    <p:sldId id="258" r:id="rId8"/>
    <p:sldId id="260" r:id="rId9"/>
    <p:sldId id="261" r:id="rId10"/>
    <p:sldId id="262" r:id="rId11"/>
    <p:sldId id="263" r:id="rId12"/>
    <p:sldId id="264" r:id="rId13"/>
    <p:sldId id="265" r:id="rId14"/>
    <p:sldId id="271" r:id="rId15"/>
    <p:sldId id="272" r:id="rId16"/>
    <p:sldId id="328" r:id="rId17"/>
    <p:sldId id="353" r:id="rId18"/>
    <p:sldId id="273" r:id="rId19"/>
    <p:sldId id="274" r:id="rId20"/>
    <p:sldId id="275" r:id="rId21"/>
    <p:sldId id="330" r:id="rId22"/>
    <p:sldId id="331" r:id="rId23"/>
    <p:sldId id="277" r:id="rId24"/>
    <p:sldId id="332" r:id="rId25"/>
    <p:sldId id="398" r:id="rId26"/>
    <p:sldId id="399" r:id="rId27"/>
    <p:sldId id="278" r:id="rId28"/>
    <p:sldId id="335" r:id="rId29"/>
    <p:sldId id="279" r:id="rId30"/>
    <p:sldId id="400" r:id="rId31"/>
    <p:sldId id="280" r:id="rId32"/>
    <p:sldId id="337" r:id="rId33"/>
    <p:sldId id="401" r:id="rId34"/>
    <p:sldId id="338" r:id="rId35"/>
    <p:sldId id="281" r:id="rId36"/>
    <p:sldId id="282" r:id="rId37"/>
    <p:sldId id="339" r:id="rId38"/>
    <p:sldId id="402" r:id="rId39"/>
    <p:sldId id="283" r:id="rId40"/>
    <p:sldId id="285" r:id="rId41"/>
    <p:sldId id="341" r:id="rId42"/>
    <p:sldId id="343" r:id="rId43"/>
    <p:sldId id="344" r:id="rId44"/>
    <p:sldId id="289" r:id="rId45"/>
    <p:sldId id="308" r:id="rId46"/>
    <p:sldId id="284" r:id="rId47"/>
    <p:sldId id="347" r:id="rId48"/>
    <p:sldId id="345" r:id="rId49"/>
    <p:sldId id="360" r:id="rId50"/>
    <p:sldId id="348" r:id="rId51"/>
    <p:sldId id="342" r:id="rId52"/>
    <p:sldId id="349" r:id="rId53"/>
    <p:sldId id="350" r:id="rId54"/>
    <p:sldId id="357" r:id="rId55"/>
    <p:sldId id="359" r:id="rId56"/>
    <p:sldId id="269" r:id="rId57"/>
    <p:sldId id="295" r:id="rId58"/>
    <p:sldId id="403" r:id="rId59"/>
    <p:sldId id="296" r:id="rId60"/>
    <p:sldId id="404" r:id="rId61"/>
    <p:sldId id="297" r:id="rId62"/>
    <p:sldId id="291" r:id="rId63"/>
    <p:sldId id="298" r:id="rId64"/>
    <p:sldId id="300" r:id="rId65"/>
    <p:sldId id="369" r:id="rId66"/>
    <p:sldId id="299" r:id="rId67"/>
    <p:sldId id="301" r:id="rId68"/>
    <p:sldId id="368" r:id="rId69"/>
    <p:sldId id="302" r:id="rId70"/>
    <p:sldId id="303" r:id="rId71"/>
    <p:sldId id="372" r:id="rId72"/>
    <p:sldId id="375" r:id="rId73"/>
    <p:sldId id="376" r:id="rId74"/>
    <p:sldId id="377" r:id="rId75"/>
    <p:sldId id="370" r:id="rId76"/>
    <p:sldId id="267" r:id="rId77"/>
    <p:sldId id="306" r:id="rId78"/>
    <p:sldId id="311" r:id="rId79"/>
    <p:sldId id="378" r:id="rId80"/>
    <p:sldId id="379" r:id="rId81"/>
    <p:sldId id="380" r:id="rId82"/>
    <p:sldId id="381" r:id="rId83"/>
    <p:sldId id="315" r:id="rId84"/>
    <p:sldId id="382" r:id="rId85"/>
    <p:sldId id="383" r:id="rId86"/>
    <p:sldId id="385" r:id="rId87"/>
    <p:sldId id="384" r:id="rId88"/>
    <p:sldId id="319" r:id="rId89"/>
    <p:sldId id="386" r:id="rId90"/>
    <p:sldId id="387" r:id="rId91"/>
    <p:sldId id="389" r:id="rId92"/>
    <p:sldId id="388" r:id="rId93"/>
    <p:sldId id="390" r:id="rId94"/>
    <p:sldId id="391" r:id="rId95"/>
    <p:sldId id="392" r:id="rId96"/>
    <p:sldId id="393" r:id="rId97"/>
    <p:sldId id="394" r:id="rId98"/>
    <p:sldId id="405" r:id="rId99"/>
    <p:sldId id="395" r:id="rId100"/>
    <p:sldId id="406" r:id="rId101"/>
    <p:sldId id="321" r:id="rId102"/>
    <p:sldId id="396" r:id="rId103"/>
    <p:sldId id="320" r:id="rId104"/>
    <p:sldId id="397" r:id="rId105"/>
    <p:sldId id="290" r:id="rId106"/>
    <p:sldId id="322" r:id="rId107"/>
    <p:sldId id="352" r:id="rId108"/>
    <p:sldId id="259" r:id="rId109"/>
    <p:sldId id="356" r:id="rId110"/>
    <p:sldId id="365" r:id="rId111"/>
    <p:sldId id="373" r:id="rId1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28" autoAdjust="0"/>
    <p:restoredTop sz="69045" autoAdjust="0"/>
  </p:normalViewPr>
  <p:slideViewPr>
    <p:cSldViewPr snapToGrid="0">
      <p:cViewPr varScale="1">
        <p:scale>
          <a:sx n="45" d="100"/>
          <a:sy n="45" d="100"/>
        </p:scale>
        <p:origin x="67"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D0D49-72E9-4C31-ABB9-34F43D31AC6A}"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EED64D3F-5A0B-4ACC-BE06-E20AC9E24611}">
      <dgm:prSet phldrT="[Text]"/>
      <dgm:spPr>
        <a:solidFill>
          <a:srgbClr val="C00000"/>
        </a:solidFill>
        <a:ln>
          <a:solidFill>
            <a:srgbClr val="B83F32"/>
          </a:solidFill>
        </a:ln>
      </dgm:spPr>
      <dgm:t>
        <a:bodyPr/>
        <a:lstStyle/>
        <a:p>
          <a:r>
            <a:rPr lang="en-US" dirty="0" smtClean="0">
              <a:solidFill>
                <a:schemeClr val="bg1"/>
              </a:solidFill>
            </a:rPr>
            <a:t>(+) prognosis</a:t>
          </a:r>
          <a:endParaRPr lang="en-US" dirty="0">
            <a:solidFill>
              <a:schemeClr val="bg1"/>
            </a:solidFill>
          </a:endParaRPr>
        </a:p>
      </dgm:t>
    </dgm:pt>
    <dgm:pt modelId="{BFC8AC54-2CF7-465D-8461-6588D4497B89}" type="parTrans" cxnId="{073B671B-1666-42C7-A880-E5669C21AB76}">
      <dgm:prSet/>
      <dgm:spPr/>
      <dgm:t>
        <a:bodyPr/>
        <a:lstStyle/>
        <a:p>
          <a:endParaRPr lang="en-US"/>
        </a:p>
      </dgm:t>
    </dgm:pt>
    <dgm:pt modelId="{CA88496C-B854-4907-9A17-A3BE164447E0}" type="sibTrans" cxnId="{073B671B-1666-42C7-A880-E5669C21AB76}">
      <dgm:prSet/>
      <dgm:spPr/>
      <dgm:t>
        <a:bodyPr/>
        <a:lstStyle/>
        <a:p>
          <a:endParaRPr lang="en-US"/>
        </a:p>
      </dgm:t>
    </dgm:pt>
    <dgm:pt modelId="{4339B2F5-F3B7-4091-9D11-0B214BA7EAD0}">
      <dgm:prSet phldrT="[Text]" custT="1"/>
      <dgm:spPr/>
      <dgm:t>
        <a:bodyPr/>
        <a:lstStyle/>
        <a:p>
          <a:r>
            <a:rPr lang="en-US" sz="2800" b="1" u="sng" dirty="0" smtClean="0"/>
            <a:t>Operative</a:t>
          </a:r>
        </a:p>
        <a:p>
          <a:r>
            <a:rPr lang="en-US" sz="2200" dirty="0" smtClean="0"/>
            <a:t>A majority return to pitching with biomechanics similar to non-injured professionals</a:t>
          </a:r>
          <a:r>
            <a:rPr lang="en-US" sz="2200" baseline="30000" dirty="0" smtClean="0"/>
            <a:t>24</a:t>
          </a:r>
          <a:endParaRPr lang="en-US" sz="2200" u="sng" dirty="0"/>
        </a:p>
      </dgm:t>
    </dgm:pt>
    <dgm:pt modelId="{94980708-583C-4F60-8ED7-291431D35D26}" type="parTrans" cxnId="{3E330F8D-C433-48E5-B490-41C1287F2398}">
      <dgm:prSet/>
      <dgm:spPr/>
      <dgm:t>
        <a:bodyPr/>
        <a:lstStyle/>
        <a:p>
          <a:endParaRPr lang="en-US"/>
        </a:p>
      </dgm:t>
    </dgm:pt>
    <dgm:pt modelId="{46636E99-86AD-41C6-A5A2-53D853D98731}" type="sibTrans" cxnId="{3E330F8D-C433-48E5-B490-41C1287F2398}">
      <dgm:prSet/>
      <dgm:spPr/>
      <dgm:t>
        <a:bodyPr/>
        <a:lstStyle/>
        <a:p>
          <a:endParaRPr lang="en-US"/>
        </a:p>
      </dgm:t>
    </dgm:pt>
    <dgm:pt modelId="{3E28847C-289D-48C1-A8F5-E7F5AFD3D44A}">
      <dgm:prSet phldrT="[Text]"/>
      <dgm:spPr>
        <a:solidFill>
          <a:schemeClr val="tx1"/>
        </a:solidFill>
      </dgm:spPr>
      <dgm:t>
        <a:bodyPr/>
        <a:lstStyle/>
        <a:p>
          <a:r>
            <a:rPr lang="en-US" dirty="0" smtClean="0">
              <a:solidFill>
                <a:schemeClr val="bg1"/>
              </a:solidFill>
            </a:rPr>
            <a:t>(-) prognosis</a:t>
          </a:r>
          <a:endParaRPr lang="en-US" dirty="0">
            <a:solidFill>
              <a:schemeClr val="bg1"/>
            </a:solidFill>
          </a:endParaRPr>
        </a:p>
      </dgm:t>
    </dgm:pt>
    <dgm:pt modelId="{2D39DE0F-BFB2-44DE-A3C0-34A9F06E48E4}" type="parTrans" cxnId="{027405F9-05CC-4AA3-8F0F-F70203680E36}">
      <dgm:prSet/>
      <dgm:spPr/>
      <dgm:t>
        <a:bodyPr/>
        <a:lstStyle/>
        <a:p>
          <a:endParaRPr lang="en-US"/>
        </a:p>
      </dgm:t>
    </dgm:pt>
    <dgm:pt modelId="{B1F478F0-E250-4DF1-985E-9F363424814C}" type="sibTrans" cxnId="{027405F9-05CC-4AA3-8F0F-F70203680E36}">
      <dgm:prSet/>
      <dgm:spPr/>
      <dgm:t>
        <a:bodyPr/>
        <a:lstStyle/>
        <a:p>
          <a:endParaRPr lang="en-US"/>
        </a:p>
      </dgm:t>
    </dgm:pt>
    <dgm:pt modelId="{57AC3F8A-BC75-4B9D-AC86-9197911AF200}">
      <dgm:prSet phldrT="[Text]" custT="1"/>
      <dgm:spPr/>
      <dgm:t>
        <a:bodyPr/>
        <a:lstStyle/>
        <a:p>
          <a:r>
            <a:rPr lang="en-US" sz="2800" b="1" u="sng" dirty="0" smtClean="0"/>
            <a:t>Non-operative</a:t>
          </a:r>
        </a:p>
        <a:p>
          <a:r>
            <a:rPr lang="en-US" sz="2200" b="0" u="none" dirty="0" smtClean="0"/>
            <a:t>Decreased velocity, control, endurance, or inability to throw</a:t>
          </a:r>
          <a:r>
            <a:rPr lang="en-US" sz="2200" b="0" u="none" baseline="30000" dirty="0" smtClean="0"/>
            <a:t>50</a:t>
          </a:r>
          <a:r>
            <a:rPr lang="en-US" sz="2200" b="0" u="sng" dirty="0" smtClean="0"/>
            <a:t> </a:t>
          </a:r>
          <a:endParaRPr lang="en-US" sz="2200" b="0" u="sng" dirty="0"/>
        </a:p>
      </dgm:t>
    </dgm:pt>
    <dgm:pt modelId="{1FC41C06-0225-4D67-8D96-295CE5229BE7}" type="parTrans" cxnId="{C6BD3A07-B9D5-4AE1-9807-054F2FACDD2A}">
      <dgm:prSet/>
      <dgm:spPr/>
      <dgm:t>
        <a:bodyPr/>
        <a:lstStyle/>
        <a:p>
          <a:endParaRPr lang="en-US"/>
        </a:p>
      </dgm:t>
    </dgm:pt>
    <dgm:pt modelId="{2CCD5460-5AA1-438F-BF03-D097A4D2A80C}" type="sibTrans" cxnId="{C6BD3A07-B9D5-4AE1-9807-054F2FACDD2A}">
      <dgm:prSet/>
      <dgm:spPr/>
      <dgm:t>
        <a:bodyPr/>
        <a:lstStyle/>
        <a:p>
          <a:endParaRPr lang="en-US"/>
        </a:p>
      </dgm:t>
    </dgm:pt>
    <dgm:pt modelId="{7CFDAA32-B257-42DA-AF4F-A0C4FBF19889}" type="pres">
      <dgm:prSet presAssocID="{85DD0D49-72E9-4C31-ABB9-34F43D31AC6A}" presName="Name0" presStyleCnt="0">
        <dgm:presLayoutVars>
          <dgm:chMax val="2"/>
          <dgm:dir/>
          <dgm:animOne val="branch"/>
          <dgm:animLvl val="lvl"/>
          <dgm:resizeHandles val="exact"/>
        </dgm:presLayoutVars>
      </dgm:prSet>
      <dgm:spPr/>
      <dgm:t>
        <a:bodyPr/>
        <a:lstStyle/>
        <a:p>
          <a:endParaRPr lang="en-US"/>
        </a:p>
      </dgm:t>
    </dgm:pt>
    <dgm:pt modelId="{2E938CAC-B30F-4B98-857E-0216BE6E5E13}" type="pres">
      <dgm:prSet presAssocID="{85DD0D49-72E9-4C31-ABB9-34F43D31AC6A}" presName="Background" presStyleLbl="node1" presStyleIdx="0" presStyleCnt="1"/>
      <dgm:spPr>
        <a:solidFill>
          <a:schemeClr val="tx2">
            <a:lumMod val="20000"/>
            <a:lumOff val="80000"/>
          </a:schemeClr>
        </a:solidFill>
      </dgm:spPr>
    </dgm:pt>
    <dgm:pt modelId="{CF402AE4-90D6-4DF2-95D3-D0F089E1CCAA}" type="pres">
      <dgm:prSet presAssocID="{85DD0D49-72E9-4C31-ABB9-34F43D31AC6A}" presName="Divider" presStyleLbl="callout" presStyleIdx="0" presStyleCnt="1"/>
      <dgm:spPr/>
    </dgm:pt>
    <dgm:pt modelId="{16DB9D21-C0BD-4D61-B4FE-AB4C2181E942}" type="pres">
      <dgm:prSet presAssocID="{85DD0D49-72E9-4C31-ABB9-34F43D31AC6A}" presName="ChildText1" presStyleLbl="revTx" presStyleIdx="0" presStyleCnt="0" custLinFactNeighborY="-4819">
        <dgm:presLayoutVars>
          <dgm:chMax val="0"/>
          <dgm:chPref val="0"/>
          <dgm:bulletEnabled val="1"/>
        </dgm:presLayoutVars>
      </dgm:prSet>
      <dgm:spPr/>
      <dgm:t>
        <a:bodyPr/>
        <a:lstStyle/>
        <a:p>
          <a:endParaRPr lang="en-US"/>
        </a:p>
      </dgm:t>
    </dgm:pt>
    <dgm:pt modelId="{1296B8EE-D052-44DE-B6F5-DE8CBC542FA0}" type="pres">
      <dgm:prSet presAssocID="{85DD0D49-72E9-4C31-ABB9-34F43D31AC6A}" presName="ChildText2" presStyleLbl="revTx" presStyleIdx="0" presStyleCnt="0" custScaleX="112384" custLinFactNeighborX="462" custLinFactNeighborY="-3945">
        <dgm:presLayoutVars>
          <dgm:chMax val="0"/>
          <dgm:chPref val="0"/>
          <dgm:bulletEnabled val="1"/>
        </dgm:presLayoutVars>
      </dgm:prSet>
      <dgm:spPr/>
      <dgm:t>
        <a:bodyPr/>
        <a:lstStyle/>
        <a:p>
          <a:endParaRPr lang="en-US"/>
        </a:p>
      </dgm:t>
    </dgm:pt>
    <dgm:pt modelId="{34B6930D-B9B4-4F62-838A-B267FDE46BCB}" type="pres">
      <dgm:prSet presAssocID="{85DD0D49-72E9-4C31-ABB9-34F43D31AC6A}" presName="ParentText1" presStyleLbl="revTx" presStyleIdx="0" presStyleCnt="0">
        <dgm:presLayoutVars>
          <dgm:chMax val="1"/>
          <dgm:chPref val="1"/>
        </dgm:presLayoutVars>
      </dgm:prSet>
      <dgm:spPr/>
      <dgm:t>
        <a:bodyPr/>
        <a:lstStyle/>
        <a:p>
          <a:endParaRPr lang="en-US"/>
        </a:p>
      </dgm:t>
    </dgm:pt>
    <dgm:pt modelId="{E085E778-A90A-43CB-85BB-81695CE62F61}" type="pres">
      <dgm:prSet presAssocID="{85DD0D49-72E9-4C31-ABB9-34F43D31AC6A}" presName="ParentShape1" presStyleLbl="alignImgPlace1" presStyleIdx="0" presStyleCnt="2">
        <dgm:presLayoutVars/>
      </dgm:prSet>
      <dgm:spPr/>
      <dgm:t>
        <a:bodyPr/>
        <a:lstStyle/>
        <a:p>
          <a:endParaRPr lang="en-US"/>
        </a:p>
      </dgm:t>
    </dgm:pt>
    <dgm:pt modelId="{498C959F-E139-4D71-A253-F6D1AE9B7316}" type="pres">
      <dgm:prSet presAssocID="{85DD0D49-72E9-4C31-ABB9-34F43D31AC6A}" presName="ParentText2" presStyleLbl="revTx" presStyleIdx="0" presStyleCnt="0">
        <dgm:presLayoutVars>
          <dgm:chMax val="1"/>
          <dgm:chPref val="1"/>
        </dgm:presLayoutVars>
      </dgm:prSet>
      <dgm:spPr/>
      <dgm:t>
        <a:bodyPr/>
        <a:lstStyle/>
        <a:p>
          <a:endParaRPr lang="en-US"/>
        </a:p>
      </dgm:t>
    </dgm:pt>
    <dgm:pt modelId="{760D6ACF-3841-482E-8C4B-7D07FB3FAE0E}" type="pres">
      <dgm:prSet presAssocID="{85DD0D49-72E9-4C31-ABB9-34F43D31AC6A}" presName="ParentShape2" presStyleLbl="alignImgPlace1" presStyleIdx="1" presStyleCnt="2">
        <dgm:presLayoutVars/>
      </dgm:prSet>
      <dgm:spPr/>
      <dgm:t>
        <a:bodyPr/>
        <a:lstStyle/>
        <a:p>
          <a:endParaRPr lang="en-US"/>
        </a:p>
      </dgm:t>
    </dgm:pt>
  </dgm:ptLst>
  <dgm:cxnLst>
    <dgm:cxn modelId="{073B671B-1666-42C7-A880-E5669C21AB76}" srcId="{85DD0D49-72E9-4C31-ABB9-34F43D31AC6A}" destId="{EED64D3F-5A0B-4ACC-BE06-E20AC9E24611}" srcOrd="0" destOrd="0" parTransId="{BFC8AC54-2CF7-465D-8461-6588D4497B89}" sibTransId="{CA88496C-B854-4907-9A17-A3BE164447E0}"/>
    <dgm:cxn modelId="{C2F299CD-D684-4D93-933B-45CEF68127E5}" type="presOf" srcId="{57AC3F8A-BC75-4B9D-AC86-9197911AF200}" destId="{1296B8EE-D052-44DE-B6F5-DE8CBC542FA0}" srcOrd="0" destOrd="0" presId="urn:microsoft.com/office/officeart/2009/3/layout/OpposingIdeas"/>
    <dgm:cxn modelId="{C08F55C1-E32D-4AD6-971D-E9C7EBBA4B42}" type="presOf" srcId="{EED64D3F-5A0B-4ACC-BE06-E20AC9E24611}" destId="{E085E778-A90A-43CB-85BB-81695CE62F61}" srcOrd="1" destOrd="0" presId="urn:microsoft.com/office/officeart/2009/3/layout/OpposingIdeas"/>
    <dgm:cxn modelId="{C6BD3A07-B9D5-4AE1-9807-054F2FACDD2A}" srcId="{3E28847C-289D-48C1-A8F5-E7F5AFD3D44A}" destId="{57AC3F8A-BC75-4B9D-AC86-9197911AF200}" srcOrd="0" destOrd="0" parTransId="{1FC41C06-0225-4D67-8D96-295CE5229BE7}" sibTransId="{2CCD5460-5AA1-438F-BF03-D097A4D2A80C}"/>
    <dgm:cxn modelId="{89A686CE-2C60-40FD-B88C-20D064188B1D}" type="presOf" srcId="{3E28847C-289D-48C1-A8F5-E7F5AFD3D44A}" destId="{498C959F-E139-4D71-A253-F6D1AE9B7316}" srcOrd="0" destOrd="0" presId="urn:microsoft.com/office/officeart/2009/3/layout/OpposingIdeas"/>
    <dgm:cxn modelId="{07AC11D0-C3DE-42DE-98E4-86BF2273F945}" type="presOf" srcId="{3E28847C-289D-48C1-A8F5-E7F5AFD3D44A}" destId="{760D6ACF-3841-482E-8C4B-7D07FB3FAE0E}" srcOrd="1" destOrd="0" presId="urn:microsoft.com/office/officeart/2009/3/layout/OpposingIdeas"/>
    <dgm:cxn modelId="{3E330F8D-C433-48E5-B490-41C1287F2398}" srcId="{EED64D3F-5A0B-4ACC-BE06-E20AC9E24611}" destId="{4339B2F5-F3B7-4091-9D11-0B214BA7EAD0}" srcOrd="0" destOrd="0" parTransId="{94980708-583C-4F60-8ED7-291431D35D26}" sibTransId="{46636E99-86AD-41C6-A5A2-53D853D98731}"/>
    <dgm:cxn modelId="{D0432326-5B5D-4B76-9903-493242A69A7A}" type="presOf" srcId="{85DD0D49-72E9-4C31-ABB9-34F43D31AC6A}" destId="{7CFDAA32-B257-42DA-AF4F-A0C4FBF19889}" srcOrd="0" destOrd="0" presId="urn:microsoft.com/office/officeart/2009/3/layout/OpposingIdeas"/>
    <dgm:cxn modelId="{295CE23C-A766-4D1F-AD9C-835DB21551C9}" type="presOf" srcId="{EED64D3F-5A0B-4ACC-BE06-E20AC9E24611}" destId="{34B6930D-B9B4-4F62-838A-B267FDE46BCB}" srcOrd="0" destOrd="0" presId="urn:microsoft.com/office/officeart/2009/3/layout/OpposingIdeas"/>
    <dgm:cxn modelId="{76897B4E-E62F-4AED-8419-69B1D9908925}" type="presOf" srcId="{4339B2F5-F3B7-4091-9D11-0B214BA7EAD0}" destId="{16DB9D21-C0BD-4D61-B4FE-AB4C2181E942}" srcOrd="0" destOrd="0" presId="urn:microsoft.com/office/officeart/2009/3/layout/OpposingIdeas"/>
    <dgm:cxn modelId="{027405F9-05CC-4AA3-8F0F-F70203680E36}" srcId="{85DD0D49-72E9-4C31-ABB9-34F43D31AC6A}" destId="{3E28847C-289D-48C1-A8F5-E7F5AFD3D44A}" srcOrd="1" destOrd="0" parTransId="{2D39DE0F-BFB2-44DE-A3C0-34A9F06E48E4}" sibTransId="{B1F478F0-E250-4DF1-985E-9F363424814C}"/>
    <dgm:cxn modelId="{E207ABCB-E270-4E11-A052-AEBC5AC451A6}" type="presParOf" srcId="{7CFDAA32-B257-42DA-AF4F-A0C4FBF19889}" destId="{2E938CAC-B30F-4B98-857E-0216BE6E5E13}" srcOrd="0" destOrd="0" presId="urn:microsoft.com/office/officeart/2009/3/layout/OpposingIdeas"/>
    <dgm:cxn modelId="{66D8151E-9E74-4C5D-B9F0-D10C42321B72}" type="presParOf" srcId="{7CFDAA32-B257-42DA-AF4F-A0C4FBF19889}" destId="{CF402AE4-90D6-4DF2-95D3-D0F089E1CCAA}" srcOrd="1" destOrd="0" presId="urn:microsoft.com/office/officeart/2009/3/layout/OpposingIdeas"/>
    <dgm:cxn modelId="{858F0EE0-6B12-4DAB-9992-2374DE75EF9A}" type="presParOf" srcId="{7CFDAA32-B257-42DA-AF4F-A0C4FBF19889}" destId="{16DB9D21-C0BD-4D61-B4FE-AB4C2181E942}" srcOrd="2" destOrd="0" presId="urn:microsoft.com/office/officeart/2009/3/layout/OpposingIdeas"/>
    <dgm:cxn modelId="{F220FB25-2FCC-4A35-A4E0-25459E51558B}" type="presParOf" srcId="{7CFDAA32-B257-42DA-AF4F-A0C4FBF19889}" destId="{1296B8EE-D052-44DE-B6F5-DE8CBC542FA0}" srcOrd="3" destOrd="0" presId="urn:microsoft.com/office/officeart/2009/3/layout/OpposingIdeas"/>
    <dgm:cxn modelId="{49A1280F-DA9C-4529-B295-6CF5CDA2EC43}" type="presParOf" srcId="{7CFDAA32-B257-42DA-AF4F-A0C4FBF19889}" destId="{34B6930D-B9B4-4F62-838A-B267FDE46BCB}" srcOrd="4" destOrd="0" presId="urn:microsoft.com/office/officeart/2009/3/layout/OpposingIdeas"/>
    <dgm:cxn modelId="{CBAA7616-C83C-45FA-8C71-B63988A4B180}" type="presParOf" srcId="{7CFDAA32-B257-42DA-AF4F-A0C4FBF19889}" destId="{E085E778-A90A-43CB-85BB-81695CE62F61}" srcOrd="5" destOrd="0" presId="urn:microsoft.com/office/officeart/2009/3/layout/OpposingIdeas"/>
    <dgm:cxn modelId="{5B2F3AEB-70F4-46B2-AB9F-565FC83C6DDD}" type="presParOf" srcId="{7CFDAA32-B257-42DA-AF4F-A0C4FBF19889}" destId="{498C959F-E139-4D71-A253-F6D1AE9B7316}" srcOrd="6" destOrd="0" presId="urn:microsoft.com/office/officeart/2009/3/layout/OpposingIdeas"/>
    <dgm:cxn modelId="{0BAF8D23-F46D-4B4A-B81A-A4BAAA9F0D59}" type="presParOf" srcId="{7CFDAA32-B257-42DA-AF4F-A0C4FBF19889}" destId="{760D6ACF-3841-482E-8C4B-7D07FB3FAE0E}"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3300" dirty="0" smtClean="0">
            <a:solidFill>
              <a:schemeClr val="bg1"/>
            </a:solidFill>
          </a:endParaRPr>
        </a:p>
        <a:p>
          <a:r>
            <a:rPr lang="en-US" sz="2200" dirty="0" smtClean="0">
              <a:solidFill>
                <a:schemeClr val="bg1"/>
              </a:solidFill>
            </a:rPr>
            <a:t>Return to activity</a:t>
          </a:r>
        </a:p>
        <a:p>
          <a:r>
            <a:rPr lang="en-US" sz="2200" dirty="0" smtClean="0">
              <a:solidFill>
                <a:schemeClr val="bg1"/>
              </a:solidFill>
            </a:rPr>
            <a:t>Prevent re-injury</a:t>
          </a:r>
        </a:p>
        <a:p>
          <a:endParaRPr lang="en-US" sz="33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0" presStyleCnt="1" custScaleY="235320"/>
      <dgm:spPr/>
      <dgm:t>
        <a:bodyPr/>
        <a:lstStyle/>
        <a:p>
          <a:endParaRPr lang="en-US"/>
        </a:p>
      </dgm:t>
    </dgm:pt>
    <dgm:pt modelId="{796C2385-21FC-4FC6-A060-757DA0CE729A}" type="pres">
      <dgm:prSet presAssocID="{8F055C6A-A877-4EAF-B0D5-3CFBF4C3C416}" presName="firstChildTx" presStyleLbl="bgAccFollowNode1" presStyleIdx="0" presStyleCnt="1">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0" presStyleCnt="1"/>
      <dgm:spPr/>
      <dgm:t>
        <a:bodyPr/>
        <a:lstStyle/>
        <a:p>
          <a:endParaRPr lang="en-US"/>
        </a:p>
      </dgm:t>
    </dgm:pt>
  </dgm:ptLst>
  <dgm:cxnLst>
    <dgm:cxn modelId="{64A498E4-6142-487B-8C04-2414EF48885D}" type="presOf" srcId="{8F055C6A-A877-4EAF-B0D5-3CFBF4C3C416}" destId="{38A6D16B-F6A7-4D97-97C5-1EC71D503256}" srcOrd="0" destOrd="0" presId="urn:microsoft.com/office/officeart/2005/8/layout/hList9"/>
    <dgm:cxn modelId="{58B80AA1-8D57-441B-BD6B-19B663B9AFF2}" srcId="{51A5C0A5-4EB3-4402-9CBE-30E20E4B1EF9}" destId="{8F055C6A-A877-4EAF-B0D5-3CFBF4C3C416}" srcOrd="0" destOrd="0" parTransId="{A6C4AD9D-FEF7-451C-8DB2-AE4BBD8867E8}" sibTransId="{408E6CE6-CDB8-4E4D-B0B4-5D9584554BCF}"/>
    <dgm:cxn modelId="{C7AC023D-93AB-4A6E-9C2C-A9B7D0C0722A}" type="presOf" srcId="{51A5C0A5-4EB3-4402-9CBE-30E20E4B1EF9}" destId="{AD119607-C318-4416-AFA5-601BE1CF0D97}" srcOrd="0"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D083587C-7F97-4184-AC29-D4219B2A7FB0}" type="presOf" srcId="{8ABC09AA-8DDC-4A93-96E8-979FD7214929}" destId="{823B64D6-1EFD-4117-A42E-7B88DFFFA000}" srcOrd="0" destOrd="0" presId="urn:microsoft.com/office/officeart/2005/8/layout/hList9"/>
    <dgm:cxn modelId="{3EE3D888-FB2D-4EB4-82E8-CA0CC5A39DB4}" type="presOf" srcId="{8ABC09AA-8DDC-4A93-96E8-979FD7214929}" destId="{796C2385-21FC-4FC6-A060-757DA0CE729A}" srcOrd="1" destOrd="0" presId="urn:microsoft.com/office/officeart/2005/8/layout/hList9"/>
    <dgm:cxn modelId="{37DBDBC6-19B1-4E4D-947B-BA33829AB525}" type="presParOf" srcId="{AD119607-C318-4416-AFA5-601BE1CF0D97}" destId="{3A95ACFC-D3DC-4436-9298-0F62BCB74198}" srcOrd="0" destOrd="0" presId="urn:microsoft.com/office/officeart/2005/8/layout/hList9"/>
    <dgm:cxn modelId="{15256184-876C-4518-A618-4D543A302201}" type="presParOf" srcId="{AD119607-C318-4416-AFA5-601BE1CF0D97}" destId="{3D11A60C-D201-4AF2-9B4B-D14CAB97CA61}" srcOrd="1" destOrd="0" presId="urn:microsoft.com/office/officeart/2005/8/layout/hList9"/>
    <dgm:cxn modelId="{396CD025-17B0-40CC-AAD0-E415EDFE890B}" type="presParOf" srcId="{3D11A60C-D201-4AF2-9B4B-D14CAB97CA61}" destId="{DBAE19F4-527A-4E0C-9689-EE8A4E6C99B7}" srcOrd="0" destOrd="0" presId="urn:microsoft.com/office/officeart/2005/8/layout/hList9"/>
    <dgm:cxn modelId="{BC397372-8935-43C1-A7FB-D51C36602EC8}" type="presParOf" srcId="{3D11A60C-D201-4AF2-9B4B-D14CAB97CA61}" destId="{CE6FCD73-70D5-41A6-AB77-9EF7E293E689}" srcOrd="1" destOrd="0" presId="urn:microsoft.com/office/officeart/2005/8/layout/hList9"/>
    <dgm:cxn modelId="{1DA9617E-1A53-47B3-8117-D3425227BCB4}" type="presParOf" srcId="{CE6FCD73-70D5-41A6-AB77-9EF7E293E689}" destId="{823B64D6-1EFD-4117-A42E-7B88DFFFA000}" srcOrd="0" destOrd="0" presId="urn:microsoft.com/office/officeart/2005/8/layout/hList9"/>
    <dgm:cxn modelId="{C35B3C2F-B0D9-4126-84A2-681E29947087}" type="presParOf" srcId="{CE6FCD73-70D5-41A6-AB77-9EF7E293E689}" destId="{796C2385-21FC-4FC6-A060-757DA0CE729A}" srcOrd="1" destOrd="0" presId="urn:microsoft.com/office/officeart/2005/8/layout/hList9"/>
    <dgm:cxn modelId="{68E6C682-D9CA-4717-A056-266DE6363B6E}" type="presParOf" srcId="{AD119607-C318-4416-AFA5-601BE1CF0D97}" destId="{1D9ACFFB-B10D-4A39-9075-A11BBDF109BE}" srcOrd="2" destOrd="0" presId="urn:microsoft.com/office/officeart/2005/8/layout/hList9"/>
    <dgm:cxn modelId="{68F3BE63-01D2-4B33-8EBF-28814978C792}" type="presParOf" srcId="{AD119607-C318-4416-AFA5-601BE1CF0D97}" destId="{38A6D16B-F6A7-4D97-97C5-1EC71D503256}"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3300" dirty="0" smtClean="0">
            <a:solidFill>
              <a:schemeClr val="bg1"/>
            </a:solidFill>
          </a:endParaRPr>
        </a:p>
        <a:p>
          <a:r>
            <a:rPr lang="en-US" sz="2200" dirty="0" smtClean="0">
              <a:solidFill>
                <a:schemeClr val="bg1"/>
              </a:solidFill>
            </a:rPr>
            <a:t>Pain-free</a:t>
          </a:r>
        </a:p>
        <a:p>
          <a:r>
            <a:rPr lang="en-US" sz="2200" dirty="0" smtClean="0">
              <a:solidFill>
                <a:schemeClr val="bg1"/>
              </a:solidFill>
            </a:rPr>
            <a:t>Independent with Home Exercise Program</a:t>
          </a:r>
        </a:p>
        <a:p>
          <a:r>
            <a:rPr lang="en-US" sz="2200" dirty="0" smtClean="0">
              <a:solidFill>
                <a:schemeClr val="bg1"/>
              </a:solidFill>
            </a:rPr>
            <a:t>Independent with throwing/hitting program</a:t>
          </a:r>
        </a:p>
        <a:p>
          <a:endParaRPr lang="en-US" sz="33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0" presStyleCnt="1" custScaleX="108951" custScaleY="235320"/>
      <dgm:spPr/>
      <dgm:t>
        <a:bodyPr/>
        <a:lstStyle/>
        <a:p>
          <a:endParaRPr lang="en-US"/>
        </a:p>
      </dgm:t>
    </dgm:pt>
    <dgm:pt modelId="{796C2385-21FC-4FC6-A060-757DA0CE729A}" type="pres">
      <dgm:prSet presAssocID="{8F055C6A-A877-4EAF-B0D5-3CFBF4C3C416}" presName="firstChildTx" presStyleLbl="bgAccFollowNode1" presStyleIdx="0" presStyleCnt="1">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0" presStyleCnt="1"/>
      <dgm:spPr/>
      <dgm:t>
        <a:bodyPr/>
        <a:lstStyle/>
        <a:p>
          <a:endParaRPr lang="en-US"/>
        </a:p>
      </dgm:t>
    </dgm:pt>
  </dgm:ptLst>
  <dgm:cxnLst>
    <dgm:cxn modelId="{34987AD1-3D8E-41E3-A830-C08EFD1854CA}" type="presOf" srcId="{51A5C0A5-4EB3-4402-9CBE-30E20E4B1EF9}" destId="{AD119607-C318-4416-AFA5-601BE1CF0D97}" srcOrd="0" destOrd="0" presId="urn:microsoft.com/office/officeart/2005/8/layout/hList9"/>
    <dgm:cxn modelId="{58B80AA1-8D57-441B-BD6B-19B663B9AFF2}" srcId="{51A5C0A5-4EB3-4402-9CBE-30E20E4B1EF9}" destId="{8F055C6A-A877-4EAF-B0D5-3CFBF4C3C416}" srcOrd="0" destOrd="0" parTransId="{A6C4AD9D-FEF7-451C-8DB2-AE4BBD8867E8}" sibTransId="{408E6CE6-CDB8-4E4D-B0B4-5D9584554BCF}"/>
    <dgm:cxn modelId="{371F7C02-14E2-4D7C-B1A7-28E9BC140CB1}" srcId="{8F055C6A-A877-4EAF-B0D5-3CFBF4C3C416}" destId="{8ABC09AA-8DDC-4A93-96E8-979FD7214929}" srcOrd="0" destOrd="0" parTransId="{068FCD04-A70A-414A-BB2C-619B046FBEB1}" sibTransId="{9C9D54E4-EE99-4859-9535-8207A20AE7DB}"/>
    <dgm:cxn modelId="{199FDB5D-95AE-4DBF-9801-15971F7209C7}" type="presOf" srcId="{8ABC09AA-8DDC-4A93-96E8-979FD7214929}" destId="{796C2385-21FC-4FC6-A060-757DA0CE729A}" srcOrd="1" destOrd="0" presId="urn:microsoft.com/office/officeart/2005/8/layout/hList9"/>
    <dgm:cxn modelId="{634A552C-DA85-46F3-895D-DD46D39D52CA}" type="presOf" srcId="{8ABC09AA-8DDC-4A93-96E8-979FD7214929}" destId="{823B64D6-1EFD-4117-A42E-7B88DFFFA000}" srcOrd="0" destOrd="0" presId="urn:microsoft.com/office/officeart/2005/8/layout/hList9"/>
    <dgm:cxn modelId="{B3CAA656-E7F5-4FFA-B073-B4B1D642CE64}" type="presOf" srcId="{8F055C6A-A877-4EAF-B0D5-3CFBF4C3C416}" destId="{38A6D16B-F6A7-4D97-97C5-1EC71D503256}" srcOrd="0" destOrd="0" presId="urn:microsoft.com/office/officeart/2005/8/layout/hList9"/>
    <dgm:cxn modelId="{C1EAAE8C-D4CA-4163-AFC4-3E1EB3F14F71}" type="presParOf" srcId="{AD119607-C318-4416-AFA5-601BE1CF0D97}" destId="{3A95ACFC-D3DC-4436-9298-0F62BCB74198}" srcOrd="0" destOrd="0" presId="urn:microsoft.com/office/officeart/2005/8/layout/hList9"/>
    <dgm:cxn modelId="{94F75BBE-315B-4FFF-A9A1-0534785B486D}" type="presParOf" srcId="{AD119607-C318-4416-AFA5-601BE1CF0D97}" destId="{3D11A60C-D201-4AF2-9B4B-D14CAB97CA61}" srcOrd="1" destOrd="0" presId="urn:microsoft.com/office/officeart/2005/8/layout/hList9"/>
    <dgm:cxn modelId="{BF5392C7-A0F4-4EDD-A201-0E121F0E8039}" type="presParOf" srcId="{3D11A60C-D201-4AF2-9B4B-D14CAB97CA61}" destId="{DBAE19F4-527A-4E0C-9689-EE8A4E6C99B7}" srcOrd="0" destOrd="0" presId="urn:microsoft.com/office/officeart/2005/8/layout/hList9"/>
    <dgm:cxn modelId="{63782D83-066A-4E6A-907D-6B2570E45FA9}" type="presParOf" srcId="{3D11A60C-D201-4AF2-9B4B-D14CAB97CA61}" destId="{CE6FCD73-70D5-41A6-AB77-9EF7E293E689}" srcOrd="1" destOrd="0" presId="urn:microsoft.com/office/officeart/2005/8/layout/hList9"/>
    <dgm:cxn modelId="{E2BBF157-343D-4ABD-AB71-AFB0ECB5DA19}" type="presParOf" srcId="{CE6FCD73-70D5-41A6-AB77-9EF7E293E689}" destId="{823B64D6-1EFD-4117-A42E-7B88DFFFA000}" srcOrd="0" destOrd="0" presId="urn:microsoft.com/office/officeart/2005/8/layout/hList9"/>
    <dgm:cxn modelId="{554DD498-2C14-4B4B-B413-F895835F8A1F}" type="presParOf" srcId="{CE6FCD73-70D5-41A6-AB77-9EF7E293E689}" destId="{796C2385-21FC-4FC6-A060-757DA0CE729A}" srcOrd="1" destOrd="0" presId="urn:microsoft.com/office/officeart/2005/8/layout/hList9"/>
    <dgm:cxn modelId="{94024DF4-5BEE-46AF-BC2C-162C1FD296BB}" type="presParOf" srcId="{AD119607-C318-4416-AFA5-601BE1CF0D97}" destId="{1D9ACFFB-B10D-4A39-9075-A11BBDF109BE}" srcOrd="2" destOrd="0" presId="urn:microsoft.com/office/officeart/2005/8/layout/hList9"/>
    <dgm:cxn modelId="{DDB49680-94E4-44E5-9A60-07FA7D51FF15}" type="presParOf" srcId="{AD119607-C318-4416-AFA5-601BE1CF0D97}" destId="{38A6D16B-F6A7-4D97-97C5-1EC71D503256}"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8EEBF41-CE52-47D1-BEE9-EA8E032E8649}">
      <dgm:prSet phldrT="[Text]"/>
      <dgm:spPr>
        <a:solidFill>
          <a:schemeClr val="tx2">
            <a:lumMod val="75000"/>
          </a:schemeClr>
        </a:solidFill>
      </dgm:spPr>
      <dgm:t>
        <a:bodyPr/>
        <a:lstStyle/>
        <a:p>
          <a:r>
            <a:rPr lang="en-US" dirty="0" smtClean="0"/>
            <a:t>Modified Jobe</a:t>
          </a:r>
          <a:endParaRPr lang="en-US" dirty="0"/>
        </a:p>
      </dgm:t>
    </dgm:pt>
    <dgm:pt modelId="{414744A7-3D61-4CB2-BF61-514F9F69D7E9}" type="parTrans" cxnId="{6E8F3348-EDF5-4552-B9AE-E2999455962E}">
      <dgm:prSet/>
      <dgm:spPr/>
      <dgm:t>
        <a:bodyPr/>
        <a:lstStyle/>
        <a:p>
          <a:endParaRPr lang="en-US"/>
        </a:p>
      </dgm:t>
    </dgm:pt>
    <dgm:pt modelId="{75CBEB7D-B978-4E28-B405-18DA383806E4}" type="sibTrans" cxnId="{6E8F3348-EDF5-4552-B9AE-E2999455962E}">
      <dgm:prSet/>
      <dgm:spPr/>
      <dgm:t>
        <a:bodyPr/>
        <a:lstStyle/>
        <a:p>
          <a:endParaRPr lang="en-US"/>
        </a:p>
      </dgm:t>
    </dgm:pt>
    <dgm:pt modelId="{61883F94-1124-4D13-B30E-334DF758C43B}">
      <dgm:prSet phldrT="[Text]" custT="1"/>
      <dgm:spPr>
        <a:solidFill>
          <a:srgbClr val="B83F32"/>
        </a:solidFill>
        <a:ln>
          <a:solidFill>
            <a:srgbClr val="B83F32"/>
          </a:solidFill>
        </a:ln>
      </dgm:spPr>
      <dgm:t>
        <a:bodyPr/>
        <a:lstStyle/>
        <a:p>
          <a:r>
            <a:rPr lang="en-US" sz="2400" dirty="0" smtClean="0">
              <a:solidFill>
                <a:schemeClr val="bg1"/>
              </a:solidFill>
            </a:rPr>
            <a:t>Protect healing tissue</a:t>
          </a:r>
        </a:p>
        <a:p>
          <a:r>
            <a:rPr lang="en-US" sz="2400" dirty="0" smtClean="0">
              <a:solidFill>
                <a:schemeClr val="bg1"/>
              </a:solidFill>
            </a:rPr>
            <a:t>Minimize pain and swelling </a:t>
          </a:r>
        </a:p>
        <a:p>
          <a:r>
            <a:rPr lang="en-US" sz="2400" dirty="0" smtClean="0">
              <a:solidFill>
                <a:schemeClr val="bg1"/>
              </a:solidFill>
            </a:rPr>
            <a:t>Limit muscular atrophy </a:t>
          </a:r>
          <a:endParaRPr lang="en-US" sz="2400" dirty="0">
            <a:solidFill>
              <a:schemeClr val="bg1"/>
            </a:solidFill>
          </a:endParaRPr>
        </a:p>
      </dgm:t>
    </dgm:pt>
    <dgm:pt modelId="{1039242F-3D2A-4CF0-8392-4453E1BBBB0F}" type="parTrans" cxnId="{5BD5790C-01D9-4724-BFA6-3D5CFFB333CB}">
      <dgm:prSet/>
      <dgm:spPr/>
      <dgm:t>
        <a:bodyPr/>
        <a:lstStyle/>
        <a:p>
          <a:endParaRPr lang="en-US"/>
        </a:p>
      </dgm:t>
    </dgm:pt>
    <dgm:pt modelId="{1E641DCF-254C-4A0E-B81A-5C869579CDB9}" type="sibTrans" cxnId="{5BD5790C-01D9-4724-BFA6-3D5CFFB333CB}">
      <dgm:prSet/>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dgm:spPr>
        <a:solidFill>
          <a:srgbClr val="B83F32"/>
        </a:solidFill>
        <a:ln>
          <a:solidFill>
            <a:schemeClr val="accent1">
              <a:lumMod val="75000"/>
            </a:schemeClr>
          </a:solidFill>
        </a:ln>
      </dgm:spPr>
      <dgm:t>
        <a:bodyPr/>
        <a:lstStyle/>
        <a:p>
          <a:endParaRPr lang="en-US" dirty="0" smtClean="0">
            <a:solidFill>
              <a:schemeClr val="bg1"/>
            </a:solidFill>
          </a:endParaRPr>
        </a:p>
        <a:p>
          <a:r>
            <a:rPr lang="en-US" dirty="0" smtClean="0">
              <a:solidFill>
                <a:schemeClr val="bg1"/>
              </a:solidFill>
            </a:rPr>
            <a:t>Protect healing tissue</a:t>
          </a:r>
        </a:p>
        <a:p>
          <a:r>
            <a:rPr lang="en-US" dirty="0" smtClean="0">
              <a:solidFill>
                <a:schemeClr val="bg1"/>
              </a:solidFill>
            </a:rPr>
            <a:t>Minimize pain and swelling</a:t>
          </a:r>
        </a:p>
        <a:p>
          <a:r>
            <a:rPr lang="en-US" dirty="0" smtClean="0">
              <a:solidFill>
                <a:schemeClr val="bg1"/>
              </a:solidFill>
            </a:rPr>
            <a:t>Immediate restoration of elbow ROM</a:t>
          </a:r>
        </a:p>
        <a:p>
          <a:r>
            <a:rPr lang="en-US" dirty="0" smtClean="0">
              <a:solidFill>
                <a:schemeClr val="bg1"/>
              </a:solidFill>
            </a:rPr>
            <a:t>Independent HEP</a:t>
          </a:r>
        </a:p>
        <a:p>
          <a:endParaRPr lang="en-US"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BAFF4D95-75CE-4C5D-A19D-E4EDDA8E044A}" type="pres">
      <dgm:prSet presAssocID="{78EEBF41-CE52-47D1-BEE9-EA8E032E8649}" presName="posSpace" presStyleCnt="0"/>
      <dgm:spPr/>
    </dgm:pt>
    <dgm:pt modelId="{48F46209-4447-4366-8B1B-3B898238A1D4}" type="pres">
      <dgm:prSet presAssocID="{78EEBF41-CE52-47D1-BEE9-EA8E032E8649}" presName="vertFlow" presStyleCnt="0"/>
      <dgm:spPr/>
    </dgm:pt>
    <dgm:pt modelId="{33902C94-EB0E-4F87-98FF-C4311982CCB4}" type="pres">
      <dgm:prSet presAssocID="{78EEBF41-CE52-47D1-BEE9-EA8E032E8649}" presName="topSpace" presStyleCnt="0"/>
      <dgm:spPr/>
    </dgm:pt>
    <dgm:pt modelId="{4E51C306-3BF0-4C18-A4C9-E05733D3767E}" type="pres">
      <dgm:prSet presAssocID="{78EEBF41-CE52-47D1-BEE9-EA8E032E8649}" presName="firstComp" presStyleCnt="0"/>
      <dgm:spPr/>
    </dgm:pt>
    <dgm:pt modelId="{6171633A-B3FF-47AF-9368-0EA95901DC0D}" type="pres">
      <dgm:prSet presAssocID="{78EEBF41-CE52-47D1-BEE9-EA8E032E8649}" presName="firstChild" presStyleLbl="bgAccFollowNode1" presStyleIdx="0" presStyleCnt="2" custScaleY="233881"/>
      <dgm:spPr/>
      <dgm:t>
        <a:bodyPr/>
        <a:lstStyle/>
        <a:p>
          <a:endParaRPr lang="en-US"/>
        </a:p>
      </dgm:t>
    </dgm:pt>
    <dgm:pt modelId="{0498873E-1EE1-43D3-B758-C0F83D75208B}" type="pres">
      <dgm:prSet presAssocID="{78EEBF41-CE52-47D1-BEE9-EA8E032E8649}" presName="firstChildTx" presStyleLbl="bgAccFollowNode1" presStyleIdx="0" presStyleCnt="2">
        <dgm:presLayoutVars>
          <dgm:bulletEnabled val="1"/>
        </dgm:presLayoutVars>
      </dgm:prSet>
      <dgm:spPr/>
      <dgm:t>
        <a:bodyPr/>
        <a:lstStyle/>
        <a:p>
          <a:endParaRPr lang="en-US"/>
        </a:p>
      </dgm:t>
    </dgm:pt>
    <dgm:pt modelId="{104F372A-C9A1-42AD-B622-8BBF07F6068D}" type="pres">
      <dgm:prSet presAssocID="{78EEBF41-CE52-47D1-BEE9-EA8E032E8649}" presName="negSpace" presStyleCnt="0"/>
      <dgm:spPr/>
    </dgm:pt>
    <dgm:pt modelId="{1BF791C6-797A-4EAC-BB9A-3B0198CBAAAC}" type="pres">
      <dgm:prSet presAssocID="{78EEBF41-CE52-47D1-BEE9-EA8E032E8649}" presName="circle" presStyleLbl="node1" presStyleIdx="0" presStyleCnt="2"/>
      <dgm:spPr/>
      <dgm:t>
        <a:bodyPr/>
        <a:lstStyle/>
        <a:p>
          <a:endParaRPr lang="en-US"/>
        </a:p>
      </dgm:t>
    </dgm:pt>
    <dgm:pt modelId="{7407E0F9-3291-4C31-8C24-4C3FB65DB57B}" type="pres">
      <dgm:prSet presAssocID="{75CBEB7D-B978-4E28-B405-18DA383806E4}" presName="transSpace" presStyleCnt="0"/>
      <dgm:spPr/>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1" presStyleCnt="2" custScaleY="235320"/>
      <dgm:spPr/>
      <dgm:t>
        <a:bodyPr/>
        <a:lstStyle/>
        <a:p>
          <a:endParaRPr lang="en-US"/>
        </a:p>
      </dgm:t>
    </dgm:pt>
    <dgm:pt modelId="{796C2385-21FC-4FC6-A060-757DA0CE729A}" type="pres">
      <dgm:prSet presAssocID="{8F055C6A-A877-4EAF-B0D5-3CFBF4C3C416}" presName="firstChildTx" presStyleLbl="bgAccFollowNode1" presStyleIdx="1" presStyleCnt="2">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1" presStyleCnt="2"/>
      <dgm:spPr/>
      <dgm:t>
        <a:bodyPr/>
        <a:lstStyle/>
        <a:p>
          <a:endParaRPr lang="en-US"/>
        </a:p>
      </dgm:t>
    </dgm:pt>
  </dgm:ptLst>
  <dgm:cxnLst>
    <dgm:cxn modelId="{58B80AA1-8D57-441B-BD6B-19B663B9AFF2}" srcId="{51A5C0A5-4EB3-4402-9CBE-30E20E4B1EF9}" destId="{8F055C6A-A877-4EAF-B0D5-3CFBF4C3C416}" srcOrd="1" destOrd="0" parTransId="{A6C4AD9D-FEF7-451C-8DB2-AE4BBD8867E8}" sibTransId="{408E6CE6-CDB8-4E4D-B0B4-5D9584554BCF}"/>
    <dgm:cxn modelId="{6E8F3348-EDF5-4552-B9AE-E2999455962E}" srcId="{51A5C0A5-4EB3-4402-9CBE-30E20E4B1EF9}" destId="{78EEBF41-CE52-47D1-BEE9-EA8E032E8649}" srcOrd="0" destOrd="0" parTransId="{414744A7-3D61-4CB2-BF61-514F9F69D7E9}" sibTransId="{75CBEB7D-B978-4E28-B405-18DA383806E4}"/>
    <dgm:cxn modelId="{A703CE42-6053-4A26-89F2-4EE79ED3E5CB}" type="presOf" srcId="{51A5C0A5-4EB3-4402-9CBE-30E20E4B1EF9}" destId="{AD119607-C318-4416-AFA5-601BE1CF0D97}" srcOrd="0" destOrd="0" presId="urn:microsoft.com/office/officeart/2005/8/layout/hList9"/>
    <dgm:cxn modelId="{30990B11-12DA-4E3F-9624-932C4C97F3BB}" type="presOf" srcId="{61883F94-1124-4D13-B30E-334DF758C43B}" destId="{6171633A-B3FF-47AF-9368-0EA95901DC0D}" srcOrd="0" destOrd="0" presId="urn:microsoft.com/office/officeart/2005/8/layout/hList9"/>
    <dgm:cxn modelId="{5BD5790C-01D9-4724-BFA6-3D5CFFB333CB}" srcId="{78EEBF41-CE52-47D1-BEE9-EA8E032E8649}" destId="{61883F94-1124-4D13-B30E-334DF758C43B}" srcOrd="0" destOrd="0" parTransId="{1039242F-3D2A-4CF0-8392-4453E1BBBB0F}" sibTransId="{1E641DCF-254C-4A0E-B81A-5C869579CDB9}"/>
    <dgm:cxn modelId="{AE7B2FCB-8AFA-4937-AA27-D3DFC99A3D08}" type="presOf" srcId="{8ABC09AA-8DDC-4A93-96E8-979FD7214929}" destId="{796C2385-21FC-4FC6-A060-757DA0CE729A}" srcOrd="1" destOrd="0" presId="urn:microsoft.com/office/officeart/2005/8/layout/hList9"/>
    <dgm:cxn modelId="{20C6F1BD-155F-4693-B1C2-ED90BD644512}" type="presOf" srcId="{8F055C6A-A877-4EAF-B0D5-3CFBF4C3C416}" destId="{38A6D16B-F6A7-4D97-97C5-1EC71D503256}" srcOrd="0" destOrd="0" presId="urn:microsoft.com/office/officeart/2005/8/layout/hList9"/>
    <dgm:cxn modelId="{1C46A707-59F0-4FFC-BC7C-7FE801190C90}" type="presOf" srcId="{8ABC09AA-8DDC-4A93-96E8-979FD7214929}" destId="{823B64D6-1EFD-4117-A42E-7B88DFFFA000}" srcOrd="0"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68B8F340-1E9B-4892-8292-427CDD8A4004}" type="presOf" srcId="{78EEBF41-CE52-47D1-BEE9-EA8E032E8649}" destId="{1BF791C6-797A-4EAC-BB9A-3B0198CBAAAC}" srcOrd="0" destOrd="0" presId="urn:microsoft.com/office/officeart/2005/8/layout/hList9"/>
    <dgm:cxn modelId="{A0DA553D-9BA6-4297-8D6F-B05F9E4606D6}" type="presOf" srcId="{61883F94-1124-4D13-B30E-334DF758C43B}" destId="{0498873E-1EE1-43D3-B758-C0F83D75208B}" srcOrd="1" destOrd="0" presId="urn:microsoft.com/office/officeart/2005/8/layout/hList9"/>
    <dgm:cxn modelId="{206A9621-A0A4-4160-A578-C9882E2BAE2A}" type="presParOf" srcId="{AD119607-C318-4416-AFA5-601BE1CF0D97}" destId="{BAFF4D95-75CE-4C5D-A19D-E4EDDA8E044A}" srcOrd="0" destOrd="0" presId="urn:microsoft.com/office/officeart/2005/8/layout/hList9"/>
    <dgm:cxn modelId="{21A29519-AD76-44BC-8D86-1752FD7ECFDA}" type="presParOf" srcId="{AD119607-C318-4416-AFA5-601BE1CF0D97}" destId="{48F46209-4447-4366-8B1B-3B898238A1D4}" srcOrd="1" destOrd="0" presId="urn:microsoft.com/office/officeart/2005/8/layout/hList9"/>
    <dgm:cxn modelId="{BECBAFEE-6C6E-4FF1-B364-D5C8871B3625}" type="presParOf" srcId="{48F46209-4447-4366-8B1B-3B898238A1D4}" destId="{33902C94-EB0E-4F87-98FF-C4311982CCB4}" srcOrd="0" destOrd="0" presId="urn:microsoft.com/office/officeart/2005/8/layout/hList9"/>
    <dgm:cxn modelId="{A1221BC8-7C56-4F66-9368-3A96598EC9AC}" type="presParOf" srcId="{48F46209-4447-4366-8B1B-3B898238A1D4}" destId="{4E51C306-3BF0-4C18-A4C9-E05733D3767E}" srcOrd="1" destOrd="0" presId="urn:microsoft.com/office/officeart/2005/8/layout/hList9"/>
    <dgm:cxn modelId="{8E54A80F-2B51-4CC8-A767-9328701C81F5}" type="presParOf" srcId="{4E51C306-3BF0-4C18-A4C9-E05733D3767E}" destId="{6171633A-B3FF-47AF-9368-0EA95901DC0D}" srcOrd="0" destOrd="0" presId="urn:microsoft.com/office/officeart/2005/8/layout/hList9"/>
    <dgm:cxn modelId="{1DAE8998-BBC0-4BE7-8A39-AB5FCB92D5A9}" type="presParOf" srcId="{4E51C306-3BF0-4C18-A4C9-E05733D3767E}" destId="{0498873E-1EE1-43D3-B758-C0F83D75208B}" srcOrd="1" destOrd="0" presId="urn:microsoft.com/office/officeart/2005/8/layout/hList9"/>
    <dgm:cxn modelId="{D71F1A73-03E5-4117-B307-A874284A52DC}" type="presParOf" srcId="{AD119607-C318-4416-AFA5-601BE1CF0D97}" destId="{104F372A-C9A1-42AD-B622-8BBF07F6068D}" srcOrd="2" destOrd="0" presId="urn:microsoft.com/office/officeart/2005/8/layout/hList9"/>
    <dgm:cxn modelId="{0A1DBC8B-B0EB-451A-8AC8-981C009D9901}" type="presParOf" srcId="{AD119607-C318-4416-AFA5-601BE1CF0D97}" destId="{1BF791C6-797A-4EAC-BB9A-3B0198CBAAAC}" srcOrd="3" destOrd="0" presId="urn:microsoft.com/office/officeart/2005/8/layout/hList9"/>
    <dgm:cxn modelId="{46AA7C8D-5B22-402C-A4E1-2B9ECEB9C1DF}" type="presParOf" srcId="{AD119607-C318-4416-AFA5-601BE1CF0D97}" destId="{7407E0F9-3291-4C31-8C24-4C3FB65DB57B}" srcOrd="4" destOrd="0" presId="urn:microsoft.com/office/officeart/2005/8/layout/hList9"/>
    <dgm:cxn modelId="{A948ADBB-E7CD-47A2-8B48-67E630F08E76}" type="presParOf" srcId="{AD119607-C318-4416-AFA5-601BE1CF0D97}" destId="{3A95ACFC-D3DC-4436-9298-0F62BCB74198}" srcOrd="5" destOrd="0" presId="urn:microsoft.com/office/officeart/2005/8/layout/hList9"/>
    <dgm:cxn modelId="{7F14139D-B73E-4A07-9743-26A7CD95EFBF}" type="presParOf" srcId="{AD119607-C318-4416-AFA5-601BE1CF0D97}" destId="{3D11A60C-D201-4AF2-9B4B-D14CAB97CA61}" srcOrd="6" destOrd="0" presId="urn:microsoft.com/office/officeart/2005/8/layout/hList9"/>
    <dgm:cxn modelId="{96CED4E8-A2D4-47EB-847A-A6AE269A3A5B}" type="presParOf" srcId="{3D11A60C-D201-4AF2-9B4B-D14CAB97CA61}" destId="{DBAE19F4-527A-4E0C-9689-EE8A4E6C99B7}" srcOrd="0" destOrd="0" presId="urn:microsoft.com/office/officeart/2005/8/layout/hList9"/>
    <dgm:cxn modelId="{82904B92-4DAF-477D-8D58-D16EC3F1DF88}" type="presParOf" srcId="{3D11A60C-D201-4AF2-9B4B-D14CAB97CA61}" destId="{CE6FCD73-70D5-41A6-AB77-9EF7E293E689}" srcOrd="1" destOrd="0" presId="urn:microsoft.com/office/officeart/2005/8/layout/hList9"/>
    <dgm:cxn modelId="{6D4BB9E1-E937-4BAE-BE40-3D96D9F5F6C8}" type="presParOf" srcId="{CE6FCD73-70D5-41A6-AB77-9EF7E293E689}" destId="{823B64D6-1EFD-4117-A42E-7B88DFFFA000}" srcOrd="0" destOrd="0" presId="urn:microsoft.com/office/officeart/2005/8/layout/hList9"/>
    <dgm:cxn modelId="{D4754EFC-8B64-455A-932D-DFFFB929250E}" type="presParOf" srcId="{CE6FCD73-70D5-41A6-AB77-9EF7E293E689}" destId="{796C2385-21FC-4FC6-A060-757DA0CE729A}" srcOrd="1" destOrd="0" presId="urn:microsoft.com/office/officeart/2005/8/layout/hList9"/>
    <dgm:cxn modelId="{898E0B7E-A631-45CC-AE2F-66560CCF9911}" type="presParOf" srcId="{AD119607-C318-4416-AFA5-601BE1CF0D97}" destId="{1D9ACFFB-B10D-4A39-9075-A11BBDF109BE}" srcOrd="7" destOrd="0" presId="urn:microsoft.com/office/officeart/2005/8/layout/hList9"/>
    <dgm:cxn modelId="{3A476B93-FD2C-49F4-ABFA-10DE84B7B07B}" type="presParOf" srcId="{AD119607-C318-4416-AFA5-601BE1CF0D97}" destId="{38A6D16B-F6A7-4D97-97C5-1EC71D5032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8EEBF41-CE52-47D1-BEE9-EA8E032E8649}">
      <dgm:prSet phldrT="[Text]"/>
      <dgm:spPr>
        <a:solidFill>
          <a:schemeClr val="tx2">
            <a:lumMod val="75000"/>
          </a:schemeClr>
        </a:solidFill>
      </dgm:spPr>
      <dgm:t>
        <a:bodyPr/>
        <a:lstStyle/>
        <a:p>
          <a:r>
            <a:rPr lang="en-US" dirty="0" smtClean="0"/>
            <a:t>Modified Jobe</a:t>
          </a:r>
          <a:endParaRPr lang="en-US" dirty="0"/>
        </a:p>
      </dgm:t>
    </dgm:pt>
    <dgm:pt modelId="{414744A7-3D61-4CB2-BF61-514F9F69D7E9}" type="parTrans" cxnId="{6E8F3348-EDF5-4552-B9AE-E2999455962E}">
      <dgm:prSet/>
      <dgm:spPr/>
      <dgm:t>
        <a:bodyPr/>
        <a:lstStyle/>
        <a:p>
          <a:endParaRPr lang="en-US"/>
        </a:p>
      </dgm:t>
    </dgm:pt>
    <dgm:pt modelId="{75CBEB7D-B978-4E28-B405-18DA383806E4}" type="sibTrans" cxnId="{6E8F3348-EDF5-4552-B9AE-E2999455962E}">
      <dgm:prSet/>
      <dgm:spPr/>
      <dgm:t>
        <a:bodyPr/>
        <a:lstStyle/>
        <a:p>
          <a:endParaRPr lang="en-US"/>
        </a:p>
      </dgm:t>
    </dgm:pt>
    <dgm:pt modelId="{61883F94-1124-4D13-B30E-334DF758C43B}">
      <dgm:prSet phldrT="[Text]" custT="1"/>
      <dgm:spPr>
        <a:solidFill>
          <a:srgbClr val="B83F32"/>
        </a:solidFill>
        <a:ln>
          <a:solidFill>
            <a:schemeClr val="accent1">
              <a:lumMod val="75000"/>
            </a:schemeClr>
          </a:solidFill>
        </a:ln>
      </dgm:spPr>
      <dgm:t>
        <a:bodyPr/>
        <a:lstStyle/>
        <a:p>
          <a:r>
            <a:rPr lang="en-US" sz="2400" dirty="0" smtClean="0">
              <a:solidFill>
                <a:schemeClr val="bg1"/>
              </a:solidFill>
            </a:rPr>
            <a:t>Meet ROM guidelines</a:t>
          </a:r>
        </a:p>
        <a:p>
          <a:r>
            <a:rPr lang="en-US" sz="2400" dirty="0" smtClean="0">
              <a:solidFill>
                <a:schemeClr val="bg1"/>
              </a:solidFill>
            </a:rPr>
            <a:t>Low, controlled pain</a:t>
          </a:r>
        </a:p>
        <a:p>
          <a:r>
            <a:rPr lang="en-US" sz="2400" dirty="0" smtClean="0">
              <a:solidFill>
                <a:schemeClr val="bg1"/>
              </a:solidFill>
            </a:rPr>
            <a:t>Minimal swelling </a:t>
          </a:r>
          <a:endParaRPr lang="en-US" sz="2400" dirty="0">
            <a:solidFill>
              <a:schemeClr val="bg1"/>
            </a:solidFill>
          </a:endParaRPr>
        </a:p>
      </dgm:t>
    </dgm:pt>
    <dgm:pt modelId="{1039242F-3D2A-4CF0-8392-4453E1BBBB0F}" type="parTrans" cxnId="{5BD5790C-01D9-4724-BFA6-3D5CFFB333CB}">
      <dgm:prSet/>
      <dgm:spPr/>
      <dgm:t>
        <a:bodyPr/>
        <a:lstStyle/>
        <a:p>
          <a:endParaRPr lang="en-US"/>
        </a:p>
      </dgm:t>
    </dgm:pt>
    <dgm:pt modelId="{1E641DCF-254C-4A0E-B81A-5C869579CDB9}" type="sibTrans" cxnId="{5BD5790C-01D9-4724-BFA6-3D5CFFB333CB}">
      <dgm:prSet/>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2200" dirty="0" smtClean="0">
            <a:solidFill>
              <a:schemeClr val="bg1"/>
            </a:solidFill>
          </a:endParaRPr>
        </a:p>
        <a:p>
          <a:endParaRPr lang="en-US" sz="2400" dirty="0" smtClean="0">
            <a:solidFill>
              <a:schemeClr val="bg1"/>
            </a:solidFill>
          </a:endParaRPr>
        </a:p>
        <a:p>
          <a:r>
            <a:rPr lang="en-US" sz="2400" dirty="0" smtClean="0">
              <a:solidFill>
                <a:schemeClr val="bg1"/>
              </a:solidFill>
            </a:rPr>
            <a:t>Meet ROM guidelines</a:t>
          </a:r>
        </a:p>
        <a:p>
          <a:r>
            <a:rPr lang="en-US" sz="2400" dirty="0" smtClean="0">
              <a:solidFill>
                <a:schemeClr val="bg1"/>
              </a:solidFill>
            </a:rPr>
            <a:t>Low, controlled pain</a:t>
          </a:r>
        </a:p>
        <a:p>
          <a:r>
            <a:rPr lang="en-US" sz="2400" dirty="0" smtClean="0">
              <a:solidFill>
                <a:schemeClr val="bg1"/>
              </a:solidFill>
            </a:rPr>
            <a:t>Minimal swelling </a:t>
          </a:r>
        </a:p>
        <a:p>
          <a:endParaRPr lang="en-US" sz="2200" dirty="0" smtClean="0">
            <a:solidFill>
              <a:schemeClr val="bg1"/>
            </a:solidFill>
          </a:endParaRPr>
        </a:p>
        <a:p>
          <a:endParaRPr lang="en-US" sz="22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BAFF4D95-75CE-4C5D-A19D-E4EDDA8E044A}" type="pres">
      <dgm:prSet presAssocID="{78EEBF41-CE52-47D1-BEE9-EA8E032E8649}" presName="posSpace" presStyleCnt="0"/>
      <dgm:spPr/>
    </dgm:pt>
    <dgm:pt modelId="{48F46209-4447-4366-8B1B-3B898238A1D4}" type="pres">
      <dgm:prSet presAssocID="{78EEBF41-CE52-47D1-BEE9-EA8E032E8649}" presName="vertFlow" presStyleCnt="0"/>
      <dgm:spPr/>
    </dgm:pt>
    <dgm:pt modelId="{33902C94-EB0E-4F87-98FF-C4311982CCB4}" type="pres">
      <dgm:prSet presAssocID="{78EEBF41-CE52-47D1-BEE9-EA8E032E8649}" presName="topSpace" presStyleCnt="0"/>
      <dgm:spPr/>
    </dgm:pt>
    <dgm:pt modelId="{4E51C306-3BF0-4C18-A4C9-E05733D3767E}" type="pres">
      <dgm:prSet presAssocID="{78EEBF41-CE52-47D1-BEE9-EA8E032E8649}" presName="firstComp" presStyleCnt="0"/>
      <dgm:spPr/>
    </dgm:pt>
    <dgm:pt modelId="{6171633A-B3FF-47AF-9368-0EA95901DC0D}" type="pres">
      <dgm:prSet presAssocID="{78EEBF41-CE52-47D1-BEE9-EA8E032E8649}" presName="firstChild" presStyleLbl="bgAccFollowNode1" presStyleIdx="0" presStyleCnt="2" custScaleY="233881"/>
      <dgm:spPr/>
      <dgm:t>
        <a:bodyPr/>
        <a:lstStyle/>
        <a:p>
          <a:endParaRPr lang="en-US"/>
        </a:p>
      </dgm:t>
    </dgm:pt>
    <dgm:pt modelId="{0498873E-1EE1-43D3-B758-C0F83D75208B}" type="pres">
      <dgm:prSet presAssocID="{78EEBF41-CE52-47D1-BEE9-EA8E032E8649}" presName="firstChildTx" presStyleLbl="bgAccFollowNode1" presStyleIdx="0" presStyleCnt="2">
        <dgm:presLayoutVars>
          <dgm:bulletEnabled val="1"/>
        </dgm:presLayoutVars>
      </dgm:prSet>
      <dgm:spPr/>
      <dgm:t>
        <a:bodyPr/>
        <a:lstStyle/>
        <a:p>
          <a:endParaRPr lang="en-US"/>
        </a:p>
      </dgm:t>
    </dgm:pt>
    <dgm:pt modelId="{104F372A-C9A1-42AD-B622-8BBF07F6068D}" type="pres">
      <dgm:prSet presAssocID="{78EEBF41-CE52-47D1-BEE9-EA8E032E8649}" presName="negSpace" presStyleCnt="0"/>
      <dgm:spPr/>
    </dgm:pt>
    <dgm:pt modelId="{1BF791C6-797A-4EAC-BB9A-3B0198CBAAAC}" type="pres">
      <dgm:prSet presAssocID="{78EEBF41-CE52-47D1-BEE9-EA8E032E8649}" presName="circle" presStyleLbl="node1" presStyleIdx="0" presStyleCnt="2"/>
      <dgm:spPr/>
      <dgm:t>
        <a:bodyPr/>
        <a:lstStyle/>
        <a:p>
          <a:endParaRPr lang="en-US"/>
        </a:p>
      </dgm:t>
    </dgm:pt>
    <dgm:pt modelId="{7407E0F9-3291-4C31-8C24-4C3FB65DB57B}" type="pres">
      <dgm:prSet presAssocID="{75CBEB7D-B978-4E28-B405-18DA383806E4}" presName="transSpace" presStyleCnt="0"/>
      <dgm:spPr/>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1" presStyleCnt="2" custScaleY="235320"/>
      <dgm:spPr/>
      <dgm:t>
        <a:bodyPr/>
        <a:lstStyle/>
        <a:p>
          <a:endParaRPr lang="en-US"/>
        </a:p>
      </dgm:t>
    </dgm:pt>
    <dgm:pt modelId="{796C2385-21FC-4FC6-A060-757DA0CE729A}" type="pres">
      <dgm:prSet presAssocID="{8F055C6A-A877-4EAF-B0D5-3CFBF4C3C416}" presName="firstChildTx" presStyleLbl="bgAccFollowNode1" presStyleIdx="1" presStyleCnt="2">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1" presStyleCnt="2"/>
      <dgm:spPr/>
      <dgm:t>
        <a:bodyPr/>
        <a:lstStyle/>
        <a:p>
          <a:endParaRPr lang="en-US"/>
        </a:p>
      </dgm:t>
    </dgm:pt>
  </dgm:ptLst>
  <dgm:cxnLst>
    <dgm:cxn modelId="{58B80AA1-8D57-441B-BD6B-19B663B9AFF2}" srcId="{51A5C0A5-4EB3-4402-9CBE-30E20E4B1EF9}" destId="{8F055C6A-A877-4EAF-B0D5-3CFBF4C3C416}" srcOrd="1" destOrd="0" parTransId="{A6C4AD9D-FEF7-451C-8DB2-AE4BBD8867E8}" sibTransId="{408E6CE6-CDB8-4E4D-B0B4-5D9584554BCF}"/>
    <dgm:cxn modelId="{6E8F3348-EDF5-4552-B9AE-E2999455962E}" srcId="{51A5C0A5-4EB3-4402-9CBE-30E20E4B1EF9}" destId="{78EEBF41-CE52-47D1-BEE9-EA8E032E8649}" srcOrd="0" destOrd="0" parTransId="{414744A7-3D61-4CB2-BF61-514F9F69D7E9}" sibTransId="{75CBEB7D-B978-4E28-B405-18DA383806E4}"/>
    <dgm:cxn modelId="{5BD25BA5-2FCC-4D02-9FEC-8711E9C1B15F}" type="presOf" srcId="{78EEBF41-CE52-47D1-BEE9-EA8E032E8649}" destId="{1BF791C6-797A-4EAC-BB9A-3B0198CBAAAC}" srcOrd="0" destOrd="0" presId="urn:microsoft.com/office/officeart/2005/8/layout/hList9"/>
    <dgm:cxn modelId="{D0BAD39D-6898-496A-8445-20391F745B22}" type="presOf" srcId="{8ABC09AA-8DDC-4A93-96E8-979FD7214929}" destId="{796C2385-21FC-4FC6-A060-757DA0CE729A}" srcOrd="1" destOrd="0" presId="urn:microsoft.com/office/officeart/2005/8/layout/hList9"/>
    <dgm:cxn modelId="{AF3045F8-6E16-4495-8C63-83CC39CAFFA2}" type="presOf" srcId="{51A5C0A5-4EB3-4402-9CBE-30E20E4B1EF9}" destId="{AD119607-C318-4416-AFA5-601BE1CF0D97}" srcOrd="0" destOrd="0" presId="urn:microsoft.com/office/officeart/2005/8/layout/hList9"/>
    <dgm:cxn modelId="{5BD5790C-01D9-4724-BFA6-3D5CFFB333CB}" srcId="{78EEBF41-CE52-47D1-BEE9-EA8E032E8649}" destId="{61883F94-1124-4D13-B30E-334DF758C43B}" srcOrd="0" destOrd="0" parTransId="{1039242F-3D2A-4CF0-8392-4453E1BBBB0F}" sibTransId="{1E641DCF-254C-4A0E-B81A-5C869579CDB9}"/>
    <dgm:cxn modelId="{97DD1737-7671-4028-BBF6-33CC48CC728B}" type="presOf" srcId="{61883F94-1124-4D13-B30E-334DF758C43B}" destId="{0498873E-1EE1-43D3-B758-C0F83D75208B}" srcOrd="1" destOrd="0" presId="urn:microsoft.com/office/officeart/2005/8/layout/hList9"/>
    <dgm:cxn modelId="{397CF58E-4044-4F5A-8A70-CB9A69A0DDD7}" type="presOf" srcId="{8ABC09AA-8DDC-4A93-96E8-979FD7214929}" destId="{823B64D6-1EFD-4117-A42E-7B88DFFFA000}" srcOrd="0" destOrd="0" presId="urn:microsoft.com/office/officeart/2005/8/layout/hList9"/>
    <dgm:cxn modelId="{7A83403A-7548-4489-BDC3-136832B3A6CA}" type="presOf" srcId="{8F055C6A-A877-4EAF-B0D5-3CFBF4C3C416}" destId="{38A6D16B-F6A7-4D97-97C5-1EC71D503256}" srcOrd="0" destOrd="0" presId="urn:microsoft.com/office/officeart/2005/8/layout/hList9"/>
    <dgm:cxn modelId="{759159BA-709F-4167-89A1-CBB585E3F401}" type="presOf" srcId="{61883F94-1124-4D13-B30E-334DF758C43B}" destId="{6171633A-B3FF-47AF-9368-0EA95901DC0D}" srcOrd="0"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800B9ECA-FF62-4D5D-9DBE-638ED979ABF1}" type="presParOf" srcId="{AD119607-C318-4416-AFA5-601BE1CF0D97}" destId="{BAFF4D95-75CE-4C5D-A19D-E4EDDA8E044A}" srcOrd="0" destOrd="0" presId="urn:microsoft.com/office/officeart/2005/8/layout/hList9"/>
    <dgm:cxn modelId="{0EA3DD72-4B9E-4ADB-B9AA-0926ECE05A18}" type="presParOf" srcId="{AD119607-C318-4416-AFA5-601BE1CF0D97}" destId="{48F46209-4447-4366-8B1B-3B898238A1D4}" srcOrd="1" destOrd="0" presId="urn:microsoft.com/office/officeart/2005/8/layout/hList9"/>
    <dgm:cxn modelId="{B71BB55A-D62B-4240-AE87-BB7CC1B05D16}" type="presParOf" srcId="{48F46209-4447-4366-8B1B-3B898238A1D4}" destId="{33902C94-EB0E-4F87-98FF-C4311982CCB4}" srcOrd="0" destOrd="0" presId="urn:microsoft.com/office/officeart/2005/8/layout/hList9"/>
    <dgm:cxn modelId="{910536D9-A0CA-420F-BE7F-5DAF14C205AC}" type="presParOf" srcId="{48F46209-4447-4366-8B1B-3B898238A1D4}" destId="{4E51C306-3BF0-4C18-A4C9-E05733D3767E}" srcOrd="1" destOrd="0" presId="urn:microsoft.com/office/officeart/2005/8/layout/hList9"/>
    <dgm:cxn modelId="{9D4D9F31-9E6B-44A5-A1FF-7EE954D510A2}" type="presParOf" srcId="{4E51C306-3BF0-4C18-A4C9-E05733D3767E}" destId="{6171633A-B3FF-47AF-9368-0EA95901DC0D}" srcOrd="0" destOrd="0" presId="urn:microsoft.com/office/officeart/2005/8/layout/hList9"/>
    <dgm:cxn modelId="{233D9A76-6DFC-47E8-9E8B-AEB7304A0179}" type="presParOf" srcId="{4E51C306-3BF0-4C18-A4C9-E05733D3767E}" destId="{0498873E-1EE1-43D3-B758-C0F83D75208B}" srcOrd="1" destOrd="0" presId="urn:microsoft.com/office/officeart/2005/8/layout/hList9"/>
    <dgm:cxn modelId="{921AFD2C-AEBF-4302-A464-555414A028F6}" type="presParOf" srcId="{AD119607-C318-4416-AFA5-601BE1CF0D97}" destId="{104F372A-C9A1-42AD-B622-8BBF07F6068D}" srcOrd="2" destOrd="0" presId="urn:microsoft.com/office/officeart/2005/8/layout/hList9"/>
    <dgm:cxn modelId="{1C2C49B4-B164-4C83-8BE2-58357AF4BE63}" type="presParOf" srcId="{AD119607-C318-4416-AFA5-601BE1CF0D97}" destId="{1BF791C6-797A-4EAC-BB9A-3B0198CBAAAC}" srcOrd="3" destOrd="0" presId="urn:microsoft.com/office/officeart/2005/8/layout/hList9"/>
    <dgm:cxn modelId="{7988304D-C46D-4643-B95A-8B3F1C7F3FF4}" type="presParOf" srcId="{AD119607-C318-4416-AFA5-601BE1CF0D97}" destId="{7407E0F9-3291-4C31-8C24-4C3FB65DB57B}" srcOrd="4" destOrd="0" presId="urn:microsoft.com/office/officeart/2005/8/layout/hList9"/>
    <dgm:cxn modelId="{B0FE2E7D-2747-4B2B-8AD0-ABDD2900EF48}" type="presParOf" srcId="{AD119607-C318-4416-AFA5-601BE1CF0D97}" destId="{3A95ACFC-D3DC-4436-9298-0F62BCB74198}" srcOrd="5" destOrd="0" presId="urn:microsoft.com/office/officeart/2005/8/layout/hList9"/>
    <dgm:cxn modelId="{4D69DFDB-D6D3-4C00-88C6-C1C457ABF5CC}" type="presParOf" srcId="{AD119607-C318-4416-AFA5-601BE1CF0D97}" destId="{3D11A60C-D201-4AF2-9B4B-D14CAB97CA61}" srcOrd="6" destOrd="0" presId="urn:microsoft.com/office/officeart/2005/8/layout/hList9"/>
    <dgm:cxn modelId="{B8B30E5D-C19B-4CE1-BA90-517D333FDCAF}" type="presParOf" srcId="{3D11A60C-D201-4AF2-9B4B-D14CAB97CA61}" destId="{DBAE19F4-527A-4E0C-9689-EE8A4E6C99B7}" srcOrd="0" destOrd="0" presId="urn:microsoft.com/office/officeart/2005/8/layout/hList9"/>
    <dgm:cxn modelId="{48C6DA11-6FAB-43FF-B75B-FEF98A1A151F}" type="presParOf" srcId="{3D11A60C-D201-4AF2-9B4B-D14CAB97CA61}" destId="{CE6FCD73-70D5-41A6-AB77-9EF7E293E689}" srcOrd="1" destOrd="0" presId="urn:microsoft.com/office/officeart/2005/8/layout/hList9"/>
    <dgm:cxn modelId="{BDE7B449-4484-4C34-809F-E76CA0B22EB9}" type="presParOf" srcId="{CE6FCD73-70D5-41A6-AB77-9EF7E293E689}" destId="{823B64D6-1EFD-4117-A42E-7B88DFFFA000}" srcOrd="0" destOrd="0" presId="urn:microsoft.com/office/officeart/2005/8/layout/hList9"/>
    <dgm:cxn modelId="{54741CDF-A343-4E98-989E-FF168B0365B9}" type="presParOf" srcId="{CE6FCD73-70D5-41A6-AB77-9EF7E293E689}" destId="{796C2385-21FC-4FC6-A060-757DA0CE729A}" srcOrd="1" destOrd="0" presId="urn:microsoft.com/office/officeart/2005/8/layout/hList9"/>
    <dgm:cxn modelId="{019D5794-FCC4-47BF-96CD-40B698765172}" type="presParOf" srcId="{AD119607-C318-4416-AFA5-601BE1CF0D97}" destId="{1D9ACFFB-B10D-4A39-9075-A11BBDF109BE}" srcOrd="7" destOrd="0" presId="urn:microsoft.com/office/officeart/2005/8/layout/hList9"/>
    <dgm:cxn modelId="{2B48C550-5AF4-4B09-B1A4-D6333E03B81E}" type="presParOf" srcId="{AD119607-C318-4416-AFA5-601BE1CF0D97}" destId="{38A6D16B-F6A7-4D97-97C5-1EC71D5032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8EEBF41-CE52-47D1-BEE9-EA8E032E8649}">
      <dgm:prSet phldrT="[Text]"/>
      <dgm:spPr>
        <a:solidFill>
          <a:schemeClr val="tx2">
            <a:lumMod val="75000"/>
          </a:schemeClr>
        </a:solidFill>
      </dgm:spPr>
      <dgm:t>
        <a:bodyPr/>
        <a:lstStyle/>
        <a:p>
          <a:r>
            <a:rPr lang="en-US" dirty="0" smtClean="0"/>
            <a:t>Modified Jobe</a:t>
          </a:r>
          <a:endParaRPr lang="en-US" dirty="0"/>
        </a:p>
      </dgm:t>
    </dgm:pt>
    <dgm:pt modelId="{414744A7-3D61-4CB2-BF61-514F9F69D7E9}" type="parTrans" cxnId="{6E8F3348-EDF5-4552-B9AE-E2999455962E}">
      <dgm:prSet/>
      <dgm:spPr/>
      <dgm:t>
        <a:bodyPr/>
        <a:lstStyle/>
        <a:p>
          <a:endParaRPr lang="en-US"/>
        </a:p>
      </dgm:t>
    </dgm:pt>
    <dgm:pt modelId="{75CBEB7D-B978-4E28-B405-18DA383806E4}" type="sibTrans" cxnId="{6E8F3348-EDF5-4552-B9AE-E2999455962E}">
      <dgm:prSet/>
      <dgm:spPr/>
      <dgm:t>
        <a:bodyPr/>
        <a:lstStyle/>
        <a:p>
          <a:endParaRPr lang="en-US"/>
        </a:p>
      </dgm:t>
    </dgm:pt>
    <dgm:pt modelId="{61883F94-1124-4D13-B30E-334DF758C43B}">
      <dgm:prSet phldrT="[Text]" custT="1"/>
      <dgm:spPr>
        <a:solidFill>
          <a:srgbClr val="B83F32"/>
        </a:solidFill>
        <a:ln>
          <a:solidFill>
            <a:schemeClr val="accent1">
              <a:lumMod val="75000"/>
            </a:schemeClr>
          </a:solidFill>
        </a:ln>
      </dgm:spPr>
      <dgm:t>
        <a:bodyPr/>
        <a:lstStyle/>
        <a:p>
          <a:endParaRPr lang="en-US" sz="2200" dirty="0" smtClean="0">
            <a:solidFill>
              <a:schemeClr val="bg1"/>
            </a:solidFill>
          </a:endParaRPr>
        </a:p>
        <a:p>
          <a:r>
            <a:rPr lang="en-US" sz="2200" dirty="0" smtClean="0">
              <a:solidFill>
                <a:schemeClr val="bg1"/>
              </a:solidFill>
            </a:rPr>
            <a:t>Promote healing of repaired tissue</a:t>
          </a:r>
        </a:p>
        <a:p>
          <a:r>
            <a:rPr lang="en-US" sz="2200" dirty="0" smtClean="0">
              <a:solidFill>
                <a:schemeClr val="bg1"/>
              </a:solidFill>
            </a:rPr>
            <a:t>Gradual increase in elbow ROM</a:t>
          </a:r>
        </a:p>
        <a:p>
          <a:r>
            <a:rPr lang="en-US" sz="2200" dirty="0" smtClean="0">
              <a:solidFill>
                <a:schemeClr val="bg1"/>
              </a:solidFill>
            </a:rPr>
            <a:t>Regain and improve muscular strength</a:t>
          </a:r>
        </a:p>
        <a:p>
          <a:endParaRPr lang="en-US" sz="2400" dirty="0">
            <a:solidFill>
              <a:schemeClr val="bg1"/>
            </a:solidFill>
          </a:endParaRPr>
        </a:p>
      </dgm:t>
    </dgm:pt>
    <dgm:pt modelId="{1039242F-3D2A-4CF0-8392-4453E1BBBB0F}" type="parTrans" cxnId="{5BD5790C-01D9-4724-BFA6-3D5CFFB333CB}">
      <dgm:prSet/>
      <dgm:spPr/>
      <dgm:t>
        <a:bodyPr/>
        <a:lstStyle/>
        <a:p>
          <a:endParaRPr lang="en-US"/>
        </a:p>
      </dgm:t>
    </dgm:pt>
    <dgm:pt modelId="{1E641DCF-254C-4A0E-B81A-5C869579CDB9}" type="sibTrans" cxnId="{5BD5790C-01D9-4724-BFA6-3D5CFFB333CB}">
      <dgm:prSet/>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3300" dirty="0" smtClean="0">
            <a:solidFill>
              <a:schemeClr val="bg1"/>
            </a:solidFill>
          </a:endParaRPr>
        </a:p>
        <a:p>
          <a:r>
            <a:rPr lang="en-US" sz="2200" dirty="0" smtClean="0">
              <a:solidFill>
                <a:schemeClr val="bg1"/>
              </a:solidFill>
            </a:rPr>
            <a:t>Promote healing of repaired tissue</a:t>
          </a:r>
        </a:p>
        <a:p>
          <a:r>
            <a:rPr lang="en-US" sz="2200" dirty="0" smtClean="0">
              <a:solidFill>
                <a:schemeClr val="bg1"/>
              </a:solidFill>
            </a:rPr>
            <a:t>Continue to minimize pain and swelling</a:t>
          </a:r>
        </a:p>
        <a:p>
          <a:r>
            <a:rPr lang="en-US" sz="2200" dirty="0" smtClean="0">
              <a:solidFill>
                <a:schemeClr val="bg1"/>
              </a:solidFill>
            </a:rPr>
            <a:t>Achieve 15</a:t>
          </a:r>
          <a:r>
            <a:rPr lang="en-US" sz="2200" dirty="0" smtClean="0">
              <a:solidFill>
                <a:schemeClr val="bg1"/>
              </a:solidFill>
              <a:latin typeface="Rockwell" panose="02060603020205020403" pitchFamily="18" charset="0"/>
            </a:rPr>
            <a:t>º-115º for elbow </a:t>
          </a:r>
          <a:r>
            <a:rPr lang="en-US" sz="2200" dirty="0" smtClean="0">
              <a:solidFill>
                <a:schemeClr val="bg1"/>
              </a:solidFill>
            </a:rPr>
            <a:t>AROM </a:t>
          </a:r>
        </a:p>
        <a:p>
          <a:endParaRPr lang="en-US" sz="33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BAFF4D95-75CE-4C5D-A19D-E4EDDA8E044A}" type="pres">
      <dgm:prSet presAssocID="{78EEBF41-CE52-47D1-BEE9-EA8E032E8649}" presName="posSpace" presStyleCnt="0"/>
      <dgm:spPr/>
    </dgm:pt>
    <dgm:pt modelId="{48F46209-4447-4366-8B1B-3B898238A1D4}" type="pres">
      <dgm:prSet presAssocID="{78EEBF41-CE52-47D1-BEE9-EA8E032E8649}" presName="vertFlow" presStyleCnt="0"/>
      <dgm:spPr/>
    </dgm:pt>
    <dgm:pt modelId="{33902C94-EB0E-4F87-98FF-C4311982CCB4}" type="pres">
      <dgm:prSet presAssocID="{78EEBF41-CE52-47D1-BEE9-EA8E032E8649}" presName="topSpace" presStyleCnt="0"/>
      <dgm:spPr/>
    </dgm:pt>
    <dgm:pt modelId="{4E51C306-3BF0-4C18-A4C9-E05733D3767E}" type="pres">
      <dgm:prSet presAssocID="{78EEBF41-CE52-47D1-BEE9-EA8E032E8649}" presName="firstComp" presStyleCnt="0"/>
      <dgm:spPr/>
    </dgm:pt>
    <dgm:pt modelId="{6171633A-B3FF-47AF-9368-0EA95901DC0D}" type="pres">
      <dgm:prSet presAssocID="{78EEBF41-CE52-47D1-BEE9-EA8E032E8649}" presName="firstChild" presStyleLbl="bgAccFollowNode1" presStyleIdx="0" presStyleCnt="2" custScaleY="233881"/>
      <dgm:spPr/>
      <dgm:t>
        <a:bodyPr/>
        <a:lstStyle/>
        <a:p>
          <a:endParaRPr lang="en-US"/>
        </a:p>
      </dgm:t>
    </dgm:pt>
    <dgm:pt modelId="{0498873E-1EE1-43D3-B758-C0F83D75208B}" type="pres">
      <dgm:prSet presAssocID="{78EEBF41-CE52-47D1-BEE9-EA8E032E8649}" presName="firstChildTx" presStyleLbl="bgAccFollowNode1" presStyleIdx="0" presStyleCnt="2">
        <dgm:presLayoutVars>
          <dgm:bulletEnabled val="1"/>
        </dgm:presLayoutVars>
      </dgm:prSet>
      <dgm:spPr/>
      <dgm:t>
        <a:bodyPr/>
        <a:lstStyle/>
        <a:p>
          <a:endParaRPr lang="en-US"/>
        </a:p>
      </dgm:t>
    </dgm:pt>
    <dgm:pt modelId="{104F372A-C9A1-42AD-B622-8BBF07F6068D}" type="pres">
      <dgm:prSet presAssocID="{78EEBF41-CE52-47D1-BEE9-EA8E032E8649}" presName="negSpace" presStyleCnt="0"/>
      <dgm:spPr/>
    </dgm:pt>
    <dgm:pt modelId="{1BF791C6-797A-4EAC-BB9A-3B0198CBAAAC}" type="pres">
      <dgm:prSet presAssocID="{78EEBF41-CE52-47D1-BEE9-EA8E032E8649}" presName="circle" presStyleLbl="node1" presStyleIdx="0" presStyleCnt="2"/>
      <dgm:spPr/>
      <dgm:t>
        <a:bodyPr/>
        <a:lstStyle/>
        <a:p>
          <a:endParaRPr lang="en-US"/>
        </a:p>
      </dgm:t>
    </dgm:pt>
    <dgm:pt modelId="{7407E0F9-3291-4C31-8C24-4C3FB65DB57B}" type="pres">
      <dgm:prSet presAssocID="{75CBEB7D-B978-4E28-B405-18DA383806E4}" presName="transSpace" presStyleCnt="0"/>
      <dgm:spPr/>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1" presStyleCnt="2" custScaleY="235320"/>
      <dgm:spPr/>
      <dgm:t>
        <a:bodyPr/>
        <a:lstStyle/>
        <a:p>
          <a:endParaRPr lang="en-US"/>
        </a:p>
      </dgm:t>
    </dgm:pt>
    <dgm:pt modelId="{796C2385-21FC-4FC6-A060-757DA0CE729A}" type="pres">
      <dgm:prSet presAssocID="{8F055C6A-A877-4EAF-B0D5-3CFBF4C3C416}" presName="firstChildTx" presStyleLbl="bgAccFollowNode1" presStyleIdx="1" presStyleCnt="2">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1" presStyleCnt="2"/>
      <dgm:spPr/>
      <dgm:t>
        <a:bodyPr/>
        <a:lstStyle/>
        <a:p>
          <a:endParaRPr lang="en-US"/>
        </a:p>
      </dgm:t>
    </dgm:pt>
  </dgm:ptLst>
  <dgm:cxnLst>
    <dgm:cxn modelId="{58B80AA1-8D57-441B-BD6B-19B663B9AFF2}" srcId="{51A5C0A5-4EB3-4402-9CBE-30E20E4B1EF9}" destId="{8F055C6A-A877-4EAF-B0D5-3CFBF4C3C416}" srcOrd="1" destOrd="0" parTransId="{A6C4AD9D-FEF7-451C-8DB2-AE4BBD8867E8}" sibTransId="{408E6CE6-CDB8-4E4D-B0B4-5D9584554BCF}"/>
    <dgm:cxn modelId="{B7738340-2DC7-4BF4-8578-CE185B72393C}" type="presOf" srcId="{8ABC09AA-8DDC-4A93-96E8-979FD7214929}" destId="{796C2385-21FC-4FC6-A060-757DA0CE729A}" srcOrd="1" destOrd="0" presId="urn:microsoft.com/office/officeart/2005/8/layout/hList9"/>
    <dgm:cxn modelId="{6E8F3348-EDF5-4552-B9AE-E2999455962E}" srcId="{51A5C0A5-4EB3-4402-9CBE-30E20E4B1EF9}" destId="{78EEBF41-CE52-47D1-BEE9-EA8E032E8649}" srcOrd="0" destOrd="0" parTransId="{414744A7-3D61-4CB2-BF61-514F9F69D7E9}" sibTransId="{75CBEB7D-B978-4E28-B405-18DA383806E4}"/>
    <dgm:cxn modelId="{C17F4645-4D43-4616-9F42-015B0DC635D2}" type="presOf" srcId="{61883F94-1124-4D13-B30E-334DF758C43B}" destId="{0498873E-1EE1-43D3-B758-C0F83D75208B}" srcOrd="1" destOrd="0" presId="urn:microsoft.com/office/officeart/2005/8/layout/hList9"/>
    <dgm:cxn modelId="{860F0356-7625-4C88-8349-EA26DF5F31F5}" type="presOf" srcId="{8F055C6A-A877-4EAF-B0D5-3CFBF4C3C416}" destId="{38A6D16B-F6A7-4D97-97C5-1EC71D503256}" srcOrd="0" destOrd="0" presId="urn:microsoft.com/office/officeart/2005/8/layout/hList9"/>
    <dgm:cxn modelId="{495D91B1-69F4-41C9-BF38-02333D8A5D9E}" type="presOf" srcId="{78EEBF41-CE52-47D1-BEE9-EA8E032E8649}" destId="{1BF791C6-797A-4EAC-BB9A-3B0198CBAAAC}" srcOrd="0" destOrd="0" presId="urn:microsoft.com/office/officeart/2005/8/layout/hList9"/>
    <dgm:cxn modelId="{120C99D2-0A4C-4C55-97A0-24D78D4D5CC3}" type="presOf" srcId="{51A5C0A5-4EB3-4402-9CBE-30E20E4B1EF9}" destId="{AD119607-C318-4416-AFA5-601BE1CF0D97}" srcOrd="0" destOrd="0" presId="urn:microsoft.com/office/officeart/2005/8/layout/hList9"/>
    <dgm:cxn modelId="{5BD5790C-01D9-4724-BFA6-3D5CFFB333CB}" srcId="{78EEBF41-CE52-47D1-BEE9-EA8E032E8649}" destId="{61883F94-1124-4D13-B30E-334DF758C43B}" srcOrd="0" destOrd="0" parTransId="{1039242F-3D2A-4CF0-8392-4453E1BBBB0F}" sibTransId="{1E641DCF-254C-4A0E-B81A-5C869579CDB9}"/>
    <dgm:cxn modelId="{17520068-AF20-4E85-884C-52F08C998ACC}" type="presOf" srcId="{61883F94-1124-4D13-B30E-334DF758C43B}" destId="{6171633A-B3FF-47AF-9368-0EA95901DC0D}" srcOrd="0" destOrd="0" presId="urn:microsoft.com/office/officeart/2005/8/layout/hList9"/>
    <dgm:cxn modelId="{B0B93D37-F02E-4957-8910-BCCC484469F0}" type="presOf" srcId="{8ABC09AA-8DDC-4A93-96E8-979FD7214929}" destId="{823B64D6-1EFD-4117-A42E-7B88DFFFA000}" srcOrd="0"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3B1422D4-C65D-4406-B8AC-C2612385A283}" type="presParOf" srcId="{AD119607-C318-4416-AFA5-601BE1CF0D97}" destId="{BAFF4D95-75CE-4C5D-A19D-E4EDDA8E044A}" srcOrd="0" destOrd="0" presId="urn:microsoft.com/office/officeart/2005/8/layout/hList9"/>
    <dgm:cxn modelId="{B85763FC-C190-4DAF-AD2A-93B69C4A91F8}" type="presParOf" srcId="{AD119607-C318-4416-AFA5-601BE1CF0D97}" destId="{48F46209-4447-4366-8B1B-3B898238A1D4}" srcOrd="1" destOrd="0" presId="urn:microsoft.com/office/officeart/2005/8/layout/hList9"/>
    <dgm:cxn modelId="{9841F60A-3FCE-4E82-9274-6109E0CFB212}" type="presParOf" srcId="{48F46209-4447-4366-8B1B-3B898238A1D4}" destId="{33902C94-EB0E-4F87-98FF-C4311982CCB4}" srcOrd="0" destOrd="0" presId="urn:microsoft.com/office/officeart/2005/8/layout/hList9"/>
    <dgm:cxn modelId="{C5FEFA19-48DE-4114-8D3F-ECB00D5AC64B}" type="presParOf" srcId="{48F46209-4447-4366-8B1B-3B898238A1D4}" destId="{4E51C306-3BF0-4C18-A4C9-E05733D3767E}" srcOrd="1" destOrd="0" presId="urn:microsoft.com/office/officeart/2005/8/layout/hList9"/>
    <dgm:cxn modelId="{FBF0F57B-4791-405B-8BAA-97D1722C4A18}" type="presParOf" srcId="{4E51C306-3BF0-4C18-A4C9-E05733D3767E}" destId="{6171633A-B3FF-47AF-9368-0EA95901DC0D}" srcOrd="0" destOrd="0" presId="urn:microsoft.com/office/officeart/2005/8/layout/hList9"/>
    <dgm:cxn modelId="{8029F6CF-3A09-4915-A27F-6BFEC808A84A}" type="presParOf" srcId="{4E51C306-3BF0-4C18-A4C9-E05733D3767E}" destId="{0498873E-1EE1-43D3-B758-C0F83D75208B}" srcOrd="1" destOrd="0" presId="urn:microsoft.com/office/officeart/2005/8/layout/hList9"/>
    <dgm:cxn modelId="{8B46B5FF-9E88-4241-8846-61FD41F404C9}" type="presParOf" srcId="{AD119607-C318-4416-AFA5-601BE1CF0D97}" destId="{104F372A-C9A1-42AD-B622-8BBF07F6068D}" srcOrd="2" destOrd="0" presId="urn:microsoft.com/office/officeart/2005/8/layout/hList9"/>
    <dgm:cxn modelId="{0BC82179-1884-40D1-9E2A-D2405E2BE122}" type="presParOf" srcId="{AD119607-C318-4416-AFA5-601BE1CF0D97}" destId="{1BF791C6-797A-4EAC-BB9A-3B0198CBAAAC}" srcOrd="3" destOrd="0" presId="urn:microsoft.com/office/officeart/2005/8/layout/hList9"/>
    <dgm:cxn modelId="{50AB3512-6EBF-402A-AF07-E5139A803E0B}" type="presParOf" srcId="{AD119607-C318-4416-AFA5-601BE1CF0D97}" destId="{7407E0F9-3291-4C31-8C24-4C3FB65DB57B}" srcOrd="4" destOrd="0" presId="urn:microsoft.com/office/officeart/2005/8/layout/hList9"/>
    <dgm:cxn modelId="{FA27BB69-4D6B-47A9-8691-9AA684C64939}" type="presParOf" srcId="{AD119607-C318-4416-AFA5-601BE1CF0D97}" destId="{3A95ACFC-D3DC-4436-9298-0F62BCB74198}" srcOrd="5" destOrd="0" presId="urn:microsoft.com/office/officeart/2005/8/layout/hList9"/>
    <dgm:cxn modelId="{A4394048-4D92-44DF-BD98-82C207D6C411}" type="presParOf" srcId="{AD119607-C318-4416-AFA5-601BE1CF0D97}" destId="{3D11A60C-D201-4AF2-9B4B-D14CAB97CA61}" srcOrd="6" destOrd="0" presId="urn:microsoft.com/office/officeart/2005/8/layout/hList9"/>
    <dgm:cxn modelId="{0163FB4D-8C2A-448A-9F4B-43CB488001DB}" type="presParOf" srcId="{3D11A60C-D201-4AF2-9B4B-D14CAB97CA61}" destId="{DBAE19F4-527A-4E0C-9689-EE8A4E6C99B7}" srcOrd="0" destOrd="0" presId="urn:microsoft.com/office/officeart/2005/8/layout/hList9"/>
    <dgm:cxn modelId="{C9B82D80-597A-4EFB-A84B-2E94CCCEA4EF}" type="presParOf" srcId="{3D11A60C-D201-4AF2-9B4B-D14CAB97CA61}" destId="{CE6FCD73-70D5-41A6-AB77-9EF7E293E689}" srcOrd="1" destOrd="0" presId="urn:microsoft.com/office/officeart/2005/8/layout/hList9"/>
    <dgm:cxn modelId="{DE3059F9-1AA3-4AC4-BFC0-FA69BE66BFF4}" type="presParOf" srcId="{CE6FCD73-70D5-41A6-AB77-9EF7E293E689}" destId="{823B64D6-1EFD-4117-A42E-7B88DFFFA000}" srcOrd="0" destOrd="0" presId="urn:microsoft.com/office/officeart/2005/8/layout/hList9"/>
    <dgm:cxn modelId="{DCF2EF20-87FD-4AC7-9788-976A89FA780C}" type="presParOf" srcId="{CE6FCD73-70D5-41A6-AB77-9EF7E293E689}" destId="{796C2385-21FC-4FC6-A060-757DA0CE729A}" srcOrd="1" destOrd="0" presId="urn:microsoft.com/office/officeart/2005/8/layout/hList9"/>
    <dgm:cxn modelId="{81D8DE5A-971F-43C7-9E84-C116FD0463FF}" type="presParOf" srcId="{AD119607-C318-4416-AFA5-601BE1CF0D97}" destId="{1D9ACFFB-B10D-4A39-9075-A11BBDF109BE}" srcOrd="7" destOrd="0" presId="urn:microsoft.com/office/officeart/2005/8/layout/hList9"/>
    <dgm:cxn modelId="{A9FE879C-C6C1-4753-AFFD-0C1D938422F4}" type="presParOf" srcId="{AD119607-C318-4416-AFA5-601BE1CF0D97}" destId="{38A6D16B-F6A7-4D97-97C5-1EC71D5032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8EEBF41-CE52-47D1-BEE9-EA8E032E8649}">
      <dgm:prSet phldrT="[Text]"/>
      <dgm:spPr>
        <a:solidFill>
          <a:schemeClr val="tx2">
            <a:lumMod val="75000"/>
          </a:schemeClr>
        </a:solidFill>
      </dgm:spPr>
      <dgm:t>
        <a:bodyPr/>
        <a:lstStyle/>
        <a:p>
          <a:r>
            <a:rPr lang="en-US" dirty="0" smtClean="0"/>
            <a:t>Modified Jobe</a:t>
          </a:r>
          <a:endParaRPr lang="en-US" dirty="0"/>
        </a:p>
      </dgm:t>
    </dgm:pt>
    <dgm:pt modelId="{414744A7-3D61-4CB2-BF61-514F9F69D7E9}" type="parTrans" cxnId="{6E8F3348-EDF5-4552-B9AE-E2999455962E}">
      <dgm:prSet/>
      <dgm:spPr/>
      <dgm:t>
        <a:bodyPr/>
        <a:lstStyle/>
        <a:p>
          <a:endParaRPr lang="en-US"/>
        </a:p>
      </dgm:t>
    </dgm:pt>
    <dgm:pt modelId="{75CBEB7D-B978-4E28-B405-18DA383806E4}" type="sibTrans" cxnId="{6E8F3348-EDF5-4552-B9AE-E2999455962E}">
      <dgm:prSet/>
      <dgm:spPr/>
      <dgm:t>
        <a:bodyPr/>
        <a:lstStyle/>
        <a:p>
          <a:endParaRPr lang="en-US"/>
        </a:p>
      </dgm:t>
    </dgm:pt>
    <dgm:pt modelId="{61883F94-1124-4D13-B30E-334DF758C43B}">
      <dgm:prSet phldrT="[Text]" custT="1"/>
      <dgm:spPr>
        <a:solidFill>
          <a:srgbClr val="B83F32"/>
        </a:solidFill>
        <a:ln>
          <a:solidFill>
            <a:schemeClr val="accent1">
              <a:lumMod val="75000"/>
            </a:schemeClr>
          </a:solidFill>
        </a:ln>
      </dgm:spPr>
      <dgm:t>
        <a:bodyPr/>
        <a:lstStyle/>
        <a:p>
          <a:r>
            <a:rPr lang="en-US" sz="1800" dirty="0" smtClean="0">
              <a:solidFill>
                <a:schemeClr val="bg1"/>
              </a:solidFill>
            </a:rPr>
            <a:t>Full elbow AROM</a:t>
          </a:r>
        </a:p>
        <a:p>
          <a:r>
            <a:rPr lang="en-US" sz="1800" dirty="0" smtClean="0">
              <a:solidFill>
                <a:schemeClr val="bg1"/>
              </a:solidFill>
            </a:rPr>
            <a:t>Low, controlled pain</a:t>
          </a:r>
        </a:p>
        <a:p>
          <a:r>
            <a:rPr lang="en-US" sz="1800" dirty="0" smtClean="0">
              <a:solidFill>
                <a:schemeClr val="bg1"/>
              </a:solidFill>
            </a:rPr>
            <a:t>Minimal swelling</a:t>
          </a:r>
        </a:p>
        <a:p>
          <a:r>
            <a:rPr lang="en-US" sz="1800" dirty="0" smtClean="0">
              <a:solidFill>
                <a:schemeClr val="bg1"/>
              </a:solidFill>
            </a:rPr>
            <a:t>UE and LE MMT = 5/5</a:t>
          </a:r>
        </a:p>
        <a:p>
          <a:r>
            <a:rPr lang="en-US" sz="1800" dirty="0" smtClean="0">
              <a:solidFill>
                <a:schemeClr val="bg1"/>
              </a:solidFill>
            </a:rPr>
            <a:t>Ext rotation/Int rotation  ratio of 67%</a:t>
          </a:r>
        </a:p>
        <a:p>
          <a:r>
            <a:rPr lang="en-US" sz="1800" dirty="0" smtClean="0">
              <a:solidFill>
                <a:schemeClr val="bg1"/>
              </a:solidFill>
            </a:rPr>
            <a:t>Ankle DF equal bilat </a:t>
          </a:r>
        </a:p>
        <a:p>
          <a:r>
            <a:rPr lang="en-US" sz="1800" dirty="0" smtClean="0">
              <a:solidFill>
                <a:schemeClr val="bg1"/>
              </a:solidFill>
            </a:rPr>
            <a:t>50</a:t>
          </a:r>
          <a:r>
            <a:rPr lang="en-US" sz="1800" dirty="0" smtClean="0">
              <a:solidFill>
                <a:schemeClr val="bg1"/>
              </a:solidFill>
              <a:latin typeface="Rockwell" panose="02060603020205020403" pitchFamily="18" charset="0"/>
            </a:rPr>
            <a:t>º of bilat. trunk rotation</a:t>
          </a:r>
          <a:endParaRPr lang="en-US" sz="1800" dirty="0">
            <a:solidFill>
              <a:schemeClr val="bg1"/>
            </a:solidFill>
          </a:endParaRPr>
        </a:p>
      </dgm:t>
    </dgm:pt>
    <dgm:pt modelId="{1039242F-3D2A-4CF0-8392-4453E1BBBB0F}" type="parTrans" cxnId="{5BD5790C-01D9-4724-BFA6-3D5CFFB333CB}">
      <dgm:prSet/>
      <dgm:spPr/>
      <dgm:t>
        <a:bodyPr/>
        <a:lstStyle/>
        <a:p>
          <a:endParaRPr lang="en-US"/>
        </a:p>
      </dgm:t>
    </dgm:pt>
    <dgm:pt modelId="{1E641DCF-254C-4A0E-B81A-5C869579CDB9}" type="sibTrans" cxnId="{5BD5790C-01D9-4724-BFA6-3D5CFFB333CB}">
      <dgm:prSet/>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2200" dirty="0" smtClean="0">
            <a:solidFill>
              <a:schemeClr val="bg1"/>
            </a:solidFill>
          </a:endParaRPr>
        </a:p>
        <a:p>
          <a:endParaRPr lang="en-US" sz="2400" dirty="0" smtClean="0">
            <a:solidFill>
              <a:schemeClr val="bg1"/>
            </a:solidFill>
          </a:endParaRPr>
        </a:p>
        <a:p>
          <a:r>
            <a:rPr lang="en-US" sz="2400" dirty="0" smtClean="0">
              <a:solidFill>
                <a:schemeClr val="bg1"/>
              </a:solidFill>
            </a:rPr>
            <a:t>Elbow ROM 15</a:t>
          </a:r>
          <a:r>
            <a:rPr lang="en-US" sz="2400" dirty="0" smtClean="0">
              <a:solidFill>
                <a:schemeClr val="bg1"/>
              </a:solidFill>
              <a:latin typeface="Rockwell" panose="02060603020205020403" pitchFamily="18" charset="0"/>
            </a:rPr>
            <a:t>º-115º</a:t>
          </a:r>
          <a:endParaRPr lang="en-US" sz="2400" dirty="0" smtClean="0">
            <a:solidFill>
              <a:schemeClr val="bg1"/>
            </a:solidFill>
          </a:endParaRPr>
        </a:p>
        <a:p>
          <a:r>
            <a:rPr lang="en-US" sz="2400" dirty="0" smtClean="0">
              <a:solidFill>
                <a:schemeClr val="bg1"/>
              </a:solidFill>
            </a:rPr>
            <a:t>Low, controlled pain</a:t>
          </a:r>
        </a:p>
        <a:p>
          <a:r>
            <a:rPr lang="en-US" sz="2400" dirty="0" smtClean="0">
              <a:solidFill>
                <a:schemeClr val="bg1"/>
              </a:solidFill>
            </a:rPr>
            <a:t>Minimal swelling </a:t>
          </a:r>
        </a:p>
        <a:p>
          <a:endParaRPr lang="en-US" sz="2200" dirty="0" smtClean="0">
            <a:solidFill>
              <a:schemeClr val="bg1"/>
            </a:solidFill>
          </a:endParaRPr>
        </a:p>
        <a:p>
          <a:endParaRPr lang="en-US" sz="22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BAFF4D95-75CE-4C5D-A19D-E4EDDA8E044A}" type="pres">
      <dgm:prSet presAssocID="{78EEBF41-CE52-47D1-BEE9-EA8E032E8649}" presName="posSpace" presStyleCnt="0"/>
      <dgm:spPr/>
    </dgm:pt>
    <dgm:pt modelId="{48F46209-4447-4366-8B1B-3B898238A1D4}" type="pres">
      <dgm:prSet presAssocID="{78EEBF41-CE52-47D1-BEE9-EA8E032E8649}" presName="vertFlow" presStyleCnt="0"/>
      <dgm:spPr/>
    </dgm:pt>
    <dgm:pt modelId="{33902C94-EB0E-4F87-98FF-C4311982CCB4}" type="pres">
      <dgm:prSet presAssocID="{78EEBF41-CE52-47D1-BEE9-EA8E032E8649}" presName="topSpace" presStyleCnt="0"/>
      <dgm:spPr/>
    </dgm:pt>
    <dgm:pt modelId="{4E51C306-3BF0-4C18-A4C9-E05733D3767E}" type="pres">
      <dgm:prSet presAssocID="{78EEBF41-CE52-47D1-BEE9-EA8E032E8649}" presName="firstComp" presStyleCnt="0"/>
      <dgm:spPr/>
    </dgm:pt>
    <dgm:pt modelId="{6171633A-B3FF-47AF-9368-0EA95901DC0D}" type="pres">
      <dgm:prSet presAssocID="{78EEBF41-CE52-47D1-BEE9-EA8E032E8649}" presName="firstChild" presStyleLbl="bgAccFollowNode1" presStyleIdx="0" presStyleCnt="2" custScaleY="233881"/>
      <dgm:spPr/>
      <dgm:t>
        <a:bodyPr/>
        <a:lstStyle/>
        <a:p>
          <a:endParaRPr lang="en-US"/>
        </a:p>
      </dgm:t>
    </dgm:pt>
    <dgm:pt modelId="{0498873E-1EE1-43D3-B758-C0F83D75208B}" type="pres">
      <dgm:prSet presAssocID="{78EEBF41-CE52-47D1-BEE9-EA8E032E8649}" presName="firstChildTx" presStyleLbl="bgAccFollowNode1" presStyleIdx="0" presStyleCnt="2">
        <dgm:presLayoutVars>
          <dgm:bulletEnabled val="1"/>
        </dgm:presLayoutVars>
      </dgm:prSet>
      <dgm:spPr/>
      <dgm:t>
        <a:bodyPr/>
        <a:lstStyle/>
        <a:p>
          <a:endParaRPr lang="en-US"/>
        </a:p>
      </dgm:t>
    </dgm:pt>
    <dgm:pt modelId="{104F372A-C9A1-42AD-B622-8BBF07F6068D}" type="pres">
      <dgm:prSet presAssocID="{78EEBF41-CE52-47D1-BEE9-EA8E032E8649}" presName="negSpace" presStyleCnt="0"/>
      <dgm:spPr/>
    </dgm:pt>
    <dgm:pt modelId="{1BF791C6-797A-4EAC-BB9A-3B0198CBAAAC}" type="pres">
      <dgm:prSet presAssocID="{78EEBF41-CE52-47D1-BEE9-EA8E032E8649}" presName="circle" presStyleLbl="node1" presStyleIdx="0" presStyleCnt="2"/>
      <dgm:spPr/>
      <dgm:t>
        <a:bodyPr/>
        <a:lstStyle/>
        <a:p>
          <a:endParaRPr lang="en-US"/>
        </a:p>
      </dgm:t>
    </dgm:pt>
    <dgm:pt modelId="{7407E0F9-3291-4C31-8C24-4C3FB65DB57B}" type="pres">
      <dgm:prSet presAssocID="{75CBEB7D-B978-4E28-B405-18DA383806E4}" presName="transSpace" presStyleCnt="0"/>
      <dgm:spPr/>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1" presStyleCnt="2" custScaleY="235320"/>
      <dgm:spPr/>
      <dgm:t>
        <a:bodyPr/>
        <a:lstStyle/>
        <a:p>
          <a:endParaRPr lang="en-US"/>
        </a:p>
      </dgm:t>
    </dgm:pt>
    <dgm:pt modelId="{796C2385-21FC-4FC6-A060-757DA0CE729A}" type="pres">
      <dgm:prSet presAssocID="{8F055C6A-A877-4EAF-B0D5-3CFBF4C3C416}" presName="firstChildTx" presStyleLbl="bgAccFollowNode1" presStyleIdx="1" presStyleCnt="2">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1" presStyleCnt="2"/>
      <dgm:spPr/>
      <dgm:t>
        <a:bodyPr/>
        <a:lstStyle/>
        <a:p>
          <a:endParaRPr lang="en-US"/>
        </a:p>
      </dgm:t>
    </dgm:pt>
  </dgm:ptLst>
  <dgm:cxnLst>
    <dgm:cxn modelId="{58B80AA1-8D57-441B-BD6B-19B663B9AFF2}" srcId="{51A5C0A5-4EB3-4402-9CBE-30E20E4B1EF9}" destId="{8F055C6A-A877-4EAF-B0D5-3CFBF4C3C416}" srcOrd="1" destOrd="0" parTransId="{A6C4AD9D-FEF7-451C-8DB2-AE4BBD8867E8}" sibTransId="{408E6CE6-CDB8-4E4D-B0B4-5D9584554BCF}"/>
    <dgm:cxn modelId="{6E8F3348-EDF5-4552-B9AE-E2999455962E}" srcId="{51A5C0A5-4EB3-4402-9CBE-30E20E4B1EF9}" destId="{78EEBF41-CE52-47D1-BEE9-EA8E032E8649}" srcOrd="0" destOrd="0" parTransId="{414744A7-3D61-4CB2-BF61-514F9F69D7E9}" sibTransId="{75CBEB7D-B978-4E28-B405-18DA383806E4}"/>
    <dgm:cxn modelId="{D4F67028-591D-4C64-89F4-FFF8EF86560B}" type="presOf" srcId="{78EEBF41-CE52-47D1-BEE9-EA8E032E8649}" destId="{1BF791C6-797A-4EAC-BB9A-3B0198CBAAAC}" srcOrd="0" destOrd="0" presId="urn:microsoft.com/office/officeart/2005/8/layout/hList9"/>
    <dgm:cxn modelId="{918BB926-E8B4-4444-BE7C-85E9266467DA}" type="presOf" srcId="{51A5C0A5-4EB3-4402-9CBE-30E20E4B1EF9}" destId="{AD119607-C318-4416-AFA5-601BE1CF0D97}" srcOrd="0" destOrd="0" presId="urn:microsoft.com/office/officeart/2005/8/layout/hList9"/>
    <dgm:cxn modelId="{68A0C82B-236A-40EF-BD24-7BD7890B3CCE}" type="presOf" srcId="{61883F94-1124-4D13-B30E-334DF758C43B}" destId="{6171633A-B3FF-47AF-9368-0EA95901DC0D}" srcOrd="0" destOrd="0" presId="urn:microsoft.com/office/officeart/2005/8/layout/hList9"/>
    <dgm:cxn modelId="{3DC9BEF8-C368-42A9-B6A1-698E2829C51D}" type="presOf" srcId="{8ABC09AA-8DDC-4A93-96E8-979FD7214929}" destId="{796C2385-21FC-4FC6-A060-757DA0CE729A}" srcOrd="1" destOrd="0" presId="urn:microsoft.com/office/officeart/2005/8/layout/hList9"/>
    <dgm:cxn modelId="{3A4480A4-2C30-49BE-8294-2704A72A6BEC}" type="presOf" srcId="{8F055C6A-A877-4EAF-B0D5-3CFBF4C3C416}" destId="{38A6D16B-F6A7-4D97-97C5-1EC71D503256}" srcOrd="0" destOrd="0" presId="urn:microsoft.com/office/officeart/2005/8/layout/hList9"/>
    <dgm:cxn modelId="{5BD5790C-01D9-4724-BFA6-3D5CFFB333CB}" srcId="{78EEBF41-CE52-47D1-BEE9-EA8E032E8649}" destId="{61883F94-1124-4D13-B30E-334DF758C43B}" srcOrd="0" destOrd="0" parTransId="{1039242F-3D2A-4CF0-8392-4453E1BBBB0F}" sibTransId="{1E641DCF-254C-4A0E-B81A-5C869579CDB9}"/>
    <dgm:cxn modelId="{1A993B5E-1EF2-498B-AAA0-9BA00E5EDCA7}" type="presOf" srcId="{8ABC09AA-8DDC-4A93-96E8-979FD7214929}" destId="{823B64D6-1EFD-4117-A42E-7B88DFFFA000}" srcOrd="0"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2626ACC2-D4D8-4F46-86FB-995EFA2599D2}" type="presOf" srcId="{61883F94-1124-4D13-B30E-334DF758C43B}" destId="{0498873E-1EE1-43D3-B758-C0F83D75208B}" srcOrd="1" destOrd="0" presId="urn:microsoft.com/office/officeart/2005/8/layout/hList9"/>
    <dgm:cxn modelId="{13E18AD7-8900-48C3-8649-6E745ADA3FFA}" type="presParOf" srcId="{AD119607-C318-4416-AFA5-601BE1CF0D97}" destId="{BAFF4D95-75CE-4C5D-A19D-E4EDDA8E044A}" srcOrd="0" destOrd="0" presId="urn:microsoft.com/office/officeart/2005/8/layout/hList9"/>
    <dgm:cxn modelId="{2889415D-AE40-4391-92B0-3341EAAFCED1}" type="presParOf" srcId="{AD119607-C318-4416-AFA5-601BE1CF0D97}" destId="{48F46209-4447-4366-8B1B-3B898238A1D4}" srcOrd="1" destOrd="0" presId="urn:microsoft.com/office/officeart/2005/8/layout/hList9"/>
    <dgm:cxn modelId="{8628C5E8-ADBA-4F53-84F7-DA3588E4518B}" type="presParOf" srcId="{48F46209-4447-4366-8B1B-3B898238A1D4}" destId="{33902C94-EB0E-4F87-98FF-C4311982CCB4}" srcOrd="0" destOrd="0" presId="urn:microsoft.com/office/officeart/2005/8/layout/hList9"/>
    <dgm:cxn modelId="{CB5C15A7-9C06-43D4-B7F2-0BDAF7FABA47}" type="presParOf" srcId="{48F46209-4447-4366-8B1B-3B898238A1D4}" destId="{4E51C306-3BF0-4C18-A4C9-E05733D3767E}" srcOrd="1" destOrd="0" presId="urn:microsoft.com/office/officeart/2005/8/layout/hList9"/>
    <dgm:cxn modelId="{C50F9CA1-F8FC-41BF-8B9E-69990752A4FC}" type="presParOf" srcId="{4E51C306-3BF0-4C18-A4C9-E05733D3767E}" destId="{6171633A-B3FF-47AF-9368-0EA95901DC0D}" srcOrd="0" destOrd="0" presId="urn:microsoft.com/office/officeart/2005/8/layout/hList9"/>
    <dgm:cxn modelId="{FA89391E-B52E-461F-BAA6-353233739DED}" type="presParOf" srcId="{4E51C306-3BF0-4C18-A4C9-E05733D3767E}" destId="{0498873E-1EE1-43D3-B758-C0F83D75208B}" srcOrd="1" destOrd="0" presId="urn:microsoft.com/office/officeart/2005/8/layout/hList9"/>
    <dgm:cxn modelId="{58D3AB5E-EB9F-4F2D-A6F0-503381B4D66E}" type="presParOf" srcId="{AD119607-C318-4416-AFA5-601BE1CF0D97}" destId="{104F372A-C9A1-42AD-B622-8BBF07F6068D}" srcOrd="2" destOrd="0" presId="urn:microsoft.com/office/officeart/2005/8/layout/hList9"/>
    <dgm:cxn modelId="{E2D8A501-EE0D-42B5-962F-39B7F22FF951}" type="presParOf" srcId="{AD119607-C318-4416-AFA5-601BE1CF0D97}" destId="{1BF791C6-797A-4EAC-BB9A-3B0198CBAAAC}" srcOrd="3" destOrd="0" presId="urn:microsoft.com/office/officeart/2005/8/layout/hList9"/>
    <dgm:cxn modelId="{80C7F427-28AC-44CF-B49A-EA192ABDE1D9}" type="presParOf" srcId="{AD119607-C318-4416-AFA5-601BE1CF0D97}" destId="{7407E0F9-3291-4C31-8C24-4C3FB65DB57B}" srcOrd="4" destOrd="0" presId="urn:microsoft.com/office/officeart/2005/8/layout/hList9"/>
    <dgm:cxn modelId="{92E3A70E-9970-48A5-9D6D-42EE0D44DB50}" type="presParOf" srcId="{AD119607-C318-4416-AFA5-601BE1CF0D97}" destId="{3A95ACFC-D3DC-4436-9298-0F62BCB74198}" srcOrd="5" destOrd="0" presId="urn:microsoft.com/office/officeart/2005/8/layout/hList9"/>
    <dgm:cxn modelId="{3D8AD826-5F8A-4132-9E32-FCE683FFBA1D}" type="presParOf" srcId="{AD119607-C318-4416-AFA5-601BE1CF0D97}" destId="{3D11A60C-D201-4AF2-9B4B-D14CAB97CA61}" srcOrd="6" destOrd="0" presId="urn:microsoft.com/office/officeart/2005/8/layout/hList9"/>
    <dgm:cxn modelId="{58909B40-C45F-42B4-A57F-567F61D50EFE}" type="presParOf" srcId="{3D11A60C-D201-4AF2-9B4B-D14CAB97CA61}" destId="{DBAE19F4-527A-4E0C-9689-EE8A4E6C99B7}" srcOrd="0" destOrd="0" presId="urn:microsoft.com/office/officeart/2005/8/layout/hList9"/>
    <dgm:cxn modelId="{4F6ED1B9-83F2-49A8-8738-005D692F8BA8}" type="presParOf" srcId="{3D11A60C-D201-4AF2-9B4B-D14CAB97CA61}" destId="{CE6FCD73-70D5-41A6-AB77-9EF7E293E689}" srcOrd="1" destOrd="0" presId="urn:microsoft.com/office/officeart/2005/8/layout/hList9"/>
    <dgm:cxn modelId="{1CAA0AFA-5051-4AB0-B47E-C835D3D5918C}" type="presParOf" srcId="{CE6FCD73-70D5-41A6-AB77-9EF7E293E689}" destId="{823B64D6-1EFD-4117-A42E-7B88DFFFA000}" srcOrd="0" destOrd="0" presId="urn:microsoft.com/office/officeart/2005/8/layout/hList9"/>
    <dgm:cxn modelId="{B16D63DE-1E7F-4C1C-B09F-13F75C55454D}" type="presParOf" srcId="{CE6FCD73-70D5-41A6-AB77-9EF7E293E689}" destId="{796C2385-21FC-4FC6-A060-757DA0CE729A}" srcOrd="1" destOrd="0" presId="urn:microsoft.com/office/officeart/2005/8/layout/hList9"/>
    <dgm:cxn modelId="{872DBCAF-CAB0-4B98-9268-B7A17CF450D1}" type="presParOf" srcId="{AD119607-C318-4416-AFA5-601BE1CF0D97}" destId="{1D9ACFFB-B10D-4A39-9075-A11BBDF109BE}" srcOrd="7" destOrd="0" presId="urn:microsoft.com/office/officeart/2005/8/layout/hList9"/>
    <dgm:cxn modelId="{79FB73E8-5730-436F-9B93-897F24463B91}" type="presParOf" srcId="{AD119607-C318-4416-AFA5-601BE1CF0D97}" destId="{38A6D16B-F6A7-4D97-97C5-1EC71D5032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8EEBF41-CE52-47D1-BEE9-EA8E032E8649}">
      <dgm:prSet phldrT="[Text]"/>
      <dgm:spPr>
        <a:solidFill>
          <a:schemeClr val="tx2">
            <a:lumMod val="75000"/>
          </a:schemeClr>
        </a:solidFill>
      </dgm:spPr>
      <dgm:t>
        <a:bodyPr/>
        <a:lstStyle/>
        <a:p>
          <a:r>
            <a:rPr lang="en-US" dirty="0" smtClean="0"/>
            <a:t>Modified Jobe</a:t>
          </a:r>
          <a:endParaRPr lang="en-US" dirty="0"/>
        </a:p>
      </dgm:t>
    </dgm:pt>
    <dgm:pt modelId="{414744A7-3D61-4CB2-BF61-514F9F69D7E9}" type="parTrans" cxnId="{6E8F3348-EDF5-4552-B9AE-E2999455962E}">
      <dgm:prSet/>
      <dgm:spPr/>
      <dgm:t>
        <a:bodyPr/>
        <a:lstStyle/>
        <a:p>
          <a:endParaRPr lang="en-US"/>
        </a:p>
      </dgm:t>
    </dgm:pt>
    <dgm:pt modelId="{75CBEB7D-B978-4E28-B405-18DA383806E4}" type="sibTrans" cxnId="{6E8F3348-EDF5-4552-B9AE-E2999455962E}">
      <dgm:prSet/>
      <dgm:spPr/>
      <dgm:t>
        <a:bodyPr/>
        <a:lstStyle/>
        <a:p>
          <a:endParaRPr lang="en-US"/>
        </a:p>
      </dgm:t>
    </dgm:pt>
    <dgm:pt modelId="{61883F94-1124-4D13-B30E-334DF758C43B}">
      <dgm:prSet phldrT="[Text]" custT="1"/>
      <dgm:spPr>
        <a:solidFill>
          <a:srgbClr val="B83F32"/>
        </a:solidFill>
        <a:ln>
          <a:solidFill>
            <a:schemeClr val="accent1">
              <a:lumMod val="75000"/>
            </a:schemeClr>
          </a:solidFill>
        </a:ln>
      </dgm:spPr>
      <dgm:t>
        <a:bodyPr/>
        <a:lstStyle/>
        <a:p>
          <a:r>
            <a:rPr lang="en-US" sz="2000" dirty="0" smtClean="0">
              <a:solidFill>
                <a:schemeClr val="bg1"/>
              </a:solidFill>
            </a:rPr>
            <a:t>Maintain full elbow ROM</a:t>
          </a:r>
        </a:p>
        <a:p>
          <a:r>
            <a:rPr lang="en-US" sz="2000" dirty="0" smtClean="0">
              <a:solidFill>
                <a:schemeClr val="bg1"/>
              </a:solidFill>
            </a:rPr>
            <a:t>Increase strength, power, and endurance</a:t>
          </a:r>
        </a:p>
        <a:p>
          <a:r>
            <a:rPr lang="en-US" sz="2000" dirty="0" smtClean="0">
              <a:solidFill>
                <a:schemeClr val="bg1"/>
              </a:solidFill>
            </a:rPr>
            <a:t>Improve muscular control  </a:t>
          </a:r>
        </a:p>
        <a:p>
          <a:r>
            <a:rPr lang="en-US" sz="2000" dirty="0" smtClean="0">
              <a:solidFill>
                <a:schemeClr val="bg1"/>
              </a:solidFill>
            </a:rPr>
            <a:t>Gradually initiate sporting activates </a:t>
          </a:r>
          <a:endParaRPr lang="en-US" sz="2000" dirty="0">
            <a:solidFill>
              <a:schemeClr val="bg1"/>
            </a:solidFill>
          </a:endParaRPr>
        </a:p>
      </dgm:t>
    </dgm:pt>
    <dgm:pt modelId="{1039242F-3D2A-4CF0-8392-4453E1BBBB0F}" type="parTrans" cxnId="{5BD5790C-01D9-4724-BFA6-3D5CFFB333CB}">
      <dgm:prSet/>
      <dgm:spPr/>
      <dgm:t>
        <a:bodyPr/>
        <a:lstStyle/>
        <a:p>
          <a:endParaRPr lang="en-US"/>
        </a:p>
      </dgm:t>
    </dgm:pt>
    <dgm:pt modelId="{1E641DCF-254C-4A0E-B81A-5C869579CDB9}" type="sibTrans" cxnId="{5BD5790C-01D9-4724-BFA6-3D5CFFB333CB}">
      <dgm:prSet/>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3300" dirty="0" smtClean="0">
            <a:solidFill>
              <a:schemeClr val="bg1"/>
            </a:solidFill>
          </a:endParaRPr>
        </a:p>
        <a:p>
          <a:r>
            <a:rPr lang="en-US" sz="2200" dirty="0" smtClean="0">
              <a:solidFill>
                <a:schemeClr val="bg1"/>
              </a:solidFill>
            </a:rPr>
            <a:t>Restore full ROM</a:t>
          </a:r>
        </a:p>
        <a:p>
          <a:r>
            <a:rPr lang="en-US" sz="2200" dirty="0" smtClean="0">
              <a:solidFill>
                <a:schemeClr val="bg1"/>
              </a:solidFill>
            </a:rPr>
            <a:t>All upper extremity strength 5/5</a:t>
          </a:r>
        </a:p>
        <a:p>
          <a:r>
            <a:rPr lang="en-US" sz="2200" dirty="0" smtClean="0">
              <a:solidFill>
                <a:schemeClr val="bg1"/>
              </a:solidFill>
            </a:rPr>
            <a:t>Begin to restore upper extremity endurance</a:t>
          </a:r>
        </a:p>
        <a:p>
          <a:endParaRPr lang="en-US" sz="33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BAFF4D95-75CE-4C5D-A19D-E4EDDA8E044A}" type="pres">
      <dgm:prSet presAssocID="{78EEBF41-CE52-47D1-BEE9-EA8E032E8649}" presName="posSpace" presStyleCnt="0"/>
      <dgm:spPr/>
    </dgm:pt>
    <dgm:pt modelId="{48F46209-4447-4366-8B1B-3B898238A1D4}" type="pres">
      <dgm:prSet presAssocID="{78EEBF41-CE52-47D1-BEE9-EA8E032E8649}" presName="vertFlow" presStyleCnt="0"/>
      <dgm:spPr/>
    </dgm:pt>
    <dgm:pt modelId="{33902C94-EB0E-4F87-98FF-C4311982CCB4}" type="pres">
      <dgm:prSet presAssocID="{78EEBF41-CE52-47D1-BEE9-EA8E032E8649}" presName="topSpace" presStyleCnt="0"/>
      <dgm:spPr/>
    </dgm:pt>
    <dgm:pt modelId="{4E51C306-3BF0-4C18-A4C9-E05733D3767E}" type="pres">
      <dgm:prSet presAssocID="{78EEBF41-CE52-47D1-BEE9-EA8E032E8649}" presName="firstComp" presStyleCnt="0"/>
      <dgm:spPr/>
    </dgm:pt>
    <dgm:pt modelId="{6171633A-B3FF-47AF-9368-0EA95901DC0D}" type="pres">
      <dgm:prSet presAssocID="{78EEBF41-CE52-47D1-BEE9-EA8E032E8649}" presName="firstChild" presStyleLbl="bgAccFollowNode1" presStyleIdx="0" presStyleCnt="2" custScaleY="233881"/>
      <dgm:spPr/>
      <dgm:t>
        <a:bodyPr/>
        <a:lstStyle/>
        <a:p>
          <a:endParaRPr lang="en-US"/>
        </a:p>
      </dgm:t>
    </dgm:pt>
    <dgm:pt modelId="{0498873E-1EE1-43D3-B758-C0F83D75208B}" type="pres">
      <dgm:prSet presAssocID="{78EEBF41-CE52-47D1-BEE9-EA8E032E8649}" presName="firstChildTx" presStyleLbl="bgAccFollowNode1" presStyleIdx="0" presStyleCnt="2">
        <dgm:presLayoutVars>
          <dgm:bulletEnabled val="1"/>
        </dgm:presLayoutVars>
      </dgm:prSet>
      <dgm:spPr/>
      <dgm:t>
        <a:bodyPr/>
        <a:lstStyle/>
        <a:p>
          <a:endParaRPr lang="en-US"/>
        </a:p>
      </dgm:t>
    </dgm:pt>
    <dgm:pt modelId="{104F372A-C9A1-42AD-B622-8BBF07F6068D}" type="pres">
      <dgm:prSet presAssocID="{78EEBF41-CE52-47D1-BEE9-EA8E032E8649}" presName="negSpace" presStyleCnt="0"/>
      <dgm:spPr/>
    </dgm:pt>
    <dgm:pt modelId="{1BF791C6-797A-4EAC-BB9A-3B0198CBAAAC}" type="pres">
      <dgm:prSet presAssocID="{78EEBF41-CE52-47D1-BEE9-EA8E032E8649}" presName="circle" presStyleLbl="node1" presStyleIdx="0" presStyleCnt="2"/>
      <dgm:spPr/>
      <dgm:t>
        <a:bodyPr/>
        <a:lstStyle/>
        <a:p>
          <a:endParaRPr lang="en-US"/>
        </a:p>
      </dgm:t>
    </dgm:pt>
    <dgm:pt modelId="{7407E0F9-3291-4C31-8C24-4C3FB65DB57B}" type="pres">
      <dgm:prSet presAssocID="{75CBEB7D-B978-4E28-B405-18DA383806E4}" presName="transSpace" presStyleCnt="0"/>
      <dgm:spPr/>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1" presStyleCnt="2" custScaleY="235320"/>
      <dgm:spPr/>
      <dgm:t>
        <a:bodyPr/>
        <a:lstStyle/>
        <a:p>
          <a:endParaRPr lang="en-US"/>
        </a:p>
      </dgm:t>
    </dgm:pt>
    <dgm:pt modelId="{796C2385-21FC-4FC6-A060-757DA0CE729A}" type="pres">
      <dgm:prSet presAssocID="{8F055C6A-A877-4EAF-B0D5-3CFBF4C3C416}" presName="firstChildTx" presStyleLbl="bgAccFollowNode1" presStyleIdx="1" presStyleCnt="2">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1" presStyleCnt="2"/>
      <dgm:spPr/>
      <dgm:t>
        <a:bodyPr/>
        <a:lstStyle/>
        <a:p>
          <a:endParaRPr lang="en-US"/>
        </a:p>
      </dgm:t>
    </dgm:pt>
  </dgm:ptLst>
  <dgm:cxnLst>
    <dgm:cxn modelId="{58B80AA1-8D57-441B-BD6B-19B663B9AFF2}" srcId="{51A5C0A5-4EB3-4402-9CBE-30E20E4B1EF9}" destId="{8F055C6A-A877-4EAF-B0D5-3CFBF4C3C416}" srcOrd="1" destOrd="0" parTransId="{A6C4AD9D-FEF7-451C-8DB2-AE4BBD8867E8}" sibTransId="{408E6CE6-CDB8-4E4D-B0B4-5D9584554BCF}"/>
    <dgm:cxn modelId="{9AFE14BE-0220-4866-931A-4260EC4D22B9}" type="presOf" srcId="{61883F94-1124-4D13-B30E-334DF758C43B}" destId="{0498873E-1EE1-43D3-B758-C0F83D75208B}" srcOrd="1" destOrd="0" presId="urn:microsoft.com/office/officeart/2005/8/layout/hList9"/>
    <dgm:cxn modelId="{6E8F3348-EDF5-4552-B9AE-E2999455962E}" srcId="{51A5C0A5-4EB3-4402-9CBE-30E20E4B1EF9}" destId="{78EEBF41-CE52-47D1-BEE9-EA8E032E8649}" srcOrd="0" destOrd="0" parTransId="{414744A7-3D61-4CB2-BF61-514F9F69D7E9}" sibTransId="{75CBEB7D-B978-4E28-B405-18DA383806E4}"/>
    <dgm:cxn modelId="{5BFB95C6-388E-4B9E-9CF6-072B5DB6425E}" type="presOf" srcId="{8F055C6A-A877-4EAF-B0D5-3CFBF4C3C416}" destId="{38A6D16B-F6A7-4D97-97C5-1EC71D503256}" srcOrd="0" destOrd="0" presId="urn:microsoft.com/office/officeart/2005/8/layout/hList9"/>
    <dgm:cxn modelId="{ABEA04EE-AB22-4045-A384-A73D38305AAA}" type="presOf" srcId="{61883F94-1124-4D13-B30E-334DF758C43B}" destId="{6171633A-B3FF-47AF-9368-0EA95901DC0D}" srcOrd="0" destOrd="0" presId="urn:microsoft.com/office/officeart/2005/8/layout/hList9"/>
    <dgm:cxn modelId="{5BD5790C-01D9-4724-BFA6-3D5CFFB333CB}" srcId="{78EEBF41-CE52-47D1-BEE9-EA8E032E8649}" destId="{61883F94-1124-4D13-B30E-334DF758C43B}" srcOrd="0" destOrd="0" parTransId="{1039242F-3D2A-4CF0-8392-4453E1BBBB0F}" sibTransId="{1E641DCF-254C-4A0E-B81A-5C869579CDB9}"/>
    <dgm:cxn modelId="{E26EB8B4-27E5-4A36-8AD7-C83807558B9E}" type="presOf" srcId="{78EEBF41-CE52-47D1-BEE9-EA8E032E8649}" destId="{1BF791C6-797A-4EAC-BB9A-3B0198CBAAAC}" srcOrd="0" destOrd="0" presId="urn:microsoft.com/office/officeart/2005/8/layout/hList9"/>
    <dgm:cxn modelId="{ACC0D5AD-7C33-41D3-9210-33178C0B2CB5}" type="presOf" srcId="{8ABC09AA-8DDC-4A93-96E8-979FD7214929}" destId="{823B64D6-1EFD-4117-A42E-7B88DFFFA000}" srcOrd="0" destOrd="0" presId="urn:microsoft.com/office/officeart/2005/8/layout/hList9"/>
    <dgm:cxn modelId="{F7B8AF8F-B960-4527-80F3-8F7D25037DAE}" type="presOf" srcId="{8ABC09AA-8DDC-4A93-96E8-979FD7214929}" destId="{796C2385-21FC-4FC6-A060-757DA0CE729A}" srcOrd="1"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F126EBF6-A473-44EB-8E4F-7D39989C1A8C}" type="presOf" srcId="{51A5C0A5-4EB3-4402-9CBE-30E20E4B1EF9}" destId="{AD119607-C318-4416-AFA5-601BE1CF0D97}" srcOrd="0" destOrd="0" presId="urn:microsoft.com/office/officeart/2005/8/layout/hList9"/>
    <dgm:cxn modelId="{494B486A-47E5-437E-8C83-3D15F8EE9A77}" type="presParOf" srcId="{AD119607-C318-4416-AFA5-601BE1CF0D97}" destId="{BAFF4D95-75CE-4C5D-A19D-E4EDDA8E044A}" srcOrd="0" destOrd="0" presId="urn:microsoft.com/office/officeart/2005/8/layout/hList9"/>
    <dgm:cxn modelId="{5D0CB8C3-2445-4E6E-A2FC-3DA446DB1ABF}" type="presParOf" srcId="{AD119607-C318-4416-AFA5-601BE1CF0D97}" destId="{48F46209-4447-4366-8B1B-3B898238A1D4}" srcOrd="1" destOrd="0" presId="urn:microsoft.com/office/officeart/2005/8/layout/hList9"/>
    <dgm:cxn modelId="{1E3D728C-9A62-4CB5-8930-CE90623B7F7C}" type="presParOf" srcId="{48F46209-4447-4366-8B1B-3B898238A1D4}" destId="{33902C94-EB0E-4F87-98FF-C4311982CCB4}" srcOrd="0" destOrd="0" presId="urn:microsoft.com/office/officeart/2005/8/layout/hList9"/>
    <dgm:cxn modelId="{C32C8AA9-ED74-47A2-AA4D-8BFF58C24F86}" type="presParOf" srcId="{48F46209-4447-4366-8B1B-3B898238A1D4}" destId="{4E51C306-3BF0-4C18-A4C9-E05733D3767E}" srcOrd="1" destOrd="0" presId="urn:microsoft.com/office/officeart/2005/8/layout/hList9"/>
    <dgm:cxn modelId="{330CE5A2-9928-4BDD-A3FE-3FF720897AA0}" type="presParOf" srcId="{4E51C306-3BF0-4C18-A4C9-E05733D3767E}" destId="{6171633A-B3FF-47AF-9368-0EA95901DC0D}" srcOrd="0" destOrd="0" presId="urn:microsoft.com/office/officeart/2005/8/layout/hList9"/>
    <dgm:cxn modelId="{4F274969-8FC4-4ACE-A94E-801A21C61971}" type="presParOf" srcId="{4E51C306-3BF0-4C18-A4C9-E05733D3767E}" destId="{0498873E-1EE1-43D3-B758-C0F83D75208B}" srcOrd="1" destOrd="0" presId="urn:microsoft.com/office/officeart/2005/8/layout/hList9"/>
    <dgm:cxn modelId="{646D2728-3DEB-4522-9009-F63064CB17C5}" type="presParOf" srcId="{AD119607-C318-4416-AFA5-601BE1CF0D97}" destId="{104F372A-C9A1-42AD-B622-8BBF07F6068D}" srcOrd="2" destOrd="0" presId="urn:microsoft.com/office/officeart/2005/8/layout/hList9"/>
    <dgm:cxn modelId="{48E041BE-8771-47D6-81FC-8404DF5D4988}" type="presParOf" srcId="{AD119607-C318-4416-AFA5-601BE1CF0D97}" destId="{1BF791C6-797A-4EAC-BB9A-3B0198CBAAAC}" srcOrd="3" destOrd="0" presId="urn:microsoft.com/office/officeart/2005/8/layout/hList9"/>
    <dgm:cxn modelId="{8963DD05-5462-46AF-83B0-FF4BD3168AF1}" type="presParOf" srcId="{AD119607-C318-4416-AFA5-601BE1CF0D97}" destId="{7407E0F9-3291-4C31-8C24-4C3FB65DB57B}" srcOrd="4" destOrd="0" presId="urn:microsoft.com/office/officeart/2005/8/layout/hList9"/>
    <dgm:cxn modelId="{8E7DF3AB-B622-4D96-99A4-09A234838511}" type="presParOf" srcId="{AD119607-C318-4416-AFA5-601BE1CF0D97}" destId="{3A95ACFC-D3DC-4436-9298-0F62BCB74198}" srcOrd="5" destOrd="0" presId="urn:microsoft.com/office/officeart/2005/8/layout/hList9"/>
    <dgm:cxn modelId="{1C4A6530-2AF6-4D72-B284-CEE7E62A8539}" type="presParOf" srcId="{AD119607-C318-4416-AFA5-601BE1CF0D97}" destId="{3D11A60C-D201-4AF2-9B4B-D14CAB97CA61}" srcOrd="6" destOrd="0" presId="urn:microsoft.com/office/officeart/2005/8/layout/hList9"/>
    <dgm:cxn modelId="{EE4FE911-0479-4696-9F28-6ACA248B3414}" type="presParOf" srcId="{3D11A60C-D201-4AF2-9B4B-D14CAB97CA61}" destId="{DBAE19F4-527A-4E0C-9689-EE8A4E6C99B7}" srcOrd="0" destOrd="0" presId="urn:microsoft.com/office/officeart/2005/8/layout/hList9"/>
    <dgm:cxn modelId="{A104BA6F-8008-4310-8DCA-9D8600291E74}" type="presParOf" srcId="{3D11A60C-D201-4AF2-9B4B-D14CAB97CA61}" destId="{CE6FCD73-70D5-41A6-AB77-9EF7E293E689}" srcOrd="1" destOrd="0" presId="urn:microsoft.com/office/officeart/2005/8/layout/hList9"/>
    <dgm:cxn modelId="{09868E57-ABD2-45CF-9553-2AF9E5B87324}" type="presParOf" srcId="{CE6FCD73-70D5-41A6-AB77-9EF7E293E689}" destId="{823B64D6-1EFD-4117-A42E-7B88DFFFA000}" srcOrd="0" destOrd="0" presId="urn:microsoft.com/office/officeart/2005/8/layout/hList9"/>
    <dgm:cxn modelId="{AA114904-DFB4-4744-AC39-461E788936CB}" type="presParOf" srcId="{CE6FCD73-70D5-41A6-AB77-9EF7E293E689}" destId="{796C2385-21FC-4FC6-A060-757DA0CE729A}" srcOrd="1" destOrd="0" presId="urn:microsoft.com/office/officeart/2005/8/layout/hList9"/>
    <dgm:cxn modelId="{A24144D3-0942-4C00-B346-7510DD7DAB6B}" type="presParOf" srcId="{AD119607-C318-4416-AFA5-601BE1CF0D97}" destId="{1D9ACFFB-B10D-4A39-9075-A11BBDF109BE}" srcOrd="7" destOrd="0" presId="urn:microsoft.com/office/officeart/2005/8/layout/hList9"/>
    <dgm:cxn modelId="{F2290007-3BE5-43A4-8BC9-56E85849B1FC}" type="presParOf" srcId="{AD119607-C318-4416-AFA5-601BE1CF0D97}" destId="{38A6D16B-F6A7-4D97-97C5-1EC71D5032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8EEBF41-CE52-47D1-BEE9-EA8E032E8649}">
      <dgm:prSet phldrT="[Text]"/>
      <dgm:spPr>
        <a:solidFill>
          <a:schemeClr val="tx2">
            <a:lumMod val="75000"/>
          </a:schemeClr>
        </a:solidFill>
      </dgm:spPr>
      <dgm:t>
        <a:bodyPr/>
        <a:lstStyle/>
        <a:p>
          <a:r>
            <a:rPr lang="en-US" dirty="0" smtClean="0"/>
            <a:t>Modified Jobe</a:t>
          </a:r>
          <a:endParaRPr lang="en-US" dirty="0"/>
        </a:p>
      </dgm:t>
    </dgm:pt>
    <dgm:pt modelId="{414744A7-3D61-4CB2-BF61-514F9F69D7E9}" type="parTrans" cxnId="{6E8F3348-EDF5-4552-B9AE-E2999455962E}">
      <dgm:prSet/>
      <dgm:spPr/>
      <dgm:t>
        <a:bodyPr/>
        <a:lstStyle/>
        <a:p>
          <a:endParaRPr lang="en-US"/>
        </a:p>
      </dgm:t>
    </dgm:pt>
    <dgm:pt modelId="{75CBEB7D-B978-4E28-B405-18DA383806E4}" type="sibTrans" cxnId="{6E8F3348-EDF5-4552-B9AE-E2999455962E}">
      <dgm:prSet/>
      <dgm:spPr/>
      <dgm:t>
        <a:bodyPr/>
        <a:lstStyle/>
        <a:p>
          <a:endParaRPr lang="en-US"/>
        </a:p>
      </dgm:t>
    </dgm:pt>
    <dgm:pt modelId="{61883F94-1124-4D13-B30E-334DF758C43B}">
      <dgm:prSet phldrT="[Text]" custT="1"/>
      <dgm:spPr>
        <a:solidFill>
          <a:srgbClr val="B83F32"/>
        </a:solidFill>
        <a:ln>
          <a:solidFill>
            <a:schemeClr val="accent1">
              <a:lumMod val="75000"/>
            </a:schemeClr>
          </a:solidFill>
        </a:ln>
      </dgm:spPr>
      <dgm:t>
        <a:bodyPr/>
        <a:lstStyle/>
        <a:p>
          <a:r>
            <a:rPr lang="en-US" sz="2400" dirty="0" smtClean="0">
              <a:solidFill>
                <a:schemeClr val="bg1"/>
              </a:solidFill>
            </a:rPr>
            <a:t>None Identified </a:t>
          </a:r>
        </a:p>
      </dgm:t>
    </dgm:pt>
    <dgm:pt modelId="{1039242F-3D2A-4CF0-8392-4453E1BBBB0F}" type="parTrans" cxnId="{5BD5790C-01D9-4724-BFA6-3D5CFFB333CB}">
      <dgm:prSet/>
      <dgm:spPr/>
      <dgm:t>
        <a:bodyPr/>
        <a:lstStyle/>
        <a:p>
          <a:endParaRPr lang="en-US"/>
        </a:p>
      </dgm:t>
    </dgm:pt>
    <dgm:pt modelId="{1E641DCF-254C-4A0E-B81A-5C869579CDB9}" type="sibTrans" cxnId="{5BD5790C-01D9-4724-BFA6-3D5CFFB333CB}">
      <dgm:prSet/>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2200" dirty="0" smtClean="0">
            <a:solidFill>
              <a:schemeClr val="bg1"/>
            </a:solidFill>
          </a:endParaRPr>
        </a:p>
        <a:p>
          <a:r>
            <a:rPr lang="en-US" sz="2400" dirty="0" smtClean="0">
              <a:solidFill>
                <a:schemeClr val="bg1"/>
              </a:solidFill>
            </a:rPr>
            <a:t>Pain-free</a:t>
          </a:r>
        </a:p>
        <a:p>
          <a:r>
            <a:rPr lang="en-US" sz="2400" dirty="0" smtClean="0">
              <a:solidFill>
                <a:schemeClr val="bg1"/>
              </a:solidFill>
            </a:rPr>
            <a:t>Full elbow ROM</a:t>
          </a:r>
        </a:p>
        <a:p>
          <a:r>
            <a:rPr lang="en-US" sz="2400" dirty="0" smtClean="0">
              <a:solidFill>
                <a:schemeClr val="bg1"/>
              </a:solidFill>
            </a:rPr>
            <a:t>All UE strength 5/5 on MMT</a:t>
          </a:r>
          <a:endParaRPr lang="en-US" sz="2200" dirty="0" smtClean="0">
            <a:solidFill>
              <a:schemeClr val="bg1"/>
            </a:solidFill>
          </a:endParaRPr>
        </a:p>
        <a:p>
          <a:endParaRPr lang="en-US" sz="22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BAFF4D95-75CE-4C5D-A19D-E4EDDA8E044A}" type="pres">
      <dgm:prSet presAssocID="{78EEBF41-CE52-47D1-BEE9-EA8E032E8649}" presName="posSpace" presStyleCnt="0"/>
      <dgm:spPr/>
    </dgm:pt>
    <dgm:pt modelId="{48F46209-4447-4366-8B1B-3B898238A1D4}" type="pres">
      <dgm:prSet presAssocID="{78EEBF41-CE52-47D1-BEE9-EA8E032E8649}" presName="vertFlow" presStyleCnt="0"/>
      <dgm:spPr/>
    </dgm:pt>
    <dgm:pt modelId="{33902C94-EB0E-4F87-98FF-C4311982CCB4}" type="pres">
      <dgm:prSet presAssocID="{78EEBF41-CE52-47D1-BEE9-EA8E032E8649}" presName="topSpace" presStyleCnt="0"/>
      <dgm:spPr/>
    </dgm:pt>
    <dgm:pt modelId="{4E51C306-3BF0-4C18-A4C9-E05733D3767E}" type="pres">
      <dgm:prSet presAssocID="{78EEBF41-CE52-47D1-BEE9-EA8E032E8649}" presName="firstComp" presStyleCnt="0"/>
      <dgm:spPr/>
    </dgm:pt>
    <dgm:pt modelId="{6171633A-B3FF-47AF-9368-0EA95901DC0D}" type="pres">
      <dgm:prSet presAssocID="{78EEBF41-CE52-47D1-BEE9-EA8E032E8649}" presName="firstChild" presStyleLbl="bgAccFollowNode1" presStyleIdx="0" presStyleCnt="2" custScaleY="233881"/>
      <dgm:spPr/>
      <dgm:t>
        <a:bodyPr/>
        <a:lstStyle/>
        <a:p>
          <a:endParaRPr lang="en-US"/>
        </a:p>
      </dgm:t>
    </dgm:pt>
    <dgm:pt modelId="{0498873E-1EE1-43D3-B758-C0F83D75208B}" type="pres">
      <dgm:prSet presAssocID="{78EEBF41-CE52-47D1-BEE9-EA8E032E8649}" presName="firstChildTx" presStyleLbl="bgAccFollowNode1" presStyleIdx="0" presStyleCnt="2">
        <dgm:presLayoutVars>
          <dgm:bulletEnabled val="1"/>
        </dgm:presLayoutVars>
      </dgm:prSet>
      <dgm:spPr/>
      <dgm:t>
        <a:bodyPr/>
        <a:lstStyle/>
        <a:p>
          <a:endParaRPr lang="en-US"/>
        </a:p>
      </dgm:t>
    </dgm:pt>
    <dgm:pt modelId="{104F372A-C9A1-42AD-B622-8BBF07F6068D}" type="pres">
      <dgm:prSet presAssocID="{78EEBF41-CE52-47D1-BEE9-EA8E032E8649}" presName="negSpace" presStyleCnt="0"/>
      <dgm:spPr/>
    </dgm:pt>
    <dgm:pt modelId="{1BF791C6-797A-4EAC-BB9A-3B0198CBAAAC}" type="pres">
      <dgm:prSet presAssocID="{78EEBF41-CE52-47D1-BEE9-EA8E032E8649}" presName="circle" presStyleLbl="node1" presStyleIdx="0" presStyleCnt="2"/>
      <dgm:spPr/>
      <dgm:t>
        <a:bodyPr/>
        <a:lstStyle/>
        <a:p>
          <a:endParaRPr lang="en-US"/>
        </a:p>
      </dgm:t>
    </dgm:pt>
    <dgm:pt modelId="{7407E0F9-3291-4C31-8C24-4C3FB65DB57B}" type="pres">
      <dgm:prSet presAssocID="{75CBEB7D-B978-4E28-B405-18DA383806E4}" presName="transSpace" presStyleCnt="0"/>
      <dgm:spPr/>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1" presStyleCnt="2" custScaleY="235320"/>
      <dgm:spPr/>
      <dgm:t>
        <a:bodyPr/>
        <a:lstStyle/>
        <a:p>
          <a:endParaRPr lang="en-US"/>
        </a:p>
      </dgm:t>
    </dgm:pt>
    <dgm:pt modelId="{796C2385-21FC-4FC6-A060-757DA0CE729A}" type="pres">
      <dgm:prSet presAssocID="{8F055C6A-A877-4EAF-B0D5-3CFBF4C3C416}" presName="firstChildTx" presStyleLbl="bgAccFollowNode1" presStyleIdx="1" presStyleCnt="2">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1" presStyleCnt="2"/>
      <dgm:spPr/>
      <dgm:t>
        <a:bodyPr/>
        <a:lstStyle/>
        <a:p>
          <a:endParaRPr lang="en-US"/>
        </a:p>
      </dgm:t>
    </dgm:pt>
  </dgm:ptLst>
  <dgm:cxnLst>
    <dgm:cxn modelId="{58B80AA1-8D57-441B-BD6B-19B663B9AFF2}" srcId="{51A5C0A5-4EB3-4402-9CBE-30E20E4B1EF9}" destId="{8F055C6A-A877-4EAF-B0D5-3CFBF4C3C416}" srcOrd="1" destOrd="0" parTransId="{A6C4AD9D-FEF7-451C-8DB2-AE4BBD8867E8}" sibTransId="{408E6CE6-CDB8-4E4D-B0B4-5D9584554BCF}"/>
    <dgm:cxn modelId="{104A72BE-07E5-458D-AB01-73CC1F0C2BEA}" type="presOf" srcId="{61883F94-1124-4D13-B30E-334DF758C43B}" destId="{6171633A-B3FF-47AF-9368-0EA95901DC0D}" srcOrd="0" destOrd="0" presId="urn:microsoft.com/office/officeart/2005/8/layout/hList9"/>
    <dgm:cxn modelId="{6E8F3348-EDF5-4552-B9AE-E2999455962E}" srcId="{51A5C0A5-4EB3-4402-9CBE-30E20E4B1EF9}" destId="{78EEBF41-CE52-47D1-BEE9-EA8E032E8649}" srcOrd="0" destOrd="0" parTransId="{414744A7-3D61-4CB2-BF61-514F9F69D7E9}" sibTransId="{75CBEB7D-B978-4E28-B405-18DA383806E4}"/>
    <dgm:cxn modelId="{928334F6-84F8-485F-81D2-CF284A7C8F9F}" type="presOf" srcId="{61883F94-1124-4D13-B30E-334DF758C43B}" destId="{0498873E-1EE1-43D3-B758-C0F83D75208B}" srcOrd="1" destOrd="0" presId="urn:microsoft.com/office/officeart/2005/8/layout/hList9"/>
    <dgm:cxn modelId="{5BD5790C-01D9-4724-BFA6-3D5CFFB333CB}" srcId="{78EEBF41-CE52-47D1-BEE9-EA8E032E8649}" destId="{61883F94-1124-4D13-B30E-334DF758C43B}" srcOrd="0" destOrd="0" parTransId="{1039242F-3D2A-4CF0-8392-4453E1BBBB0F}" sibTransId="{1E641DCF-254C-4A0E-B81A-5C869579CDB9}"/>
    <dgm:cxn modelId="{C9528AF7-B0FA-4A24-8AE1-5CFA00B0B1F5}" type="presOf" srcId="{51A5C0A5-4EB3-4402-9CBE-30E20E4B1EF9}" destId="{AD119607-C318-4416-AFA5-601BE1CF0D97}" srcOrd="0" destOrd="0" presId="urn:microsoft.com/office/officeart/2005/8/layout/hList9"/>
    <dgm:cxn modelId="{6D22702E-AB5D-4690-8FAE-56F16CCEEAE2}" type="presOf" srcId="{78EEBF41-CE52-47D1-BEE9-EA8E032E8649}" destId="{1BF791C6-797A-4EAC-BB9A-3B0198CBAAAC}" srcOrd="0" destOrd="0" presId="urn:microsoft.com/office/officeart/2005/8/layout/hList9"/>
    <dgm:cxn modelId="{777B31CC-4192-4345-BEB2-EAE80D45DBBE}" type="presOf" srcId="{8F055C6A-A877-4EAF-B0D5-3CFBF4C3C416}" destId="{38A6D16B-F6A7-4D97-97C5-1EC71D503256}" srcOrd="0" destOrd="0" presId="urn:microsoft.com/office/officeart/2005/8/layout/hList9"/>
    <dgm:cxn modelId="{56A3CF8B-1431-497E-B2C6-0A76CC492CE3}" type="presOf" srcId="{8ABC09AA-8DDC-4A93-96E8-979FD7214929}" destId="{823B64D6-1EFD-4117-A42E-7B88DFFFA000}" srcOrd="0" destOrd="0" presId="urn:microsoft.com/office/officeart/2005/8/layout/hList9"/>
    <dgm:cxn modelId="{63431602-5636-48E8-BDA1-74C4F38A5D61}" type="presOf" srcId="{8ABC09AA-8DDC-4A93-96E8-979FD7214929}" destId="{796C2385-21FC-4FC6-A060-757DA0CE729A}" srcOrd="1"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9790C849-DB2C-4180-990B-D8C34AEFF98A}" type="presParOf" srcId="{AD119607-C318-4416-AFA5-601BE1CF0D97}" destId="{BAFF4D95-75CE-4C5D-A19D-E4EDDA8E044A}" srcOrd="0" destOrd="0" presId="urn:microsoft.com/office/officeart/2005/8/layout/hList9"/>
    <dgm:cxn modelId="{40D7E613-A786-4AF6-A27D-8A6900568C73}" type="presParOf" srcId="{AD119607-C318-4416-AFA5-601BE1CF0D97}" destId="{48F46209-4447-4366-8B1B-3B898238A1D4}" srcOrd="1" destOrd="0" presId="urn:microsoft.com/office/officeart/2005/8/layout/hList9"/>
    <dgm:cxn modelId="{FAE0EE76-10A8-4E02-BA0A-297E8906B60A}" type="presParOf" srcId="{48F46209-4447-4366-8B1B-3B898238A1D4}" destId="{33902C94-EB0E-4F87-98FF-C4311982CCB4}" srcOrd="0" destOrd="0" presId="urn:microsoft.com/office/officeart/2005/8/layout/hList9"/>
    <dgm:cxn modelId="{0BE8E9A9-DC88-4BDB-878C-68AB4D399F17}" type="presParOf" srcId="{48F46209-4447-4366-8B1B-3B898238A1D4}" destId="{4E51C306-3BF0-4C18-A4C9-E05733D3767E}" srcOrd="1" destOrd="0" presId="urn:microsoft.com/office/officeart/2005/8/layout/hList9"/>
    <dgm:cxn modelId="{1971A879-0F55-4931-BA01-D173FFE2738C}" type="presParOf" srcId="{4E51C306-3BF0-4C18-A4C9-E05733D3767E}" destId="{6171633A-B3FF-47AF-9368-0EA95901DC0D}" srcOrd="0" destOrd="0" presId="urn:microsoft.com/office/officeart/2005/8/layout/hList9"/>
    <dgm:cxn modelId="{956FDB41-F20D-4733-9D81-482E770705CC}" type="presParOf" srcId="{4E51C306-3BF0-4C18-A4C9-E05733D3767E}" destId="{0498873E-1EE1-43D3-B758-C0F83D75208B}" srcOrd="1" destOrd="0" presId="urn:microsoft.com/office/officeart/2005/8/layout/hList9"/>
    <dgm:cxn modelId="{16730450-AF45-48B8-96E4-A44C9317E68F}" type="presParOf" srcId="{AD119607-C318-4416-AFA5-601BE1CF0D97}" destId="{104F372A-C9A1-42AD-B622-8BBF07F6068D}" srcOrd="2" destOrd="0" presId="urn:microsoft.com/office/officeart/2005/8/layout/hList9"/>
    <dgm:cxn modelId="{E61FF71B-E6D1-425B-9D72-A5D3603654F9}" type="presParOf" srcId="{AD119607-C318-4416-AFA5-601BE1CF0D97}" destId="{1BF791C6-797A-4EAC-BB9A-3B0198CBAAAC}" srcOrd="3" destOrd="0" presId="urn:microsoft.com/office/officeart/2005/8/layout/hList9"/>
    <dgm:cxn modelId="{3E40B2BA-916E-4433-B83F-BDABABFC4AD7}" type="presParOf" srcId="{AD119607-C318-4416-AFA5-601BE1CF0D97}" destId="{7407E0F9-3291-4C31-8C24-4C3FB65DB57B}" srcOrd="4" destOrd="0" presId="urn:microsoft.com/office/officeart/2005/8/layout/hList9"/>
    <dgm:cxn modelId="{B0FB9B40-080F-4295-8CB0-978BBBA8B986}" type="presParOf" srcId="{AD119607-C318-4416-AFA5-601BE1CF0D97}" destId="{3A95ACFC-D3DC-4436-9298-0F62BCB74198}" srcOrd="5" destOrd="0" presId="urn:microsoft.com/office/officeart/2005/8/layout/hList9"/>
    <dgm:cxn modelId="{9E035885-16F4-4154-A1F7-1506C6EA3E55}" type="presParOf" srcId="{AD119607-C318-4416-AFA5-601BE1CF0D97}" destId="{3D11A60C-D201-4AF2-9B4B-D14CAB97CA61}" srcOrd="6" destOrd="0" presId="urn:microsoft.com/office/officeart/2005/8/layout/hList9"/>
    <dgm:cxn modelId="{E3BB3887-6431-4744-913F-3479DCF16075}" type="presParOf" srcId="{3D11A60C-D201-4AF2-9B4B-D14CAB97CA61}" destId="{DBAE19F4-527A-4E0C-9689-EE8A4E6C99B7}" srcOrd="0" destOrd="0" presId="urn:microsoft.com/office/officeart/2005/8/layout/hList9"/>
    <dgm:cxn modelId="{340B4867-43F2-4D47-BBF3-7F42DD8C9D1B}" type="presParOf" srcId="{3D11A60C-D201-4AF2-9B4B-D14CAB97CA61}" destId="{CE6FCD73-70D5-41A6-AB77-9EF7E293E689}" srcOrd="1" destOrd="0" presId="urn:microsoft.com/office/officeart/2005/8/layout/hList9"/>
    <dgm:cxn modelId="{406F2512-FAF5-439D-A1BE-5D9831913457}" type="presParOf" srcId="{CE6FCD73-70D5-41A6-AB77-9EF7E293E689}" destId="{823B64D6-1EFD-4117-A42E-7B88DFFFA000}" srcOrd="0" destOrd="0" presId="urn:microsoft.com/office/officeart/2005/8/layout/hList9"/>
    <dgm:cxn modelId="{4FBA4793-0559-493A-BC05-8F67D23D3AAE}" type="presParOf" srcId="{CE6FCD73-70D5-41A6-AB77-9EF7E293E689}" destId="{796C2385-21FC-4FC6-A060-757DA0CE729A}" srcOrd="1" destOrd="0" presId="urn:microsoft.com/office/officeart/2005/8/layout/hList9"/>
    <dgm:cxn modelId="{01BE577F-9F18-4676-A509-393783A230DE}" type="presParOf" srcId="{AD119607-C318-4416-AFA5-601BE1CF0D97}" destId="{1D9ACFFB-B10D-4A39-9075-A11BBDF109BE}" srcOrd="7" destOrd="0" presId="urn:microsoft.com/office/officeart/2005/8/layout/hList9"/>
    <dgm:cxn modelId="{D4603C91-D6C0-4C5F-B105-BFAC2786717E}" type="presParOf" srcId="{AD119607-C318-4416-AFA5-601BE1CF0D97}" destId="{38A6D16B-F6A7-4D97-97C5-1EC71D5032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8EEBF41-CE52-47D1-BEE9-EA8E032E8649}">
      <dgm:prSet phldrT="[Text]"/>
      <dgm:spPr>
        <a:solidFill>
          <a:schemeClr val="tx2">
            <a:lumMod val="75000"/>
          </a:schemeClr>
        </a:solidFill>
      </dgm:spPr>
      <dgm:t>
        <a:bodyPr/>
        <a:lstStyle/>
        <a:p>
          <a:r>
            <a:rPr lang="en-US" dirty="0" smtClean="0"/>
            <a:t>Modified Jobe</a:t>
          </a:r>
          <a:endParaRPr lang="en-US" dirty="0"/>
        </a:p>
      </dgm:t>
    </dgm:pt>
    <dgm:pt modelId="{414744A7-3D61-4CB2-BF61-514F9F69D7E9}" type="parTrans" cxnId="{6E8F3348-EDF5-4552-B9AE-E2999455962E}">
      <dgm:prSet/>
      <dgm:spPr/>
      <dgm:t>
        <a:bodyPr/>
        <a:lstStyle/>
        <a:p>
          <a:endParaRPr lang="en-US"/>
        </a:p>
      </dgm:t>
    </dgm:pt>
    <dgm:pt modelId="{75CBEB7D-B978-4E28-B405-18DA383806E4}" type="sibTrans" cxnId="{6E8F3348-EDF5-4552-B9AE-E2999455962E}">
      <dgm:prSet/>
      <dgm:spPr/>
      <dgm:t>
        <a:bodyPr/>
        <a:lstStyle/>
        <a:p>
          <a:endParaRPr lang="en-US"/>
        </a:p>
      </dgm:t>
    </dgm:pt>
    <dgm:pt modelId="{61883F94-1124-4D13-B30E-334DF758C43B}">
      <dgm:prSet phldrT="[Text]" custT="1"/>
      <dgm:spPr>
        <a:solidFill>
          <a:srgbClr val="B83F32"/>
        </a:solidFill>
        <a:ln>
          <a:solidFill>
            <a:schemeClr val="accent1">
              <a:lumMod val="75000"/>
            </a:schemeClr>
          </a:solidFill>
        </a:ln>
      </dgm:spPr>
      <dgm:t>
        <a:bodyPr/>
        <a:lstStyle/>
        <a:p>
          <a:r>
            <a:rPr lang="en-US" sz="2000" dirty="0" smtClean="0">
              <a:solidFill>
                <a:schemeClr val="bg1"/>
              </a:solidFill>
            </a:rPr>
            <a:t>Continue to increase strength, power, and endurance in UE musculature</a:t>
          </a:r>
        </a:p>
        <a:p>
          <a:r>
            <a:rPr lang="en-US" sz="2000" dirty="0" smtClean="0">
              <a:solidFill>
                <a:schemeClr val="bg1"/>
              </a:solidFill>
            </a:rPr>
            <a:t>Gradual return-to-sport activities</a:t>
          </a:r>
          <a:endParaRPr lang="en-US" sz="2000" dirty="0">
            <a:solidFill>
              <a:schemeClr val="bg1"/>
            </a:solidFill>
          </a:endParaRPr>
        </a:p>
      </dgm:t>
    </dgm:pt>
    <dgm:pt modelId="{1039242F-3D2A-4CF0-8392-4453E1BBBB0F}" type="parTrans" cxnId="{5BD5790C-01D9-4724-BFA6-3D5CFFB333CB}">
      <dgm:prSet/>
      <dgm:spPr/>
      <dgm:t>
        <a:bodyPr/>
        <a:lstStyle/>
        <a:p>
          <a:endParaRPr lang="en-US"/>
        </a:p>
      </dgm:t>
    </dgm:pt>
    <dgm:pt modelId="{1E641DCF-254C-4A0E-B81A-5C869579CDB9}" type="sibTrans" cxnId="{5BD5790C-01D9-4724-BFA6-3D5CFFB333CB}">
      <dgm:prSet/>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3300" dirty="0" smtClean="0">
            <a:solidFill>
              <a:schemeClr val="bg1"/>
            </a:solidFill>
          </a:endParaRPr>
        </a:p>
        <a:p>
          <a:r>
            <a:rPr lang="en-US" sz="2000" dirty="0" smtClean="0">
              <a:solidFill>
                <a:schemeClr val="bg1"/>
              </a:solidFill>
            </a:rPr>
            <a:t>Restore full UE strength and flexibility </a:t>
          </a:r>
        </a:p>
        <a:p>
          <a:r>
            <a:rPr lang="en-US" sz="2000" dirty="0" smtClean="0">
              <a:solidFill>
                <a:schemeClr val="bg1"/>
              </a:solidFill>
            </a:rPr>
            <a:t>Restore normal neuromuscular function</a:t>
          </a:r>
        </a:p>
        <a:p>
          <a:r>
            <a:rPr lang="en-US" sz="2000" b="1" u="sng" dirty="0" smtClean="0">
              <a:solidFill>
                <a:schemeClr val="bg1"/>
              </a:solidFill>
            </a:rPr>
            <a:t>Prepare</a:t>
          </a:r>
          <a:r>
            <a:rPr lang="en-US" sz="2000" dirty="0" smtClean="0">
              <a:solidFill>
                <a:schemeClr val="bg1"/>
              </a:solidFill>
            </a:rPr>
            <a:t> for return to activity </a:t>
          </a:r>
        </a:p>
        <a:p>
          <a:endParaRPr lang="en-US" sz="2200" dirty="0" smtClean="0">
            <a:solidFill>
              <a:schemeClr val="bg1"/>
            </a:solidFill>
          </a:endParaRPr>
        </a:p>
        <a:p>
          <a:endParaRPr lang="en-US" sz="33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BAFF4D95-75CE-4C5D-A19D-E4EDDA8E044A}" type="pres">
      <dgm:prSet presAssocID="{78EEBF41-CE52-47D1-BEE9-EA8E032E8649}" presName="posSpace" presStyleCnt="0"/>
      <dgm:spPr/>
    </dgm:pt>
    <dgm:pt modelId="{48F46209-4447-4366-8B1B-3B898238A1D4}" type="pres">
      <dgm:prSet presAssocID="{78EEBF41-CE52-47D1-BEE9-EA8E032E8649}" presName="vertFlow" presStyleCnt="0"/>
      <dgm:spPr/>
    </dgm:pt>
    <dgm:pt modelId="{33902C94-EB0E-4F87-98FF-C4311982CCB4}" type="pres">
      <dgm:prSet presAssocID="{78EEBF41-CE52-47D1-BEE9-EA8E032E8649}" presName="topSpace" presStyleCnt="0"/>
      <dgm:spPr/>
    </dgm:pt>
    <dgm:pt modelId="{4E51C306-3BF0-4C18-A4C9-E05733D3767E}" type="pres">
      <dgm:prSet presAssocID="{78EEBF41-CE52-47D1-BEE9-EA8E032E8649}" presName="firstComp" presStyleCnt="0"/>
      <dgm:spPr/>
    </dgm:pt>
    <dgm:pt modelId="{6171633A-B3FF-47AF-9368-0EA95901DC0D}" type="pres">
      <dgm:prSet presAssocID="{78EEBF41-CE52-47D1-BEE9-EA8E032E8649}" presName="firstChild" presStyleLbl="bgAccFollowNode1" presStyleIdx="0" presStyleCnt="2" custScaleY="233881"/>
      <dgm:spPr/>
      <dgm:t>
        <a:bodyPr/>
        <a:lstStyle/>
        <a:p>
          <a:endParaRPr lang="en-US"/>
        </a:p>
      </dgm:t>
    </dgm:pt>
    <dgm:pt modelId="{0498873E-1EE1-43D3-B758-C0F83D75208B}" type="pres">
      <dgm:prSet presAssocID="{78EEBF41-CE52-47D1-BEE9-EA8E032E8649}" presName="firstChildTx" presStyleLbl="bgAccFollowNode1" presStyleIdx="0" presStyleCnt="2">
        <dgm:presLayoutVars>
          <dgm:bulletEnabled val="1"/>
        </dgm:presLayoutVars>
      </dgm:prSet>
      <dgm:spPr/>
      <dgm:t>
        <a:bodyPr/>
        <a:lstStyle/>
        <a:p>
          <a:endParaRPr lang="en-US"/>
        </a:p>
      </dgm:t>
    </dgm:pt>
    <dgm:pt modelId="{104F372A-C9A1-42AD-B622-8BBF07F6068D}" type="pres">
      <dgm:prSet presAssocID="{78EEBF41-CE52-47D1-BEE9-EA8E032E8649}" presName="negSpace" presStyleCnt="0"/>
      <dgm:spPr/>
    </dgm:pt>
    <dgm:pt modelId="{1BF791C6-797A-4EAC-BB9A-3B0198CBAAAC}" type="pres">
      <dgm:prSet presAssocID="{78EEBF41-CE52-47D1-BEE9-EA8E032E8649}" presName="circle" presStyleLbl="node1" presStyleIdx="0" presStyleCnt="2"/>
      <dgm:spPr/>
      <dgm:t>
        <a:bodyPr/>
        <a:lstStyle/>
        <a:p>
          <a:endParaRPr lang="en-US"/>
        </a:p>
      </dgm:t>
    </dgm:pt>
    <dgm:pt modelId="{7407E0F9-3291-4C31-8C24-4C3FB65DB57B}" type="pres">
      <dgm:prSet presAssocID="{75CBEB7D-B978-4E28-B405-18DA383806E4}" presName="transSpace" presStyleCnt="0"/>
      <dgm:spPr/>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1" presStyleCnt="2" custScaleY="235320"/>
      <dgm:spPr/>
      <dgm:t>
        <a:bodyPr/>
        <a:lstStyle/>
        <a:p>
          <a:endParaRPr lang="en-US"/>
        </a:p>
      </dgm:t>
    </dgm:pt>
    <dgm:pt modelId="{796C2385-21FC-4FC6-A060-757DA0CE729A}" type="pres">
      <dgm:prSet presAssocID="{8F055C6A-A877-4EAF-B0D5-3CFBF4C3C416}" presName="firstChildTx" presStyleLbl="bgAccFollowNode1" presStyleIdx="1" presStyleCnt="2">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1" presStyleCnt="2"/>
      <dgm:spPr/>
      <dgm:t>
        <a:bodyPr/>
        <a:lstStyle/>
        <a:p>
          <a:endParaRPr lang="en-US"/>
        </a:p>
      </dgm:t>
    </dgm:pt>
  </dgm:ptLst>
  <dgm:cxnLst>
    <dgm:cxn modelId="{58B80AA1-8D57-441B-BD6B-19B663B9AFF2}" srcId="{51A5C0A5-4EB3-4402-9CBE-30E20E4B1EF9}" destId="{8F055C6A-A877-4EAF-B0D5-3CFBF4C3C416}" srcOrd="1" destOrd="0" parTransId="{A6C4AD9D-FEF7-451C-8DB2-AE4BBD8867E8}" sibTransId="{408E6CE6-CDB8-4E4D-B0B4-5D9584554BCF}"/>
    <dgm:cxn modelId="{65A7DF1F-0542-42F2-89FC-BA0C17766F5A}" type="presOf" srcId="{78EEBF41-CE52-47D1-BEE9-EA8E032E8649}" destId="{1BF791C6-797A-4EAC-BB9A-3B0198CBAAAC}" srcOrd="0" destOrd="0" presId="urn:microsoft.com/office/officeart/2005/8/layout/hList9"/>
    <dgm:cxn modelId="{6E8F3348-EDF5-4552-B9AE-E2999455962E}" srcId="{51A5C0A5-4EB3-4402-9CBE-30E20E4B1EF9}" destId="{78EEBF41-CE52-47D1-BEE9-EA8E032E8649}" srcOrd="0" destOrd="0" parTransId="{414744A7-3D61-4CB2-BF61-514F9F69D7E9}" sibTransId="{75CBEB7D-B978-4E28-B405-18DA383806E4}"/>
    <dgm:cxn modelId="{599F75C8-410B-4AFC-BE05-6DB666DA76F6}" type="presOf" srcId="{61883F94-1124-4D13-B30E-334DF758C43B}" destId="{0498873E-1EE1-43D3-B758-C0F83D75208B}" srcOrd="1" destOrd="0" presId="urn:microsoft.com/office/officeart/2005/8/layout/hList9"/>
    <dgm:cxn modelId="{5BD5790C-01D9-4724-BFA6-3D5CFFB333CB}" srcId="{78EEBF41-CE52-47D1-BEE9-EA8E032E8649}" destId="{61883F94-1124-4D13-B30E-334DF758C43B}" srcOrd="0" destOrd="0" parTransId="{1039242F-3D2A-4CF0-8392-4453E1BBBB0F}" sibTransId="{1E641DCF-254C-4A0E-B81A-5C869579CDB9}"/>
    <dgm:cxn modelId="{2EF2AECB-8FD1-43E2-9E35-16EBD6B06202}" type="presOf" srcId="{51A5C0A5-4EB3-4402-9CBE-30E20E4B1EF9}" destId="{AD119607-C318-4416-AFA5-601BE1CF0D97}" srcOrd="0" destOrd="0" presId="urn:microsoft.com/office/officeart/2005/8/layout/hList9"/>
    <dgm:cxn modelId="{68CA4EA7-DE3F-4E62-ADCE-D2C6012DAEDB}" type="presOf" srcId="{8ABC09AA-8DDC-4A93-96E8-979FD7214929}" destId="{823B64D6-1EFD-4117-A42E-7B88DFFFA000}" srcOrd="0" destOrd="0" presId="urn:microsoft.com/office/officeart/2005/8/layout/hList9"/>
    <dgm:cxn modelId="{4BFFE5C6-DFA5-429D-A5A6-356CAF39B00E}" type="presOf" srcId="{61883F94-1124-4D13-B30E-334DF758C43B}" destId="{6171633A-B3FF-47AF-9368-0EA95901DC0D}" srcOrd="0" destOrd="0" presId="urn:microsoft.com/office/officeart/2005/8/layout/hList9"/>
    <dgm:cxn modelId="{EFE8594C-1C16-4BC0-85A8-C9759CFE9EFE}" type="presOf" srcId="{8ABC09AA-8DDC-4A93-96E8-979FD7214929}" destId="{796C2385-21FC-4FC6-A060-757DA0CE729A}" srcOrd="1" destOrd="0" presId="urn:microsoft.com/office/officeart/2005/8/layout/hList9"/>
    <dgm:cxn modelId="{B00D0F06-BCAE-404B-9A33-4EEF267F3F06}" type="presOf" srcId="{8F055C6A-A877-4EAF-B0D5-3CFBF4C3C416}" destId="{38A6D16B-F6A7-4D97-97C5-1EC71D503256}" srcOrd="0" destOrd="0" presId="urn:microsoft.com/office/officeart/2005/8/layout/hList9"/>
    <dgm:cxn modelId="{371F7C02-14E2-4D7C-B1A7-28E9BC140CB1}" srcId="{8F055C6A-A877-4EAF-B0D5-3CFBF4C3C416}" destId="{8ABC09AA-8DDC-4A93-96E8-979FD7214929}" srcOrd="0" destOrd="0" parTransId="{068FCD04-A70A-414A-BB2C-619B046FBEB1}" sibTransId="{9C9D54E4-EE99-4859-9535-8207A20AE7DB}"/>
    <dgm:cxn modelId="{7424EE60-E518-43AF-8FC5-F5A115FFDD27}" type="presParOf" srcId="{AD119607-C318-4416-AFA5-601BE1CF0D97}" destId="{BAFF4D95-75CE-4C5D-A19D-E4EDDA8E044A}" srcOrd="0" destOrd="0" presId="urn:microsoft.com/office/officeart/2005/8/layout/hList9"/>
    <dgm:cxn modelId="{DA124434-1C27-4D81-9EC3-0D43C47B4482}" type="presParOf" srcId="{AD119607-C318-4416-AFA5-601BE1CF0D97}" destId="{48F46209-4447-4366-8B1B-3B898238A1D4}" srcOrd="1" destOrd="0" presId="urn:microsoft.com/office/officeart/2005/8/layout/hList9"/>
    <dgm:cxn modelId="{7FB3B8DE-31B7-43FA-B42E-D2CF61CAC6AE}" type="presParOf" srcId="{48F46209-4447-4366-8B1B-3B898238A1D4}" destId="{33902C94-EB0E-4F87-98FF-C4311982CCB4}" srcOrd="0" destOrd="0" presId="urn:microsoft.com/office/officeart/2005/8/layout/hList9"/>
    <dgm:cxn modelId="{6E7566AB-6323-4B02-AC19-0ECB93E1299F}" type="presParOf" srcId="{48F46209-4447-4366-8B1B-3B898238A1D4}" destId="{4E51C306-3BF0-4C18-A4C9-E05733D3767E}" srcOrd="1" destOrd="0" presId="urn:microsoft.com/office/officeart/2005/8/layout/hList9"/>
    <dgm:cxn modelId="{AB0B49E0-A961-4773-868F-F464326A6035}" type="presParOf" srcId="{4E51C306-3BF0-4C18-A4C9-E05733D3767E}" destId="{6171633A-B3FF-47AF-9368-0EA95901DC0D}" srcOrd="0" destOrd="0" presId="urn:microsoft.com/office/officeart/2005/8/layout/hList9"/>
    <dgm:cxn modelId="{5834A085-C4B0-4D86-9801-75FD9C688E6D}" type="presParOf" srcId="{4E51C306-3BF0-4C18-A4C9-E05733D3767E}" destId="{0498873E-1EE1-43D3-B758-C0F83D75208B}" srcOrd="1" destOrd="0" presId="urn:microsoft.com/office/officeart/2005/8/layout/hList9"/>
    <dgm:cxn modelId="{831C8BF0-F97F-4A09-89CA-94F3FED0E1EF}" type="presParOf" srcId="{AD119607-C318-4416-AFA5-601BE1CF0D97}" destId="{104F372A-C9A1-42AD-B622-8BBF07F6068D}" srcOrd="2" destOrd="0" presId="urn:microsoft.com/office/officeart/2005/8/layout/hList9"/>
    <dgm:cxn modelId="{5F98B7B3-89DD-48E9-902D-9F4351180C79}" type="presParOf" srcId="{AD119607-C318-4416-AFA5-601BE1CF0D97}" destId="{1BF791C6-797A-4EAC-BB9A-3B0198CBAAAC}" srcOrd="3" destOrd="0" presId="urn:microsoft.com/office/officeart/2005/8/layout/hList9"/>
    <dgm:cxn modelId="{4A0A4E07-768B-48AE-AC43-A734C8168A1A}" type="presParOf" srcId="{AD119607-C318-4416-AFA5-601BE1CF0D97}" destId="{7407E0F9-3291-4C31-8C24-4C3FB65DB57B}" srcOrd="4" destOrd="0" presId="urn:microsoft.com/office/officeart/2005/8/layout/hList9"/>
    <dgm:cxn modelId="{51DABDB3-CCD8-4E21-97E5-4B45E1E7477D}" type="presParOf" srcId="{AD119607-C318-4416-AFA5-601BE1CF0D97}" destId="{3A95ACFC-D3DC-4436-9298-0F62BCB74198}" srcOrd="5" destOrd="0" presId="urn:microsoft.com/office/officeart/2005/8/layout/hList9"/>
    <dgm:cxn modelId="{60F798AD-7623-4408-97F0-4DBAD022B29D}" type="presParOf" srcId="{AD119607-C318-4416-AFA5-601BE1CF0D97}" destId="{3D11A60C-D201-4AF2-9B4B-D14CAB97CA61}" srcOrd="6" destOrd="0" presId="urn:microsoft.com/office/officeart/2005/8/layout/hList9"/>
    <dgm:cxn modelId="{04E22F01-100C-4515-856B-DFC1767373DE}" type="presParOf" srcId="{3D11A60C-D201-4AF2-9B4B-D14CAB97CA61}" destId="{DBAE19F4-527A-4E0C-9689-EE8A4E6C99B7}" srcOrd="0" destOrd="0" presId="urn:microsoft.com/office/officeart/2005/8/layout/hList9"/>
    <dgm:cxn modelId="{744ADDD1-64FF-4E10-BCED-F0A7A8DF1B46}" type="presParOf" srcId="{3D11A60C-D201-4AF2-9B4B-D14CAB97CA61}" destId="{CE6FCD73-70D5-41A6-AB77-9EF7E293E689}" srcOrd="1" destOrd="0" presId="urn:microsoft.com/office/officeart/2005/8/layout/hList9"/>
    <dgm:cxn modelId="{35D6BF46-5C81-4CE5-AAE0-FC16E523AFED}" type="presParOf" srcId="{CE6FCD73-70D5-41A6-AB77-9EF7E293E689}" destId="{823B64D6-1EFD-4117-A42E-7B88DFFFA000}" srcOrd="0" destOrd="0" presId="urn:microsoft.com/office/officeart/2005/8/layout/hList9"/>
    <dgm:cxn modelId="{FBCB9F8E-658F-4386-B8FE-F3EE7FAF8287}" type="presParOf" srcId="{CE6FCD73-70D5-41A6-AB77-9EF7E293E689}" destId="{796C2385-21FC-4FC6-A060-757DA0CE729A}" srcOrd="1" destOrd="0" presId="urn:microsoft.com/office/officeart/2005/8/layout/hList9"/>
    <dgm:cxn modelId="{59CE505F-1D5B-4D0F-BE70-76624673AA29}" type="presParOf" srcId="{AD119607-C318-4416-AFA5-601BE1CF0D97}" destId="{1D9ACFFB-B10D-4A39-9075-A11BBDF109BE}" srcOrd="7" destOrd="0" presId="urn:microsoft.com/office/officeart/2005/8/layout/hList9"/>
    <dgm:cxn modelId="{172BECE5-68A0-45EA-B4DF-1058550DA8DA}" type="presParOf" srcId="{AD119607-C318-4416-AFA5-601BE1CF0D97}" destId="{38A6D16B-F6A7-4D97-97C5-1EC71D50325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A5C0A5-4EB3-4402-9CBE-30E20E4B1EF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F055C6A-A877-4EAF-B0D5-3CFBF4C3C416}">
      <dgm:prSet phldrT="[Text]"/>
      <dgm:spPr>
        <a:solidFill>
          <a:schemeClr val="tx2">
            <a:lumMod val="75000"/>
          </a:schemeClr>
        </a:solidFill>
      </dgm:spPr>
      <dgm:t>
        <a:bodyPr/>
        <a:lstStyle/>
        <a:p>
          <a:r>
            <a:rPr lang="en-US" dirty="0" smtClean="0"/>
            <a:t>Docking Procedure</a:t>
          </a:r>
          <a:endParaRPr lang="en-US" dirty="0"/>
        </a:p>
      </dgm:t>
    </dgm:pt>
    <dgm:pt modelId="{A6C4AD9D-FEF7-451C-8DB2-AE4BBD8867E8}" type="parTrans" cxnId="{58B80AA1-8D57-441B-BD6B-19B663B9AFF2}">
      <dgm:prSet/>
      <dgm:spPr/>
      <dgm:t>
        <a:bodyPr/>
        <a:lstStyle/>
        <a:p>
          <a:endParaRPr lang="en-US"/>
        </a:p>
      </dgm:t>
    </dgm:pt>
    <dgm:pt modelId="{408E6CE6-CDB8-4E4D-B0B4-5D9584554BCF}" type="sibTrans" cxnId="{58B80AA1-8D57-441B-BD6B-19B663B9AFF2}">
      <dgm:prSet/>
      <dgm:spPr/>
      <dgm:t>
        <a:bodyPr/>
        <a:lstStyle/>
        <a:p>
          <a:endParaRPr lang="en-US"/>
        </a:p>
      </dgm:t>
    </dgm:pt>
    <dgm:pt modelId="{8ABC09AA-8DDC-4A93-96E8-979FD7214929}">
      <dgm:prSet phldrT="[Text]" custT="1"/>
      <dgm:spPr>
        <a:solidFill>
          <a:srgbClr val="B83F32"/>
        </a:solidFill>
        <a:ln>
          <a:solidFill>
            <a:schemeClr val="accent1">
              <a:lumMod val="75000"/>
            </a:schemeClr>
          </a:solidFill>
        </a:ln>
      </dgm:spPr>
      <dgm:t>
        <a:bodyPr/>
        <a:lstStyle/>
        <a:p>
          <a:endParaRPr lang="en-US" sz="2200" dirty="0" smtClean="0">
            <a:solidFill>
              <a:schemeClr val="bg1"/>
            </a:solidFill>
          </a:endParaRPr>
        </a:p>
        <a:p>
          <a:r>
            <a:rPr lang="en-US" sz="2400" dirty="0" smtClean="0">
              <a:solidFill>
                <a:schemeClr val="bg1"/>
              </a:solidFill>
            </a:rPr>
            <a:t>Complete plyometrics without symptoms</a:t>
          </a:r>
        </a:p>
        <a:p>
          <a:r>
            <a:rPr lang="en-US" sz="2400" dirty="0" smtClean="0">
              <a:solidFill>
                <a:schemeClr val="bg1"/>
              </a:solidFill>
            </a:rPr>
            <a:t>Normal UE flexibility </a:t>
          </a:r>
          <a:endParaRPr lang="en-US" sz="2200" dirty="0" smtClean="0">
            <a:solidFill>
              <a:schemeClr val="bg1"/>
            </a:solidFill>
          </a:endParaRPr>
        </a:p>
        <a:p>
          <a:endParaRPr lang="en-US" sz="2200" dirty="0"/>
        </a:p>
      </dgm:t>
    </dgm:pt>
    <dgm:pt modelId="{068FCD04-A70A-414A-BB2C-619B046FBEB1}" type="parTrans" cxnId="{371F7C02-14E2-4D7C-B1A7-28E9BC140CB1}">
      <dgm:prSet/>
      <dgm:spPr/>
      <dgm:t>
        <a:bodyPr/>
        <a:lstStyle/>
        <a:p>
          <a:endParaRPr lang="en-US"/>
        </a:p>
      </dgm:t>
    </dgm:pt>
    <dgm:pt modelId="{9C9D54E4-EE99-4859-9535-8207A20AE7DB}" type="sibTrans" cxnId="{371F7C02-14E2-4D7C-B1A7-28E9BC140CB1}">
      <dgm:prSet/>
      <dgm:spPr/>
      <dgm:t>
        <a:bodyPr/>
        <a:lstStyle/>
        <a:p>
          <a:endParaRPr lang="en-US"/>
        </a:p>
      </dgm:t>
    </dgm:pt>
    <dgm:pt modelId="{AD119607-C318-4416-AFA5-601BE1CF0D97}" type="pres">
      <dgm:prSet presAssocID="{51A5C0A5-4EB3-4402-9CBE-30E20E4B1EF9}" presName="list" presStyleCnt="0">
        <dgm:presLayoutVars>
          <dgm:dir/>
          <dgm:animLvl val="lvl"/>
        </dgm:presLayoutVars>
      </dgm:prSet>
      <dgm:spPr/>
      <dgm:t>
        <a:bodyPr/>
        <a:lstStyle/>
        <a:p>
          <a:endParaRPr lang="en-US"/>
        </a:p>
      </dgm:t>
    </dgm:pt>
    <dgm:pt modelId="{3A95ACFC-D3DC-4436-9298-0F62BCB74198}" type="pres">
      <dgm:prSet presAssocID="{8F055C6A-A877-4EAF-B0D5-3CFBF4C3C416}" presName="posSpace" presStyleCnt="0"/>
      <dgm:spPr/>
    </dgm:pt>
    <dgm:pt modelId="{3D11A60C-D201-4AF2-9B4B-D14CAB97CA61}" type="pres">
      <dgm:prSet presAssocID="{8F055C6A-A877-4EAF-B0D5-3CFBF4C3C416}" presName="vertFlow" presStyleCnt="0"/>
      <dgm:spPr/>
    </dgm:pt>
    <dgm:pt modelId="{DBAE19F4-527A-4E0C-9689-EE8A4E6C99B7}" type="pres">
      <dgm:prSet presAssocID="{8F055C6A-A877-4EAF-B0D5-3CFBF4C3C416}" presName="topSpace" presStyleCnt="0"/>
      <dgm:spPr/>
    </dgm:pt>
    <dgm:pt modelId="{CE6FCD73-70D5-41A6-AB77-9EF7E293E689}" type="pres">
      <dgm:prSet presAssocID="{8F055C6A-A877-4EAF-B0D5-3CFBF4C3C416}" presName="firstComp" presStyleCnt="0"/>
      <dgm:spPr/>
    </dgm:pt>
    <dgm:pt modelId="{823B64D6-1EFD-4117-A42E-7B88DFFFA000}" type="pres">
      <dgm:prSet presAssocID="{8F055C6A-A877-4EAF-B0D5-3CFBF4C3C416}" presName="firstChild" presStyleLbl="bgAccFollowNode1" presStyleIdx="0" presStyleCnt="1" custScaleY="235320"/>
      <dgm:spPr/>
      <dgm:t>
        <a:bodyPr/>
        <a:lstStyle/>
        <a:p>
          <a:endParaRPr lang="en-US"/>
        </a:p>
      </dgm:t>
    </dgm:pt>
    <dgm:pt modelId="{796C2385-21FC-4FC6-A060-757DA0CE729A}" type="pres">
      <dgm:prSet presAssocID="{8F055C6A-A877-4EAF-B0D5-3CFBF4C3C416}" presName="firstChildTx" presStyleLbl="bgAccFollowNode1" presStyleIdx="0" presStyleCnt="1">
        <dgm:presLayoutVars>
          <dgm:bulletEnabled val="1"/>
        </dgm:presLayoutVars>
      </dgm:prSet>
      <dgm:spPr/>
      <dgm:t>
        <a:bodyPr/>
        <a:lstStyle/>
        <a:p>
          <a:endParaRPr lang="en-US"/>
        </a:p>
      </dgm:t>
    </dgm:pt>
    <dgm:pt modelId="{1D9ACFFB-B10D-4A39-9075-A11BBDF109BE}" type="pres">
      <dgm:prSet presAssocID="{8F055C6A-A877-4EAF-B0D5-3CFBF4C3C416}" presName="negSpace" presStyleCnt="0"/>
      <dgm:spPr/>
    </dgm:pt>
    <dgm:pt modelId="{38A6D16B-F6A7-4D97-97C5-1EC71D503256}" type="pres">
      <dgm:prSet presAssocID="{8F055C6A-A877-4EAF-B0D5-3CFBF4C3C416}" presName="circle" presStyleLbl="node1" presStyleIdx="0" presStyleCnt="1"/>
      <dgm:spPr/>
      <dgm:t>
        <a:bodyPr/>
        <a:lstStyle/>
        <a:p>
          <a:endParaRPr lang="en-US"/>
        </a:p>
      </dgm:t>
    </dgm:pt>
  </dgm:ptLst>
  <dgm:cxnLst>
    <dgm:cxn modelId="{58B80AA1-8D57-441B-BD6B-19B663B9AFF2}" srcId="{51A5C0A5-4EB3-4402-9CBE-30E20E4B1EF9}" destId="{8F055C6A-A877-4EAF-B0D5-3CFBF4C3C416}" srcOrd="0" destOrd="0" parTransId="{A6C4AD9D-FEF7-451C-8DB2-AE4BBD8867E8}" sibTransId="{408E6CE6-CDB8-4E4D-B0B4-5D9584554BCF}"/>
    <dgm:cxn modelId="{371F7C02-14E2-4D7C-B1A7-28E9BC140CB1}" srcId="{8F055C6A-A877-4EAF-B0D5-3CFBF4C3C416}" destId="{8ABC09AA-8DDC-4A93-96E8-979FD7214929}" srcOrd="0" destOrd="0" parTransId="{068FCD04-A70A-414A-BB2C-619B046FBEB1}" sibTransId="{9C9D54E4-EE99-4859-9535-8207A20AE7DB}"/>
    <dgm:cxn modelId="{5DC67E65-7507-453A-B623-E1C41919B5B7}" type="presOf" srcId="{8ABC09AA-8DDC-4A93-96E8-979FD7214929}" destId="{796C2385-21FC-4FC6-A060-757DA0CE729A}" srcOrd="1" destOrd="0" presId="urn:microsoft.com/office/officeart/2005/8/layout/hList9"/>
    <dgm:cxn modelId="{16830219-44A3-4020-A3D3-092DCA9641C2}" type="presOf" srcId="{8ABC09AA-8DDC-4A93-96E8-979FD7214929}" destId="{823B64D6-1EFD-4117-A42E-7B88DFFFA000}" srcOrd="0" destOrd="0" presId="urn:microsoft.com/office/officeart/2005/8/layout/hList9"/>
    <dgm:cxn modelId="{B2D921F7-B27F-4CCC-B5ED-88FF4549AA73}" type="presOf" srcId="{51A5C0A5-4EB3-4402-9CBE-30E20E4B1EF9}" destId="{AD119607-C318-4416-AFA5-601BE1CF0D97}" srcOrd="0" destOrd="0" presId="urn:microsoft.com/office/officeart/2005/8/layout/hList9"/>
    <dgm:cxn modelId="{986C5A2D-2673-4342-AB21-B01403BBCDC2}" type="presOf" srcId="{8F055C6A-A877-4EAF-B0D5-3CFBF4C3C416}" destId="{38A6D16B-F6A7-4D97-97C5-1EC71D503256}" srcOrd="0" destOrd="0" presId="urn:microsoft.com/office/officeart/2005/8/layout/hList9"/>
    <dgm:cxn modelId="{FC8FDD10-A20A-47F8-A695-E0AB4770E184}" type="presParOf" srcId="{AD119607-C318-4416-AFA5-601BE1CF0D97}" destId="{3A95ACFC-D3DC-4436-9298-0F62BCB74198}" srcOrd="0" destOrd="0" presId="urn:microsoft.com/office/officeart/2005/8/layout/hList9"/>
    <dgm:cxn modelId="{A4B99FE2-400B-487F-B753-1C8760A15989}" type="presParOf" srcId="{AD119607-C318-4416-AFA5-601BE1CF0D97}" destId="{3D11A60C-D201-4AF2-9B4B-D14CAB97CA61}" srcOrd="1" destOrd="0" presId="urn:microsoft.com/office/officeart/2005/8/layout/hList9"/>
    <dgm:cxn modelId="{20BD5BED-7AE0-4121-AF9B-30D0C79D031D}" type="presParOf" srcId="{3D11A60C-D201-4AF2-9B4B-D14CAB97CA61}" destId="{DBAE19F4-527A-4E0C-9689-EE8A4E6C99B7}" srcOrd="0" destOrd="0" presId="urn:microsoft.com/office/officeart/2005/8/layout/hList9"/>
    <dgm:cxn modelId="{BEE5366B-0EBE-4E20-B55F-454D365EF4DF}" type="presParOf" srcId="{3D11A60C-D201-4AF2-9B4B-D14CAB97CA61}" destId="{CE6FCD73-70D5-41A6-AB77-9EF7E293E689}" srcOrd="1" destOrd="0" presId="urn:microsoft.com/office/officeart/2005/8/layout/hList9"/>
    <dgm:cxn modelId="{7478DC4D-32C9-4FC6-B01C-8CE34AFBB241}" type="presParOf" srcId="{CE6FCD73-70D5-41A6-AB77-9EF7E293E689}" destId="{823B64D6-1EFD-4117-A42E-7B88DFFFA000}" srcOrd="0" destOrd="0" presId="urn:microsoft.com/office/officeart/2005/8/layout/hList9"/>
    <dgm:cxn modelId="{F5F59119-C5BE-4B9D-BFD3-BDDDE7412397}" type="presParOf" srcId="{CE6FCD73-70D5-41A6-AB77-9EF7E293E689}" destId="{796C2385-21FC-4FC6-A060-757DA0CE729A}" srcOrd="1" destOrd="0" presId="urn:microsoft.com/office/officeart/2005/8/layout/hList9"/>
    <dgm:cxn modelId="{F320D557-90B9-459D-BC45-B3BB26123890}" type="presParOf" srcId="{AD119607-C318-4416-AFA5-601BE1CF0D97}" destId="{1D9ACFFB-B10D-4A39-9075-A11BBDF109BE}" srcOrd="2" destOrd="0" presId="urn:microsoft.com/office/officeart/2005/8/layout/hList9"/>
    <dgm:cxn modelId="{97E5A452-49FD-4C22-9ECE-A08DFAB7DC03}" type="presParOf" srcId="{AD119607-C318-4416-AFA5-601BE1CF0D97}" destId="{38A6D16B-F6A7-4D97-97C5-1EC71D503256}"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C63A3-02EE-4CDD-910A-41C9DFE77FF6}"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577C7-B438-4FA4-B62A-BE5B11DEE610}" type="slidenum">
              <a:rPr lang="en-US" smtClean="0"/>
              <a:t>‹#›</a:t>
            </a:fld>
            <a:endParaRPr lang="en-US"/>
          </a:p>
        </p:txBody>
      </p:sp>
    </p:spTree>
    <p:extLst>
      <p:ext uri="{BB962C8B-B14F-4D97-AF65-F5344CB8AC3E}">
        <p14:creationId xmlns:p14="http://schemas.microsoft.com/office/powerpoint/2010/main" val="397387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www.ncbi.nlm.nih.gov/pubmed/7778711"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www.ncbi.nlm.nih.gov/pubmed/7778711"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ncbi.nlm.nih.gov/pubmed/7778711"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a:t>
            </a:fld>
            <a:endParaRPr lang="en-US" dirty="0"/>
          </a:p>
        </p:txBody>
      </p:sp>
    </p:spTree>
    <p:extLst>
      <p:ext uri="{BB962C8B-B14F-4D97-AF65-F5344CB8AC3E}">
        <p14:creationId xmlns:p14="http://schemas.microsoft.com/office/powerpoint/2010/main" val="201067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we have a picture of the medical collateral ligament or the UCL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Because this </a:t>
            </a:r>
            <a:r>
              <a:rPr lang="en-US" sz="1200" kern="1200" dirty="0" smtClean="0">
                <a:solidFill>
                  <a:schemeClr val="tx1"/>
                </a:solidFill>
                <a:effectLst/>
                <a:latin typeface="+mn-lt"/>
                <a:ea typeface="+mn-ea"/>
                <a:cs typeface="+mn-cs"/>
              </a:rPr>
              <a:t>presentation is about UCL</a:t>
            </a:r>
            <a:r>
              <a:rPr lang="en-US" sz="1200" kern="1200" baseline="0" dirty="0" smtClean="0">
                <a:solidFill>
                  <a:schemeClr val="tx1"/>
                </a:solidFill>
                <a:effectLst/>
                <a:latin typeface="+mn-lt"/>
                <a:ea typeface="+mn-ea"/>
                <a:cs typeface="+mn-cs"/>
              </a:rPr>
              <a:t> tears amongst baseball pitchers</a:t>
            </a:r>
            <a:r>
              <a:rPr lang="en-US" sz="1200" kern="1200" dirty="0" smtClean="0">
                <a:solidFill>
                  <a:schemeClr val="tx1"/>
                </a:solidFill>
                <a:effectLst/>
                <a:latin typeface="+mn-lt"/>
                <a:ea typeface="+mn-ea"/>
                <a:cs typeface="+mn-cs"/>
              </a:rPr>
              <a:t>, I want to go into a little more detail about the anatomy and biomechanics of the UCL…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UCL has 3 components b/c ligaments are only good at resisting stresses in 1 direction so we need several ligaments angled in diff directions to provide increased stability to the joint….Thus, the UCL has</a:t>
            </a:r>
            <a:r>
              <a:rPr lang="en-US" sz="1200" kern="1200" baseline="0" dirty="0" smtClean="0">
                <a:solidFill>
                  <a:schemeClr val="tx1"/>
                </a:solidFill>
                <a:effectLst/>
                <a:latin typeface="+mn-lt"/>
                <a:ea typeface="+mn-ea"/>
                <a:cs typeface="+mn-cs"/>
              </a:rPr>
              <a:t> an anterior band…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12</a:t>
            </a:fld>
            <a:endParaRPr lang="en-US" dirty="0"/>
          </a:p>
        </p:txBody>
      </p:sp>
    </p:spTree>
    <p:extLst>
      <p:ext uri="{BB962C8B-B14F-4D97-AF65-F5344CB8AC3E}">
        <p14:creationId xmlns:p14="http://schemas.microsoft.com/office/powerpoint/2010/main" val="420700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Although</a:t>
            </a:r>
            <a:r>
              <a:rPr lang="en-US" sz="1200" kern="1200" baseline="0" dirty="0" smtClean="0">
                <a:solidFill>
                  <a:schemeClr val="tx1"/>
                </a:solidFill>
                <a:effectLst/>
                <a:latin typeface="+mn-lt"/>
                <a:ea typeface="+mn-ea"/>
                <a:cs typeface="+mn-cs"/>
              </a:rPr>
              <a:t> the UCL is the primary restraint to valgus stress, the degree of resistance changes depending on the amount of elbow flexion.</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For example, when as the degree of elbow flexion increases, the joint capsule becomes more loose and there is less bony congruency so there is greater demand on the UCL to resist valgus stress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when</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degree of elbow extension increases, resistance to a valgus stress is almost equally shared among the UCL, joint capsule, and boney articulation</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13</a:t>
            </a:fld>
            <a:endParaRPr lang="en-US" dirty="0"/>
          </a:p>
        </p:txBody>
      </p:sp>
    </p:spTree>
    <p:extLst>
      <p:ext uri="{BB962C8B-B14F-4D97-AF65-F5344CB8AC3E}">
        <p14:creationId xmlns:p14="http://schemas.microsoft.com/office/powerpoint/2010/main" val="55171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some more general knowledge of the elbow. As we know, the normal AROM for the elbow is</a:t>
            </a:r>
            <a:r>
              <a:rPr lang="en-US" sz="1200" kern="1200" baseline="0" dirty="0" smtClean="0">
                <a:solidFill>
                  <a:schemeClr val="tx1"/>
                </a:solidFill>
                <a:effectLst/>
                <a:latin typeface="+mn-lt"/>
                <a:ea typeface="+mn-ea"/>
                <a:cs typeface="+mn-cs"/>
              </a:rPr>
              <a:t> from 5 degrees of hyperextension to 145 degrees of flexion and the functional ROM is from 30 degrees of flexion to 130 degrees of flexion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14</a:t>
            </a:fld>
            <a:endParaRPr lang="en-US" dirty="0"/>
          </a:p>
        </p:txBody>
      </p:sp>
    </p:spTree>
    <p:extLst>
      <p:ext uri="{BB962C8B-B14F-4D97-AF65-F5344CB8AC3E}">
        <p14:creationId xmlns:p14="http://schemas.microsoft.com/office/powerpoint/2010/main" val="90630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Here we have elbow arthokinematics</a:t>
            </a:r>
            <a:r>
              <a:rPr lang="en-US" sz="1200" kern="1200" baseline="0" dirty="0" smtClean="0">
                <a:solidFill>
                  <a:schemeClr val="tx1"/>
                </a:solidFill>
                <a:effectLst/>
                <a:latin typeface="+mn-lt"/>
                <a:ea typeface="+mn-ea"/>
                <a:cs typeface="+mn-cs"/>
              </a:rPr>
              <a:t> and these are important to know </a:t>
            </a:r>
            <a:r>
              <a:rPr lang="en-US" sz="1200" kern="1200" dirty="0" smtClean="0">
                <a:solidFill>
                  <a:schemeClr val="tx1"/>
                </a:solidFill>
                <a:effectLst/>
                <a:latin typeface="+mn-lt"/>
                <a:ea typeface="+mn-ea"/>
                <a:cs typeface="+mn-cs"/>
              </a:rPr>
              <a:t>during the rehab process in case ROM becomes an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both instances the distal segment</a:t>
            </a:r>
            <a:r>
              <a:rPr lang="en-US" sz="1200" kern="1200" baseline="0" dirty="0" smtClean="0">
                <a:solidFill>
                  <a:schemeClr val="tx1"/>
                </a:solidFill>
                <a:effectLst/>
                <a:latin typeface="+mn-lt"/>
                <a:ea typeface="+mn-ea"/>
                <a:cs typeface="+mn-cs"/>
              </a:rPr>
              <a:t> is concave so the roll and slide occur in the same direction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15</a:t>
            </a:fld>
            <a:endParaRPr lang="en-US" dirty="0"/>
          </a:p>
        </p:txBody>
      </p:sp>
    </p:spTree>
    <p:extLst>
      <p:ext uri="{BB962C8B-B14F-4D97-AF65-F5344CB8AC3E}">
        <p14:creationId xmlns:p14="http://schemas.microsoft.com/office/powerpoint/2010/main" val="348117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said on the previous slide,</a:t>
            </a:r>
            <a:r>
              <a:rPr lang="en-US" baseline="0" dirty="0" smtClean="0"/>
              <a:t> </a:t>
            </a:r>
            <a:r>
              <a:rPr lang="en-US" dirty="0" smtClean="0"/>
              <a:t>contractures may become an issue during the rehab process and they</a:t>
            </a:r>
            <a:r>
              <a:rPr lang="en-US" baseline="0" dirty="0" smtClean="0"/>
              <a:t> </a:t>
            </a:r>
            <a:r>
              <a:rPr lang="en-US" dirty="0" smtClean="0"/>
              <a:t>are actually quite</a:t>
            </a:r>
            <a:r>
              <a:rPr lang="en-US" baseline="0" dirty="0" smtClean="0"/>
              <a:t> common following UCL reconstruction.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These patients are most at risk for flexion contractures due to the intimate congruency of the joint, particularly the humeroulnar joint, </a:t>
            </a:r>
            <a:r>
              <a:rPr lang="en-US" dirty="0" smtClean="0"/>
              <a:t>the tightness of the lateral elbow capsule, the tendency of the anterior capsule to scar and develop adhesions,</a:t>
            </a:r>
            <a:r>
              <a:rPr lang="en-US" baseline="0" dirty="0" smtClean="0"/>
              <a:t> and the tendency of the brachialis muscle to have excessive scar formation following injury </a:t>
            </a:r>
            <a:endParaRPr lang="en-US" dirty="0" smtClean="0"/>
          </a:p>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16</a:t>
            </a:fld>
            <a:endParaRPr lang="en-US" dirty="0"/>
          </a:p>
        </p:txBody>
      </p:sp>
    </p:spTree>
    <p:extLst>
      <p:ext uri="{BB962C8B-B14F-4D97-AF65-F5344CB8AC3E}">
        <p14:creationId xmlns:p14="http://schemas.microsoft.com/office/powerpoint/2010/main" val="214064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When the patient does develop contractures, our goal is to restore preoperative ROM so we either need to measure the patient’s elbow ROM prior to surgery or we need to ask the patient if they had any ROM deficits in their dominant arm because </a:t>
            </a:r>
            <a:r>
              <a:rPr lang="en-US" sz="1200" b="0" i="0" kern="1200" baseline="0" dirty="0" smtClean="0">
                <a:solidFill>
                  <a:schemeClr val="tx1"/>
                </a:solidFill>
                <a:effectLst/>
                <a:latin typeface="+mn-lt"/>
                <a:ea typeface="+mn-ea"/>
                <a:cs typeface="+mn-cs"/>
              </a:rPr>
              <a:t>it is not appropriate to</a:t>
            </a:r>
            <a:r>
              <a:rPr lang="en-US" sz="1200" b="0" i="0" kern="1200" dirty="0" smtClean="0">
                <a:solidFill>
                  <a:schemeClr val="tx1"/>
                </a:solidFill>
                <a:effectLst/>
                <a:latin typeface="+mn-lt"/>
                <a:ea typeface="+mn-ea"/>
                <a:cs typeface="+mn-cs"/>
              </a:rPr>
              <a:t> compare their dominant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elbow ROM to the contralateral side because most pitchers develop elbow ROM</a:t>
            </a:r>
            <a:r>
              <a:rPr lang="en-US" sz="1200" b="0" i="0" kern="1200" baseline="0" dirty="0" smtClean="0">
                <a:solidFill>
                  <a:schemeClr val="tx1"/>
                </a:solidFill>
                <a:effectLst/>
                <a:latin typeface="+mn-lt"/>
                <a:ea typeface="+mn-ea"/>
                <a:cs typeface="+mn-cs"/>
              </a:rPr>
              <a:t> restrictions in their dominant arm.</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study by Wright et al reported that the average loss of elbow extension was 7.9° and that the average loss of flexion was 5.5° in 33 throwing athletes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Furthermore,</a:t>
            </a:r>
            <a:r>
              <a:rPr lang="en-US" baseline="0" dirty="0" smtClean="0"/>
              <a:t> a study by </a:t>
            </a:r>
            <a:r>
              <a:rPr lang="en-US" sz="1200" dirty="0" smtClean="0"/>
              <a:t>Ellenbecker et al., reported an average loss</a:t>
            </a:r>
            <a:r>
              <a:rPr lang="en-US" sz="1200" baseline="0" dirty="0" smtClean="0"/>
              <a:t> of </a:t>
            </a:r>
            <a:r>
              <a:rPr lang="en-US" sz="1200" dirty="0" smtClean="0"/>
              <a:t>5° in</a:t>
            </a:r>
            <a:r>
              <a:rPr lang="en-US" sz="1200" baseline="0" dirty="0" smtClean="0"/>
              <a:t> elbow flexion in</a:t>
            </a:r>
            <a:r>
              <a:rPr lang="en-US" sz="1200" dirty="0" smtClean="0"/>
              <a:t> a population of 40 healthy professional baseball pitchers. They</a:t>
            </a:r>
            <a:r>
              <a:rPr lang="en-US" sz="1200" baseline="0" dirty="0" smtClean="0"/>
              <a:t> also found significantly l</a:t>
            </a:r>
            <a:r>
              <a:rPr lang="en-US" sz="1200" dirty="0" smtClean="0"/>
              <a:t>ess wrist extension ROM on the dominant arm because of tightness of the wrist flexor musculature. </a:t>
            </a:r>
            <a:endParaRPr lang="en-US" dirty="0" smtClean="0"/>
          </a:p>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17</a:t>
            </a:fld>
            <a:endParaRPr lang="en-US" dirty="0"/>
          </a:p>
        </p:txBody>
      </p:sp>
    </p:spTree>
    <p:extLst>
      <p:ext uri="{BB962C8B-B14F-4D97-AF65-F5344CB8AC3E}">
        <p14:creationId xmlns:p14="http://schemas.microsoft.com/office/powerpoint/2010/main" val="2060856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wind-up initiates the throwing motion,</a:t>
            </a:r>
            <a:r>
              <a:rPr lang="en-US" sz="1200" b="0" i="0" kern="1200" baseline="0" dirty="0" smtClean="0">
                <a:solidFill>
                  <a:schemeClr val="tx1"/>
                </a:solidFill>
                <a:effectLst/>
                <a:latin typeface="+mn-lt"/>
                <a:ea typeface="+mn-ea"/>
                <a:cs typeface="+mn-cs"/>
              </a:rPr>
              <a:t> and it </a:t>
            </a:r>
            <a:r>
              <a:rPr lang="en-US" sz="1200" b="0" i="0" kern="1200" dirty="0" smtClean="0">
                <a:solidFill>
                  <a:schemeClr val="tx1"/>
                </a:solidFill>
                <a:effectLst/>
                <a:latin typeface="+mn-lt"/>
                <a:ea typeface="+mn-ea"/>
                <a:cs typeface="+mn-cs"/>
              </a:rPr>
              <a:t>sets the timing pattern and tone for the remainder of the pitching motion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It is defined as the time from initial movement</a:t>
            </a:r>
            <a:r>
              <a:rPr lang="en-US" sz="1200" b="0" i="0" kern="1200" baseline="0" dirty="0" smtClean="0">
                <a:solidFill>
                  <a:schemeClr val="tx1"/>
                </a:solidFill>
                <a:effectLst/>
                <a:latin typeface="+mn-lt"/>
                <a:ea typeface="+mn-ea"/>
                <a:cs typeface="+mn-cs"/>
              </a:rPr>
              <a:t> to maximum knee lift</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And according</a:t>
            </a:r>
            <a:r>
              <a:rPr lang="en-US" sz="1200" b="0" i="0" kern="1200" baseline="0" dirty="0" smtClean="0">
                <a:solidFill>
                  <a:schemeClr val="tx1"/>
                </a:solidFill>
                <a:effectLst/>
                <a:latin typeface="+mn-lt"/>
                <a:ea typeface="+mn-ea"/>
                <a:cs typeface="+mn-cs"/>
              </a:rPr>
              <a:t> to indwelling EMG, muscle activity is below </a:t>
            </a:r>
            <a:r>
              <a:rPr lang="en-US" sz="1200" b="0" i="0" kern="1200" dirty="0" smtClean="0">
                <a:solidFill>
                  <a:schemeClr val="tx1"/>
                </a:solidFill>
                <a:effectLst/>
                <a:latin typeface="+mn-lt"/>
                <a:ea typeface="+mn-ea"/>
                <a:cs typeface="+mn-cs"/>
              </a:rPr>
              <a:t>21% MVC for the rotator cuff, scapular stabilizers and the deltoid musculature</a:t>
            </a:r>
            <a:r>
              <a:rPr lang="en-US" sz="1200" b="0" i="0" kern="1200" baseline="0" dirty="0" smtClean="0">
                <a:solidFill>
                  <a:schemeClr val="tx1"/>
                </a:solidFill>
                <a:effectLst/>
                <a:latin typeface="+mn-lt"/>
                <a:ea typeface="+mn-ea"/>
                <a:cs typeface="+mn-cs"/>
              </a:rPr>
              <a:t> so the patient is typically at a low risk of injury during this phase </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20</a:t>
            </a:fld>
            <a:endParaRPr lang="en-US" dirty="0"/>
          </a:p>
        </p:txBody>
      </p:sp>
    </p:spTree>
    <p:extLst>
      <p:ext uri="{BB962C8B-B14F-4D97-AF65-F5344CB8AC3E}">
        <p14:creationId xmlns:p14="http://schemas.microsoft.com/office/powerpoint/2010/main" val="199447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this phase </a:t>
            </a:r>
            <a:r>
              <a:rPr lang="en-US" sz="1200" dirty="0" smtClean="0"/>
              <a:t>the</a:t>
            </a:r>
            <a:r>
              <a:rPr lang="en-US" sz="1200" baseline="0" dirty="0" smtClean="0"/>
              <a:t> s</a:t>
            </a:r>
            <a:r>
              <a:rPr lang="en-US" sz="1200" dirty="0" smtClean="0"/>
              <a:t>houlders should be aligned between 2</a:t>
            </a:r>
            <a:r>
              <a:rPr lang="en-US" sz="1200" baseline="30000" dirty="0" smtClean="0"/>
              <a:t>nd</a:t>
            </a:r>
            <a:r>
              <a:rPr lang="en-US" sz="1200" dirty="0" smtClean="0"/>
              <a:t> base and home plate c hands at chest height. This helps</a:t>
            </a:r>
            <a:r>
              <a:rPr lang="en-US" sz="1200" baseline="0" dirty="0" smtClean="0"/>
              <a:t> create a stable center of mass </a:t>
            </a:r>
            <a:endParaRPr lang="en-US" dirty="0" smtClean="0"/>
          </a:p>
          <a:p>
            <a:pPr marL="171450" indent="-171450">
              <a:buFont typeface="Arial" panose="020B0604020202020204" pitchFamily="34" charset="0"/>
              <a:buChar char="•"/>
            </a:pPr>
            <a:r>
              <a:rPr lang="en-US" dirty="0" smtClean="0"/>
              <a:t>The stance leg will maintain the</a:t>
            </a:r>
            <a:r>
              <a:rPr lang="en-US" baseline="0" dirty="0" smtClean="0"/>
              <a:t> </a:t>
            </a:r>
            <a:r>
              <a:rPr lang="en-US" dirty="0" smtClean="0"/>
              <a:t>position of balance,</a:t>
            </a:r>
            <a:r>
              <a:rPr lang="en-US" baseline="0" dirty="0" smtClean="0"/>
              <a:t> while in slight knee flexion. Thus, you need a strong isometric quad contraction and hip abductors.</a:t>
            </a:r>
          </a:p>
          <a:p>
            <a:pPr marL="171450" indent="-171450">
              <a:buFont typeface="Arial" panose="020B0604020202020204" pitchFamily="34" charset="0"/>
              <a:buChar char="•"/>
            </a:pPr>
            <a:r>
              <a:rPr lang="en-US" dirty="0" smtClean="0"/>
              <a:t>When these are weak, the pitcher</a:t>
            </a:r>
            <a:r>
              <a:rPr lang="en-US" baseline="0" dirty="0" smtClean="0"/>
              <a:t> will have an u</a:t>
            </a:r>
            <a:r>
              <a:rPr lang="en-US" dirty="0" smtClean="0"/>
              <a:t>nstable</a:t>
            </a:r>
            <a:r>
              <a:rPr lang="en-US" baseline="0" dirty="0" smtClean="0"/>
              <a:t> base, which is one of many faulty mechanics that can increase stress on the upper extremity </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21</a:t>
            </a:fld>
            <a:endParaRPr lang="en-US" dirty="0"/>
          </a:p>
        </p:txBody>
      </p:sp>
    </p:spTree>
    <p:extLst>
      <p:ext uri="{BB962C8B-B14F-4D97-AF65-F5344CB8AC3E}">
        <p14:creationId xmlns:p14="http://schemas.microsoft.com/office/powerpoint/2010/main" val="3572242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faulty mechanics that result in increased stress on the upper</a:t>
            </a:r>
            <a:r>
              <a:rPr lang="en-US" baseline="0" dirty="0" smtClean="0"/>
              <a:t> extremity include:</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22</a:t>
            </a:fld>
            <a:endParaRPr lang="en-US" dirty="0"/>
          </a:p>
        </p:txBody>
      </p:sp>
    </p:spTree>
    <p:extLst>
      <p:ext uri="{BB962C8B-B14F-4D97-AF65-F5344CB8AC3E}">
        <p14:creationId xmlns:p14="http://schemas.microsoft.com/office/powerpoint/2010/main" val="274611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Stage 2 is the stride phase</a:t>
            </a:r>
            <a:r>
              <a:rPr lang="en-US" sz="1200" baseline="0" dirty="0" smtClean="0"/>
              <a:t> </a:t>
            </a:r>
          </a:p>
          <a:p>
            <a:pPr marL="171450" indent="-171450">
              <a:buFont typeface="Arial" panose="020B0604020202020204" pitchFamily="34" charset="0"/>
              <a:buChar char="•"/>
            </a:pPr>
            <a:r>
              <a:rPr lang="en-US" sz="1200" baseline="0" dirty="0" smtClean="0"/>
              <a:t>Its p</a:t>
            </a:r>
            <a:r>
              <a:rPr lang="en-US" sz="1200" dirty="0" smtClean="0"/>
              <a:t>urpose</a:t>
            </a:r>
            <a:r>
              <a:rPr lang="en-US" sz="1200" baseline="0" dirty="0" smtClean="0"/>
              <a:t> is to d</a:t>
            </a:r>
            <a:r>
              <a:rPr lang="en-US" sz="1200" dirty="0" smtClean="0"/>
              <a:t>evelop linear velocity towards home plate,</a:t>
            </a:r>
            <a:r>
              <a:rPr lang="en-US" sz="1200" baseline="0" dirty="0" smtClean="0"/>
              <a:t> and it i</a:t>
            </a:r>
            <a:r>
              <a:rPr lang="en-US" sz="1200" dirty="0" smtClean="0"/>
              <a:t>s concluded when the stride leg makes contact with the ground</a:t>
            </a:r>
          </a:p>
          <a:p>
            <a:pPr marL="171450" indent="-171450">
              <a:buFont typeface="Arial" panose="020B0604020202020204" pitchFamily="34" charset="0"/>
              <a:buChar char="•"/>
            </a:pPr>
            <a:r>
              <a:rPr lang="en-US" sz="1200" dirty="0" smtClean="0"/>
              <a:t>During this phase, the stride hip = ER</a:t>
            </a:r>
            <a:r>
              <a:rPr lang="en-US" sz="1200" baseline="30000" dirty="0" smtClean="0"/>
              <a:t> and</a:t>
            </a:r>
            <a:r>
              <a:rPr lang="en-US" sz="1200" baseline="0" dirty="0" smtClean="0"/>
              <a:t> the s</a:t>
            </a:r>
            <a:r>
              <a:rPr lang="en-US" sz="1200" dirty="0" smtClean="0"/>
              <a:t>tance hip = IR</a:t>
            </a:r>
            <a:r>
              <a:rPr lang="en-US" sz="1200" baseline="30000" dirty="0" smtClean="0"/>
              <a:t>15</a:t>
            </a:r>
            <a:endParaRPr lang="en-US" sz="1200" baseline="0" dirty="0" smtClean="0"/>
          </a:p>
          <a:p>
            <a:pPr marL="171450" indent="-171450">
              <a:buFont typeface="Arial" panose="020B0604020202020204" pitchFamily="34" charset="0"/>
              <a:buChar char="•"/>
            </a:pPr>
            <a:r>
              <a:rPr lang="en-US" sz="1200" baseline="0" dirty="0" smtClean="0"/>
              <a:t>The s</a:t>
            </a:r>
            <a:r>
              <a:rPr lang="en-US" sz="1200" dirty="0" smtClean="0"/>
              <a:t>tride length = 85-100% of the pitcher’s body height</a:t>
            </a:r>
            <a:r>
              <a:rPr lang="en-US" sz="1200" baseline="0" dirty="0" smtClean="0"/>
              <a:t>. Typically larger is better because greater stride lengths allow for greater duration in trunk rotation meaning there is increased potential for force development so they are less likely to use their should to generate excess force</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23</a:t>
            </a:fld>
            <a:endParaRPr lang="en-US" dirty="0"/>
          </a:p>
        </p:txBody>
      </p:sp>
    </p:spTree>
    <p:extLst>
      <p:ext uri="{BB962C8B-B14F-4D97-AF65-F5344CB8AC3E}">
        <p14:creationId xmlns:p14="http://schemas.microsoft.com/office/powerpoint/2010/main" val="421517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smtClean="0"/>
              <a:t>Baseball is</a:t>
            </a:r>
            <a:r>
              <a:rPr lang="en-AU" sz="1200" baseline="0" dirty="0" smtClean="0"/>
              <a:t> all about the stats so lets begin there…</a:t>
            </a:r>
          </a:p>
          <a:p>
            <a:pPr marL="171450" indent="-171450">
              <a:buFont typeface="Arial" panose="020B0604020202020204" pitchFamily="34" charset="0"/>
              <a:buChar char="•"/>
            </a:pPr>
            <a:r>
              <a:rPr lang="en-AU" sz="1200" baseline="0" dirty="0" smtClean="0"/>
              <a:t>There are about </a:t>
            </a:r>
            <a:r>
              <a:rPr lang="en-US" sz="1200" dirty="0" smtClean="0"/>
              <a:t>15 million children and adults that play organized baseball in the United States/year</a:t>
            </a:r>
            <a:r>
              <a:rPr lang="en-US" sz="1200" baseline="30000" dirty="0" smtClean="0"/>
              <a:t>1</a:t>
            </a:r>
          </a:p>
          <a:p>
            <a:pPr marL="171450" indent="-171450">
              <a:buFont typeface="Arial" panose="020B0604020202020204" pitchFamily="34" charset="0"/>
              <a:buChar char="•"/>
            </a:pPr>
            <a:r>
              <a:rPr lang="en-US" sz="1200" baseline="0" dirty="0" smtClean="0"/>
              <a:t>868 of which are MLB players, 5.7 million are children in 8th grade or below, and the remainder are adolescents and young adults</a:t>
            </a:r>
          </a:p>
          <a:p>
            <a:pPr marL="171450" indent="-171450">
              <a:buFont typeface="Arial" panose="020B0604020202020204" pitchFamily="34" charset="0"/>
              <a:buChar char="•"/>
            </a:pPr>
            <a:r>
              <a:rPr lang="en-AU" sz="1200" dirty="0" smtClean="0"/>
              <a:t>The</a:t>
            </a:r>
            <a:r>
              <a:rPr lang="en-AU" sz="1200" baseline="0" dirty="0" smtClean="0"/>
              <a:t> </a:t>
            </a:r>
            <a:r>
              <a:rPr lang="en-AU" sz="1200" dirty="0" smtClean="0"/>
              <a:t>rate of elbow</a:t>
            </a:r>
            <a:r>
              <a:rPr lang="en-AU" sz="1200" baseline="0" dirty="0" smtClean="0"/>
              <a:t> injuries in baseball is actually relatively low; however, the number of elbow injuries is quite significant due to the large number of baseball players so we sports medicine physical therapists are likely going to encounter these injuries in clinic.</a:t>
            </a:r>
          </a:p>
          <a:p>
            <a:pPr marL="171450" indent="-171450">
              <a:buFont typeface="Arial" panose="020B0604020202020204" pitchFamily="34" charset="0"/>
              <a:buChar char="•"/>
            </a:pPr>
            <a:r>
              <a:rPr lang="en-AU" sz="1200" baseline="0" dirty="0" smtClean="0"/>
              <a:t>Thus, it is </a:t>
            </a:r>
            <a:r>
              <a:rPr lang="en-AU" sz="1200" kern="1200" dirty="0" smtClean="0">
                <a:solidFill>
                  <a:schemeClr val="tx1"/>
                </a:solidFill>
                <a:effectLst/>
                <a:latin typeface="+mn-lt"/>
                <a:ea typeface="+mn-ea"/>
                <a:cs typeface="+mn-cs"/>
              </a:rPr>
              <a:t>imperative for our professional development and the treatment of our patients that we have a solid understanding of the clinical presentation of UCL tears, in addition to the most successful treatment options and the best return to play protocols.</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That being said, considering recent changes in surgical techniques for the treatment of Ulnar collateral ligament tears, I decided to develop this project so I could share information regarding this new “docking technique” that was introduced at the H</a:t>
            </a:r>
            <a:r>
              <a:rPr lang="en-AU" sz="1200" kern="1200" dirty="0" smtClean="0">
                <a:solidFill>
                  <a:schemeClr val="tx1"/>
                </a:solidFill>
                <a:effectLst/>
                <a:latin typeface="+mn-lt"/>
                <a:ea typeface="+mn-ea"/>
                <a:cs typeface="+mn-cs"/>
              </a:rPr>
              <a:t>ospital for Special Surgery’s 10</a:t>
            </a:r>
            <a:r>
              <a:rPr lang="en-AU" sz="1200" kern="1200" baseline="30000" dirty="0" smtClean="0">
                <a:solidFill>
                  <a:schemeClr val="tx1"/>
                </a:solidFill>
                <a:effectLst/>
                <a:latin typeface="+mn-lt"/>
                <a:ea typeface="+mn-ea"/>
                <a:cs typeface="+mn-cs"/>
              </a:rPr>
              <a:t>th</a:t>
            </a:r>
            <a:r>
              <a:rPr lang="en-AU" sz="1200" kern="1200" dirty="0" smtClean="0">
                <a:solidFill>
                  <a:schemeClr val="tx1"/>
                </a:solidFill>
                <a:effectLst/>
                <a:latin typeface="+mn-lt"/>
                <a:ea typeface="+mn-ea"/>
                <a:cs typeface="+mn-cs"/>
              </a:rPr>
              <a:t> Annual Sports Medicine Symposium.</a:t>
            </a:r>
            <a:r>
              <a:rPr lang="en-AU" sz="1200" kern="1200" baseline="0" dirty="0" smtClean="0">
                <a:solidFill>
                  <a:schemeClr val="tx1"/>
                </a:solidFill>
                <a:effectLst/>
                <a:latin typeface="+mn-lt"/>
                <a:ea typeface="+mn-ea"/>
                <a:cs typeface="+mn-cs"/>
              </a:rPr>
              <a:t>  </a:t>
            </a:r>
            <a:endParaRPr lang="en-AU" sz="1200" baseline="0" dirty="0" smtClean="0"/>
          </a:p>
          <a:p>
            <a:pPr marL="171450" indent="-171450">
              <a:buFont typeface="Arial" panose="020B0604020202020204" pitchFamily="34" charset="0"/>
              <a:buChar char="•"/>
            </a:pPr>
            <a:r>
              <a:rPr lang="en-AU" sz="2200" dirty="0" smtClean="0"/>
              <a:t>And as you can see approximately</a:t>
            </a:r>
            <a:r>
              <a:rPr lang="en-AU" sz="2200" baseline="0" dirty="0" smtClean="0"/>
              <a:t> </a:t>
            </a:r>
            <a:r>
              <a:rPr lang="en-AU" sz="2200" dirty="0" smtClean="0"/>
              <a:t>25-30 Major League Baseball pitchers undergo Tommy John surgery per year</a:t>
            </a:r>
          </a:p>
          <a:p>
            <a:pPr marL="171450" indent="-171450">
              <a:buFont typeface="Arial" panose="020B0604020202020204" pitchFamily="34" charset="0"/>
              <a:buChar char="•"/>
            </a:pPr>
            <a:r>
              <a:rPr lang="en-AU" sz="2200" dirty="0" smtClean="0"/>
              <a:t>15% of minor league pitchers experience Tommy John surgery per year</a:t>
            </a:r>
          </a:p>
          <a:p>
            <a:pPr marL="171450" indent="-171450">
              <a:buFont typeface="Arial" panose="020B0604020202020204" pitchFamily="34" charset="0"/>
              <a:buChar char="•"/>
            </a:pPr>
            <a:r>
              <a:rPr lang="en-AU" sz="2200" dirty="0" smtClean="0"/>
              <a:t>And</a:t>
            </a:r>
            <a:r>
              <a:rPr lang="en-AU" sz="2200" baseline="0" dirty="0" smtClean="0"/>
              <a:t> </a:t>
            </a:r>
            <a:r>
              <a:rPr lang="en-AU" sz="1200" dirty="0" smtClean="0"/>
              <a:t>although “accurate numbers are difficult to find regarding amateur athletes, anecdotal evidence suggests that younger pitchers… </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a:t>
            </a:fld>
            <a:endParaRPr lang="en-US" dirty="0"/>
          </a:p>
        </p:txBody>
      </p:sp>
    </p:spTree>
    <p:extLst>
      <p:ext uri="{BB962C8B-B14F-4D97-AF65-F5344CB8AC3E}">
        <p14:creationId xmlns:p14="http://schemas.microsoft.com/office/powerpoint/2010/main" val="9621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Also during this phase, the shoulder should be abducted to about 90 degrees, the elbow should be flexed anywhere from 80 to 100 and pronated so the ball faces b/w 2</a:t>
            </a:r>
            <a:r>
              <a:rPr lang="en-US" sz="1200" baseline="30000" dirty="0" smtClean="0"/>
              <a:t>nd</a:t>
            </a:r>
            <a:r>
              <a:rPr lang="en-US" sz="1200" baseline="0" dirty="0" smtClean="0"/>
              <a:t> and 3</a:t>
            </a:r>
            <a:r>
              <a:rPr lang="en-US" sz="1200" baseline="30000" dirty="0" smtClean="0"/>
              <a:t>rd</a:t>
            </a:r>
            <a:r>
              <a:rPr lang="en-US" sz="1200" baseline="0" dirty="0" smtClean="0"/>
              <a:t> base, and the hand should always be on top of the ball </a:t>
            </a:r>
            <a:endParaRPr lang="en-US" baseline="0" dirty="0" smtClean="0"/>
          </a:p>
          <a:p>
            <a:pPr marL="171450" indent="-171450">
              <a:buFont typeface="Arial" panose="020B0604020202020204" pitchFamily="34" charset="0"/>
              <a:buChar char="•"/>
            </a:pPr>
            <a:r>
              <a:rPr lang="en-US" baseline="0" dirty="0" smtClean="0"/>
              <a:t>The foot angle should be approximately 15 degrees away from the center of the mound </a:t>
            </a:r>
          </a:p>
          <a:p>
            <a:pPr marL="171450" indent="-171450">
              <a:buFont typeface="Arial" panose="020B0604020202020204" pitchFamily="34" charset="0"/>
              <a:buChar char="•"/>
            </a:pPr>
            <a:r>
              <a:rPr lang="en-US" baseline="0" dirty="0" smtClean="0"/>
              <a:t>Hip abductors on the stance leg continue to maintain a stable pelvis and trunk during coiling </a:t>
            </a:r>
          </a:p>
          <a:p>
            <a:pPr marL="171450" indent="-171450">
              <a:buFont typeface="Arial" panose="020B0604020202020204" pitchFamily="34" charset="0"/>
              <a:buChar char="•"/>
            </a:pPr>
            <a:r>
              <a:rPr lang="en-US" baseline="0" dirty="0" smtClean="0"/>
              <a:t>And the knee and hip extensors eccentrically contract to complete the stride to foot contact</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24</a:t>
            </a:fld>
            <a:endParaRPr lang="en-US" dirty="0"/>
          </a:p>
        </p:txBody>
      </p:sp>
    </p:spTree>
    <p:extLst>
      <p:ext uri="{BB962C8B-B14F-4D97-AF65-F5344CB8AC3E}">
        <p14:creationId xmlns:p14="http://schemas.microsoft.com/office/powerpoint/2010/main" val="306466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Faulty mechanics that result in increased stress on the upper</a:t>
            </a:r>
            <a:r>
              <a:rPr lang="en-US" baseline="0" dirty="0" smtClean="0"/>
              <a:t> extremity during the stride phase include:</a:t>
            </a:r>
          </a:p>
          <a:p>
            <a:pPr marL="171450" indent="-171450">
              <a:buFont typeface="Arial" panose="020B0604020202020204" pitchFamily="34" charset="0"/>
              <a:buChar char="•"/>
            </a:pPr>
            <a:r>
              <a:rPr lang="en-US" baseline="0" dirty="0" smtClean="0"/>
              <a:t>Reduced stride length, which can result from r</a:t>
            </a:r>
            <a:r>
              <a:rPr lang="en-US" sz="2000" dirty="0" smtClean="0">
                <a:solidFill>
                  <a:schemeClr val="bg1"/>
                </a:solidFill>
                <a:sym typeface="Wingdings" panose="05000000000000000000" pitchFamily="2" charset="2"/>
              </a:rPr>
              <a:t>educed hamstring extensibility,</a:t>
            </a:r>
            <a:r>
              <a:rPr lang="en-US" sz="2000" baseline="0" dirty="0" smtClean="0">
                <a:solidFill>
                  <a:schemeClr val="bg1"/>
                </a:solidFill>
                <a:sym typeface="Wingdings" panose="05000000000000000000" pitchFamily="2" charset="2"/>
              </a:rPr>
              <a:t> r</a:t>
            </a:r>
            <a:r>
              <a:rPr lang="en-US" sz="2000" dirty="0" smtClean="0">
                <a:solidFill>
                  <a:schemeClr val="bg1"/>
                </a:solidFill>
                <a:sym typeface="Wingdings" panose="05000000000000000000" pitchFamily="2" charset="2"/>
              </a:rPr>
              <a:t>educed hip ER,</a:t>
            </a:r>
            <a:r>
              <a:rPr lang="en-US" sz="2000" baseline="0" dirty="0" smtClean="0">
                <a:solidFill>
                  <a:schemeClr val="bg1"/>
                </a:solidFill>
                <a:sym typeface="Wingdings" panose="05000000000000000000" pitchFamily="2" charset="2"/>
              </a:rPr>
              <a:t> and r</a:t>
            </a:r>
            <a:r>
              <a:rPr lang="en-US" sz="2000" dirty="0" smtClean="0">
                <a:solidFill>
                  <a:schemeClr val="bg1"/>
                </a:solidFill>
                <a:sym typeface="Wingdings" panose="05000000000000000000" pitchFamily="2" charset="2"/>
              </a:rPr>
              <a:t>educed strength in</a:t>
            </a:r>
            <a:r>
              <a:rPr lang="en-US" sz="2000" baseline="0" dirty="0" smtClean="0">
                <a:solidFill>
                  <a:schemeClr val="bg1"/>
                </a:solidFill>
                <a:sym typeface="Wingdings" panose="05000000000000000000" pitchFamily="2" charset="2"/>
              </a:rPr>
              <a:t> the </a:t>
            </a:r>
            <a:r>
              <a:rPr lang="en-US" sz="2000" dirty="0" smtClean="0">
                <a:solidFill>
                  <a:schemeClr val="bg1"/>
                </a:solidFill>
                <a:sym typeface="Wingdings" panose="05000000000000000000" pitchFamily="2" charset="2"/>
              </a:rPr>
              <a:t>glute max,</a:t>
            </a:r>
            <a:r>
              <a:rPr lang="en-US" sz="2000" baseline="0" dirty="0" smtClean="0">
                <a:solidFill>
                  <a:schemeClr val="bg1"/>
                </a:solidFill>
                <a:sym typeface="Wingdings" panose="05000000000000000000" pitchFamily="2" charset="2"/>
              </a:rPr>
              <a:t> glute </a:t>
            </a:r>
            <a:r>
              <a:rPr lang="en-US" sz="2000" dirty="0" smtClean="0">
                <a:solidFill>
                  <a:schemeClr val="bg1"/>
                </a:solidFill>
                <a:sym typeface="Wingdings" panose="05000000000000000000" pitchFamily="2" charset="2"/>
              </a:rPr>
              <a:t>min, piriformis, and obturator internus</a:t>
            </a:r>
            <a:r>
              <a:rPr lang="en-US" sz="2000" baseline="0" dirty="0" smtClean="0">
                <a:solidFill>
                  <a:schemeClr val="bg1"/>
                </a:solidFill>
                <a:sym typeface="Wingdings" panose="05000000000000000000" pitchFamily="2" charset="2"/>
              </a:rPr>
              <a:t> of the stride leg</a:t>
            </a:r>
          </a:p>
          <a:p>
            <a:pPr marL="171450" indent="-171450">
              <a:buFont typeface="Arial" panose="020B0604020202020204" pitchFamily="34" charset="0"/>
              <a:buChar char="•"/>
            </a:pPr>
            <a:r>
              <a:rPr lang="en-US" sz="2000" baseline="0" dirty="0" smtClean="0">
                <a:solidFill>
                  <a:schemeClr val="bg1"/>
                </a:solidFill>
                <a:sym typeface="Wingdings" panose="05000000000000000000" pitchFamily="2" charset="2"/>
              </a:rPr>
              <a:t>It can also result from reduced hip flexor and hip IR extensibility and reduced strength in the TFL, glute med and hamstrings on the stance leg</a:t>
            </a:r>
          </a:p>
          <a:p>
            <a:pPr marL="171450" indent="-171450">
              <a:buFont typeface="Arial" panose="020B0604020202020204" pitchFamily="34" charset="0"/>
              <a:buChar char="•"/>
            </a:pPr>
            <a:r>
              <a:rPr lang="en-US" sz="2000" baseline="0" dirty="0" smtClean="0">
                <a:solidFill>
                  <a:schemeClr val="bg1"/>
                </a:solidFill>
                <a:sym typeface="Wingdings" panose="05000000000000000000" pitchFamily="2" charset="2"/>
              </a:rPr>
              <a:t>Trunk rotation prior to proper scap positioning can also increase stress on the UCL</a:t>
            </a:r>
            <a:endParaRPr lang="en-US" sz="2000" dirty="0" smtClean="0">
              <a:solidFill>
                <a:schemeClr val="bg1"/>
              </a:solidFill>
              <a:sym typeface="Wingdings" panose="05000000000000000000" pitchFamily="2" charset="2"/>
            </a:endParaRP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25</a:t>
            </a:fld>
            <a:endParaRPr lang="en-US" dirty="0"/>
          </a:p>
        </p:txBody>
      </p:sp>
    </p:spTree>
    <p:extLst>
      <p:ext uri="{BB962C8B-B14F-4D97-AF65-F5344CB8AC3E}">
        <p14:creationId xmlns:p14="http://schemas.microsoft.com/office/powerpoint/2010/main" val="3720544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Inadequate stride foot direction can also lead to increased stress on the UE.</a:t>
            </a:r>
          </a:p>
          <a:p>
            <a:pPr marL="171450" indent="-171450">
              <a:buFont typeface="Arial" panose="020B0604020202020204" pitchFamily="34" charset="0"/>
              <a:buChar char="•"/>
            </a:pPr>
            <a:r>
              <a:rPr lang="en-US" dirty="0" smtClean="0"/>
              <a:t>Ideally, the stride foot direction should</a:t>
            </a:r>
            <a:r>
              <a:rPr lang="en-US" baseline="0" dirty="0" smtClean="0"/>
              <a:t> be towards home plate or slightly towards 3</a:t>
            </a:r>
            <a:r>
              <a:rPr lang="en-US" baseline="30000" dirty="0" smtClean="0"/>
              <a:t>rd</a:t>
            </a:r>
            <a:r>
              <a:rPr lang="en-US" baseline="0" dirty="0" smtClean="0"/>
              <a:t> base for R-handed pitchers.  If the pitcher is excessively closed, he is forced to</a:t>
            </a:r>
            <a:r>
              <a:rPr lang="en-US" sz="1200" b="0" i="0" kern="1200" dirty="0" smtClean="0">
                <a:solidFill>
                  <a:schemeClr val="tx1"/>
                </a:solidFill>
                <a:effectLst/>
                <a:latin typeface="+mn-lt"/>
                <a:ea typeface="+mn-ea"/>
                <a:cs typeface="+mn-cs"/>
              </a:rPr>
              <a:t> throw across his body to reach the strike zone.</a:t>
            </a:r>
            <a:r>
              <a:rPr lang="en-US" sz="1200" b="0" i="0" kern="1200" baseline="0" dirty="0" smtClean="0">
                <a:solidFill>
                  <a:schemeClr val="tx1"/>
                </a:solidFill>
                <a:effectLst/>
                <a:latin typeface="+mn-lt"/>
                <a:ea typeface="+mn-ea"/>
                <a:cs typeface="+mn-cs"/>
              </a:rPr>
              <a:t>  If too open, then the </a:t>
            </a:r>
            <a:r>
              <a:rPr lang="en-US" sz="1200" b="0" i="0" kern="1200" baseline="0" dirty="0" smtClean="0">
                <a:solidFill>
                  <a:schemeClr val="tx1"/>
                </a:solidFill>
                <a:effectLst/>
                <a:latin typeface="+mn-lt"/>
                <a:ea typeface="+mn-ea"/>
                <a:cs typeface="+mn-cs"/>
              </a:rPr>
              <a:t>pitcher </a:t>
            </a:r>
            <a:r>
              <a:rPr lang="en-US" sz="1200" b="0" i="0" kern="1200" baseline="0" dirty="0" smtClean="0">
                <a:solidFill>
                  <a:schemeClr val="tx1"/>
                </a:solidFill>
                <a:effectLst/>
                <a:latin typeface="+mn-lt"/>
                <a:ea typeface="+mn-ea"/>
                <a:cs typeface="+mn-cs"/>
              </a:rPr>
              <a:t>is forced to rotate their pelvis too early causing the arm to lag behind the body, increasing the valgus stress on the UCL </a:t>
            </a:r>
          </a:p>
          <a:p>
            <a:pPr marL="171450" indent="-171450">
              <a:buFont typeface="Arial" panose="020B0604020202020204" pitchFamily="34" charset="0"/>
              <a:buChar char="•"/>
            </a:pPr>
            <a:r>
              <a:rPr lang="en-US" sz="1200" b="0" i="0" kern="1200" baseline="0" dirty="0" smtClean="0">
                <a:solidFill>
                  <a:srgbClr val="FF0000"/>
                </a:solidFill>
                <a:effectLst/>
                <a:latin typeface="+mn-lt"/>
                <a:ea typeface="+mn-ea"/>
                <a:cs typeface="+mn-cs"/>
              </a:rPr>
              <a:t>If the stride foot angle is not 15 degrees from the midline of the mound, this can also increase the stress on the UE.</a:t>
            </a:r>
          </a:p>
          <a:p>
            <a:pPr marL="171450" indent="-171450">
              <a:buFont typeface="Arial" panose="020B0604020202020204" pitchFamily="34" charset="0"/>
              <a:buChar char="•"/>
            </a:pPr>
            <a:r>
              <a:rPr lang="en-US" sz="1200" b="0" i="0" kern="1200" baseline="0" dirty="0" smtClean="0">
                <a:solidFill>
                  <a:srgbClr val="FF0000"/>
                </a:solidFill>
                <a:effectLst/>
                <a:latin typeface="+mn-lt"/>
                <a:ea typeface="+mn-ea"/>
                <a:cs typeface="+mn-cs"/>
              </a:rPr>
              <a:t>Finally, reduced shoulder abduction 2/2 decreased strength and endurance in the ROC muscles and scap stabilizers can also increase stress in the UE. This can be most easily identified by looking at elbow position.</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26</a:t>
            </a:fld>
            <a:endParaRPr lang="en-US" dirty="0"/>
          </a:p>
        </p:txBody>
      </p:sp>
    </p:spTree>
    <p:extLst>
      <p:ext uri="{BB962C8B-B14F-4D97-AF65-F5344CB8AC3E}">
        <p14:creationId xmlns:p14="http://schemas.microsoft.com/office/powerpoint/2010/main" val="234255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Stage 3 </a:t>
            </a:r>
            <a:r>
              <a:rPr lang="en-US" baseline="0" dirty="0" smtClean="0"/>
              <a:t>is referred to as arm cocking, and it </a:t>
            </a:r>
            <a:r>
              <a:rPr lang="en-US" sz="1200" dirty="0" smtClean="0"/>
              <a:t>begins when the stride foot makes contact with ground and concludes when the arm is in</a:t>
            </a:r>
            <a:r>
              <a:rPr lang="en-US" sz="1200" baseline="0" dirty="0" smtClean="0"/>
              <a:t> max ER</a:t>
            </a:r>
            <a:endParaRPr lang="en-US" baseline="0" dirty="0" smtClean="0"/>
          </a:p>
          <a:p>
            <a:pPr marL="171450" indent="-171450">
              <a:buFont typeface="Arial" panose="020B0604020202020204" pitchFamily="34" charset="0"/>
              <a:buChar char="•"/>
            </a:pPr>
            <a:r>
              <a:rPr lang="en-US" dirty="0" smtClean="0"/>
              <a:t>During arm cocking, the pelvis</a:t>
            </a:r>
            <a:r>
              <a:rPr lang="en-US" baseline="0" dirty="0" smtClean="0"/>
              <a:t> rotates toward home plate at 400-700 degrees/second, which is followed by trunk rotation towards the target.</a:t>
            </a:r>
          </a:p>
          <a:p>
            <a:pPr marL="171450" indent="-171450">
              <a:buFont typeface="Arial" panose="020B0604020202020204" pitchFamily="34" charset="0"/>
              <a:buChar char="•"/>
            </a:pPr>
            <a:r>
              <a:rPr lang="en-US" baseline="0" dirty="0" smtClean="0"/>
              <a:t>As this occurs, the knee extends on the stride leg creating a stable base for trunk rotation and flexion</a:t>
            </a:r>
          </a:p>
          <a:p>
            <a:pPr marL="171450" indent="-171450">
              <a:buFont typeface="Arial" panose="020B0604020202020204" pitchFamily="34" charset="0"/>
              <a:buChar char="•"/>
            </a:pPr>
            <a:r>
              <a:rPr lang="en-US" dirty="0" smtClean="0"/>
              <a:t>Abdominal obliques also contract</a:t>
            </a:r>
            <a:r>
              <a:rPr lang="en-US" baseline="0" dirty="0" smtClean="0"/>
              <a:t> to prevent excess lumbar hyperextension during upper torso rotation and flexion.  The internal oblique fires on the lead leg, and the external oblique fires on the stance leg.   </a:t>
            </a:r>
          </a:p>
          <a:p>
            <a:pPr marL="171450" indent="-171450">
              <a:buFont typeface="Arial" panose="020B0604020202020204" pitchFamily="34" charset="0"/>
              <a:buChar char="•"/>
            </a:pPr>
            <a:r>
              <a:rPr lang="en-US" baseline="0" dirty="0" smtClean="0"/>
              <a:t>The rhomboids, levator, and teres minor retracts and upwardly rotate the scapula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27</a:t>
            </a:fld>
            <a:endParaRPr lang="en-US" dirty="0"/>
          </a:p>
        </p:txBody>
      </p:sp>
    </p:spTree>
    <p:extLst>
      <p:ext uri="{BB962C8B-B14F-4D97-AF65-F5344CB8AC3E}">
        <p14:creationId xmlns:p14="http://schemas.microsoft.com/office/powerpoint/2010/main" val="238314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During arm cocking</a:t>
            </a:r>
            <a:r>
              <a:rPr lang="en-US" baseline="0" dirty="0" smtClean="0"/>
              <a:t> t</a:t>
            </a:r>
            <a:r>
              <a:rPr lang="en-US" dirty="0" smtClean="0"/>
              <a:t>he elbow remains flexed </a:t>
            </a:r>
            <a:r>
              <a:rPr lang="en-US" baseline="0" dirty="0" smtClean="0"/>
              <a:t>as the triceps contract eccentrically to resist max elbow flexion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shoulder abducts to approx. 90 or 95 degrees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arm also reaches maximum ER of 165 to 180 degrees</a:t>
            </a:r>
            <a:r>
              <a:rPr lang="en-US" baseline="0" dirty="0" smtClean="0"/>
              <a:t> via humerothoracic rotation.  According to EMG studies the infraspinatus and teres minor are most responsible for max 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this position of max ER is known as the critical arm moment or terminal arm cocking, which is characterized by extremely high IR torque on the GH joint and extremely high valgus torque on the elbow.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forearm flexor and pronator muscle masses generate varus torque to oppose this large valgus torque</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28</a:t>
            </a:fld>
            <a:endParaRPr lang="en-US" dirty="0"/>
          </a:p>
        </p:txBody>
      </p:sp>
    </p:spTree>
    <p:extLst>
      <p:ext uri="{BB962C8B-B14F-4D97-AF65-F5344CB8AC3E}">
        <p14:creationId xmlns:p14="http://schemas.microsoft.com/office/powerpoint/2010/main" val="482206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I just said, there is a lot of stress placed on the elbow during the critical moment of the pitch.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fact, the valgus torque on the elbow @ max ER can</a:t>
            </a:r>
            <a:r>
              <a:rPr lang="en-US" sz="1200" kern="1200" baseline="0" dirty="0" smtClean="0">
                <a:solidFill>
                  <a:schemeClr val="tx1"/>
                </a:solidFill>
                <a:effectLst/>
                <a:latin typeface="+mn-lt"/>
                <a:ea typeface="+mn-ea"/>
                <a:cs typeface="+mn-cs"/>
              </a:rPr>
              <a:t> range from </a:t>
            </a:r>
            <a:r>
              <a:rPr lang="en-US" sz="1200" kern="1200" dirty="0" smtClean="0">
                <a:solidFill>
                  <a:schemeClr val="tx1"/>
                </a:solidFill>
                <a:effectLst/>
                <a:latin typeface="+mn-lt"/>
                <a:ea typeface="+mn-ea"/>
                <a:cs typeface="+mn-cs"/>
              </a:rPr>
              <a:t>63-100 Nm.  The UCL torque is approx.. 55% of the 63 Nm, or 35 Nm; however, the UCL torque strength is only 35 Nm so every pitch has potential to damage UCL but that doesn’t happen because osseous structures and soft tissue like the pronator teres absorb some of the force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is also a medial shear force of 300 N or approximately 67 lbs.,</a:t>
            </a:r>
            <a:r>
              <a:rPr lang="en-US" sz="1200" kern="1200" baseline="0" dirty="0" smtClean="0">
                <a:solidFill>
                  <a:schemeClr val="tx1"/>
                </a:solidFill>
                <a:effectLst/>
                <a:latin typeface="+mn-lt"/>
                <a:ea typeface="+mn-ea"/>
                <a:cs typeface="+mn-cs"/>
              </a:rPr>
              <a:t> and research has found that this equates to approximately 5 12 lbs. bowling balls hanging from a pitcher’s hand with every pitch</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There is also a lateral compressive force of 900 N or 202 lbs.</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29</a:t>
            </a:fld>
            <a:endParaRPr lang="en-US" dirty="0"/>
          </a:p>
        </p:txBody>
      </p:sp>
    </p:spTree>
    <p:extLst>
      <p:ext uri="{BB962C8B-B14F-4D97-AF65-F5344CB8AC3E}">
        <p14:creationId xmlns:p14="http://schemas.microsoft.com/office/powerpoint/2010/main" val="2695347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During arm cocking, a pitcher who excessively adducts the shoulder horizontally, (i.e., leads with the elbow), will increase the anterior shoulder force, medial elbow force, and horizontal adduction shoulder torque.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30</a:t>
            </a:fld>
            <a:endParaRPr lang="en-US" dirty="0"/>
          </a:p>
        </p:txBody>
      </p:sp>
    </p:spTree>
    <p:extLst>
      <p:ext uri="{BB962C8B-B14F-4D97-AF65-F5344CB8AC3E}">
        <p14:creationId xmlns:p14="http://schemas.microsoft.com/office/powerpoint/2010/main" val="2688641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Stage 4 is known</a:t>
            </a:r>
            <a:r>
              <a:rPr lang="en-US" baseline="0" dirty="0" smtClean="0"/>
              <a:t> as the arm acceleration phase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During this phase the trunk moves</a:t>
            </a:r>
            <a:r>
              <a:rPr lang="en-US" baseline="0" dirty="0" smtClean="0"/>
              <a:t> from hyperextension into about 32-55 degrees of flexion.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That obviously requires significant </a:t>
            </a:r>
            <a:r>
              <a:rPr lang="fr-FR" sz="1200" b="0" i="0" kern="1200" dirty="0" smtClean="0">
                <a:solidFill>
                  <a:schemeClr val="tx1"/>
                </a:solidFill>
                <a:effectLst/>
                <a:latin typeface="+mn-lt"/>
                <a:ea typeface="+mn-ea"/>
                <a:cs typeface="+mn-cs"/>
              </a:rPr>
              <a:t>contraction of</a:t>
            </a:r>
            <a:r>
              <a:rPr lang="fr-FR" sz="1200" b="0" i="0" kern="1200" baseline="0" dirty="0" smtClean="0">
                <a:solidFill>
                  <a:schemeClr val="tx1"/>
                </a:solidFill>
                <a:effectLst/>
                <a:latin typeface="+mn-lt"/>
                <a:ea typeface="+mn-ea"/>
                <a:cs typeface="+mn-cs"/>
              </a:rPr>
              <a:t> the </a:t>
            </a:r>
            <a:r>
              <a:rPr lang="fr-FR" sz="1200" b="0" i="0" kern="1200" dirty="0" smtClean="0">
                <a:solidFill>
                  <a:schemeClr val="tx1"/>
                </a:solidFill>
                <a:effectLst/>
                <a:latin typeface="+mn-lt"/>
                <a:ea typeface="+mn-ea"/>
                <a:cs typeface="+mn-cs"/>
              </a:rPr>
              <a:t>rectus abdominus, abdominal obliques, and lumbar paraspinal muscles</a:t>
            </a:r>
            <a:r>
              <a:rPr lang="fr-FR" sz="1200" b="0" i="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baseline="0" dirty="0" smtClean="0">
                <a:solidFill>
                  <a:schemeClr val="tx1"/>
                </a:solidFill>
                <a:effectLst/>
                <a:latin typeface="+mn-lt"/>
                <a:ea typeface="+mn-ea"/>
                <a:cs typeface="+mn-cs"/>
              </a:rPr>
              <a:t>During this phase the stride leg continues to extend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shoulder rapidly</a:t>
            </a:r>
            <a:r>
              <a:rPr lang="en-US" baseline="0" dirty="0" smtClean="0"/>
              <a:t> moves into IR and horizontal adduction. In fact, the arm IR velocity can be in excess of 10000 deg/sec or 1600 RPM.  The muscles responsible for this powerful IR moment include the subscapularis, pec major, and latissimus dorsi.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31</a:t>
            </a:fld>
            <a:endParaRPr lang="en-US" dirty="0"/>
          </a:p>
        </p:txBody>
      </p:sp>
    </p:spTree>
    <p:extLst>
      <p:ext uri="{BB962C8B-B14F-4D97-AF65-F5344CB8AC3E}">
        <p14:creationId xmlns:p14="http://schemas.microsoft.com/office/powerpoint/2010/main" val="33040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Elbow also extends rapidly at about 3000º/sec. </a:t>
            </a:r>
            <a:r>
              <a:rPr lang="en-US" sz="1200" b="0" i="0" kern="1200" dirty="0" smtClean="0">
                <a:solidFill>
                  <a:schemeClr val="tx1"/>
                </a:solidFill>
                <a:effectLst/>
                <a:latin typeface="+mn-lt"/>
                <a:ea typeface="+mn-ea"/>
                <a:cs typeface="+mn-cs"/>
              </a:rPr>
              <a:t>Elbow extension results from a combination of the centrifugal force generated by the rotating torso and the concentric contraction of the triceps.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At ball release the elbow is in approx. 25 degrees of flexion and the shoulder </a:t>
            </a:r>
            <a:r>
              <a:rPr lang="en-US" sz="1200" b="0" i="0" kern="1200" dirty="0" smtClean="0">
                <a:solidFill>
                  <a:schemeClr val="tx1"/>
                </a:solidFill>
                <a:effectLst/>
                <a:latin typeface="+mn-lt"/>
                <a:ea typeface="+mn-ea"/>
                <a:cs typeface="+mn-cs"/>
              </a:rPr>
              <a:t>should have maintained its position of</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90° to 100° of abduction in relation to the trunk</a:t>
            </a:r>
            <a:r>
              <a:rPr lang="en-US" sz="1200" b="0" i="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Also at ball release, the scaupla should have moved into the protracted position in order to maintain a stable base for the humeral head, and this is achieved via the serratus anterior</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300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32</a:t>
            </a:fld>
            <a:endParaRPr lang="en-US" dirty="0"/>
          </a:p>
        </p:txBody>
      </p:sp>
    </p:spTree>
    <p:extLst>
      <p:ext uri="{BB962C8B-B14F-4D97-AF65-F5344CB8AC3E}">
        <p14:creationId xmlns:p14="http://schemas.microsoft.com/office/powerpoint/2010/main" val="2674874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Excessive lateral trunk flexion can cause an over‐the‐top ball release point while a decreased angle has an inherent risk of releasing the ball with a sidearm throwing mechanism.</a:t>
            </a:r>
            <a:endParaRPr lang="en-US" sz="1200" b="0" i="0" kern="1200" baseline="300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Sidearm tracking of the arm through acceleration can contribute to an cumulative microtrauma placed on the medial elbow structures, primarily the UCL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33</a:t>
            </a:fld>
            <a:endParaRPr lang="en-US" dirty="0"/>
          </a:p>
        </p:txBody>
      </p:sp>
    </p:spTree>
    <p:extLst>
      <p:ext uri="{BB962C8B-B14F-4D97-AF65-F5344CB8AC3E}">
        <p14:creationId xmlns:p14="http://schemas.microsoft.com/office/powerpoint/2010/main" val="145535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patient data from Andrews Sports Medicine and Orthopedic Center that supports the rise</a:t>
            </a:r>
            <a:r>
              <a:rPr lang="en-US" baseline="0" dirty="0" smtClean="0"/>
              <a:t> in cull tears amongst baseball pitchers</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5</a:t>
            </a:fld>
            <a:endParaRPr lang="en-US" dirty="0"/>
          </a:p>
        </p:txBody>
      </p:sp>
    </p:spTree>
    <p:extLst>
      <p:ext uri="{BB962C8B-B14F-4D97-AF65-F5344CB8AC3E}">
        <p14:creationId xmlns:p14="http://schemas.microsoft.com/office/powerpoint/2010/main" val="144602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Stage 5</a:t>
            </a:r>
            <a:r>
              <a:rPr lang="en-US" sz="1200" baseline="0" dirty="0" smtClean="0"/>
              <a:t> is characterized by arm deceleration, which begins with ball release and ends when the shoulder is in max 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During this phase, the a</a:t>
            </a:r>
            <a:r>
              <a:rPr lang="en-US" sz="1200" dirty="0" smtClean="0"/>
              <a:t>rm horizontally adducts across body as arm continues to IR until the arm is in max IR and 35 degrees of horizontal</a:t>
            </a:r>
            <a:r>
              <a:rPr lang="en-US" sz="1200" baseline="0" dirty="0" smtClean="0"/>
              <a:t> adduction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teres minor, infraspinatus and posterior deltoid muscles act eccentrically as a restraint to humeral head translation while the serratus and rhomboids aid in scapular stability during deceleration as the arm is extended towards home plate during the follow 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stance</a:t>
            </a:r>
            <a:r>
              <a:rPr lang="en-US" sz="1200" b="0" i="0" kern="1200" baseline="0" dirty="0" smtClean="0">
                <a:solidFill>
                  <a:schemeClr val="tx1"/>
                </a:solidFill>
                <a:effectLst/>
                <a:latin typeface="+mn-lt"/>
                <a:ea typeface="+mn-ea"/>
                <a:cs typeface="+mn-cs"/>
              </a:rPr>
              <a:t> foot leaves the ground completely as the trunk rotates over the lead leg</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And elbow extension is decelerated primarily by eccentric contraction of elbow flexors</a:t>
            </a:r>
            <a:r>
              <a:rPr lang="en-US" sz="1200" baseline="0" dirty="0" smtClean="0"/>
              <a:t>, but the triceps, anconeus and wrist flexors aid in deceleration.  The compression forces created at the elbow due to contraction of these muscles has been recorded as high as 90% of the pitcher’s BW</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34</a:t>
            </a:fld>
            <a:endParaRPr lang="en-US" dirty="0"/>
          </a:p>
        </p:txBody>
      </p:sp>
    </p:spTree>
    <p:extLst>
      <p:ext uri="{BB962C8B-B14F-4D97-AF65-F5344CB8AC3E}">
        <p14:creationId xmlns:p14="http://schemas.microsoft.com/office/powerpoint/2010/main" val="11070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Scapula de-rotates from upward position and returns to anterior tilted position. As this occurs,</a:t>
            </a:r>
            <a:r>
              <a:rPr lang="en-US" sz="1200" baseline="0" dirty="0" smtClean="0"/>
              <a:t> contraction of the traps, rhomboids, and serratus anterior maintain stability of the scapula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There are also e</a:t>
            </a:r>
            <a:r>
              <a:rPr lang="en-US" sz="1200" b="0" i="0" kern="1200" dirty="0" smtClean="0">
                <a:solidFill>
                  <a:schemeClr val="tx1"/>
                </a:solidFill>
                <a:effectLst/>
                <a:latin typeface="+mn-lt"/>
                <a:ea typeface="+mn-ea"/>
                <a:cs typeface="+mn-cs"/>
              </a:rPr>
              <a:t>xcessive posterior and inferior shear forces occurring at the glenohumeral joint, in addition to elevated compressive forces (&gt; 1000 N) and adduction torques,</a:t>
            </a:r>
            <a:r>
              <a:rPr lang="en-US" sz="1200" b="0" i="0" kern="1200" baseline="0" dirty="0" smtClean="0">
                <a:solidFill>
                  <a:schemeClr val="tx1"/>
                </a:solidFill>
                <a:effectLst/>
                <a:latin typeface="+mn-lt"/>
                <a:ea typeface="+mn-ea"/>
                <a:cs typeface="+mn-cs"/>
              </a:rPr>
              <a:t> which result in large distraction forces on the GH joint at ball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These distraction forces can be as high as 124% of the pitcher’s BW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That being said, these force can range anywhere from 71 to 124, with the higher distraction forces typically occur in professional baseball pitchers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These large distraction forces are opposed by the posterior shoulder muscles including the ROC, latissimus dorsi, and posterior deltoid</a:t>
            </a:r>
          </a:p>
        </p:txBody>
      </p:sp>
      <p:sp>
        <p:nvSpPr>
          <p:cNvPr id="4" name="Slide Number Placeholder 3"/>
          <p:cNvSpPr>
            <a:spLocks noGrp="1"/>
          </p:cNvSpPr>
          <p:nvPr>
            <p:ph type="sldNum" sz="quarter" idx="10"/>
          </p:nvPr>
        </p:nvSpPr>
        <p:spPr/>
        <p:txBody>
          <a:bodyPr/>
          <a:lstStyle/>
          <a:p>
            <a:fld id="{8DA577C7-B438-4FA4-B62A-BE5B11DEE610}" type="slidenum">
              <a:rPr lang="en-US" smtClean="0"/>
              <a:t>35</a:t>
            </a:fld>
            <a:endParaRPr lang="en-US" dirty="0"/>
          </a:p>
        </p:txBody>
      </p:sp>
    </p:spTree>
    <p:extLst>
      <p:ext uri="{BB962C8B-B14F-4D97-AF65-F5344CB8AC3E}">
        <p14:creationId xmlns:p14="http://schemas.microsoft.com/office/powerpoint/2010/main" val="716109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 of those muscles that are opposing those large distraction forces</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36</a:t>
            </a:fld>
            <a:endParaRPr lang="en-US" dirty="0"/>
          </a:p>
        </p:txBody>
      </p:sp>
    </p:spTree>
    <p:extLst>
      <p:ext uri="{BB962C8B-B14F-4D97-AF65-F5344CB8AC3E}">
        <p14:creationId xmlns:p14="http://schemas.microsoft.com/office/powerpoint/2010/main" val="2808390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depicted</a:t>
            </a:r>
            <a:r>
              <a:rPr lang="en-US" baseline="0" dirty="0" smtClean="0"/>
              <a:t> here</a:t>
            </a:r>
            <a:r>
              <a:rPr lang="en-US" dirty="0" smtClean="0"/>
              <a:t> are the muscles that aid in deceleration of elbow extension</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37</a:t>
            </a:fld>
            <a:endParaRPr lang="en-US" dirty="0"/>
          </a:p>
        </p:txBody>
      </p:sp>
    </p:spTree>
    <p:extLst>
      <p:ext uri="{BB962C8B-B14F-4D97-AF65-F5344CB8AC3E}">
        <p14:creationId xmlns:p14="http://schemas.microsoft.com/office/powerpoint/2010/main" val="2678590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Some</a:t>
            </a:r>
            <a:r>
              <a:rPr lang="en-US" sz="1200" b="0" i="0" kern="1200" baseline="0" dirty="0" smtClean="0">
                <a:solidFill>
                  <a:schemeClr val="tx1"/>
                </a:solidFill>
                <a:effectLst/>
                <a:latin typeface="+mn-lt"/>
                <a:ea typeface="+mn-ea"/>
                <a:cs typeface="+mn-cs"/>
              </a:rPr>
              <a:t> of the common faulty mechanics during the deceleration phaseinclude: Standing up tall after ball release and not</a:t>
            </a:r>
            <a:r>
              <a:rPr lang="en-US" sz="1200" b="0" i="0" kern="1200" dirty="0" smtClean="0">
                <a:solidFill>
                  <a:schemeClr val="tx1"/>
                </a:solidFill>
                <a:effectLst/>
                <a:latin typeface="+mn-lt"/>
                <a:ea typeface="+mn-ea"/>
                <a:cs typeface="+mn-cs"/>
              </a:rPr>
              <a:t> bending the back , not letting the throwing hand finish between the knee and ankle, and not allowing the back foot and leg to roll over so it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can be pulled off the mound and swung around.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38</a:t>
            </a:fld>
            <a:endParaRPr lang="en-US" dirty="0"/>
          </a:p>
        </p:txBody>
      </p:sp>
    </p:spTree>
    <p:extLst>
      <p:ext uri="{BB962C8B-B14F-4D97-AF65-F5344CB8AC3E}">
        <p14:creationId xmlns:p14="http://schemas.microsoft.com/office/powerpoint/2010/main" val="118365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Stage 6 is the follow through</a:t>
            </a:r>
          </a:p>
          <a:p>
            <a:pPr marL="171450" indent="-171450">
              <a:buFont typeface="Arial" panose="020B0604020202020204" pitchFamily="34" charset="0"/>
              <a:buChar char="•"/>
            </a:pPr>
            <a:r>
              <a:rPr lang="en-US" sz="1200" dirty="0" smtClean="0"/>
              <a:t>During this phase there is continued deceleration and flexion of</a:t>
            </a:r>
            <a:r>
              <a:rPr lang="en-US" sz="1200" baseline="0" dirty="0" smtClean="0"/>
              <a:t> the trunk over the stride leg</a:t>
            </a:r>
          </a:p>
          <a:p>
            <a:pPr marL="171450" indent="-171450">
              <a:buFont typeface="Arial" panose="020B0604020202020204" pitchFamily="34" charset="0"/>
              <a:buChar char="•"/>
            </a:pPr>
            <a:r>
              <a:rPr lang="en-US" sz="1200" baseline="0" dirty="0" smtClean="0"/>
              <a:t>The d</a:t>
            </a:r>
            <a:r>
              <a:rPr lang="en-US" sz="1200" dirty="0" smtClean="0"/>
              <a:t>eltoid and ROC continue to contract to decelerate the shoulder, but to a lesser degree</a:t>
            </a:r>
          </a:p>
          <a:p>
            <a:pPr marL="171450" indent="-171450">
              <a:buFont typeface="Arial" panose="020B0604020202020204" pitchFamily="34" charset="0"/>
              <a:buChar char="•"/>
            </a:pPr>
            <a:r>
              <a:rPr lang="en-US" sz="1200" dirty="0" smtClean="0"/>
              <a:t>The</a:t>
            </a:r>
            <a:r>
              <a:rPr lang="en-US" sz="1200" baseline="0" dirty="0" smtClean="0"/>
              <a:t> arm ends in a position of approximately 60 degrees of horizontal adduction and the pitchers </a:t>
            </a:r>
            <a:endParaRPr lang="en-US" sz="1200" dirty="0" smtClean="0"/>
          </a:p>
          <a:p>
            <a:pPr marL="171450" indent="-171450">
              <a:buFont typeface="Arial" panose="020B0604020202020204" pitchFamily="34" charset="0"/>
              <a:buChar char="•"/>
            </a:pPr>
            <a:r>
              <a:rPr lang="en-US" sz="1200" dirty="0" smtClean="0"/>
              <a:t>After ball release the pitcher assumes a fielding position </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39</a:t>
            </a:fld>
            <a:endParaRPr lang="en-US" dirty="0"/>
          </a:p>
        </p:txBody>
      </p:sp>
    </p:spTree>
    <p:extLst>
      <p:ext uri="{BB962C8B-B14F-4D97-AF65-F5344CB8AC3E}">
        <p14:creationId xmlns:p14="http://schemas.microsoft.com/office/powerpoint/2010/main" val="798783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Age ≥ 9 = 2.7x greater</a:t>
            </a:r>
            <a:r>
              <a:rPr lang="en-US" baseline="0" dirty="0" smtClean="0"/>
              <a:t> risk for UCL injury in 1 year than those under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&gt;100 throws per day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Throwing more than 80 pitches per day</a:t>
            </a:r>
            <a:r>
              <a:rPr lang="en-US" baseline="0" dirty="0" smtClean="0"/>
              <a:t> quadruples the risk for UCL injuries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Pitching more than 100 innings/year also significantly increases one’s risk for UCL injuries. In fact, these pitchers are 3.5 times more likely to injure their UCL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Pitching competitively for more than 8 months per year increases their risk by fivefold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Those that pitch while fatigued are more 36x more likely to injury their UCL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Playing pitcher and catcher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Having</a:t>
            </a:r>
            <a:r>
              <a:rPr lang="en-US" baseline="0" dirty="0" smtClean="0"/>
              <a:t> a t</a:t>
            </a:r>
            <a:r>
              <a:rPr lang="en-US" dirty="0" smtClean="0"/>
              <a:t>horacic kyphosis angle ≥ 30° increases a pitcher’s for UCL injuries by 2.5.  Thoracic kyphosis</a:t>
            </a:r>
            <a:r>
              <a:rPr lang="en-US" baseline="0" dirty="0" smtClean="0"/>
              <a:t> angle was also the highest predictor for UCL injuries in a study by Sakata et al., which also assessed factors like PROM for GH ER and IR, PROM for elbow flexion and extension, PROM for ER and IR of the hip, IR and ER strength of the shoulder, age, sex, years of baseball played, number of balls thrown, and number of episodes of pain during pitching.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Technique flaws also increase risk of UCL injuries, and we will go into more details about those on the next slide</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42</a:t>
            </a:fld>
            <a:endParaRPr lang="en-US" dirty="0"/>
          </a:p>
        </p:txBody>
      </p:sp>
    </p:spTree>
    <p:extLst>
      <p:ext uri="{BB962C8B-B14F-4D97-AF65-F5344CB8AC3E}">
        <p14:creationId xmlns:p14="http://schemas.microsoft.com/office/powerpoint/2010/main" val="1570936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Technique</a:t>
            </a:r>
            <a:r>
              <a:rPr lang="en-US" baseline="0" dirty="0" smtClean="0"/>
              <a:t> flaws can include a</a:t>
            </a:r>
            <a:r>
              <a:rPr lang="en-US" dirty="0" smtClean="0"/>
              <a:t>nything that</a:t>
            </a:r>
            <a:r>
              <a:rPr lang="en-US" baseline="0" dirty="0" smtClean="0"/>
              <a:t> differs from the ideal form previously discussed.  That being said, researchers have found common problems amongst this population that is associated with exceptionally high risks for injury. These include:</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Increase lateral trunk lean AWAY from the pitching arm.</a:t>
            </a:r>
            <a:r>
              <a:rPr lang="en-US" baseline="0" dirty="0" smtClean="0"/>
              <a:t> Although ball velocity increases with this pitching form, it actually increases the moments at both the GH joint and the elbow.  In fact, for every 10° increase in trunk lateral flexion, the IR moment at the GH joint increases by 2.5 Nm and the valgus moment at the elbow increases by 3.7 Nm.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Other factors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43</a:t>
            </a:fld>
            <a:endParaRPr lang="en-US" dirty="0"/>
          </a:p>
        </p:txBody>
      </p:sp>
    </p:spTree>
    <p:extLst>
      <p:ext uri="{BB962C8B-B14F-4D97-AF65-F5344CB8AC3E}">
        <p14:creationId xmlns:p14="http://schemas.microsoft.com/office/powerpoint/2010/main" val="1922373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type of pitch</a:t>
            </a:r>
            <a:r>
              <a:rPr lang="en-US" baseline="0" dirty="0" smtClean="0"/>
              <a:t> also</a:t>
            </a:r>
            <a:r>
              <a:rPr lang="en-US" dirty="0" smtClean="0"/>
              <a:t> matters.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a:t>
            </a:r>
            <a:r>
              <a:rPr lang="en-US" baseline="0" dirty="0" smtClean="0"/>
              <a:t> a very long time, it was thought that curveballs were one of the primary culprits in UCL tears; however, recent literature has found that both fastballs and sliders stress the UCL significantly more than curveballs!!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That being said, curveballs are associated with significantly higher forces on the GH joint. In other words, they are associated with UE injuries just NOT at the elbow.</a:t>
            </a:r>
            <a:endParaRPr 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44</a:t>
            </a:fld>
            <a:endParaRPr lang="en-US" dirty="0"/>
          </a:p>
        </p:txBody>
      </p:sp>
    </p:spTree>
    <p:extLst>
      <p:ext uri="{BB962C8B-B14F-4D97-AF65-F5344CB8AC3E}">
        <p14:creationId xmlns:p14="http://schemas.microsoft.com/office/powerpoint/2010/main" val="1834139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Pitching involves the entire kinetic chain so any deficits in the chain can result in added stress at the elbow joint, increasing the risk for UCL injuries.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These</a:t>
            </a:r>
            <a:r>
              <a:rPr lang="en-US" sz="1200" baseline="0" dirty="0" smtClean="0"/>
              <a:t> can include: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Hip and core weakness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Poor lower extremity balance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Hip rotation deficits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Scapular dyskinesia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Shoulder ROM deficits</a:t>
            </a:r>
            <a:endParaRPr lang="en-US" sz="1200" dirty="0" smtClean="0"/>
          </a:p>
          <a:p>
            <a:pPr marL="1085850" lvl="2" indent="-171450">
              <a:buFont typeface="Arial" panose="020B0604020202020204" pitchFamily="34" charset="0"/>
              <a:buChar char="•"/>
            </a:pPr>
            <a:r>
              <a:rPr lang="en-US" dirty="0" smtClean="0"/>
              <a:t>In</a:t>
            </a:r>
            <a:r>
              <a:rPr lang="en-US" baseline="0" dirty="0" smtClean="0"/>
              <a:t> fact, a </a:t>
            </a:r>
            <a:r>
              <a:rPr lang="en-US" dirty="0" smtClean="0"/>
              <a:t>study by Altcheck et al.</a:t>
            </a:r>
            <a:r>
              <a:rPr lang="en-US" baseline="0" dirty="0" smtClean="0"/>
              <a:t> found that a </a:t>
            </a:r>
            <a:r>
              <a:rPr lang="en-US" dirty="0" smtClean="0"/>
              <a:t>deficit in total</a:t>
            </a:r>
            <a:r>
              <a:rPr lang="en-US" baseline="0" dirty="0" smtClean="0"/>
              <a:t> rotational motion</a:t>
            </a:r>
            <a:r>
              <a:rPr lang="en-US" dirty="0" smtClean="0"/>
              <a:t> is associated with a UCL tear in both high school and collegiate baseball players. Although GIRD was not found to be significantly different between the</a:t>
            </a:r>
            <a:r>
              <a:rPr lang="en-US" baseline="0" dirty="0" smtClean="0"/>
              <a:t> </a:t>
            </a:r>
            <a:r>
              <a:rPr lang="en-US" dirty="0" smtClean="0"/>
              <a:t>group that developed UCL tears and the group</a:t>
            </a:r>
            <a:r>
              <a:rPr lang="en-US" baseline="0" dirty="0" smtClean="0"/>
              <a:t> that did not</a:t>
            </a:r>
            <a:r>
              <a:rPr lang="en-US" dirty="0" smtClean="0"/>
              <a:t>, it was present in both groups and the researchers concluded that it should not be ignored as a potential risk factor for injury.</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45</a:t>
            </a:fld>
            <a:endParaRPr lang="en-US" dirty="0"/>
          </a:p>
        </p:txBody>
      </p:sp>
    </p:spTree>
    <p:extLst>
      <p:ext uri="{BB962C8B-B14F-4D97-AF65-F5344CB8AC3E}">
        <p14:creationId xmlns:p14="http://schemas.microsoft.com/office/powerpoint/2010/main" val="303639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a:t>
            </a:r>
            <a:r>
              <a:rPr lang="en-US" baseline="0" dirty="0" smtClean="0"/>
              <a:t> are there so many UCL injuries in baseball pitchers.  In order to fully understand this problem, its important to have an understanding of the anatomy and biomechanics of the elbow</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6</a:t>
            </a:fld>
            <a:endParaRPr lang="en-US" dirty="0"/>
          </a:p>
        </p:txBody>
      </p:sp>
    </p:spTree>
    <p:extLst>
      <p:ext uri="{BB962C8B-B14F-4D97-AF65-F5344CB8AC3E}">
        <p14:creationId xmlns:p14="http://schemas.microsoft.com/office/powerpoint/2010/main" val="946467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now</a:t>
            </a:r>
            <a:r>
              <a:rPr lang="en-US" baseline="0" dirty="0" smtClean="0"/>
              <a:t> that we know what predisposes child and adolescent aged pitchers to UCL injuries, what can be done to prevent them?</a:t>
            </a:r>
          </a:p>
          <a:p>
            <a:pPr marL="171450" indent="-171450">
              <a:buFont typeface="Arial" panose="020B0604020202020204" pitchFamily="34" charset="0"/>
              <a:buChar char="•"/>
            </a:pPr>
            <a:r>
              <a:rPr lang="en-US" baseline="0" dirty="0" smtClean="0"/>
              <a:t>Well, research has found that if 3 out of 5 of the following parameters were performed correctly then the pitcher had…</a:t>
            </a:r>
          </a:p>
          <a:p>
            <a:pPr marL="171450" indent="-171450">
              <a:buFont typeface="Arial" panose="020B0604020202020204" pitchFamily="34" charset="0"/>
              <a:buChar char="•"/>
            </a:pPr>
            <a:r>
              <a:rPr lang="en-US" sz="1200" dirty="0" smtClean="0"/>
              <a:t>The five factors</a:t>
            </a:r>
            <a:r>
              <a:rPr lang="en-US" sz="1200" baseline="0" dirty="0" smtClean="0"/>
              <a:t> included:</a:t>
            </a:r>
          </a:p>
          <a:p>
            <a:pPr marL="628650" lvl="1" indent="-171450">
              <a:buFont typeface="Arial" panose="020B0604020202020204" pitchFamily="34" charset="0"/>
              <a:buChar char="•"/>
            </a:pPr>
            <a:r>
              <a:rPr lang="en-US" sz="1200" dirty="0" smtClean="0"/>
              <a:t>Leading with the hips: if the pitchers hips open towards home plate before their shoulders, then they can generate more momentum. </a:t>
            </a:r>
          </a:p>
          <a:p>
            <a:pPr marL="628650" lvl="1" indent="-171450">
              <a:buFont typeface="Arial" panose="020B0604020202020204" pitchFamily="34" charset="0"/>
              <a:buChar char="•"/>
            </a:pPr>
            <a:r>
              <a:rPr lang="en-US" sz="1200" dirty="0" smtClean="0"/>
              <a:t>Hand on top of the ball: this allows the arm to get in throwing position sooner. Plus, there is less valgus torque on the elbow</a:t>
            </a:r>
          </a:p>
          <a:p>
            <a:pPr marL="628650" lvl="1" indent="-171450">
              <a:buFont typeface="Arial" panose="020B0604020202020204" pitchFamily="34" charset="0"/>
              <a:buChar char="•"/>
            </a:pPr>
            <a:r>
              <a:rPr lang="en-US" sz="1200" dirty="0" smtClean="0"/>
              <a:t>Arm in proper throwing position: when the front foot makes contact with the ground, the elbow should be flexed to 90 and the forearm should be perpendicular to the ground</a:t>
            </a:r>
          </a:p>
          <a:p>
            <a:pPr marL="628650" lvl="1" indent="-171450">
              <a:buFont typeface="Arial" panose="020B0604020202020204" pitchFamily="34" charset="0"/>
              <a:buChar char="•"/>
            </a:pPr>
            <a:r>
              <a:rPr lang="en-US" sz="1200" dirty="0" smtClean="0"/>
              <a:t>Closed shoulders: prevents pitcher from opening too soon, which can lead to hyperangulation of the shoulder</a:t>
            </a:r>
          </a:p>
          <a:p>
            <a:pPr marL="628650" lvl="1" indent="-171450">
              <a:buFont typeface="Arial" panose="020B0604020202020204" pitchFamily="34" charset="0"/>
              <a:buChar char="•"/>
            </a:pPr>
            <a:r>
              <a:rPr lang="en-US" sz="1200" dirty="0" smtClean="0"/>
              <a:t>Stride foot towards home plate: under/over rotation results in inefficient energy transfer and improper timing of trunk rotation </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46</a:t>
            </a:fld>
            <a:endParaRPr lang="en-US" dirty="0"/>
          </a:p>
        </p:txBody>
      </p:sp>
    </p:spTree>
    <p:extLst>
      <p:ext uri="{BB962C8B-B14F-4D97-AF65-F5344CB8AC3E}">
        <p14:creationId xmlns:p14="http://schemas.microsoft.com/office/powerpoint/2010/main" val="1185563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we want to avoid hand under ball positioning</a:t>
            </a:r>
            <a:r>
              <a:rPr lang="en-US" baseline="0" dirty="0" smtClean="0"/>
              <a:t>, in addition to</a:t>
            </a:r>
            <a:endParaRPr 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47</a:t>
            </a:fld>
            <a:endParaRPr lang="en-US" dirty="0"/>
          </a:p>
        </p:txBody>
      </p:sp>
    </p:spTree>
    <p:extLst>
      <p:ext uri="{BB962C8B-B14F-4D97-AF65-F5344CB8AC3E}">
        <p14:creationId xmlns:p14="http://schemas.microsoft.com/office/powerpoint/2010/main" val="3640555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 overhead throwing of any kind for at least 2 to 3 months per year.</a:t>
            </a:r>
            <a:r>
              <a:rPr lang="en-US" baseline="0" dirty="0" smtClean="0"/>
              <a:t> Ideally, </a:t>
            </a:r>
            <a:r>
              <a:rPr lang="en-US" dirty="0" smtClean="0"/>
              <a:t>4 months if</a:t>
            </a:r>
            <a:r>
              <a:rPr lang="en-US" baseline="0" dirty="0" smtClean="0"/>
              <a:t> possible</a:t>
            </a:r>
            <a:r>
              <a:rPr lang="en-US" dirty="0" smtClean="0"/>
              <a:t>. </a:t>
            </a:r>
          </a:p>
          <a:p>
            <a:pPr marL="171450" indent="-171450">
              <a:buFont typeface="Arial" panose="020B0604020202020204" pitchFamily="34" charset="0"/>
              <a:buChar char="•"/>
            </a:pPr>
            <a:r>
              <a:rPr lang="en-US" dirty="0" smtClean="0"/>
              <a:t>No competitive baseball pitching for at least 4 months per year.</a:t>
            </a:r>
          </a:p>
          <a:p>
            <a:pPr marL="171450" indent="-171450">
              <a:buFont typeface="Arial" panose="020B0604020202020204" pitchFamily="34" charset="0"/>
              <a:buChar char="•"/>
            </a:pPr>
            <a:r>
              <a:rPr lang="en-US" dirty="0" smtClean="0"/>
              <a:t>Do not pitch more than 100 innings in games in any calendar year.</a:t>
            </a:r>
          </a:p>
          <a:p>
            <a:pPr marL="171450" indent="-171450">
              <a:buFont typeface="Arial" panose="020B0604020202020204" pitchFamily="34" charset="0"/>
              <a:buChar char="•"/>
            </a:pPr>
            <a:r>
              <a:rPr lang="en-US" dirty="0" smtClean="0"/>
              <a:t>Follow limits for pitch counts and days rest. </a:t>
            </a:r>
          </a:p>
          <a:p>
            <a:pPr marL="171450" indent="-171450">
              <a:buFont typeface="Arial" panose="020B0604020202020204" pitchFamily="34" charset="0"/>
              <a:buChar char="•"/>
            </a:pPr>
            <a:r>
              <a:rPr lang="en-US" dirty="0" smtClean="0"/>
              <a:t>Watch and respond to signs of fatigue, which include: decreased ball velocity, decreased accuracy, upright trunk during pitching, dropped elbow during pitching, or increased time between pitches. If a youth pitcher complains of fatigue or looks fatigued, rest is recommended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48</a:t>
            </a:fld>
            <a:endParaRPr lang="en-US" dirty="0"/>
          </a:p>
        </p:txBody>
      </p:sp>
    </p:spTree>
    <p:extLst>
      <p:ext uri="{BB962C8B-B14F-4D97-AF65-F5344CB8AC3E}">
        <p14:creationId xmlns:p14="http://schemas.microsoft.com/office/powerpoint/2010/main" val="1974595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Avoid pitching on multiple teams with overlapping seasons.</a:t>
            </a:r>
          </a:p>
          <a:p>
            <a:pPr marL="171450" indent="-171450">
              <a:buFont typeface="Arial" panose="020B0604020202020204" pitchFamily="34" charset="0"/>
              <a:buChar char="•"/>
            </a:pPr>
            <a:r>
              <a:rPr lang="en-US" dirty="0" smtClean="0"/>
              <a:t>Learn good throwing mechanics as soon as possible. The first steps should be (1) basic throwing, (2) fastball pitching, and then (3) changeup pitching.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a pitcher complains of pain in his elbow or shoulder, discontinue pitching until evaluated by a sports medicine physician.</a:t>
            </a:r>
          </a:p>
          <a:p>
            <a:pPr marL="171450" indent="-171450">
              <a:buFont typeface="Arial" panose="020B0604020202020204" pitchFamily="34" charset="0"/>
              <a:buChar char="•"/>
            </a:pPr>
            <a:r>
              <a:rPr lang="en-US" dirty="0" smtClean="0"/>
              <a:t>Avoid using radar guns. </a:t>
            </a:r>
          </a:p>
          <a:p>
            <a:pPr marL="171450" indent="-171450">
              <a:buFont typeface="Arial" panose="020B0604020202020204" pitchFamily="34" charset="0"/>
              <a:buChar char="•"/>
            </a:pPr>
            <a:r>
              <a:rPr lang="en-US" dirty="0" smtClean="0"/>
              <a:t>A pitcher should not also be a catcher for his team. The pitcher-catcher combination results in many throws and may increase the risk of injury.</a:t>
            </a:r>
          </a:p>
          <a:p>
            <a:pPr marL="171450" indent="-171450">
              <a:buFont typeface="Arial" panose="020B0604020202020204" pitchFamily="34" charset="0"/>
              <a:buChar char="•"/>
            </a:pPr>
            <a:r>
              <a:rPr lang="en-US" dirty="0" smtClean="0"/>
              <a:t>Inspire youth pitchers to have fun playing baseball and other sports. Participation and enjoyment of various physical activities will increase the youth’s athleticism,</a:t>
            </a:r>
            <a:r>
              <a:rPr lang="en-US" baseline="0" dirty="0" smtClean="0"/>
              <a:t> while also minimizing his risk for injury secondary to early sports specialization</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50</a:t>
            </a:fld>
            <a:endParaRPr lang="en-US" dirty="0"/>
          </a:p>
        </p:txBody>
      </p:sp>
    </p:spTree>
    <p:extLst>
      <p:ext uri="{BB962C8B-B14F-4D97-AF65-F5344CB8AC3E}">
        <p14:creationId xmlns:p14="http://schemas.microsoft.com/office/powerpoint/2010/main" val="395455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Early intervention is key</a:t>
            </a:r>
          </a:p>
          <a:p>
            <a:pPr marL="171450" indent="-171450">
              <a:buFont typeface="Arial" panose="020B0604020202020204" pitchFamily="34" charset="0"/>
              <a:buChar char="•"/>
            </a:pPr>
            <a:r>
              <a:rPr lang="en-US" sz="1200" dirty="0" smtClean="0"/>
              <a:t>Ideally,</a:t>
            </a:r>
            <a:r>
              <a:rPr lang="en-US" sz="1200" baseline="0" dirty="0" smtClean="0"/>
              <a:t> we want to intervene by age 9 because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1/4</a:t>
            </a:r>
            <a:r>
              <a:rPr lang="en-US" sz="1200" baseline="30000" dirty="0" smtClean="0"/>
              <a:t>th</a:t>
            </a:r>
            <a:r>
              <a:rPr lang="en-US" sz="1200" dirty="0" smtClean="0"/>
              <a:t> of baseball pitchers aged 9-12 have elbow pain </a:t>
            </a:r>
          </a:p>
          <a:p>
            <a:pPr marL="628650" lvl="1" indent="-171450">
              <a:buFont typeface="Arial" panose="020B0604020202020204" pitchFamily="34" charset="0"/>
              <a:buChar char="•"/>
            </a:pPr>
            <a:r>
              <a:rPr lang="en-US" sz="1200" dirty="0" smtClean="0"/>
              <a:t>And 60% of players aged 7-12 have radiographic abnormalities  at the elbow joint ,</a:t>
            </a:r>
            <a:r>
              <a:rPr lang="en-US" sz="1200" baseline="0" dirty="0" smtClean="0"/>
              <a:t> such as medial epicondyle fragmentation and osteochondritis dissecans of the capitellum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1"/>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51</a:t>
            </a:fld>
            <a:endParaRPr lang="en-US" dirty="0"/>
          </a:p>
        </p:txBody>
      </p:sp>
    </p:spTree>
    <p:extLst>
      <p:ext uri="{BB962C8B-B14F-4D97-AF65-F5344CB8AC3E}">
        <p14:creationId xmlns:p14="http://schemas.microsoft.com/office/powerpoint/2010/main" val="3442309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Higher degrees of torsion indicate that the distal articular surface of the humerus is externally rotated relative to the humeral head and greater and lesser tuberosities,</a:t>
            </a:r>
            <a:r>
              <a:rPr lang="en-US" baseline="0" dirty="0" smtClean="0"/>
              <a:t> and as previously said, </a:t>
            </a:r>
            <a:r>
              <a:rPr lang="en-US" sz="1200" kern="1200" baseline="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umeral torsion is generally symmetrical from side to side except in overhead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throwing athletes,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typically have a higher degree of torsion in their dominant arms</a:t>
            </a:r>
            <a:r>
              <a:rPr lang="en-US" sz="1200" kern="1200" baseline="0" dirty="0" smtClean="0">
                <a:solidFill>
                  <a:schemeClr val="tx1"/>
                </a:solidFill>
                <a:effectLst/>
                <a:latin typeface="+mn-lt"/>
                <a:ea typeface="+mn-ea"/>
                <a:cs typeface="+mn-cs"/>
              </a:rPr>
              <a:t> from adaptive </a:t>
            </a:r>
            <a:r>
              <a:rPr lang="en-US" sz="1200" kern="1200" dirty="0" smtClean="0">
                <a:solidFill>
                  <a:schemeClr val="tx1"/>
                </a:solidFill>
                <a:effectLst/>
                <a:latin typeface="+mn-lt"/>
                <a:ea typeface="+mn-ea"/>
                <a:cs typeface="+mn-cs"/>
              </a:rPr>
              <a:t>changes in response to the chronic repetitive stress of pitching.  When pitchers DO NOT</a:t>
            </a:r>
            <a:r>
              <a:rPr lang="en-US" sz="1200" kern="1200" baseline="0" dirty="0" smtClean="0">
                <a:solidFill>
                  <a:schemeClr val="tx1"/>
                </a:solidFill>
                <a:effectLst/>
                <a:latin typeface="+mn-lt"/>
                <a:ea typeface="+mn-ea"/>
                <a:cs typeface="+mn-cs"/>
              </a:rPr>
              <a:t> have this increase in humeral torsion, research has found that they are more at risk for UCL tears.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Smaller side-to-side differences in humeral torsion have</a:t>
            </a:r>
            <a:r>
              <a:rPr lang="en-US" baseline="0" dirty="0" smtClean="0"/>
              <a:t> also been found to increase a pitchers risk of UCL tears.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Humeral retrotorsion , which</a:t>
            </a:r>
            <a:r>
              <a:rPr lang="en-US" sz="1200" b="0" i="0" kern="1200" baseline="0" dirty="0" smtClean="0">
                <a:solidFill>
                  <a:schemeClr val="tx1"/>
                </a:solidFill>
                <a:effectLst/>
                <a:latin typeface="+mn-lt"/>
                <a:ea typeface="+mn-ea"/>
                <a:cs typeface="+mn-cs"/>
              </a:rPr>
              <a:t> is when the humeral head is oriented more </a:t>
            </a:r>
            <a:r>
              <a:rPr lang="en-US" sz="1200" b="0" i="0" kern="1200" dirty="0" smtClean="0">
                <a:solidFill>
                  <a:schemeClr val="tx1"/>
                </a:solidFill>
                <a:effectLst/>
                <a:latin typeface="+mn-lt"/>
                <a:ea typeface="+mn-ea"/>
                <a:cs typeface="+mn-cs"/>
              </a:rPr>
              <a:t>posteriorly than normal, can also increase a player’s risk for UCL</a:t>
            </a:r>
            <a:r>
              <a:rPr lang="en-US" sz="1200" b="0" i="0" kern="1200" baseline="0" dirty="0" smtClean="0">
                <a:solidFill>
                  <a:schemeClr val="tx1"/>
                </a:solidFill>
                <a:effectLst/>
                <a:latin typeface="+mn-lt"/>
                <a:ea typeface="+mn-ea"/>
                <a:cs typeface="+mn-cs"/>
              </a:rPr>
              <a:t> tears.  The theory behind this is that </a:t>
            </a:r>
            <a:r>
              <a:rPr lang="en-US" sz="1200" kern="1200" dirty="0" smtClean="0">
                <a:solidFill>
                  <a:schemeClr val="tx1"/>
                </a:solidFill>
                <a:effectLst/>
                <a:latin typeface="+mn-lt"/>
                <a:ea typeface="+mn-ea"/>
                <a:cs typeface="+mn-cs"/>
              </a:rPr>
              <a:t>increased humeral retrotorsion prolongs the late-cocking and early-acceleration phases and exposes the UCL to higher stresses and increased risk of injury. </a:t>
            </a:r>
            <a:r>
              <a:rPr lang="en-US" sz="1200" b="0" i="0" kern="1200" baseline="0" dirty="0" smtClean="0">
                <a:solidFill>
                  <a:schemeClr val="tx1"/>
                </a:solidFill>
                <a:effectLst/>
                <a:latin typeface="+mn-lt"/>
                <a:ea typeface="+mn-ea"/>
                <a:cs typeface="+mn-cs"/>
              </a:rPr>
              <a:t>That being said, too little retrotorsion increases the risk for significant shoulder pathologies indicating that there is an ideal range of </a:t>
            </a:r>
            <a:r>
              <a:rPr lang="en-US" sz="1200" kern="1200" dirty="0" smtClean="0">
                <a:solidFill>
                  <a:schemeClr val="tx1"/>
                </a:solidFill>
                <a:effectLst/>
                <a:latin typeface="+mn-lt"/>
                <a:ea typeface="+mn-ea"/>
                <a:cs typeface="+mn-cs"/>
              </a:rPr>
              <a:t>acquired retrotorsion in the dominant arm to decrease the risk of injury.</a:t>
            </a:r>
            <a:r>
              <a:rPr lang="en-US" sz="1200" kern="1200" baseline="0" dirty="0" smtClean="0">
                <a:solidFill>
                  <a:schemeClr val="tx1"/>
                </a:solidFill>
                <a:effectLst/>
                <a:latin typeface="+mn-lt"/>
                <a:ea typeface="+mn-ea"/>
                <a:cs typeface="+mn-cs"/>
              </a:rPr>
              <a:t> Obviously, genetics in some people may make this impossible, and in such instances it is important to educate these pitchers on </a:t>
            </a:r>
            <a:r>
              <a:rPr lang="en-US" sz="1200" kern="1200" dirty="0" smtClean="0">
                <a:solidFill>
                  <a:schemeClr val="tx1"/>
                </a:solidFill>
                <a:effectLst/>
                <a:latin typeface="+mn-lt"/>
                <a:ea typeface="+mn-ea"/>
                <a:cs typeface="+mn-cs"/>
              </a:rPr>
              <a:t>their risks and responsibilities associated with pitching based on their individual torsion profile.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 study by Whiteside et al. found that</a:t>
            </a:r>
            <a:r>
              <a:rPr lang="en-US" sz="1200" kern="1200" baseline="0" dirty="0" smtClean="0">
                <a:solidFill>
                  <a:schemeClr val="tx1"/>
                </a:solidFill>
                <a:effectLst/>
                <a:latin typeface="+mn-lt"/>
                <a:ea typeface="+mn-ea"/>
                <a:cs typeface="+mn-cs"/>
              </a:rPr>
              <a:t> risk of UCL injury also increased with</a:t>
            </a:r>
            <a:r>
              <a:rPr lang="en-US" sz="1200" kern="1200" dirty="0" smtClean="0">
                <a:solidFill>
                  <a:schemeClr val="tx1"/>
                </a:solidFill>
                <a:effectLst/>
                <a:latin typeface="+mn-lt"/>
                <a:ea typeface="+mn-ea"/>
                <a:cs typeface="+mn-cs"/>
              </a:rPr>
              <a:t> fewer days between consecutive games, a smaller repertoire of pitch variations, a less pronounced horizontal release location, a higher mean pitch count per game, a smaller stature, and a higher mean pitch speed.</a:t>
            </a:r>
            <a:r>
              <a:rPr lang="en-US" sz="120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Although</a:t>
            </a:r>
            <a:r>
              <a:rPr lang="en-US" sz="1200" b="0" i="0" kern="1200" baseline="0" dirty="0" smtClean="0">
                <a:solidFill>
                  <a:schemeClr val="tx1"/>
                </a:solidFill>
                <a:effectLst/>
                <a:latin typeface="+mn-lt"/>
                <a:ea typeface="+mn-ea"/>
                <a:cs typeface="+mn-cs"/>
              </a:rPr>
              <a:t> this study found a decreased risk for UCL injuries with side-arm pitching, other studies have found increased risk of UCL tears with side-arm pitching so whether or not increased horizontal adduction at ball release reduces risk of UCL injuries is currently inconclusive.  Future research is needed on this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regards</a:t>
            </a:r>
            <a:r>
              <a:rPr lang="en-US" baseline="0" dirty="0" smtClean="0"/>
              <a:t> to f</a:t>
            </a:r>
            <a:r>
              <a:rPr lang="en-US" dirty="0" smtClean="0"/>
              <a:t>ewer days between consecutive games</a:t>
            </a:r>
            <a:r>
              <a:rPr lang="en-US" baseline="0" dirty="0" smtClean="0"/>
              <a:t> – the longer the duration b/w games the longer the arm has to rest, minimizing the risk of cumulative stress.</a:t>
            </a: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regards to having an increased risk of UCL injury due to a small repertoire of pitches, the researches believe that </a:t>
            </a:r>
            <a:r>
              <a:rPr lang="en-US" sz="1200" kern="1200" dirty="0" smtClean="0">
                <a:solidFill>
                  <a:schemeClr val="tx1"/>
                </a:solidFill>
                <a:effectLst/>
                <a:latin typeface="+mn-lt"/>
                <a:ea typeface="+mn-ea"/>
                <a:cs typeface="+mn-cs"/>
              </a:rPr>
              <a:t>throwing a greater variety of pitches prevents repetitive, uniform loading of the UCL,</a:t>
            </a:r>
            <a:r>
              <a:rPr lang="en-US" sz="1200" kern="1200" baseline="0" dirty="0" smtClean="0">
                <a:solidFill>
                  <a:schemeClr val="tx1"/>
                </a:solidFill>
                <a:effectLst/>
                <a:latin typeface="+mn-lt"/>
                <a:ea typeface="+mn-ea"/>
                <a:cs typeface="+mn-cs"/>
              </a:rPr>
              <a:t> in turn reducing the risk of injury.</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Although not as significant</a:t>
            </a:r>
            <a:r>
              <a:rPr lang="en-US" sz="1200" kern="1200" baseline="0" dirty="0" smtClean="0">
                <a:solidFill>
                  <a:schemeClr val="tx1"/>
                </a:solidFill>
                <a:effectLst/>
                <a:latin typeface="+mn-lt"/>
                <a:ea typeface="+mn-ea"/>
                <a:cs typeface="+mn-cs"/>
              </a:rPr>
              <a:t> of a factor, the researchers found that for every one pitch increase in the </a:t>
            </a:r>
            <a:r>
              <a:rPr lang="en-US" sz="1200" kern="1200" dirty="0" smtClean="0">
                <a:solidFill>
                  <a:schemeClr val="tx1"/>
                </a:solidFill>
                <a:effectLst/>
                <a:latin typeface="+mn-lt"/>
                <a:ea typeface="+mn-ea"/>
                <a:cs typeface="+mn-cs"/>
              </a:rPr>
              <a:t>mean number of pitches per game over a 12-month period,</a:t>
            </a:r>
            <a:r>
              <a:rPr lang="en-US" sz="1200" kern="1200" baseline="0" dirty="0" smtClean="0">
                <a:solidFill>
                  <a:schemeClr val="tx1"/>
                </a:solidFill>
                <a:effectLst/>
                <a:latin typeface="+mn-lt"/>
                <a:ea typeface="+mn-ea"/>
                <a:cs typeface="+mn-cs"/>
              </a:rPr>
              <a:t> the pitchers risk of UCL tears increased by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 researchers didn’t really go into detail about the how a small stature contributes to UCL tears, but they did find that for every 1 m/s increase in mean pitch speed, the pitcher was 38% more likely to injure his UCL.</a:t>
            </a:r>
          </a:p>
        </p:txBody>
      </p:sp>
      <p:sp>
        <p:nvSpPr>
          <p:cNvPr id="4" name="Slide Number Placeholder 3"/>
          <p:cNvSpPr>
            <a:spLocks noGrp="1"/>
          </p:cNvSpPr>
          <p:nvPr>
            <p:ph type="sldNum" sz="quarter" idx="10"/>
          </p:nvPr>
        </p:nvSpPr>
        <p:spPr/>
        <p:txBody>
          <a:bodyPr/>
          <a:lstStyle/>
          <a:p>
            <a:fld id="{8DA577C7-B438-4FA4-B62A-BE5B11DEE610}" type="slidenum">
              <a:rPr lang="en-US" smtClean="0"/>
              <a:t>53</a:t>
            </a:fld>
            <a:endParaRPr lang="en-US" dirty="0"/>
          </a:p>
        </p:txBody>
      </p:sp>
    </p:spTree>
    <p:extLst>
      <p:ext uri="{BB962C8B-B14F-4D97-AF65-F5344CB8AC3E}">
        <p14:creationId xmlns:p14="http://schemas.microsoft.com/office/powerpoint/2010/main" val="276329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percentage of fastballs thrown, is also a significant risk factor for UCL injury. A 2% increase in risk for UCL injury was found with every 1% increase in the number of fastballs thrown, with 48% of fastballs thrown serving as a significant threshold for requiring reconstruction.  In</a:t>
            </a:r>
            <a:r>
              <a:rPr lang="en-US" sz="1200" kern="1200" baseline="0" dirty="0" smtClean="0">
                <a:solidFill>
                  <a:schemeClr val="tx1"/>
                </a:solidFill>
                <a:effectLst/>
                <a:latin typeface="+mn-lt"/>
                <a:ea typeface="+mn-ea"/>
                <a:cs typeface="+mn-cs"/>
              </a:rPr>
              <a:t> this study, pitch velocity did not have a significant association with increased risk of UCL tears, however, </a:t>
            </a:r>
            <a:r>
              <a:rPr lang="en-US" sz="1200" kern="1200" dirty="0" smtClean="0">
                <a:solidFill>
                  <a:schemeClr val="tx1"/>
                </a:solidFill>
                <a:effectLst/>
                <a:latin typeface="+mn-lt"/>
                <a:ea typeface="+mn-ea"/>
                <a:cs typeface="+mn-cs"/>
              </a:rPr>
              <a:t>throwing at a high velocity for a greater percentage of time (i.e., throwing a higher percentage of fastballs compared with off-speed pitches) appeared to place more stress on the elbow,</a:t>
            </a:r>
            <a:r>
              <a:rPr lang="en-US" sz="1200" kern="1200" baseline="0" dirty="0" smtClean="0">
                <a:solidFill>
                  <a:schemeClr val="tx1"/>
                </a:solidFill>
                <a:effectLst/>
                <a:latin typeface="+mn-lt"/>
                <a:ea typeface="+mn-ea"/>
                <a:cs typeface="+mn-cs"/>
              </a:rPr>
              <a:t> resulting in </a:t>
            </a:r>
            <a:r>
              <a:rPr lang="en-US" sz="1200" kern="1200" dirty="0" smtClean="0">
                <a:solidFill>
                  <a:schemeClr val="tx1"/>
                </a:solidFill>
                <a:effectLst/>
                <a:latin typeface="+mn-lt"/>
                <a:ea typeface="+mn-ea"/>
                <a:cs typeface="+mn-cs"/>
              </a:rPr>
              <a:t>to more elbow fatigue and overuse and subsequent UCL injury.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GIRD and improper pitching mechanics are also</a:t>
            </a:r>
            <a:r>
              <a:rPr lang="en-US" sz="1200" kern="1200" baseline="0" dirty="0" smtClean="0">
                <a:solidFill>
                  <a:schemeClr val="tx1"/>
                </a:solidFill>
                <a:effectLst/>
                <a:latin typeface="+mn-lt"/>
                <a:ea typeface="+mn-ea"/>
                <a:cs typeface="+mn-cs"/>
              </a:rPr>
              <a:t> associated with increased risk of UCL injuries.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regards to improper pitching mechanics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Greater shoulder abduction ROM when the stride</a:t>
            </a:r>
            <a:r>
              <a:rPr lang="en-US" baseline="0" dirty="0" smtClean="0"/>
              <a:t> foot makes contact with the ground, h</a:t>
            </a:r>
            <a:r>
              <a:rPr lang="en-US" dirty="0" smtClean="0"/>
              <a:t>igher mean peak horizontal adduction angular velocities</a:t>
            </a:r>
            <a:r>
              <a:rPr lang="en-US" baseline="0" dirty="0" smtClean="0"/>
              <a:t> (mean 933°±320°/s), reduced elbow flexion in the late cocking and early acceleration phases when there is the highest amount of external valgus torque, and reduced peak shoulder ER torque were all associated with increased risk of UCL tears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54</a:t>
            </a:fld>
            <a:endParaRPr lang="en-US" dirty="0"/>
          </a:p>
        </p:txBody>
      </p:sp>
    </p:spTree>
    <p:extLst>
      <p:ext uri="{BB962C8B-B14F-4D97-AF65-F5344CB8AC3E}">
        <p14:creationId xmlns:p14="http://schemas.microsoft.com/office/powerpoint/2010/main" val="2342505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a:t>
            </a:r>
            <a:r>
              <a:rPr lang="en-US" baseline="0" dirty="0" smtClean="0"/>
              <a:t> we cannot change the anatomical predispositions some pitchers have to UCL injuries nor can we ask the pitcher’s to reduce the velocity of their pitches BUT we can recommend things like an evidenced-based limit in the number of pitches allowed per game, an extra day of rest between games, increasing to a 6-man pitching rotation rather than the current 5-man rotations, and increasing the number of pitches in a pitcher's repertoire to reduce their risk of UCL injuries.</a:t>
            </a:r>
          </a:p>
          <a:p>
            <a:pPr marL="171450" indent="-171450">
              <a:buFont typeface="Arial" panose="020B0604020202020204" pitchFamily="34" charset="0"/>
              <a:buChar char="•"/>
            </a:pPr>
            <a:r>
              <a:rPr lang="en-US" baseline="0" dirty="0" smtClean="0"/>
              <a:t>Currently, there is a 100 pitch limit in the MLB but this was selected arbitrarily and has no evidence supporting it so we definitely need more research in this area.  That being said, one study found that 16 less pitches per game equates to one day of rest in regards to decreased risk for UCL injuries.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And in regards to increased pitch repertoire, for every additional pitch in a pitcher’s repertoire their risk of UCL injuries reduces</a:t>
            </a:r>
            <a:r>
              <a:rPr lang="en-US" baseline="0" dirty="0" smtClean="0"/>
              <a:t> by 33%</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55</a:t>
            </a:fld>
            <a:endParaRPr lang="en-US" dirty="0"/>
          </a:p>
        </p:txBody>
      </p:sp>
    </p:spTree>
    <p:extLst>
      <p:ext uri="{BB962C8B-B14F-4D97-AF65-F5344CB8AC3E}">
        <p14:creationId xmlns:p14="http://schemas.microsoft.com/office/powerpoint/2010/main" val="2850394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Diagnosis of UCL injury is often difficult, requiring an integrative summation of a detailed history, thorough physical examination, and supportive imaging.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A “pop” may be heard or felt if the injury is acute; whereas, during chronic</a:t>
            </a:r>
            <a:r>
              <a:rPr lang="en-US" sz="1200" b="0" i="0" kern="1200" baseline="0" dirty="0" smtClean="0">
                <a:solidFill>
                  <a:schemeClr val="tx1"/>
                </a:solidFill>
                <a:effectLst/>
                <a:latin typeface="+mn-lt"/>
                <a:ea typeface="+mn-ea"/>
                <a:cs typeface="+mn-cs"/>
              </a:rPr>
              <a:t> injuries, </a:t>
            </a:r>
            <a:r>
              <a:rPr lang="en-US" sz="1200" b="0" i="0" kern="1200" dirty="0" smtClean="0">
                <a:solidFill>
                  <a:schemeClr val="tx1"/>
                </a:solidFill>
                <a:effectLst/>
                <a:latin typeface="+mn-lt"/>
                <a:ea typeface="+mn-ea"/>
                <a:cs typeface="+mn-cs"/>
              </a:rPr>
              <a:t>the patient usually</a:t>
            </a:r>
            <a:r>
              <a:rPr lang="en-US" sz="1200" b="0" i="0" kern="1200" baseline="0" dirty="0" smtClean="0">
                <a:solidFill>
                  <a:schemeClr val="tx1"/>
                </a:solidFill>
                <a:effectLst/>
                <a:latin typeface="+mn-lt"/>
                <a:ea typeface="+mn-ea"/>
                <a:cs typeface="+mn-cs"/>
              </a:rPr>
              <a:t> reports chronic, episodic medial or posterior elbow pain that has usually been occurring for over a year or more and is accompanied by a reduction in </a:t>
            </a:r>
            <a:r>
              <a:rPr lang="en-US" sz="1200" dirty="0" smtClean="0"/>
              <a:t>accuracy, velocity, control, stamina, and/or strength.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Over</a:t>
            </a:r>
            <a:r>
              <a:rPr lang="en-US" sz="1200" baseline="0" dirty="0" smtClean="0"/>
              <a:t> time, the repetitive valgus stress can cause a traction neuropraxia to the ulnar nerve, resulting in ulnar nerve symptoms.  This actually occurs in 40% of cases.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That being said, both injuries can result in decreased velocity, control, endurance, and loss of ability to throw.  They both can also cause medial or posteromedial elbow pain that is usually worse during the late cocking and acceleration phases.  The deceleration phase can also aggravate the elbow due to the valgus extension overload seen during this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For those that don’t know what valgus extension overload is, it is a condition that occurs when the valgus </a:t>
            </a:r>
            <a:r>
              <a:rPr lang="en-US" sz="1200" b="0" i="0" kern="1200" dirty="0" smtClean="0">
                <a:solidFill>
                  <a:schemeClr val="tx1"/>
                </a:solidFill>
                <a:effectLst/>
                <a:latin typeface="+mn-lt"/>
                <a:ea typeface="+mn-ea"/>
                <a:cs typeface="+mn-cs"/>
              </a:rPr>
              <a:t>torque of pitching is combined with deceleration producing high compression and shear forces acting on the posteromedial olecranon and the posteromedial trochlea.  This may cause posteromedial trochlea chondromalacia, chondral flap formation, osteochondrosis, subchondral erosion, a subchondral insufficiency fracture, and marginal exostosis formation.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57</a:t>
            </a:fld>
            <a:endParaRPr lang="en-US" dirty="0"/>
          </a:p>
        </p:txBody>
      </p:sp>
    </p:spTree>
    <p:extLst>
      <p:ext uri="{BB962C8B-B14F-4D97-AF65-F5344CB8AC3E}">
        <p14:creationId xmlns:p14="http://schemas.microsoft.com/office/powerpoint/2010/main" val="39562615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On inspection, you will likely find that they are TTP at or near the UCL insertion on the medial</a:t>
            </a:r>
            <a:r>
              <a:rPr lang="en-US" sz="1200" baseline="0" dirty="0" smtClean="0"/>
              <a:t> epicondyle. You may also find that they are TTP over the posteromedial elbow 2/2 that valgus extension overload during deceleration. </a:t>
            </a:r>
          </a:p>
          <a:p>
            <a:pPr marL="171450" indent="-171450">
              <a:buFont typeface="Arial" panose="020B0604020202020204" pitchFamily="34" charset="0"/>
              <a:buChar char="•"/>
            </a:pPr>
            <a:r>
              <a:rPr lang="en-US" sz="1200" baseline="0" dirty="0" smtClean="0"/>
              <a:t>During the inspection, also be sure to assess the integrity of the flexor-pronator muscle mass because their attachments are near the UCL and also be sure to assess for possible cubital tunnel syndrome </a:t>
            </a:r>
          </a:p>
          <a:p>
            <a:pPr marL="171450" indent="-171450">
              <a:buFont typeface="Arial" panose="020B0604020202020204" pitchFamily="34" charset="0"/>
              <a:buChar char="•"/>
            </a:pPr>
            <a:r>
              <a:rPr lang="en-US" sz="1200" baseline="0" dirty="0" smtClean="0"/>
              <a:t>The special tests for the UCL include the valgus stress test, milking maneuver and moving valgus stress test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58</a:t>
            </a:fld>
            <a:endParaRPr lang="en-US" dirty="0"/>
          </a:p>
        </p:txBody>
      </p:sp>
    </p:spTree>
    <p:extLst>
      <p:ext uri="{BB962C8B-B14F-4D97-AF65-F5344CB8AC3E}">
        <p14:creationId xmlns:p14="http://schemas.microsoft.com/office/powerpoint/2010/main" val="288306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we know the elbow is a complex synovial joint made up of humeroulnar and humeroradial joints, which are known as modified hinge joints b/c their axis is not in one specific plane since the medial trochlea projects further distally than the lateral side.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also composed of the proximal and distal radial joints,</a:t>
            </a:r>
            <a:r>
              <a:rPr lang="en-US" sz="1200" kern="1200" baseline="0" dirty="0" smtClean="0">
                <a:solidFill>
                  <a:schemeClr val="tx1"/>
                </a:solidFill>
                <a:effectLst/>
                <a:latin typeface="+mn-lt"/>
                <a:ea typeface="+mn-ea"/>
                <a:cs typeface="+mn-cs"/>
              </a:rPr>
              <a:t> which are pivot joints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Overall, the elbow has 2 DOF, with the modified hinge joints allowing flexion and extension and the pivot joints allowing pronation and supination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7</a:t>
            </a:fld>
            <a:endParaRPr lang="en-US" dirty="0"/>
          </a:p>
        </p:txBody>
      </p:sp>
    </p:spTree>
    <p:extLst>
      <p:ext uri="{BB962C8B-B14F-4D97-AF65-F5344CB8AC3E}">
        <p14:creationId xmlns:p14="http://schemas.microsoft.com/office/powerpoint/2010/main" val="921170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regards to imaging, these</a:t>
            </a:r>
            <a:r>
              <a:rPr lang="en-US" baseline="0" dirty="0" smtClean="0"/>
              <a:t> injuries are best identified using an MRI or MRA, but x-rays may be useful in identifying posteromedial osteophytes 2/2 valgus extension overload.  In very rare instances, a physician may order a dynamic US to assess the integrity of the ligament while valgus stress is applied, but these test are not very accurate.</a:t>
            </a:r>
          </a:p>
          <a:p>
            <a:pPr marL="171450" indent="-171450">
              <a:buFont typeface="Arial" panose="020B0604020202020204" pitchFamily="34" charset="0"/>
              <a:buChar char="•"/>
            </a:pPr>
            <a:r>
              <a:rPr lang="en-US" baseline="0" dirty="0" smtClean="0"/>
              <a:t>In the pictures we have an MRI of a UCL tear and the red arrows are pointing to what they call the “T-sign,” which is a classic finding with UCL tears.</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59</a:t>
            </a:fld>
            <a:endParaRPr lang="en-US" dirty="0"/>
          </a:p>
        </p:txBody>
      </p:sp>
    </p:spTree>
    <p:extLst>
      <p:ext uri="{BB962C8B-B14F-4D97-AF65-F5344CB8AC3E}">
        <p14:creationId xmlns:p14="http://schemas.microsoft.com/office/powerpoint/2010/main" val="1554705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 to further compare</a:t>
            </a:r>
            <a:r>
              <a:rPr lang="en-US" sz="1200" kern="1200" baseline="0" dirty="0" smtClean="0">
                <a:solidFill>
                  <a:schemeClr val="tx1"/>
                </a:solidFill>
                <a:effectLst/>
                <a:latin typeface="+mn-lt"/>
                <a:ea typeface="+mn-ea"/>
                <a:cs typeface="+mn-cs"/>
              </a:rPr>
              <a:t> acute vs chronic UCL injuries, lets start off talking about the</a:t>
            </a:r>
            <a:r>
              <a:rPr lang="en-US" sz="1200" kern="1200" dirty="0" smtClean="0">
                <a:solidFill>
                  <a:schemeClr val="tx1"/>
                </a:solidFill>
                <a:effectLst/>
                <a:latin typeface="+mn-lt"/>
                <a:ea typeface="+mn-ea"/>
                <a:cs typeface="+mn-cs"/>
              </a:rPr>
              <a:t> typical presentation we see for acute UCL tears.</a:t>
            </a:r>
            <a:r>
              <a:rPr lang="en-US" sz="1200" kern="1200" baseline="0" dirty="0" smtClean="0">
                <a:solidFill>
                  <a:schemeClr val="tx1"/>
                </a:solidFill>
                <a:effectLst/>
                <a:latin typeface="+mn-lt"/>
                <a:ea typeface="+mn-ea"/>
                <a:cs typeface="+mn-cs"/>
              </a:rPr>
              <a:t> With the acute UCL tears the patient will feel a pop after a single pitch, there will be swelling, pain localized just distal to the medial epicondyle, and possibly a bony avulsion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As previously mentioned, chronic UCL injuries typically have symptoms for at least a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Also, chronic injuries are usually associated with impingement or tendonitis to the pronator muscle and possibly ulnar nerve injuries. In order to differentiate UCL injuries from these injuries, the therapist must position the arm in 30 degrees of flexion.  In this position, there is little bony stability so you are more likely to get a positive valgus test and you can easily palpate the UCL in this position.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60</a:t>
            </a:fld>
            <a:endParaRPr lang="en-US" dirty="0"/>
          </a:p>
        </p:txBody>
      </p:sp>
    </p:spTree>
    <p:extLst>
      <p:ext uri="{BB962C8B-B14F-4D97-AF65-F5344CB8AC3E}">
        <p14:creationId xmlns:p14="http://schemas.microsoft.com/office/powerpoint/2010/main" val="3849070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effectiveness of non-operative</a:t>
            </a:r>
            <a:r>
              <a:rPr lang="en-US" baseline="0" dirty="0" smtClean="0"/>
              <a:t> care for the treatment of UCL  tears is rather unclear amongst the baseball population.</a:t>
            </a:r>
          </a:p>
          <a:p>
            <a:pPr marL="171450" indent="-171450">
              <a:buFont typeface="Arial" panose="020B0604020202020204" pitchFamily="34" charset="0"/>
              <a:buChar char="•"/>
            </a:pPr>
            <a:r>
              <a:rPr lang="en-US" baseline="0" dirty="0" smtClean="0"/>
              <a:t>For example</a:t>
            </a:r>
          </a:p>
          <a:p>
            <a:pPr marL="628650" lvl="1" indent="-171450">
              <a:buFont typeface="Arial" panose="020B0604020202020204" pitchFamily="34" charset="0"/>
              <a:buChar char="•"/>
            </a:pPr>
            <a:r>
              <a:rPr lang="en-US" baseline="0" dirty="0" smtClean="0"/>
              <a:t>In a study by Retting et al, </a:t>
            </a:r>
            <a:r>
              <a:rPr lang="en-US" sz="1200" b="0" i="0" kern="1200" dirty="0" smtClean="0">
                <a:solidFill>
                  <a:schemeClr val="tx1"/>
                </a:solidFill>
                <a:effectLst/>
                <a:latin typeface="+mn-lt"/>
                <a:ea typeface="+mn-ea"/>
                <a:cs typeface="+mn-cs"/>
              </a:rPr>
              <a:t>only 42% of overhead throwing</a:t>
            </a:r>
            <a:r>
              <a:rPr lang="en-US" sz="1200" b="0" i="0" kern="1200" baseline="0" dirty="0" smtClean="0">
                <a:solidFill>
                  <a:schemeClr val="tx1"/>
                </a:solidFill>
                <a:effectLst/>
                <a:latin typeface="+mn-lt"/>
                <a:ea typeface="+mn-ea"/>
                <a:cs typeface="+mn-cs"/>
              </a:rPr>
              <a:t> athletes </a:t>
            </a:r>
            <a:r>
              <a:rPr lang="en-US" sz="1200" b="0" i="0" kern="1200" dirty="0" smtClean="0">
                <a:solidFill>
                  <a:schemeClr val="tx1"/>
                </a:solidFill>
                <a:effectLst/>
                <a:latin typeface="+mn-lt"/>
                <a:ea typeface="+mn-ea"/>
                <a:cs typeface="+mn-cs"/>
              </a:rPr>
              <a:t>were able to return to their sport at the level they were playing prior to injury with an average return to play time of 24.5 weeks </a:t>
            </a:r>
          </a:p>
          <a:p>
            <a:pPr marL="628650" lvl="1" indent="-171450">
              <a:buFont typeface="Arial" panose="020B0604020202020204" pitchFamily="34" charset="0"/>
              <a:buChar char="•"/>
            </a:pPr>
            <a:r>
              <a:rPr lang="en-US" sz="1200" b="0" i="0" kern="1200" dirty="0" smtClean="0">
                <a:solidFill>
                  <a:srgbClr val="FF0000"/>
                </a:solidFill>
                <a:effectLst/>
                <a:latin typeface="+mn-lt"/>
                <a:ea typeface="+mn-ea"/>
                <a:cs typeface="+mn-cs"/>
              </a:rPr>
              <a:t>In another study by kim</a:t>
            </a:r>
            <a:r>
              <a:rPr lang="en-US" sz="1200" b="0" i="0" kern="1200" baseline="0" dirty="0" smtClean="0">
                <a:solidFill>
                  <a:srgbClr val="FF0000"/>
                </a:solidFill>
                <a:effectLst/>
                <a:latin typeface="+mn-lt"/>
                <a:ea typeface="+mn-ea"/>
                <a:cs typeface="+mn-cs"/>
              </a:rPr>
              <a:t> et al, 39 baseball pitchers with UCL injuries received conservative rehabilitation for 6 weeks.  At the end of 6 weeks, 12 pitchers had a significant improvement in pain (80-100%). These pitchers continued with conservative rehab (6 weeks to 6 months), and 8 out of the 12 or 67% were able to return to competitive baseball; but overall, only 21% (8/31) of those treated with conservative treatment were able to return to competitive baseball. The other 27 pitchers that continued to have medial-side elbow pain after rehab had to have UCL reconstruction surgery. </a:t>
            </a:r>
          </a:p>
          <a:p>
            <a:pPr marL="628650" lvl="1" indent="-171450">
              <a:buFont typeface="Arial" panose="020B0604020202020204" pitchFamily="34" charset="0"/>
              <a:buChar char="•"/>
            </a:pPr>
            <a:r>
              <a:rPr lang="en-US" sz="1200" b="0" i="0" kern="1200" dirty="0" smtClean="0">
                <a:solidFill>
                  <a:srgbClr val="FF0000"/>
                </a:solidFill>
                <a:effectLst/>
                <a:latin typeface="+mn-lt"/>
                <a:ea typeface="+mn-ea"/>
                <a:cs typeface="+mn-cs"/>
              </a:rPr>
              <a:t>Whereas a study by Furushima et al, reported</a:t>
            </a:r>
            <a:r>
              <a:rPr lang="en-US" sz="1200" b="0" i="0" kern="1200" baseline="0" dirty="0" smtClean="0">
                <a:solidFill>
                  <a:srgbClr val="FF0000"/>
                </a:solidFill>
                <a:effectLst/>
                <a:latin typeface="+mn-lt"/>
                <a:ea typeface="+mn-ea"/>
                <a:cs typeface="+mn-cs"/>
              </a:rPr>
              <a:t> a return to play rate of 82% when treating a partial UCL tear with conservative treatment, but only 33% success rate when treating a complete UCL tear with conservative treatment. </a:t>
            </a:r>
          </a:p>
          <a:p>
            <a:pPr marL="171450" lvl="0" indent="-171450">
              <a:buFont typeface="Arial" panose="020B0604020202020204" pitchFamily="34" charset="0"/>
              <a:buChar char="•"/>
            </a:pPr>
            <a:r>
              <a:rPr lang="en-US" sz="1200" b="0" i="0" kern="1200" baseline="0" dirty="0" smtClean="0">
                <a:solidFill>
                  <a:srgbClr val="FF0000"/>
                </a:solidFill>
                <a:effectLst/>
                <a:latin typeface="+mn-lt"/>
                <a:ea typeface="+mn-ea"/>
                <a:cs typeface="+mn-cs"/>
              </a:rPr>
              <a:t>Not to mention, if a physician opts for conservative treatment, and that turns out to be unsuccessful, then the patient has at least 12 additional months of rehab following surgery possibly resulting in a loss of 2 seasons rather than just 1</a:t>
            </a:r>
          </a:p>
          <a:p>
            <a:pPr marL="171450" lvl="0" indent="-171450">
              <a:buFont typeface="Arial" panose="020B0604020202020204" pitchFamily="34" charset="0"/>
              <a:buChar char="•"/>
            </a:pPr>
            <a:r>
              <a:rPr lang="en-US" sz="1200" b="0" i="0" kern="1200" baseline="0" dirty="0" smtClean="0">
                <a:solidFill>
                  <a:srgbClr val="FF0000"/>
                </a:solidFill>
                <a:effectLst/>
                <a:latin typeface="+mn-lt"/>
                <a:ea typeface="+mn-ea"/>
                <a:cs typeface="+mn-cs"/>
              </a:rPr>
              <a:t>In other words, it is very important to consider timing and the patient’s age when selecting the most appropriate course of action</a:t>
            </a:r>
          </a:p>
        </p:txBody>
      </p:sp>
      <p:sp>
        <p:nvSpPr>
          <p:cNvPr id="4" name="Slide Number Placeholder 3"/>
          <p:cNvSpPr>
            <a:spLocks noGrp="1"/>
          </p:cNvSpPr>
          <p:nvPr>
            <p:ph type="sldNum" sz="quarter" idx="10"/>
          </p:nvPr>
        </p:nvSpPr>
        <p:spPr/>
        <p:txBody>
          <a:bodyPr/>
          <a:lstStyle/>
          <a:p>
            <a:fld id="{8DA577C7-B438-4FA4-B62A-BE5B11DEE610}" type="slidenum">
              <a:rPr lang="en-US" smtClean="0"/>
              <a:t>62</a:t>
            </a:fld>
            <a:endParaRPr lang="en-US" dirty="0"/>
          </a:p>
        </p:txBody>
      </p:sp>
    </p:spTree>
    <p:extLst>
      <p:ext uri="{BB962C8B-B14F-4D97-AF65-F5344CB8AC3E}">
        <p14:creationId xmlns:p14="http://schemas.microsoft.com/office/powerpoint/2010/main" val="3456053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Typically, </a:t>
            </a:r>
            <a:r>
              <a:rPr lang="en-US" baseline="0" dirty="0" smtClean="0"/>
              <a:t>UCL reconstruction is </a:t>
            </a:r>
            <a:r>
              <a:rPr lang="en-US" dirty="0" smtClean="0"/>
              <a:t>indicated if the</a:t>
            </a:r>
            <a:r>
              <a:rPr lang="en-US" baseline="0" dirty="0" smtClean="0"/>
              <a:t> patient is a</a:t>
            </a:r>
            <a:r>
              <a:rPr lang="en-US" dirty="0" smtClean="0"/>
              <a:t> throwing athlete with a complete UCL tear; if the patient</a:t>
            </a:r>
            <a:r>
              <a:rPr lang="en-US" baseline="0" dirty="0" smtClean="0"/>
              <a:t> has a</a:t>
            </a:r>
            <a:r>
              <a:rPr lang="en-US" dirty="0" smtClean="0"/>
              <a:t> partial tear</a:t>
            </a:r>
            <a:r>
              <a:rPr lang="en-US" baseline="0" dirty="0" smtClean="0"/>
              <a:t> </a:t>
            </a:r>
            <a:r>
              <a:rPr lang="en-US" dirty="0" smtClean="0"/>
              <a:t>that failed conservative rehabilitation; or</a:t>
            </a:r>
            <a:r>
              <a:rPr lang="en-US" baseline="0" dirty="0" smtClean="0"/>
              <a:t> if the patient is a</a:t>
            </a:r>
            <a:r>
              <a:rPr lang="en-US" dirty="0" smtClean="0"/>
              <a:t> symptomatic non-throwing athlete</a:t>
            </a:r>
            <a:r>
              <a:rPr lang="en-US" baseline="0" dirty="0" smtClean="0"/>
              <a:t> </a:t>
            </a:r>
            <a:r>
              <a:rPr lang="en-US" dirty="0" smtClean="0"/>
              <a:t>after a minimum of three months of rehabilitation</a:t>
            </a:r>
          </a:p>
          <a:p>
            <a:pPr marL="171450" indent="-171450">
              <a:buFont typeface="Arial" panose="020B0604020202020204" pitchFamily="34" charset="0"/>
              <a:buChar char="•"/>
            </a:pPr>
            <a:r>
              <a:rPr lang="en-US" dirty="0" smtClean="0"/>
              <a:t>The</a:t>
            </a:r>
            <a:r>
              <a:rPr lang="en-US" baseline="0" dirty="0" smtClean="0"/>
              <a:t> different surgical options include: the job, the modified jobe, the docking procedure, the modified docking procedure, and the interference screw technique. And I will go into more detail about these on the following slides.</a:t>
            </a:r>
          </a:p>
          <a:p>
            <a:pPr marL="171450" indent="-171450">
              <a:buFont typeface="Arial" panose="020B0604020202020204" pitchFamily="34" charset="0"/>
              <a:buChar char="•"/>
            </a:pPr>
            <a:r>
              <a:rPr lang="en-US" baseline="0" dirty="0" smtClean="0"/>
              <a:t>When surgeons perform UCL reconstructions they typically use an autograft because allografts are not as well understood.  </a:t>
            </a:r>
          </a:p>
          <a:p>
            <a:pPr marL="171450" indent="-171450">
              <a:buFont typeface="Arial" panose="020B0604020202020204" pitchFamily="34" charset="0"/>
              <a:buChar char="•"/>
            </a:pPr>
            <a:r>
              <a:rPr lang="en-US" baseline="0" dirty="0" smtClean="0"/>
              <a:t>And surgeons typically prefer to use the palmaris longus, but if a patient does not have a palmaris longus they will often times use the gracilis tendon.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63</a:t>
            </a:fld>
            <a:endParaRPr lang="en-US" dirty="0"/>
          </a:p>
        </p:txBody>
      </p:sp>
    </p:spTree>
    <p:extLst>
      <p:ext uri="{BB962C8B-B14F-4D97-AF65-F5344CB8AC3E}">
        <p14:creationId xmlns:p14="http://schemas.microsoft.com/office/powerpoint/2010/main" val="35798436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Jobe was the 1</a:t>
            </a:r>
            <a:r>
              <a:rPr lang="en-US" baseline="30000" dirty="0" smtClean="0"/>
              <a:t>st</a:t>
            </a:r>
            <a:r>
              <a:rPr lang="en-US" baseline="0" dirty="0" smtClean="0"/>
              <a:t> </a:t>
            </a:r>
            <a:r>
              <a:rPr lang="en-US" dirty="0" smtClean="0"/>
              <a:t>UCL reconstruction</a:t>
            </a:r>
            <a:r>
              <a:rPr lang="en-US" baseline="0" dirty="0" smtClean="0"/>
              <a:t> technique and it was</a:t>
            </a:r>
            <a:r>
              <a:rPr lang="en-US" dirty="0" smtClean="0"/>
              <a:t> 1</a:t>
            </a:r>
            <a:r>
              <a:rPr lang="en-US" baseline="30000" dirty="0" smtClean="0"/>
              <a:t>st</a:t>
            </a:r>
            <a:r>
              <a:rPr lang="en-US" dirty="0" smtClean="0"/>
              <a:t> performed in 1974 to the LA Dodgers pitcher, Tommy John</a:t>
            </a:r>
          </a:p>
          <a:p>
            <a:pPr marL="171450" indent="-171450">
              <a:buFont typeface="Arial" panose="020B0604020202020204" pitchFamily="34" charset="0"/>
              <a:buChar char="•"/>
            </a:pPr>
            <a:r>
              <a:rPr lang="en-US" dirty="0" smtClean="0"/>
              <a:t>Although it had greater return to play rates compared to conservative treatment</a:t>
            </a:r>
            <a:r>
              <a:rPr lang="en-US" baseline="0" dirty="0" smtClean="0"/>
              <a:t>, which was 1% at the time, i</a:t>
            </a:r>
            <a:r>
              <a:rPr lang="en-US" dirty="0" smtClean="0"/>
              <a:t>t</a:t>
            </a:r>
            <a:r>
              <a:rPr lang="en-US" baseline="0" dirty="0" smtClean="0"/>
              <a:t> didn’t actually have </a:t>
            </a:r>
            <a:r>
              <a:rPr lang="en-US" dirty="0" smtClean="0"/>
              <a:t>great outcomes. Only about 63% of the baseball</a:t>
            </a:r>
            <a:r>
              <a:rPr lang="en-US" baseline="0" dirty="0" smtClean="0"/>
              <a:t> players </a:t>
            </a:r>
            <a:r>
              <a:rPr lang="en-US" dirty="0" smtClean="0"/>
              <a:t>returned to</a:t>
            </a:r>
            <a:r>
              <a:rPr lang="en-US" baseline="0" dirty="0" smtClean="0"/>
              <a:t> play.</a:t>
            </a:r>
            <a:r>
              <a:rPr lang="en-US" dirty="0" smtClean="0"/>
              <a:t> </a:t>
            </a:r>
          </a:p>
          <a:p>
            <a:pPr marL="171450" indent="-171450">
              <a:buFont typeface="Arial" panose="020B0604020202020204" pitchFamily="34" charset="0"/>
              <a:buChar char="•"/>
            </a:pPr>
            <a:r>
              <a:rPr lang="en-US" dirty="0" smtClean="0"/>
              <a:t>It also had high complication rates (approx</a:t>
            </a:r>
            <a:r>
              <a:rPr lang="en-US" baseline="0" dirty="0" smtClean="0"/>
              <a:t> 32%)., and most of the complications were related to ulnar neuropathy.</a:t>
            </a:r>
          </a:p>
          <a:p>
            <a:pPr marL="171450" indent="-171450">
              <a:buFont typeface="Arial" panose="020B0604020202020204" pitchFamily="34" charset="0"/>
              <a:buChar char="•"/>
            </a:pPr>
            <a:r>
              <a:rPr lang="en-US" baseline="0" dirty="0" smtClean="0"/>
              <a:t>Thus, this technique</a:t>
            </a:r>
            <a:r>
              <a:rPr lang="en-US" dirty="0" smtClean="0"/>
              <a:t> is no</a:t>
            </a:r>
            <a:r>
              <a:rPr lang="en-US" baseline="0" dirty="0" smtClean="0"/>
              <a:t> longer </a:t>
            </a:r>
            <a:r>
              <a:rPr lang="en-US" dirty="0" smtClean="0"/>
              <a:t>used unless absolutely necessary.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During the procedure they detach the flexor-pronator mass from the medial epicondyle and perform a </a:t>
            </a:r>
            <a:r>
              <a:rPr lang="en-US" sz="1200" b="1" u="sng" dirty="0" smtClean="0"/>
              <a:t>sub-muscular</a:t>
            </a:r>
            <a:r>
              <a:rPr lang="en-US" sz="1200" dirty="0" smtClean="0"/>
              <a:t> transposition of the ulnar nerve to anterior cubital fossa.  The UCL is then re-constructed with an autograft in a figure-8 configuration through 2 drill holes in the ulna and 3 holes in the medial epicondyle.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As</a:t>
            </a:r>
            <a:r>
              <a:rPr lang="en-US" sz="1200" baseline="0" dirty="0" smtClean="0"/>
              <a:t> previously stated, the palmaris longus is the preferred graft because it can withstand up to 357 N, which is actually greater than that of the anterior bundle of the UCL (260 N).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64</a:t>
            </a:fld>
            <a:endParaRPr lang="en-US" dirty="0"/>
          </a:p>
        </p:txBody>
      </p:sp>
    </p:spTree>
    <p:extLst>
      <p:ext uri="{BB962C8B-B14F-4D97-AF65-F5344CB8AC3E}">
        <p14:creationId xmlns:p14="http://schemas.microsoft.com/office/powerpoint/2010/main" val="32284773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During the Jobe, the surgeon detaches the flexor-pronator mass from the medial epicondyle and performs a </a:t>
            </a:r>
            <a:r>
              <a:rPr lang="en-US" sz="1200" b="1" u="sng" dirty="0" smtClean="0"/>
              <a:t>sub-muscular</a:t>
            </a:r>
            <a:r>
              <a:rPr lang="en-US" sz="1200" dirty="0" smtClean="0"/>
              <a:t> transposition of the ulnar nerve to anterior cubital fossa.  Then, the surgeon reconstructs</a:t>
            </a:r>
            <a:r>
              <a:rPr lang="en-US" sz="1200" baseline="0" dirty="0" smtClean="0"/>
              <a:t> the </a:t>
            </a:r>
            <a:r>
              <a:rPr lang="en-US" sz="1200" dirty="0" smtClean="0"/>
              <a:t>UCL with an autograft of the palmaris longus tendon in a figure-8 configuration through 2 drill holes in the ulna and 3 holes in the medial epicondyle</a:t>
            </a:r>
            <a:endParaRPr lang="en-US" sz="1200" dirty="0"/>
          </a:p>
        </p:txBody>
      </p:sp>
      <p:sp>
        <p:nvSpPr>
          <p:cNvPr id="4" name="Slide Number Placeholder 3"/>
          <p:cNvSpPr>
            <a:spLocks noGrp="1"/>
          </p:cNvSpPr>
          <p:nvPr>
            <p:ph type="sldNum" sz="quarter" idx="10"/>
          </p:nvPr>
        </p:nvSpPr>
        <p:spPr/>
        <p:txBody>
          <a:bodyPr/>
          <a:lstStyle/>
          <a:p>
            <a:fld id="{8DA577C7-B438-4FA4-B62A-BE5B11DEE610}" type="slidenum">
              <a:rPr lang="en-US" smtClean="0"/>
              <a:t>65</a:t>
            </a:fld>
            <a:endParaRPr lang="en-US" dirty="0"/>
          </a:p>
        </p:txBody>
      </p:sp>
    </p:spTree>
    <p:extLst>
      <p:ext uri="{BB962C8B-B14F-4D97-AF65-F5344CB8AC3E}">
        <p14:creationId xmlns:p14="http://schemas.microsoft.com/office/powerpoint/2010/main" val="2902810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Although the Jobe</a:t>
            </a:r>
            <a:r>
              <a:rPr lang="en-US" baseline="0" dirty="0" smtClean="0"/>
              <a:t> offered improved patient outcomes compared to conservative treatment, there were very high complications rates, which lead to the creation of the “Modified Jobe”</a:t>
            </a:r>
          </a:p>
          <a:p>
            <a:pPr marL="171450" indent="-171450">
              <a:buFont typeface="Arial" panose="020B0604020202020204" pitchFamily="34" charset="0"/>
              <a:buChar char="•"/>
            </a:pPr>
            <a:r>
              <a:rPr lang="en-US" baseline="0" dirty="0" smtClean="0"/>
              <a:t>And the Modified Jobe is what we typically think of when we say Tommy Johns surgery</a:t>
            </a:r>
          </a:p>
          <a:p>
            <a:pPr marL="171450" indent="-171450">
              <a:buFont typeface="Arial" panose="020B0604020202020204" pitchFamily="34" charset="0"/>
              <a:buChar char="•"/>
            </a:pPr>
            <a:r>
              <a:rPr lang="en-US" baseline="0" dirty="0" smtClean="0"/>
              <a:t>During this technique, surgeons continue to use the figure 8 configuration; however, they do a subcutaneous transposition of the ulnar nerve to the anterior cubital fossa, in turn, preserving the flexor-pronator muscle mass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Compared to patient that underwent the Jobe, these patients had significantly better outcomes as indicated by an 83% return to play rate.</a:t>
            </a:r>
          </a:p>
          <a:p>
            <a:pPr marL="171450" indent="-171450">
              <a:buFont typeface="Arial" panose="020B0604020202020204" pitchFamily="34" charset="0"/>
              <a:buChar char="•"/>
            </a:pPr>
            <a:r>
              <a:rPr lang="en-US" baseline="0" dirty="0" smtClean="0"/>
              <a:t>And this technique also reduced the complication rate by at least 10%. Again, ulnar nerve neuropathies continue to be one of the most common post-operative complication; however, posteromedial impingement is another common complication.</a:t>
            </a:r>
          </a:p>
        </p:txBody>
      </p:sp>
      <p:sp>
        <p:nvSpPr>
          <p:cNvPr id="4" name="Slide Number Placeholder 3"/>
          <p:cNvSpPr>
            <a:spLocks noGrp="1"/>
          </p:cNvSpPr>
          <p:nvPr>
            <p:ph type="sldNum" sz="quarter" idx="10"/>
          </p:nvPr>
        </p:nvSpPr>
        <p:spPr/>
        <p:txBody>
          <a:bodyPr/>
          <a:lstStyle/>
          <a:p>
            <a:fld id="{8DA577C7-B438-4FA4-B62A-BE5B11DEE610}" type="slidenum">
              <a:rPr lang="en-US" smtClean="0"/>
              <a:t>66</a:t>
            </a:fld>
            <a:endParaRPr lang="en-US" dirty="0"/>
          </a:p>
        </p:txBody>
      </p:sp>
    </p:spTree>
    <p:extLst>
      <p:ext uri="{BB962C8B-B14F-4D97-AF65-F5344CB8AC3E}">
        <p14:creationId xmlns:p14="http://schemas.microsoft.com/office/powerpoint/2010/main" val="415977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smtClean="0"/>
              <a:t>This technique was developed</a:t>
            </a:r>
            <a:r>
              <a:rPr lang="en-US" sz="2800" baseline="0" dirty="0" smtClean="0"/>
              <a:t> in 1995 by David Altcheck and his colleagues.</a:t>
            </a:r>
          </a:p>
          <a:p>
            <a:pPr marL="0" indent="0">
              <a:buFont typeface="Arial" panose="020B0604020202020204" pitchFamily="34" charset="0"/>
              <a:buNone/>
            </a:pPr>
            <a:r>
              <a:rPr lang="en-US" sz="2800" dirty="0" smtClean="0"/>
              <a:t>Overall, this technique is less risky than the Jobe and Modified Jobe because</a:t>
            </a:r>
          </a:p>
          <a:p>
            <a:pPr lvl="1"/>
            <a:r>
              <a:rPr lang="en-US" sz="2400" dirty="0" smtClean="0"/>
              <a:t>It utilizes</a:t>
            </a:r>
            <a:r>
              <a:rPr lang="en-US" sz="2400" baseline="0" dirty="0" smtClean="0"/>
              <a:t> a m</a:t>
            </a:r>
            <a:r>
              <a:rPr lang="en-US" sz="2400" dirty="0" smtClean="0"/>
              <a:t>uscle splitting “safe zone” approach, rather</a:t>
            </a:r>
            <a:r>
              <a:rPr lang="en-US" sz="2400" baseline="0" dirty="0" smtClean="0"/>
              <a:t> than </a:t>
            </a:r>
            <a:r>
              <a:rPr lang="en-US" sz="2400" dirty="0" smtClean="0"/>
              <a:t>muscular detachment of the pronator flexor muscle</a:t>
            </a:r>
            <a:r>
              <a:rPr lang="en-US" sz="2400" baseline="0" dirty="0" smtClean="0"/>
              <a:t> mass</a:t>
            </a:r>
            <a:endParaRPr lang="en-US" sz="2400" baseline="300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They reduce the number of humeral drill holes from 3 holes to a single hole, meaning there is less bone removed. As the 2</a:t>
            </a:r>
            <a:r>
              <a:rPr lang="en-US" sz="2400" baseline="0" dirty="0" smtClean="0"/>
              <a:t> strand of the palmaris graft pass through the single hole </a:t>
            </a:r>
            <a:endParaRPr lang="en-US" sz="2400" dirty="0" smtClean="0"/>
          </a:p>
          <a:p>
            <a:pPr lvl="1"/>
            <a:r>
              <a:rPr lang="en-US" sz="2400" dirty="0" smtClean="0"/>
              <a:t>There is no routine transposition of the ulnar nerve – meaning</a:t>
            </a:r>
            <a:r>
              <a:rPr lang="en-US" sz="2400" baseline="0" dirty="0" smtClean="0"/>
              <a:t> there is </a:t>
            </a:r>
            <a:r>
              <a:rPr lang="en-US" sz="2400" dirty="0" smtClean="0"/>
              <a:t>less risk for ulnar nerve injury</a:t>
            </a:r>
          </a:p>
          <a:p>
            <a:pPr lvl="1"/>
            <a:r>
              <a:rPr lang="en-US" sz="2400" dirty="0" smtClean="0"/>
              <a:t>This</a:t>
            </a:r>
            <a:r>
              <a:rPr lang="en-US" sz="2400" baseline="0" dirty="0" smtClean="0"/>
              <a:t> technique also calls for routine e</a:t>
            </a:r>
            <a:r>
              <a:rPr lang="en-US" sz="2400" dirty="0" smtClean="0"/>
              <a:t>lbow arthroscopy prior</a:t>
            </a:r>
            <a:r>
              <a:rPr lang="en-US" sz="2400" baseline="0" dirty="0" smtClean="0"/>
              <a:t> to</a:t>
            </a:r>
            <a:r>
              <a:rPr lang="en-US" sz="2400" dirty="0" smtClean="0"/>
              <a:t> UCL reconstruction,</a:t>
            </a:r>
            <a:r>
              <a:rPr lang="en-US" sz="2400" baseline="30000" dirty="0" smtClean="0"/>
              <a:t> </a:t>
            </a:r>
            <a:r>
              <a:rPr lang="en-US" sz="2400" baseline="0" dirty="0" smtClean="0"/>
              <a:t>which allows the surgeons to confirm the presence of UCL insufficiency and it allows them to treat intraarticular pathologic conditions, particularly those in the posteromedial compartment of the elbow joint. </a:t>
            </a:r>
            <a:endParaRPr lang="en-US" sz="2400" baseline="30000" dirty="0" smtClean="0"/>
          </a:p>
          <a:p>
            <a:pPr lvl="1"/>
            <a:r>
              <a:rPr lang="en-US" sz="2400" dirty="0" smtClean="0"/>
              <a:t>Slightly more favored technique in clinical and biomechanical testing because it simplifies</a:t>
            </a:r>
            <a:r>
              <a:rPr lang="en-US" sz="2400" baseline="0" dirty="0" smtClean="0"/>
              <a:t> graft tensioning and it has improved fixation methods. </a:t>
            </a:r>
          </a:p>
          <a:p>
            <a:pPr lvl="1"/>
            <a:endParaRPr lang="en-US" sz="2400" baseline="0" dirty="0" smtClean="0"/>
          </a:p>
          <a:p>
            <a:pPr lvl="1"/>
            <a:r>
              <a:rPr lang="en-US" sz="2400" baseline="0" dirty="0" smtClean="0"/>
              <a:t>(DO NOT READ: </a:t>
            </a:r>
            <a:r>
              <a:rPr lang="en-US" sz="2400" dirty="0" smtClean="0"/>
              <a:t>a properly placed Krackow stitch with No. 1 Ethibond suture allowed the surgeon to pull maximally on the graft while tying over a bony bridge, providing strong fixation and greatly facilitating graft tensioning.)</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67</a:t>
            </a:fld>
            <a:endParaRPr lang="en-US" dirty="0"/>
          </a:p>
        </p:txBody>
      </p:sp>
    </p:spTree>
    <p:extLst>
      <p:ext uri="{BB962C8B-B14F-4D97-AF65-F5344CB8AC3E}">
        <p14:creationId xmlns:p14="http://schemas.microsoft.com/office/powerpoint/2010/main" val="2516464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As in tommy johns surgery, the surgeon uses a 2 strand palmaris longus graft and loops the graft through a bony tunnel in the ulna but in the docking technique BOTH ends of the graft, not just one end, are passed through the single tunnel in the humerus, with the sutures exiting posteriorly through smaller drill holes. One suture is tied down or “docked” first, allowing the surgeon to then the surgeon tensions the other side of the graft, taking out all of the creep, prior to docking it. These sutures are both tied over a posterior bony bridge.</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68</a:t>
            </a:fld>
            <a:endParaRPr lang="en-US" dirty="0"/>
          </a:p>
        </p:txBody>
      </p:sp>
    </p:spTree>
    <p:extLst>
      <p:ext uri="{BB962C8B-B14F-4D97-AF65-F5344CB8AC3E}">
        <p14:creationId xmlns:p14="http://schemas.microsoft.com/office/powerpoint/2010/main" val="734360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modified docking procedure was first</a:t>
            </a:r>
            <a:r>
              <a:rPr lang="en-US" baseline="0" dirty="0" smtClean="0"/>
              <a:t> discussed by Paletta et al. </a:t>
            </a:r>
          </a:p>
          <a:p>
            <a:pPr marL="171450" indent="-171450">
              <a:buFont typeface="Arial" panose="020B0604020202020204" pitchFamily="34" charset="0"/>
              <a:buChar char="•"/>
            </a:pPr>
            <a:r>
              <a:rPr lang="en-US" baseline="0" dirty="0" smtClean="0"/>
              <a:t>The overall technique is the same; however, routine </a:t>
            </a:r>
            <a:r>
              <a:rPr lang="en-US" sz="1200" dirty="0" smtClean="0"/>
              <a:t>arthroscopy is no longer</a:t>
            </a:r>
            <a:r>
              <a:rPr lang="en-US" sz="1200" baseline="0" dirty="0" smtClean="0"/>
              <a:t> </a:t>
            </a:r>
            <a:r>
              <a:rPr lang="en-US" sz="1200" dirty="0" smtClean="0"/>
              <a:t>performed, a 4 strand palmaris longus graft is used rather than a 2 strand, and there are slight difference in humeral bone tunnel preparation</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69</a:t>
            </a:fld>
            <a:endParaRPr lang="en-US" dirty="0"/>
          </a:p>
        </p:txBody>
      </p:sp>
    </p:spTree>
    <p:extLst>
      <p:ext uri="{BB962C8B-B14F-4D97-AF65-F5344CB8AC3E}">
        <p14:creationId xmlns:p14="http://schemas.microsoft.com/office/powerpoint/2010/main" val="375828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The humerulnar joint is the largest</a:t>
            </a:r>
            <a:r>
              <a:rPr lang="en-US" baseline="0" dirty="0" smtClean="0"/>
              <a:t> and strongest articulation </a:t>
            </a:r>
          </a:p>
          <a:p>
            <a:pPr marL="628650" lvl="1" indent="-171450">
              <a:buFont typeface="Arial" panose="020B0604020202020204" pitchFamily="34" charset="0"/>
              <a:buChar char="•"/>
            </a:pPr>
            <a:r>
              <a:rPr lang="en-US" baseline="0" dirty="0" smtClean="0"/>
              <a:t>A majority of this stability arises from the bony configuration </a:t>
            </a:r>
            <a:endParaRPr lang="en-US" dirty="0" smtClean="0"/>
          </a:p>
          <a:p>
            <a:pPr marL="628650" lvl="1" indent="-171450">
              <a:buFont typeface="Arial" panose="020B0604020202020204" pitchFamily="34" charset="0"/>
              <a:buChar char="•"/>
            </a:pPr>
            <a:r>
              <a:rPr lang="en-US" dirty="0" smtClean="0"/>
              <a:t>For example, </a:t>
            </a:r>
            <a:r>
              <a:rPr lang="en-US" baseline="0" dirty="0" smtClean="0"/>
              <a:t>i</a:t>
            </a:r>
            <a:r>
              <a:rPr lang="en-US" altLang="en-US" dirty="0" smtClean="0"/>
              <a:t>n extension, the olecranon of ulna fits </a:t>
            </a:r>
            <a:r>
              <a:rPr lang="en-US" altLang="en-US" b="1" u="sng" dirty="0" smtClean="0"/>
              <a:t>snuggly</a:t>
            </a:r>
            <a:r>
              <a:rPr lang="en-US" altLang="en-US" dirty="0" smtClean="0"/>
              <a:t> into olecranon fossa of humerus</a:t>
            </a:r>
          </a:p>
          <a:p>
            <a:pPr marL="628650" lvl="1" indent="-171450">
              <a:buFont typeface="Arial" panose="020B0604020202020204" pitchFamily="34" charset="0"/>
              <a:buChar char="•"/>
            </a:pPr>
            <a:r>
              <a:rPr lang="en-US" altLang="en-US" dirty="0" smtClean="0"/>
              <a:t>And the coronoid process of ulna fits </a:t>
            </a:r>
            <a:r>
              <a:rPr lang="en-US" altLang="en-US" b="1" u="sng" dirty="0" smtClean="0"/>
              <a:t>snuggly</a:t>
            </a:r>
            <a:r>
              <a:rPr lang="en-US" altLang="en-US" dirty="0" smtClean="0"/>
              <a:t> into coronoid fossa of humerus when the elbow is flexed </a:t>
            </a:r>
          </a:p>
          <a:p>
            <a:pPr marL="628650" lvl="1" indent="-171450">
              <a:buFont typeface="Arial" panose="020B0604020202020204" pitchFamily="34" charset="0"/>
              <a:buChar char="•"/>
            </a:pPr>
            <a:r>
              <a:rPr lang="en-US" altLang="en-US" dirty="0" smtClean="0"/>
              <a:t>Despite the stability of the joint it has a significant amount of mobility due to the very</a:t>
            </a:r>
            <a:r>
              <a:rPr lang="en-US" altLang="en-US" baseline="0" dirty="0" smtClean="0"/>
              <a:t> large articular surface of the trochlea</a:t>
            </a:r>
          </a:p>
          <a:p>
            <a:pPr marL="628650" lvl="1" indent="-171450">
              <a:buFont typeface="Arial" panose="020B0604020202020204" pitchFamily="34" charset="0"/>
              <a:buChar char="•"/>
            </a:pPr>
            <a:r>
              <a:rPr lang="en-US" altLang="en-US" baseline="0" dirty="0" smtClean="0"/>
              <a:t>In fact the articular surface of the trochlea is so large that it provides approximately 300 degrees of articular surface </a:t>
            </a:r>
          </a:p>
          <a:p>
            <a:pPr marL="628650" lvl="1" indent="-171450">
              <a:buFont typeface="Arial" panose="020B0604020202020204" pitchFamily="34" charset="0"/>
              <a:buChar char="•"/>
            </a:pPr>
            <a:r>
              <a:rPr lang="en-US" altLang="en-US" baseline="0" dirty="0" smtClean="0"/>
              <a:t>And as I stated on the previous page, the axis of the joint is angled more distally on the medial side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8</a:t>
            </a:fld>
            <a:endParaRPr lang="en-US" dirty="0"/>
          </a:p>
        </p:txBody>
      </p:sp>
    </p:spTree>
    <p:extLst>
      <p:ext uri="{BB962C8B-B14F-4D97-AF65-F5344CB8AC3E}">
        <p14:creationId xmlns:p14="http://schemas.microsoft.com/office/powerpoint/2010/main" val="21181533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interference screw technique, or the Dane TJ Procedure,</a:t>
            </a:r>
            <a:r>
              <a:rPr lang="en-US" baseline="0" dirty="0" smtClean="0"/>
              <a:t> was developed because prior techniques were not able to restore the biomechanical strength of the native UCL</a:t>
            </a:r>
          </a:p>
          <a:p>
            <a:pPr marL="171450" indent="-171450">
              <a:buFont typeface="Arial" panose="020B0604020202020204" pitchFamily="34" charset="0"/>
              <a:buChar char="•"/>
            </a:pPr>
            <a:r>
              <a:rPr lang="en-US" baseline="0" dirty="0" smtClean="0"/>
              <a:t>It u</a:t>
            </a:r>
            <a:r>
              <a:rPr lang="en-US" dirty="0" smtClean="0"/>
              <a:t>ses the same tunnels and docking mechanism on the humeral side</a:t>
            </a:r>
          </a:p>
          <a:p>
            <a:pPr marL="171450" indent="-171450">
              <a:buFont typeface="Arial" panose="020B0604020202020204" pitchFamily="34" charset="0"/>
              <a:buChar char="•"/>
            </a:pPr>
            <a:r>
              <a:rPr lang="en-US" dirty="0" smtClean="0"/>
              <a:t>But</a:t>
            </a:r>
            <a:r>
              <a:rPr lang="en-US" baseline="0" dirty="0" smtClean="0"/>
              <a:t> on the </a:t>
            </a:r>
            <a:r>
              <a:rPr lang="en-US" dirty="0" smtClean="0"/>
              <a:t>ulnar side, the graft is fixed into a single hole with a Bio-Tenodesis screw to achieve interference fixation of the graft within the ulnar tunnel </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70</a:t>
            </a:fld>
            <a:endParaRPr lang="en-US" dirty="0"/>
          </a:p>
        </p:txBody>
      </p:sp>
    </p:spTree>
    <p:extLst>
      <p:ext uri="{BB962C8B-B14F-4D97-AF65-F5344CB8AC3E}">
        <p14:creationId xmlns:p14="http://schemas.microsoft.com/office/powerpoint/2010/main" val="14339081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On the previous slides I listed the return to play rates for</a:t>
            </a:r>
            <a:r>
              <a:rPr lang="en-US" baseline="0" dirty="0" smtClean="0"/>
              <a:t> the various treatment options, but what is actually meant by a complete return to play? How did the researchers objectively measure return to 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Well, in a majority of the literature available on this topic, researchers utilized </a:t>
            </a:r>
            <a:r>
              <a:rPr lang="en-AU" sz="1200" kern="1200" dirty="0" smtClean="0">
                <a:solidFill>
                  <a:schemeClr val="tx1"/>
                </a:solidFill>
                <a:effectLst/>
                <a:latin typeface="+mn-lt"/>
                <a:ea typeface="+mn-ea"/>
                <a:cs typeface="+mn-cs"/>
              </a:rPr>
              <a:t>the Conway Jobe Scale,</a:t>
            </a:r>
            <a:r>
              <a:rPr lang="en-AU" sz="1200" kern="1200" baseline="300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which is a self-report tool that is neither valid nor reliable and it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is prone to recall bias.</a:t>
            </a:r>
            <a:r>
              <a:rPr lang="en-AU" sz="1200" kern="1200" baseline="0" dirty="0" smtClean="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Conway Jobe: </a:t>
            </a:r>
            <a:r>
              <a:rPr lang="en-US" sz="1200" b="0" i="0" kern="1200" dirty="0" smtClean="0">
                <a:solidFill>
                  <a:schemeClr val="tx1"/>
                </a:solidFill>
                <a:effectLst/>
                <a:latin typeface="+mn-lt"/>
                <a:ea typeface="+mn-ea"/>
                <a:cs typeface="+mn-cs"/>
              </a:rPr>
              <a:t>An excellent result indicates that the pitcher was able to compete at the same level or higher than that before the injury for more than twelve months. A good result indicates that the pitcher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was able to compete at a lower level for more than twelve months or was able to throw in daily batting practice. A fair result indicates that the pitcher was able to return to a recreational level. A poor result indicates that the pitcher was unable to participate in his or her overhead sport.</a:t>
            </a:r>
            <a:endParaRPr lang="en-AU" sz="1200" kern="1200" baseline="300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71</a:t>
            </a:fld>
            <a:endParaRPr lang="en-US" dirty="0"/>
          </a:p>
        </p:txBody>
      </p:sp>
    </p:spTree>
    <p:extLst>
      <p:ext uri="{BB962C8B-B14F-4D97-AF65-F5344CB8AC3E}">
        <p14:creationId xmlns:p14="http://schemas.microsoft.com/office/powerpoint/2010/main" val="3076979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baseline="300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Researchers have also used the Andrews-Timmerman Score,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which involves</a:t>
            </a:r>
            <a:r>
              <a:rPr lang="en-AU" sz="1200" kern="1200" baseline="0" dirty="0" smtClean="0">
                <a:solidFill>
                  <a:schemeClr val="tx1"/>
                </a:solidFill>
                <a:effectLst/>
                <a:latin typeface="+mn-lt"/>
                <a:ea typeface="+mn-ea"/>
                <a:cs typeface="+mn-cs"/>
              </a:rPr>
              <a:t> a subjective component where researchers ask the pitcher about his current level of activity, in addition to the presence of any pain, locking, or swelling. The Exam also includes an objective evaluation, during which, the researcher assesses for an </a:t>
            </a:r>
            <a:r>
              <a:rPr lang="en-US" sz="1200" b="0" i="0" kern="1200" dirty="0" smtClean="0">
                <a:solidFill>
                  <a:schemeClr val="tx1"/>
                </a:solidFill>
                <a:effectLst/>
                <a:latin typeface="+mn-lt"/>
                <a:ea typeface="+mn-ea"/>
                <a:cs typeface="+mn-cs"/>
              </a:rPr>
              <a:t>elbow flexion contracture, the arc of forearm pronation and supination, and the total arc of elbow motion. </a:t>
            </a:r>
            <a:r>
              <a:rPr lang="en-AU"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Unfortunately, studies have found that this tool also lacks validity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Some studies have assessed return to play using the </a:t>
            </a:r>
            <a:r>
              <a:rPr lang="en-AU" sz="1200" kern="1200" dirty="0" smtClean="0">
                <a:solidFill>
                  <a:schemeClr val="tx1"/>
                </a:solidFill>
                <a:effectLst/>
                <a:latin typeface="+mn-lt"/>
                <a:ea typeface="+mn-ea"/>
                <a:cs typeface="+mn-cs"/>
              </a:rPr>
              <a:t>Kerlan-Jobe Orthopaedic Clinic Shoulder and Elbow Score,</a:t>
            </a:r>
            <a:r>
              <a:rPr lang="en-AU" sz="1200" kern="1200" baseline="300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which is a validated tool that can effectively distinguish between pain during performance, no pain during performance, and not playing due to pain in professional baseball players;</a:t>
            </a:r>
            <a:r>
              <a:rPr lang="en-AU" sz="1200" kern="1200" baseline="300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and/or rate of return to the same, higher, or lower level of competition.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Although the Kerlan-Jobe</a:t>
            </a:r>
            <a:r>
              <a:rPr lang="en-AU" sz="1200" kern="1200" baseline="0" dirty="0" smtClean="0">
                <a:solidFill>
                  <a:schemeClr val="tx1"/>
                </a:solidFill>
                <a:effectLst/>
                <a:latin typeface="+mn-lt"/>
                <a:ea typeface="+mn-ea"/>
                <a:cs typeface="+mn-cs"/>
              </a:rPr>
              <a:t> has strong construct validity, it is not used as commonly as the other measures</a:t>
            </a:r>
            <a:endParaRPr lang="en-US"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72</a:t>
            </a:fld>
            <a:endParaRPr lang="en-US" dirty="0"/>
          </a:p>
        </p:txBody>
      </p:sp>
    </p:spTree>
    <p:extLst>
      <p:ext uri="{BB962C8B-B14F-4D97-AF65-F5344CB8AC3E}">
        <p14:creationId xmlns:p14="http://schemas.microsoft.com/office/powerpoint/2010/main" val="1361142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results raise two important questions:</a:t>
            </a:r>
          </a:p>
          <a:p>
            <a:pPr marL="628650" lvl="1" indent="-171450">
              <a:buFont typeface="Arial" panose="020B0604020202020204" pitchFamily="34" charset="0"/>
              <a:buChar char="•"/>
            </a:pPr>
            <a:r>
              <a:rPr lang="en-US" dirty="0" smtClean="0"/>
              <a:t>(1)</a:t>
            </a:r>
            <a:r>
              <a:rPr lang="en-US" baseline="0" dirty="0" smtClean="0"/>
              <a:t> why are we basing our patient prognoses and outcomes on the results of studies that drew conclusions from measures that were not valid or reliable?</a:t>
            </a:r>
          </a:p>
          <a:p>
            <a:pPr marL="628650" lvl="1" indent="-171450">
              <a:buFont typeface="Arial" panose="020B0604020202020204" pitchFamily="34" charset="0"/>
              <a:buChar char="•"/>
            </a:pPr>
            <a:r>
              <a:rPr lang="en-US" baseline="0" dirty="0" smtClean="0"/>
              <a:t>(2) Doesn’t a successful outcome following UCL reconstruction involve more than just a “return to the same competitive level of play?” </a:t>
            </a:r>
          </a:p>
        </p:txBody>
      </p:sp>
      <p:sp>
        <p:nvSpPr>
          <p:cNvPr id="4" name="Slide Number Placeholder 3"/>
          <p:cNvSpPr>
            <a:spLocks noGrp="1"/>
          </p:cNvSpPr>
          <p:nvPr>
            <p:ph type="sldNum" sz="quarter" idx="10"/>
          </p:nvPr>
        </p:nvSpPr>
        <p:spPr/>
        <p:txBody>
          <a:bodyPr/>
          <a:lstStyle/>
          <a:p>
            <a:fld id="{8DA577C7-B438-4FA4-B62A-BE5B11DEE610}" type="slidenum">
              <a:rPr lang="en-US" smtClean="0"/>
              <a:t>73</a:t>
            </a:fld>
            <a:endParaRPr lang="en-US" dirty="0"/>
          </a:p>
        </p:txBody>
      </p:sp>
    </p:spTree>
    <p:extLst>
      <p:ext uri="{BB962C8B-B14F-4D97-AF65-F5344CB8AC3E}">
        <p14:creationId xmlns:p14="http://schemas.microsoft.com/office/powerpoint/2010/main" val="772783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questions have</a:t>
            </a:r>
            <a:r>
              <a:rPr lang="en-US" baseline="0" dirty="0" smtClean="0"/>
              <a:t> started to lead </a:t>
            </a:r>
            <a:r>
              <a:rPr lang="en-US" dirty="0" smtClean="0"/>
              <a:t>to the</a:t>
            </a:r>
            <a:r>
              <a:rPr lang="en-US" baseline="0" dirty="0" smtClean="0"/>
              <a:t> development of studies that utilize more specific outcome measures related to pitching performance statistics post UCL reconstruction, but there are very few studies that assess performance statistics at this time.</a:t>
            </a:r>
          </a:p>
          <a:p>
            <a:pPr marL="171450" indent="-171450">
              <a:buFont typeface="Arial" panose="020B0604020202020204" pitchFamily="34" charset="0"/>
              <a:buChar char="•"/>
            </a:pPr>
            <a:r>
              <a:rPr lang="en-US" baseline="0" dirty="0" smtClean="0"/>
              <a:t>In fact, this past year when I was conducting a literature search for my CAT on the effects of the Docking Procedure and the Modified Jobe (Tommy’s Johns) on pitching performance in baseball pitchers, I only found 3 studies that assessed </a:t>
            </a:r>
            <a:r>
              <a:rPr lang="en-AU" sz="1200" kern="1200" dirty="0" smtClean="0">
                <a:solidFill>
                  <a:schemeClr val="tx1"/>
                </a:solidFill>
                <a:effectLst/>
                <a:latin typeface="+mn-lt"/>
                <a:ea typeface="+mn-ea"/>
                <a:cs typeface="+mn-cs"/>
              </a:rPr>
              <a:t>specific pitching performance outcomes following UCL reconstruction like average velocity, peak velocity, innings pitched, games played, games started, innings per game, ERA, WHIP, wins, winning percentages, losses, saves, batters faced, and innings pitched per year, as well as hits, runs, home runs allowed, strikeouts, batters walked, and batters struck per inning</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All 3 of the studies were retrospective cohorts</a:t>
            </a:r>
            <a:r>
              <a:rPr lang="en-AU" sz="1200" kern="1200" baseline="0" dirty="0" smtClean="0">
                <a:solidFill>
                  <a:schemeClr val="tx1"/>
                </a:solidFill>
                <a:effectLst/>
                <a:latin typeface="+mn-lt"/>
                <a:ea typeface="+mn-ea"/>
                <a:cs typeface="+mn-cs"/>
              </a:rPr>
              <a:t> ranging from level II to level III evidence and I drew the following conclusions from the studies: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(1) </a:t>
            </a:r>
            <a:r>
              <a:rPr lang="en-AU" dirty="0" smtClean="0"/>
              <a:t>UCL reconstruction is not usually a career ending procedure for MLB baseball pitchers. In fact, a majority of MLB pitchers have a high rate of return to pitching in MLB baseball following UCL reconstruction.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smtClean="0"/>
              <a:t>(2) Following UCL reconstruction, most pitchers do not have statistically significant differences in pitching performance outcomes compared to pitchers without a history of UCL reconstruction that match in sex, age, body mass index (BMI), years of experience in the MLB, pitching performance in the MLB, year of injury, pitching position, and handedness.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smtClean="0"/>
              <a:t>(3) </a:t>
            </a:r>
            <a:r>
              <a:rPr lang="en-AU" sz="1200" kern="1200" dirty="0" smtClean="0">
                <a:solidFill>
                  <a:schemeClr val="tx1"/>
                </a:solidFill>
                <a:effectLst/>
                <a:latin typeface="+mn-lt"/>
                <a:ea typeface="+mn-ea"/>
                <a:cs typeface="+mn-cs"/>
              </a:rPr>
              <a:t>Future research is warranted that investigates pitching performance following different UCL reconstruction techniques because no studies to date have differentiated between the effects of the Docking Technique and Tommy John Surgery on post-reconstruction pitching performance among MLB players.  These studies need to perform a priori power analyses, and they should include information regarding post-operative protocols and changes in pitching position/styles in order to improve the clinical significance of the results.</a:t>
            </a:r>
            <a:endParaRPr lang="en-US" sz="160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628650" lvl="1"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A577C7-B438-4FA4-B62A-BE5B11DEE610}" type="slidenum">
              <a:rPr lang="en-US" smtClean="0"/>
              <a:t>74</a:t>
            </a:fld>
            <a:endParaRPr lang="en-US" dirty="0"/>
          </a:p>
        </p:txBody>
      </p:sp>
    </p:spTree>
    <p:extLst>
      <p:ext uri="{BB962C8B-B14F-4D97-AF65-F5344CB8AC3E}">
        <p14:creationId xmlns:p14="http://schemas.microsoft.com/office/powerpoint/2010/main" val="3521498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a:t>
            </a:r>
            <a:r>
              <a:rPr lang="en-US" baseline="0" dirty="0" smtClean="0"/>
              <a:t> </a:t>
            </a:r>
            <a:r>
              <a:rPr lang="en-US" dirty="0" smtClean="0"/>
              <a:t>we learned from</a:t>
            </a:r>
            <a:r>
              <a:rPr lang="en-US" baseline="0" dirty="0" smtClean="0"/>
              <a:t> previous slides, non-operative return to play rates are very low.  In those pitchers that do regain the ability to throw, they typically return with a significant decrease in velocity, control, endurance</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75</a:t>
            </a:fld>
            <a:endParaRPr lang="en-US" dirty="0"/>
          </a:p>
        </p:txBody>
      </p:sp>
    </p:spTree>
    <p:extLst>
      <p:ext uri="{BB962C8B-B14F-4D97-AF65-F5344CB8AC3E}">
        <p14:creationId xmlns:p14="http://schemas.microsoft.com/office/powerpoint/2010/main" val="17906799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77</a:t>
            </a:fld>
            <a:endParaRPr lang="en-US" dirty="0"/>
          </a:p>
        </p:txBody>
      </p:sp>
    </p:spTree>
    <p:extLst>
      <p:ext uri="{BB962C8B-B14F-4D97-AF65-F5344CB8AC3E}">
        <p14:creationId xmlns:p14="http://schemas.microsoft.com/office/powerpoint/2010/main" val="5606720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a:t>
            </a:r>
            <a:r>
              <a:rPr lang="en-US" baseline="0" dirty="0" smtClean="0"/>
              <a:t> phase 1 both the modified jobe and the docking procedure aim to protect the healing tissue by minimizing pain and inflammation</a:t>
            </a:r>
          </a:p>
          <a:p>
            <a:pPr marL="171450" indent="-171450">
              <a:buFont typeface="Arial" panose="020B0604020202020204" pitchFamily="34" charset="0"/>
              <a:buChar char="•"/>
            </a:pPr>
            <a:r>
              <a:rPr lang="en-US" baseline="0" dirty="0" smtClean="0"/>
              <a:t>Although both aim to reduce pain, inflammation, and muscle atrophy, only the docking procedure allows for immediate AROM of the elbow</a:t>
            </a:r>
          </a:p>
          <a:p>
            <a:pPr marL="171450" indent="-171450">
              <a:buFont typeface="Arial" panose="020B0604020202020204" pitchFamily="34" charset="0"/>
              <a:buChar char="•"/>
            </a:pPr>
            <a:r>
              <a:rPr lang="en-US" baseline="0" dirty="0" smtClean="0"/>
              <a:t>The docking procedure also emphasizes the importance of a HEP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79</a:t>
            </a:fld>
            <a:endParaRPr lang="en-US" dirty="0"/>
          </a:p>
        </p:txBody>
      </p:sp>
    </p:spTree>
    <p:extLst>
      <p:ext uri="{BB962C8B-B14F-4D97-AF65-F5344CB8AC3E}">
        <p14:creationId xmlns:p14="http://schemas.microsoft.com/office/powerpoint/2010/main" val="22346270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a:t>
            </a:r>
            <a:r>
              <a:rPr lang="en-US" baseline="0" dirty="0" smtClean="0"/>
              <a:t> phase 1 of the rehab process, patients undergoing the Modified Jobe are required to wear a posterior splint for at least 1 week, which locks the elbow in 90 degrees of flexion.  The modified Jobe rehab protocol also places greater emphasis on the need for a compression dressing early on in therapy.  </a:t>
            </a:r>
          </a:p>
          <a:p>
            <a:pPr marL="171450" indent="-171450">
              <a:buFont typeface="Arial" panose="020B0604020202020204" pitchFamily="34" charset="0"/>
              <a:buChar char="•"/>
            </a:pPr>
            <a:r>
              <a:rPr lang="en-US" baseline="0" dirty="0" smtClean="0"/>
              <a:t>Both groups are allowed to do wrist AROM; however, those undergoing the modified jobe are restricted to wrist flexion and extension.</a:t>
            </a:r>
          </a:p>
          <a:p>
            <a:pPr marL="171450" indent="-171450">
              <a:buFont typeface="Arial" panose="020B0604020202020204" pitchFamily="34" charset="0"/>
              <a:buChar char="•"/>
            </a:pPr>
            <a:r>
              <a:rPr lang="en-US" baseline="0" dirty="0" smtClean="0"/>
              <a:t>As you can see, the modified jobe patients are also allowed to do gripping exercises, shoulder isometrics with the exception of ER and IR, and bicep isometrics.</a:t>
            </a:r>
          </a:p>
          <a:p>
            <a:pPr marL="171450" indent="-171450">
              <a:buFont typeface="Arial" panose="020B0604020202020204" pitchFamily="34" charset="0"/>
              <a:buChar char="•"/>
            </a:pPr>
            <a:r>
              <a:rPr lang="en-US" baseline="0" dirty="0" smtClean="0"/>
              <a:t>Unlike those that underwent the Jobe, patient that undergo the docking procedure are allowed to do AROM for elbow flexion and extension within the 30 to 90 degrees, which their functional brace is set to</a:t>
            </a:r>
          </a:p>
          <a:p>
            <a:pPr marL="171450" indent="-171450">
              <a:buFont typeface="Arial" panose="020B0604020202020204" pitchFamily="34" charset="0"/>
              <a:buChar char="•"/>
            </a:pPr>
            <a:r>
              <a:rPr lang="en-US" baseline="0" dirty="0" smtClean="0"/>
              <a:t>These patients can also do scapular isometrics.</a:t>
            </a:r>
          </a:p>
          <a:p>
            <a:pPr marL="171450" indent="-171450">
              <a:buFont typeface="Arial" panose="020B0604020202020204" pitchFamily="34" charset="0"/>
              <a:buChar char="•"/>
            </a:pPr>
            <a:r>
              <a:rPr lang="en-US" baseline="0" dirty="0" smtClean="0"/>
              <a:t>That being said, its important to cautions our patients to wear their brace at all times and to avoid PROM at the elbow</a:t>
            </a:r>
          </a:p>
          <a:p>
            <a:pPr marL="171450" indent="-171450">
              <a:buFont typeface="Arial" panose="020B0604020202020204" pitchFamily="34" charset="0"/>
              <a:buChar char="•"/>
            </a:pPr>
            <a:r>
              <a:rPr lang="en-US" baseline="0" dirty="0" smtClean="0"/>
              <a:t>Both protocols also advise the use of cryotherapy to minimize the pain and swelling. </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80</a:t>
            </a:fld>
            <a:endParaRPr lang="en-US" dirty="0"/>
          </a:p>
        </p:txBody>
      </p:sp>
    </p:spTree>
    <p:extLst>
      <p:ext uri="{BB962C8B-B14F-4D97-AF65-F5344CB8AC3E}">
        <p14:creationId xmlns:p14="http://schemas.microsoft.com/office/powerpoint/2010/main" val="4289183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a:t>
            </a:r>
            <a:r>
              <a:rPr lang="en-US" baseline="0" dirty="0" smtClean="0"/>
              <a:t> Week 2 of the Modified Jobe protocol, the patient receives a functional brace set at </a:t>
            </a:r>
            <a:r>
              <a:rPr lang="en-US" sz="1200" dirty="0" smtClean="0"/>
              <a:t>30º to 90º</a:t>
            </a:r>
          </a:p>
          <a:p>
            <a:pPr marL="171450" indent="-171450">
              <a:buFont typeface="Arial" panose="020B0604020202020204" pitchFamily="34" charset="0"/>
              <a:buChar char="•"/>
            </a:pPr>
            <a:r>
              <a:rPr lang="en-US" sz="1200" dirty="0" smtClean="0"/>
              <a:t>The patient continues the exercises from week 1, but the PT</a:t>
            </a:r>
            <a:r>
              <a:rPr lang="en-US" sz="1200" baseline="0" dirty="0" smtClean="0"/>
              <a:t> should add in wrist isometircs and elbow extension isometrics</a:t>
            </a:r>
          </a:p>
          <a:p>
            <a:pPr marL="171450" indent="-171450">
              <a:buFont typeface="Arial" panose="020B0604020202020204" pitchFamily="34" charset="0"/>
              <a:buChar char="•"/>
            </a:pPr>
            <a:r>
              <a:rPr lang="en-US" sz="1200" baseline="0" dirty="0" smtClean="0"/>
              <a:t>By week 3 of the modified docking protocol, the functional brace is advanced to </a:t>
            </a:r>
            <a:r>
              <a:rPr lang="en-US" dirty="0" smtClean="0"/>
              <a:t>15º to 110º</a:t>
            </a:r>
          </a:p>
          <a:p>
            <a:pPr marL="171450" indent="-171450">
              <a:buFont typeface="Arial" panose="020B0604020202020204" pitchFamily="34" charset="0"/>
              <a:buChar char="•"/>
            </a:pPr>
            <a:r>
              <a:rPr lang="en-US" dirty="0" smtClean="0"/>
              <a:t>During this time,</a:t>
            </a:r>
            <a:r>
              <a:rPr lang="en-US" baseline="0" dirty="0" smtClean="0"/>
              <a:t> the docking procedure protocol remains the same. There are no changes from week 1 to week 4. </a:t>
            </a:r>
          </a:p>
          <a:p>
            <a:pPr marL="171450" indent="-171450">
              <a:buFont typeface="Arial" panose="020B0604020202020204" pitchFamily="34" charset="0"/>
              <a:buChar char="•"/>
            </a:pPr>
            <a:r>
              <a:rPr lang="en-US" baseline="0" dirty="0" smtClean="0"/>
              <a:t>And pictured in the bottom right is the posterior splint used in week 1 of the modified docking procedure and the functional brace is on the far right </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81</a:t>
            </a:fld>
            <a:endParaRPr lang="en-US" dirty="0"/>
          </a:p>
        </p:txBody>
      </p:sp>
    </p:spTree>
    <p:extLst>
      <p:ext uri="{BB962C8B-B14F-4D97-AF65-F5344CB8AC3E}">
        <p14:creationId xmlns:p14="http://schemas.microsoft.com/office/powerpoint/2010/main" val="46812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9</a:t>
            </a:fld>
            <a:endParaRPr lang="en-US" dirty="0"/>
          </a:p>
        </p:txBody>
      </p:sp>
    </p:spTree>
    <p:extLst>
      <p:ext uri="{BB962C8B-B14F-4D97-AF65-F5344CB8AC3E}">
        <p14:creationId xmlns:p14="http://schemas.microsoft.com/office/powerpoint/2010/main" val="39489711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order for patients to advance to phase 2 of the rehab process following both the modified jobe and docking procedure, they must have meet the ROM guidelines.  Their pain should also be relatively low and well controlled, and they should have minimal swelling.</a:t>
            </a:r>
          </a:p>
        </p:txBody>
      </p:sp>
      <p:sp>
        <p:nvSpPr>
          <p:cNvPr id="4" name="Slide Number Placeholder 3"/>
          <p:cNvSpPr>
            <a:spLocks noGrp="1"/>
          </p:cNvSpPr>
          <p:nvPr>
            <p:ph type="sldNum" sz="quarter" idx="10"/>
          </p:nvPr>
        </p:nvSpPr>
        <p:spPr/>
        <p:txBody>
          <a:bodyPr/>
          <a:lstStyle/>
          <a:p>
            <a:fld id="{8DA577C7-B438-4FA4-B62A-BE5B11DEE610}" type="slidenum">
              <a:rPr lang="en-US" smtClean="0"/>
              <a:t>82</a:t>
            </a:fld>
            <a:endParaRPr lang="en-US" dirty="0"/>
          </a:p>
        </p:txBody>
      </p:sp>
    </p:spTree>
    <p:extLst>
      <p:ext uri="{BB962C8B-B14F-4D97-AF65-F5344CB8AC3E}">
        <p14:creationId xmlns:p14="http://schemas.microsoft.com/office/powerpoint/2010/main" val="40780641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a:t>
            </a:r>
            <a:r>
              <a:rPr lang="en-US" baseline="0" dirty="0" smtClean="0"/>
              <a:t> phase 2 of the modified jobe rehab protocol, the goals are to promote healing of the repaired tissue, gradually increased elbow ROM, regain muscular strength, and begin to improve muscular strength</a:t>
            </a:r>
          </a:p>
          <a:p>
            <a:pPr marL="171450" indent="-171450">
              <a:buFont typeface="Arial" panose="020B0604020202020204" pitchFamily="34" charset="0"/>
              <a:buChar char="•"/>
            </a:pPr>
            <a:r>
              <a:rPr lang="en-US" baseline="0" dirty="0" smtClean="0"/>
              <a:t>During phase 2 of the docking procedure protocol, the therapist should also promote healing of the repaired tissue, with extra emphasis on continuing to minimize pain and swelling. During this phase the patient should also achieve elbow AROM from 15 degrees to 115 degrees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84</a:t>
            </a:fld>
            <a:endParaRPr lang="en-US" dirty="0"/>
          </a:p>
        </p:txBody>
      </p:sp>
    </p:spTree>
    <p:extLst>
      <p:ext uri="{BB962C8B-B14F-4D97-AF65-F5344CB8AC3E}">
        <p14:creationId xmlns:p14="http://schemas.microsoft.com/office/powerpoint/2010/main" val="2309035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weeks 4 and 5 the functional</a:t>
            </a:r>
            <a:r>
              <a:rPr lang="en-US" baseline="0" dirty="0" smtClean="0"/>
              <a:t> brace is set at 10 degrees to 110 degrees.</a:t>
            </a:r>
          </a:p>
          <a:p>
            <a:pPr marL="171450" indent="-171450">
              <a:buFont typeface="Arial" panose="020B0604020202020204" pitchFamily="34" charset="0"/>
              <a:buChar char="•"/>
            </a:pPr>
            <a:r>
              <a:rPr lang="en-US" baseline="0" dirty="0" smtClean="0"/>
              <a:t>During this time the PT can utilize low load long duration stretching if the patient is lacking elbow extension.</a:t>
            </a:r>
          </a:p>
          <a:p>
            <a:pPr marL="171450" indent="-171450">
              <a:buFont typeface="Arial" panose="020B0604020202020204" pitchFamily="34" charset="0"/>
              <a:buChar char="•"/>
            </a:pPr>
            <a:r>
              <a:rPr lang="en-US" baseline="0" dirty="0" smtClean="0"/>
              <a:t>The PT should also begin the patient on light resistance exercises for the wrist in all planes of motion and for the elbow just in flexion and extension.  </a:t>
            </a:r>
          </a:p>
          <a:p>
            <a:pPr marL="171450" indent="-171450">
              <a:buFont typeface="Arial" panose="020B0604020202020204" pitchFamily="34" charset="0"/>
              <a:buChar char="•"/>
            </a:pPr>
            <a:r>
              <a:rPr lang="en-US" baseline="0" dirty="0" smtClean="0"/>
              <a:t>The PT needs to progress the shoulder strengthening program, emphasizing strengthening of the ROC.  Common exercises during this phase include: prone rows, prone extension, and prone horizontal abduction</a:t>
            </a:r>
          </a:p>
          <a:p>
            <a:pPr marL="171450" indent="-171450">
              <a:buFont typeface="Arial" panose="020B0604020202020204" pitchFamily="34" charset="0"/>
              <a:buChar char="•"/>
            </a:pPr>
            <a:r>
              <a:rPr lang="en-US" baseline="0" dirty="0" smtClean="0"/>
              <a:t>The patient can also do standing flexion, standing abduction or standing scaption</a:t>
            </a:r>
          </a:p>
          <a:p>
            <a:pPr marL="171450" indent="-171450">
              <a:buFont typeface="Arial" panose="020B0604020202020204" pitchFamily="34" charset="0"/>
              <a:buChar char="•"/>
            </a:pPr>
            <a:r>
              <a:rPr lang="en-US" baseline="0" dirty="0" smtClean="0"/>
              <a:t>During this phase the patient can also begin IR and ER isometrics in neutral</a:t>
            </a:r>
          </a:p>
          <a:p>
            <a:pPr marL="171450" indent="-171450">
              <a:buFont typeface="Arial" panose="020B0604020202020204" pitchFamily="34" charset="0"/>
              <a:buChar char="•"/>
            </a:pPr>
            <a:r>
              <a:rPr lang="en-US" baseline="0" dirty="0" smtClean="0"/>
              <a:t>He may do the UBE at a low resistance, and he should continue with grip strengthening activities.  </a:t>
            </a:r>
          </a:p>
          <a:p>
            <a:pPr marL="171450" indent="-171450">
              <a:buFont typeface="Arial" panose="020B0604020202020204" pitchFamily="34" charset="0"/>
              <a:buChar char="•"/>
            </a:pPr>
            <a:r>
              <a:rPr lang="en-US" baseline="0" dirty="0" smtClean="0"/>
              <a:t>During this phase scar mobes should also be implemented </a:t>
            </a:r>
          </a:p>
          <a:p>
            <a:pPr marL="171450" indent="-171450">
              <a:buFont typeface="Arial" panose="020B0604020202020204" pitchFamily="34" charset="0"/>
              <a:buChar char="•"/>
            </a:pPr>
            <a:r>
              <a:rPr lang="en-US" baseline="0" dirty="0" smtClean="0"/>
              <a:t>During weeks 4 through 6 for the docking procedure, the patient should continue to wear the brace at all times, which should be set at 15 degrees to 115 degrees. PROM of the elbow and valgus stress to the elbow should be avoided during this time. </a:t>
            </a:r>
          </a:p>
          <a:p>
            <a:pPr marL="171450" indent="-171450">
              <a:buFont typeface="Arial" panose="020B0604020202020204" pitchFamily="34" charset="0"/>
              <a:buChar char="•"/>
            </a:pPr>
            <a:r>
              <a:rPr lang="en-US" baseline="0" dirty="0" smtClean="0"/>
              <a:t>The therapist should emphasize continued elbow AROM in the brace and the use of modalities as needed. </a:t>
            </a:r>
          </a:p>
          <a:p>
            <a:pPr marL="171450" indent="-171450">
              <a:buFont typeface="Arial" panose="020B0604020202020204" pitchFamily="34" charset="0"/>
              <a:buChar char="•"/>
            </a:pPr>
            <a:r>
              <a:rPr lang="en-US" baseline="0" dirty="0" smtClean="0"/>
              <a:t>The PT should also initiate elbow isometrics in the brace and scapular stabilization exercises with proximal resistance. </a:t>
            </a:r>
          </a:p>
          <a:p>
            <a:pPr marL="171450" indent="-171450">
              <a:buFont typeface="Arial" panose="020B0604020202020204" pitchFamily="34" charset="0"/>
              <a:buChar char="•"/>
            </a:pPr>
            <a:r>
              <a:rPr lang="en-US" baseline="0" dirty="0" smtClean="0"/>
              <a:t>As with any rehab POC the therapist should also modify the HEP as needed.  </a:t>
            </a:r>
          </a:p>
        </p:txBody>
      </p:sp>
      <p:sp>
        <p:nvSpPr>
          <p:cNvPr id="4" name="Slide Number Placeholder 3"/>
          <p:cNvSpPr>
            <a:spLocks noGrp="1"/>
          </p:cNvSpPr>
          <p:nvPr>
            <p:ph type="sldNum" sz="quarter" idx="10"/>
          </p:nvPr>
        </p:nvSpPr>
        <p:spPr/>
        <p:txBody>
          <a:bodyPr/>
          <a:lstStyle/>
          <a:p>
            <a:fld id="{8DA577C7-B438-4FA4-B62A-BE5B11DEE610}" type="slidenum">
              <a:rPr lang="en-US" smtClean="0"/>
              <a:t>85</a:t>
            </a:fld>
            <a:endParaRPr lang="en-US" dirty="0"/>
          </a:p>
        </p:txBody>
      </p:sp>
    </p:spTree>
    <p:extLst>
      <p:ext uri="{BB962C8B-B14F-4D97-AF65-F5344CB8AC3E}">
        <p14:creationId xmlns:p14="http://schemas.microsoft.com/office/powerpoint/2010/main" val="1014812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During weeks 6-8 of the modified jobe post-op protocol the functional brace should be discontinued and the patient should focus on AROM outside of the brace.</a:t>
            </a:r>
          </a:p>
          <a:p>
            <a:pPr marL="171450" indent="-171450">
              <a:buFont typeface="Arial" panose="020B0604020202020204" pitchFamily="34" charset="0"/>
              <a:buChar char="•"/>
            </a:pPr>
            <a:r>
              <a:rPr lang="en-US" baseline="0" dirty="0" smtClean="0"/>
              <a:t>If his ROM is restricted, PROM and joint mobilizations at end range coupled with distraction may be implemented </a:t>
            </a:r>
          </a:p>
          <a:p>
            <a:pPr marL="171450" indent="-171450">
              <a:buFont typeface="Arial" panose="020B0604020202020204" pitchFamily="34" charset="0"/>
              <a:buChar char="•"/>
            </a:pPr>
            <a:r>
              <a:rPr lang="en-US" baseline="0" dirty="0" smtClean="0"/>
              <a:t>Strengthening activities should focus on the muscle surrounding the elbow joint and shoulder, particularly the shoulder ER.  Common exercises during this phase include: progressive resistance exercises at the elbow with dumbbells, push up plus on swiss ball, t-band exercises for IR and ER at the shoulder, and PNF D2 patterns</a:t>
            </a:r>
          </a:p>
          <a:p>
            <a:pPr marL="171450" indent="-171450">
              <a:buFont typeface="Arial" panose="020B0604020202020204" pitchFamily="34" charset="0"/>
              <a:buChar char="•"/>
            </a:pPr>
            <a:r>
              <a:rPr lang="en-US" baseline="0" dirty="0" smtClean="0"/>
              <a:t>During this time the athlete can also begin the throwers 10 program</a:t>
            </a:r>
          </a:p>
        </p:txBody>
      </p:sp>
      <p:sp>
        <p:nvSpPr>
          <p:cNvPr id="4" name="Slide Number Placeholder 3"/>
          <p:cNvSpPr>
            <a:spLocks noGrp="1"/>
          </p:cNvSpPr>
          <p:nvPr>
            <p:ph type="sldNum" sz="quarter" idx="10"/>
          </p:nvPr>
        </p:nvSpPr>
        <p:spPr/>
        <p:txBody>
          <a:bodyPr/>
          <a:lstStyle/>
          <a:p>
            <a:fld id="{8DA577C7-B438-4FA4-B62A-BE5B11DEE610}" type="slidenum">
              <a:rPr lang="en-US" smtClean="0"/>
              <a:t>86</a:t>
            </a:fld>
            <a:endParaRPr lang="en-US" dirty="0"/>
          </a:p>
        </p:txBody>
      </p:sp>
    </p:spTree>
    <p:extLst>
      <p:ext uri="{BB962C8B-B14F-4D97-AF65-F5344CB8AC3E}">
        <p14:creationId xmlns:p14="http://schemas.microsoft.com/office/powerpoint/2010/main" val="3346485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order for patients to advance to phase 2 of the rehab process following both the modified jobe and docking procedure, they must have meet the ROM guidelines.  Their pain should also be relatively low and well controlled, and they should have minimal swelling.  The Modified Jobe has several additional requirements like UE and LE strength = 5/5 on MMT.  They also require the patient to have an ER to IR ratio of 67%, ankle DF ROM must be equal bilat, and the patient must be able to achieve 50</a:t>
            </a:r>
            <a:r>
              <a:rPr lang="en-US" baseline="0" dirty="0" smtClean="0">
                <a:latin typeface="Rockwell" panose="02060603020205020403" pitchFamily="18" charset="0"/>
              </a:rPr>
              <a:t>º of trunk rotation bilat. </a:t>
            </a:r>
            <a:endParaRPr lang="en-US" baseline="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87</a:t>
            </a:fld>
            <a:endParaRPr lang="en-US" dirty="0"/>
          </a:p>
        </p:txBody>
      </p:sp>
    </p:spTree>
    <p:extLst>
      <p:ext uri="{BB962C8B-B14F-4D97-AF65-F5344CB8AC3E}">
        <p14:creationId xmlns:p14="http://schemas.microsoft.com/office/powerpoint/2010/main" val="35837982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a:t>
            </a:r>
            <a:r>
              <a:rPr lang="en-US" baseline="0" dirty="0" smtClean="0"/>
              <a:t> phase 3 of the modified docking procedure the goal is to maintain full elbow ROM, while also increasing UE strength, power, and endurance without exacerbation </a:t>
            </a:r>
          </a:p>
          <a:p>
            <a:pPr marL="171450" indent="-171450">
              <a:buFont typeface="Arial" panose="020B0604020202020204" pitchFamily="34" charset="0"/>
              <a:buChar char="•"/>
            </a:pPr>
            <a:r>
              <a:rPr lang="en-US" baseline="0" dirty="0" smtClean="0"/>
              <a:t>The PT should also work on improving UE muscular control.</a:t>
            </a:r>
          </a:p>
          <a:p>
            <a:pPr marL="171450" indent="-171450">
              <a:buFont typeface="Arial" panose="020B0604020202020204" pitchFamily="34" charset="0"/>
              <a:buChar char="•"/>
            </a:pPr>
            <a:r>
              <a:rPr lang="en-US" baseline="0" dirty="0" smtClean="0"/>
              <a:t>During this phase the patient can gradually return to baseball activities as well.</a:t>
            </a:r>
          </a:p>
          <a:p>
            <a:pPr marL="171450" indent="-171450">
              <a:buFont typeface="Arial" panose="020B0604020202020204" pitchFamily="34" charset="0"/>
              <a:buChar char="•"/>
            </a:pPr>
            <a:r>
              <a:rPr lang="en-US" baseline="0" dirty="0" smtClean="0"/>
              <a:t>The goals for the docking procedure are somewhat similar and include: the restoration of full elbow ROM, UE strength of 5/5 for all major muscle groups during MMT, and implementation of UE endurance activities.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89</a:t>
            </a:fld>
            <a:endParaRPr lang="en-US" dirty="0"/>
          </a:p>
        </p:txBody>
      </p:sp>
    </p:spTree>
    <p:extLst>
      <p:ext uri="{BB962C8B-B14F-4D97-AF65-F5344CB8AC3E}">
        <p14:creationId xmlns:p14="http://schemas.microsoft.com/office/powerpoint/2010/main" val="17210114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Weeks</a:t>
            </a:r>
            <a:r>
              <a:rPr lang="en-US" baseline="0" dirty="0" smtClean="0"/>
              <a:t> 9 and 10 for the modified jobe protocol, we want to initiate eccentric elbow flexion and extension exercises</a:t>
            </a:r>
          </a:p>
          <a:p>
            <a:pPr marL="171450" indent="-171450">
              <a:buFont typeface="Arial" panose="020B0604020202020204" pitchFamily="34" charset="0"/>
              <a:buChar char="•"/>
            </a:pPr>
            <a:r>
              <a:rPr lang="en-US" baseline="0" dirty="0" smtClean="0"/>
              <a:t>The patient should also continue with his isotonic strengthening program for the forearm and wrist and he should continue with the throwers 10 program</a:t>
            </a:r>
          </a:p>
          <a:p>
            <a:pPr marL="171450" indent="-171450">
              <a:buFont typeface="Arial" panose="020B0604020202020204" pitchFamily="34" charset="0"/>
              <a:buChar char="•"/>
            </a:pPr>
            <a:r>
              <a:rPr lang="en-US" baseline="0" dirty="0" smtClean="0"/>
              <a:t>During these weeks it is also safe for the PT to implement manual resistance in the PNF diagonal patterns </a:t>
            </a:r>
          </a:p>
          <a:p>
            <a:pPr marL="171450" indent="-171450">
              <a:buFont typeface="Arial" panose="020B0604020202020204" pitchFamily="34" charset="0"/>
              <a:buChar char="•"/>
            </a:pPr>
            <a:r>
              <a:rPr lang="en-US" baseline="0" dirty="0" smtClean="0"/>
              <a:t>It is also important to emphasize scapular strengthening and core exercises because as we learned deficits at the shoulder, core, and the rest of the kinetic chain can increase the stress on the UCL during pitching </a:t>
            </a:r>
          </a:p>
          <a:p>
            <a:pPr marL="171450" indent="-171450">
              <a:buFont typeface="Arial" panose="020B0604020202020204" pitchFamily="34" charset="0"/>
              <a:buChar char="•"/>
            </a:pPr>
            <a:r>
              <a:rPr lang="en-US" baseline="0" dirty="0" smtClean="0"/>
              <a:t>By week 11 the pitcher can implement double arm plyometrics – NO one arm activities.</a:t>
            </a:r>
          </a:p>
          <a:p>
            <a:pPr marL="171450" indent="-171450">
              <a:buFont typeface="Arial" panose="020B0604020202020204" pitchFamily="34" charset="0"/>
              <a:buChar char="•"/>
            </a:pPr>
            <a:r>
              <a:rPr lang="en-US" baseline="0" dirty="0" smtClean="0"/>
              <a:t>And by week 12, they can begin single arm plyos and can begin an interval hitting program </a:t>
            </a:r>
          </a:p>
          <a:p>
            <a:pPr marL="171450" indent="-171450">
              <a:buFont typeface="Arial" panose="020B0604020202020204" pitchFamily="34" charset="0"/>
              <a:buChar char="•"/>
            </a:pPr>
            <a:r>
              <a:rPr lang="en-US" baseline="0" dirty="0" smtClean="0"/>
              <a:t>During weeks 6-12 for docking procedure protocol, the patient needs to continue to perform elbow AROM, but he can also begin low load, long duration stretching into elbow extension.</a:t>
            </a:r>
          </a:p>
          <a:p>
            <a:pPr marL="171450" indent="-171450">
              <a:buFont typeface="Arial" panose="020B0604020202020204" pitchFamily="34" charset="0"/>
              <a:buChar char="•"/>
            </a:pPr>
            <a:r>
              <a:rPr lang="en-US" baseline="0" dirty="0" smtClean="0"/>
              <a:t>He can do isotonic exercises for the scapula, shoulder, elbow, and wrist but shoulder ER and IR strengthening and pronation/supination strengthening should be avoided until week 8.</a:t>
            </a:r>
          </a:p>
          <a:p>
            <a:pPr marL="171450" indent="-171450">
              <a:buFont typeface="Arial" panose="020B0604020202020204" pitchFamily="34" charset="0"/>
              <a:buChar char="•"/>
            </a:pPr>
            <a:r>
              <a:rPr lang="en-US" baseline="0" dirty="0" smtClean="0"/>
              <a:t>During this phase it is also appropriate to include the UBE, scapular stabilization exercises, PNF diagonals, and UE eccentric training when the patients UE strength is adequate. </a:t>
            </a:r>
          </a:p>
        </p:txBody>
      </p:sp>
      <p:sp>
        <p:nvSpPr>
          <p:cNvPr id="4" name="Slide Number Placeholder 3"/>
          <p:cNvSpPr>
            <a:spLocks noGrp="1"/>
          </p:cNvSpPr>
          <p:nvPr>
            <p:ph type="sldNum" sz="quarter" idx="10"/>
          </p:nvPr>
        </p:nvSpPr>
        <p:spPr/>
        <p:txBody>
          <a:bodyPr/>
          <a:lstStyle/>
          <a:p>
            <a:fld id="{8DA577C7-B438-4FA4-B62A-BE5B11DEE610}" type="slidenum">
              <a:rPr lang="en-US" smtClean="0"/>
              <a:t>90</a:t>
            </a:fld>
            <a:endParaRPr lang="en-US" dirty="0"/>
          </a:p>
        </p:txBody>
      </p:sp>
    </p:spTree>
    <p:extLst>
      <p:ext uri="{BB962C8B-B14F-4D97-AF65-F5344CB8AC3E}">
        <p14:creationId xmlns:p14="http://schemas.microsoft.com/office/powerpoint/2010/main" val="2451569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Unlike the Docking post-op protocol, phase three of the Modified jobe protocol extends through week 16. </a:t>
            </a:r>
          </a:p>
          <a:p>
            <a:pPr marL="171450" indent="-171450">
              <a:buFont typeface="Arial" panose="020B0604020202020204" pitchFamily="34" charset="0"/>
              <a:buChar char="•"/>
            </a:pPr>
            <a:r>
              <a:rPr lang="en-US" baseline="0" dirty="0" smtClean="0"/>
              <a:t>During this time, the patient can begin light sporting activities and by week 16 the therapist can perform isokinetic testing on the patient. Isokinetic testing should focus on shoulder IR and ER at 90, 180, and 300 degrees per second. Acceptable values for the isokinetic test that will allow the patient a complete return to activity include</a:t>
            </a:r>
          </a:p>
          <a:p>
            <a:pPr marL="628650" lvl="1" indent="-171450">
              <a:buFont typeface="Arial" panose="020B0604020202020204" pitchFamily="34" charset="0"/>
              <a:buChar char="•"/>
            </a:pPr>
            <a:r>
              <a:rPr lang="en-US" baseline="0" dirty="0" smtClean="0"/>
              <a:t>A non-dominant shoulder to dominant shoulder strength of 90%</a:t>
            </a:r>
          </a:p>
          <a:p>
            <a:pPr marL="628650" lvl="1" indent="-171450">
              <a:buFont typeface="Arial" panose="020B0604020202020204" pitchFamily="34" charset="0"/>
              <a:buChar char="•"/>
            </a:pPr>
            <a:r>
              <a:rPr lang="en-US" baseline="0" dirty="0" smtClean="0"/>
              <a:t>The strength of the shoulder ERs should be at least 65% of that if the IRs</a:t>
            </a:r>
          </a:p>
        </p:txBody>
      </p:sp>
      <p:sp>
        <p:nvSpPr>
          <p:cNvPr id="4" name="Slide Number Placeholder 3"/>
          <p:cNvSpPr>
            <a:spLocks noGrp="1"/>
          </p:cNvSpPr>
          <p:nvPr>
            <p:ph type="sldNum" sz="quarter" idx="10"/>
          </p:nvPr>
        </p:nvSpPr>
        <p:spPr/>
        <p:txBody>
          <a:bodyPr/>
          <a:lstStyle/>
          <a:p>
            <a:fld id="{8DA577C7-B438-4FA4-B62A-BE5B11DEE610}" type="slidenum">
              <a:rPr lang="en-US" smtClean="0"/>
              <a:t>91</a:t>
            </a:fld>
            <a:endParaRPr lang="en-US" dirty="0"/>
          </a:p>
        </p:txBody>
      </p:sp>
    </p:spTree>
    <p:extLst>
      <p:ext uri="{BB962C8B-B14F-4D97-AF65-F5344CB8AC3E}">
        <p14:creationId xmlns:p14="http://schemas.microsoft.com/office/powerpoint/2010/main" val="30695501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92</a:t>
            </a:fld>
            <a:endParaRPr lang="en-US" dirty="0"/>
          </a:p>
        </p:txBody>
      </p:sp>
    </p:spTree>
    <p:extLst>
      <p:ext uri="{BB962C8B-B14F-4D97-AF65-F5344CB8AC3E}">
        <p14:creationId xmlns:p14="http://schemas.microsoft.com/office/powerpoint/2010/main" val="38109735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case you haven’t noticed by now, the modified jobe has a much faster post-op protocol. By Phase 3 patients that had the modified jobe are working to further increase the strength, power, and endurance in their UE musculature, while also doing a gradual return to baseball. </a:t>
            </a:r>
          </a:p>
          <a:p>
            <a:pPr marL="171450" indent="-171450">
              <a:buFont typeface="Arial" panose="020B0604020202020204" pitchFamily="34" charset="0"/>
              <a:buChar char="•"/>
            </a:pPr>
            <a:r>
              <a:rPr lang="en-US" baseline="0" dirty="0" smtClean="0"/>
              <a:t>Those patients that had the docking procedure are striving to regain full UE strength, flexibility and nueuromuscular control in order to PREPARE for return to play activities</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94</a:t>
            </a:fld>
            <a:endParaRPr lang="en-US" dirty="0"/>
          </a:p>
        </p:txBody>
      </p:sp>
    </p:spTree>
    <p:extLst>
      <p:ext uri="{BB962C8B-B14F-4D97-AF65-F5344CB8AC3E}">
        <p14:creationId xmlns:p14="http://schemas.microsoft.com/office/powerpoint/2010/main" val="201334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Finally, we have the radioulnar joint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radial head rotates around the proximal ulna</a:t>
            </a:r>
            <a:r>
              <a:rPr lang="en-US" sz="1200" baseline="0" dirty="0" smtClean="0"/>
              <a:t> and the distal radius rotates around the distal ulna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These 2 bones are held tightly together</a:t>
            </a:r>
            <a:r>
              <a:rPr lang="en-US" sz="1200" baseline="0" dirty="0" smtClean="0"/>
              <a:t> between their </a:t>
            </a:r>
            <a:r>
              <a:rPr lang="en-US" sz="1200" dirty="0" smtClean="0"/>
              <a:t>proximal and distal articulations by an interosseous membrane, which allows</a:t>
            </a:r>
            <a:r>
              <a:rPr lang="en-US" sz="1200" baseline="0" dirty="0" smtClean="0"/>
              <a:t> for a</a:t>
            </a:r>
            <a:r>
              <a:rPr lang="en-US" sz="1200" dirty="0" smtClean="0"/>
              <a:t> substantial amount rotary motion b/w the 2 bones </a:t>
            </a: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10</a:t>
            </a:fld>
            <a:endParaRPr lang="en-US" dirty="0"/>
          </a:p>
        </p:txBody>
      </p:sp>
    </p:spTree>
    <p:extLst>
      <p:ext uri="{BB962C8B-B14F-4D97-AF65-F5344CB8AC3E}">
        <p14:creationId xmlns:p14="http://schemas.microsoft.com/office/powerpoint/2010/main" val="27985202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During phase 4, patients that had the modified jobe can begin their return to competitive throwing once they have clearance from their surgeon</a:t>
            </a:r>
          </a:p>
          <a:p>
            <a:pPr marL="171450" indent="-171450">
              <a:buFont typeface="Arial" panose="020B0604020202020204" pitchFamily="34" charset="0"/>
              <a:buChar char="•"/>
            </a:pPr>
            <a:r>
              <a:rPr lang="en-US" baseline="0" dirty="0" smtClean="0"/>
              <a:t>During phase 4 of the docking procedure post-op protocol patients are to continue their UE neuromuscular drills and endurance activities, but now they can do UE strengthening for IR and ER in the 90/90 position and they can begin UE plyos</a:t>
            </a:r>
          </a:p>
          <a:p>
            <a:pPr marL="171450" indent="-171450">
              <a:buFont typeface="Arial" panose="020B0604020202020204" pitchFamily="34" charset="0"/>
              <a:buChar char="•"/>
            </a:pPr>
            <a:r>
              <a:rPr lang="en-US" baseline="0" dirty="0" smtClean="0"/>
              <a:t>During this phase, the PT should also incorporate LE and trunk strengthening. </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95</a:t>
            </a:fld>
            <a:endParaRPr lang="en-US" dirty="0"/>
          </a:p>
        </p:txBody>
      </p:sp>
    </p:spTree>
    <p:extLst>
      <p:ext uri="{BB962C8B-B14F-4D97-AF65-F5344CB8AC3E}">
        <p14:creationId xmlns:p14="http://schemas.microsoft.com/office/powerpoint/2010/main" val="42670224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In order for patient to advance to phase 5 following the docking procedure they must be able to complete UE plyos without symptoms and they must have normal UE flexibility</a:t>
            </a:r>
          </a:p>
          <a:p>
            <a:pPr marL="171450" indent="-171450">
              <a:buFont typeface="Arial" panose="020B0604020202020204" pitchFamily="34" charset="0"/>
              <a:buChar char="•"/>
            </a:pPr>
            <a:r>
              <a:rPr lang="en-US" baseline="0" dirty="0" smtClean="0"/>
              <a:t>There is no phase 5 for the modified jobe </a:t>
            </a:r>
          </a:p>
        </p:txBody>
      </p:sp>
      <p:sp>
        <p:nvSpPr>
          <p:cNvPr id="4" name="Slide Number Placeholder 3"/>
          <p:cNvSpPr>
            <a:spLocks noGrp="1"/>
          </p:cNvSpPr>
          <p:nvPr>
            <p:ph type="sldNum" sz="quarter" idx="10"/>
          </p:nvPr>
        </p:nvSpPr>
        <p:spPr/>
        <p:txBody>
          <a:bodyPr/>
          <a:lstStyle/>
          <a:p>
            <a:fld id="{8DA577C7-B438-4FA4-B62A-BE5B11DEE610}" type="slidenum">
              <a:rPr lang="en-US" smtClean="0"/>
              <a:t>96</a:t>
            </a:fld>
            <a:endParaRPr lang="en-US" dirty="0"/>
          </a:p>
        </p:txBody>
      </p:sp>
    </p:spTree>
    <p:extLst>
      <p:ext uri="{BB962C8B-B14F-4D97-AF65-F5344CB8AC3E}">
        <p14:creationId xmlns:p14="http://schemas.microsoft.com/office/powerpoint/2010/main" val="8693550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98</a:t>
            </a:fld>
            <a:endParaRPr lang="en-US" dirty="0"/>
          </a:p>
        </p:txBody>
      </p:sp>
    </p:spTree>
    <p:extLst>
      <p:ext uri="{BB962C8B-B14F-4D97-AF65-F5344CB8AC3E}">
        <p14:creationId xmlns:p14="http://schemas.microsoft.com/office/powerpoint/2010/main" val="9905614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During post-op phase 5, those that had the docking procedure can receive isokinetic testing.  If the patient achieves the isokinetic results previously described and they get the all clear from their surgeon, then they may begin an interval throwing program at week 16 and a hitting program at week 20.  </a:t>
            </a:r>
          </a:p>
          <a:p>
            <a:pPr marL="171450" indent="-171450">
              <a:buFont typeface="Arial" panose="020B0604020202020204" pitchFamily="34" charset="0"/>
              <a:buChar char="•"/>
            </a:pPr>
            <a:r>
              <a:rPr lang="en-US" baseline="0" dirty="0" smtClean="0"/>
              <a:t>During this time it is important for the athlete to stop activity if he feels significant pain in his elbow.</a:t>
            </a:r>
          </a:p>
          <a:p>
            <a:pPr marL="171450" indent="-171450">
              <a:buFont typeface="Arial" panose="020B0604020202020204" pitchFamily="34" charset="0"/>
              <a:buChar char="•"/>
            </a:pPr>
            <a:r>
              <a:rPr lang="en-US" baseline="0" dirty="0" smtClean="0"/>
              <a:t>It is also important for him to continue his UE strengthening and flexibility program in order to maintain the appropriate amount of strength and flexibility required for overhand throwing. </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DA577C7-B438-4FA4-B62A-BE5B11DEE610}" type="slidenum">
              <a:rPr lang="en-US" smtClean="0"/>
              <a:t>99</a:t>
            </a:fld>
            <a:endParaRPr lang="en-US" dirty="0"/>
          </a:p>
        </p:txBody>
      </p:sp>
    </p:spTree>
    <p:extLst>
      <p:ext uri="{BB962C8B-B14F-4D97-AF65-F5344CB8AC3E}">
        <p14:creationId xmlns:p14="http://schemas.microsoft.com/office/powerpoint/2010/main" val="38510157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100</a:t>
            </a:fld>
            <a:endParaRPr lang="en-US" dirty="0"/>
          </a:p>
        </p:txBody>
      </p:sp>
    </p:spTree>
    <p:extLst>
      <p:ext uri="{BB962C8B-B14F-4D97-AF65-F5344CB8AC3E}">
        <p14:creationId xmlns:p14="http://schemas.microsoft.com/office/powerpoint/2010/main" val="38343059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the </a:t>
            </a:r>
            <a:r>
              <a:rPr lang="en-US" sz="1200" dirty="0" smtClean="0"/>
              <a:t>post-op progressions are relatively similar in that they both:</a:t>
            </a:r>
          </a:p>
          <a:p>
            <a:pPr marL="171450" indent="-171450">
              <a:buFont typeface="Arial" panose="020B0604020202020204" pitchFamily="34" charset="0"/>
              <a:buChar char="•"/>
            </a:pPr>
            <a:r>
              <a:rPr lang="en-US" sz="1200" dirty="0" smtClean="0"/>
              <a:t>Aim</a:t>
            </a:r>
            <a:r>
              <a:rPr lang="en-US" sz="1200" baseline="0" dirty="0" smtClean="0"/>
              <a:t> to restore normal UE ROM</a:t>
            </a:r>
          </a:p>
          <a:p>
            <a:pPr marL="171450" indent="-171450">
              <a:buFont typeface="Arial" panose="020B0604020202020204" pitchFamily="34" charset="0"/>
              <a:buChar char="•"/>
            </a:pPr>
            <a:r>
              <a:rPr lang="en-US" sz="1200" baseline="0" dirty="0" smtClean="0"/>
              <a:t>They emphasize the importance of restoring posterior shoulder flexibility</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They want to n</a:t>
            </a:r>
            <a:r>
              <a:rPr lang="en-US" sz="1200" kern="1200" dirty="0" smtClean="0">
                <a:solidFill>
                  <a:schemeClr val="tx1"/>
                </a:solidFill>
                <a:effectLst/>
                <a:latin typeface="+mn-lt"/>
                <a:ea typeface="+mn-ea"/>
                <a:cs typeface="+mn-cs"/>
              </a:rPr>
              <a:t>ormalize NM functioning</a:t>
            </a:r>
            <a:r>
              <a:rPr lang="en-US" sz="1200" kern="1200" baseline="0" dirty="0" smtClean="0">
                <a:solidFill>
                  <a:schemeClr val="tx1"/>
                </a:solidFill>
                <a:effectLst/>
                <a:latin typeface="+mn-lt"/>
                <a:ea typeface="+mn-ea"/>
                <a:cs typeface="+mn-cs"/>
              </a:rPr>
              <a:t> by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Normalizing scapular function</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Restoring ROC balance</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Performing eccentric training because the elbow flexors, ER, and scap retractors must work very hard to oppose the large distractive forces during deceleration</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Restoring proprioception throughout the entire throwing ROM</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by the</a:t>
            </a:r>
            <a:r>
              <a:rPr lang="en-US" sz="1200" kern="1200" baseline="0" dirty="0" smtClean="0">
                <a:solidFill>
                  <a:schemeClr val="tx1"/>
                </a:solidFill>
                <a:effectLst/>
                <a:latin typeface="+mn-lt"/>
                <a:ea typeface="+mn-ea"/>
                <a:cs typeface="+mn-cs"/>
              </a:rPr>
              <a:t> performance of </a:t>
            </a:r>
            <a:r>
              <a:rPr lang="en-US" sz="1200" kern="1200" dirty="0" smtClean="0">
                <a:solidFill>
                  <a:schemeClr val="tx1"/>
                </a:solidFill>
                <a:effectLst/>
                <a:latin typeface="+mn-lt"/>
                <a:ea typeface="+mn-ea"/>
                <a:cs typeface="+mn-cs"/>
              </a:rPr>
              <a:t>overhead activities</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y want to i</a:t>
            </a:r>
            <a:r>
              <a:rPr lang="en-US" sz="1200" kern="1200" dirty="0" smtClean="0">
                <a:solidFill>
                  <a:schemeClr val="tx1"/>
                </a:solidFill>
                <a:effectLst/>
                <a:latin typeface="+mn-lt"/>
                <a:ea typeface="+mn-ea"/>
                <a:cs typeface="+mn-cs"/>
              </a:rPr>
              <a:t>mprove endurance because</a:t>
            </a:r>
            <a:r>
              <a:rPr lang="en-US" sz="1200" kern="1200" baseline="0" dirty="0" smtClean="0">
                <a:solidFill>
                  <a:schemeClr val="tx1"/>
                </a:solidFill>
                <a:effectLst/>
                <a:latin typeface="+mn-lt"/>
                <a:ea typeface="+mn-ea"/>
                <a:cs typeface="+mn-cs"/>
              </a:rPr>
              <a:t> there is a</a:t>
            </a:r>
            <a:r>
              <a:rPr lang="en-US" sz="1200" kern="1200" dirty="0" smtClean="0">
                <a:solidFill>
                  <a:schemeClr val="tx1"/>
                </a:solidFill>
                <a:effectLst/>
                <a:latin typeface="+mn-lt"/>
                <a:ea typeface="+mn-ea"/>
                <a:cs typeface="+mn-cs"/>
              </a:rPr>
              <a:t> loss of proprioception with fatigue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50" kern="1200" dirty="0" smtClean="0">
                <a:solidFill>
                  <a:schemeClr val="tx1"/>
                </a:solidFill>
                <a:effectLst/>
                <a:latin typeface="+mn-lt"/>
                <a:ea typeface="+mn-ea"/>
                <a:cs typeface="+mn-cs"/>
              </a:rPr>
              <a:t>They</a:t>
            </a:r>
            <a:r>
              <a:rPr lang="en-US" sz="1050" kern="1200" baseline="0" dirty="0" smtClean="0">
                <a:solidFill>
                  <a:schemeClr val="tx1"/>
                </a:solidFill>
                <a:effectLst/>
                <a:latin typeface="+mn-lt"/>
                <a:ea typeface="+mn-ea"/>
                <a:cs typeface="+mn-cs"/>
              </a:rPr>
              <a:t> want to i</a:t>
            </a:r>
            <a:r>
              <a:rPr lang="en-US" sz="1200" kern="1200" dirty="0" smtClean="0">
                <a:solidFill>
                  <a:schemeClr val="tx1"/>
                </a:solidFill>
                <a:effectLst/>
                <a:latin typeface="+mn-lt"/>
                <a:ea typeface="+mn-ea"/>
                <a:cs typeface="+mn-cs"/>
              </a:rPr>
              <a:t>mprove power and speed through</a:t>
            </a:r>
            <a:r>
              <a:rPr lang="en-US" sz="1200" kern="1200" baseline="0" dirty="0" smtClean="0">
                <a:solidFill>
                  <a:schemeClr val="tx1"/>
                </a:solidFill>
                <a:effectLst/>
                <a:latin typeface="+mn-lt"/>
                <a:ea typeface="+mn-ea"/>
                <a:cs typeface="+mn-cs"/>
              </a:rPr>
              <a:t> UE plyos</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They aim to address the entire </a:t>
            </a:r>
            <a:r>
              <a:rPr lang="en-US" sz="1200" kern="1200" dirty="0" smtClean="0">
                <a:solidFill>
                  <a:schemeClr val="tx1"/>
                </a:solidFill>
                <a:effectLst/>
                <a:latin typeface="+mn-lt"/>
                <a:ea typeface="+mn-ea"/>
                <a:cs typeface="+mn-cs"/>
              </a:rPr>
              <a:t>kinetic chain</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50" kern="1200" dirty="0" smtClean="0">
                <a:solidFill>
                  <a:schemeClr val="tx1"/>
                </a:solidFill>
                <a:effectLst/>
                <a:latin typeface="+mn-lt"/>
                <a:ea typeface="+mn-ea"/>
                <a:cs typeface="+mn-cs"/>
              </a:rPr>
              <a:t>And</a:t>
            </a:r>
            <a:r>
              <a:rPr lang="en-US" sz="1050" kern="1200" baseline="0" dirty="0" smtClean="0">
                <a:solidFill>
                  <a:schemeClr val="tx1"/>
                </a:solidFill>
                <a:effectLst/>
                <a:latin typeface="+mn-lt"/>
                <a:ea typeface="+mn-ea"/>
                <a:cs typeface="+mn-cs"/>
              </a:rPr>
              <a:t> they stress the importance of i</a:t>
            </a:r>
            <a:r>
              <a:rPr lang="en-US" sz="1200" kern="1200" dirty="0" smtClean="0">
                <a:solidFill>
                  <a:schemeClr val="tx1"/>
                </a:solidFill>
                <a:effectLst/>
                <a:latin typeface="+mn-lt"/>
                <a:ea typeface="+mn-ea"/>
                <a:cs typeface="+mn-cs"/>
              </a:rPr>
              <a:t>solated forearm strengthening</a:t>
            </a: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101</a:t>
            </a:fld>
            <a:endParaRPr lang="en-US" dirty="0"/>
          </a:p>
        </p:txBody>
      </p:sp>
    </p:spTree>
    <p:extLst>
      <p:ext uri="{BB962C8B-B14F-4D97-AF65-F5344CB8AC3E}">
        <p14:creationId xmlns:p14="http://schemas.microsoft.com/office/powerpoint/2010/main" val="15843488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That being said, some of the main differences include:</a:t>
            </a:r>
          </a:p>
          <a:p>
            <a:pPr marL="628650" lvl="1" indent="-171450">
              <a:buFont typeface="Arial" panose="020B0604020202020204" pitchFamily="34" charset="0"/>
              <a:buChar char="•"/>
            </a:pPr>
            <a:r>
              <a:rPr lang="en-US" baseline="0" dirty="0" smtClean="0"/>
              <a:t>The use of a posterior splint for the first week following the modified jobe, where as the docking post-op protocol immediately has the patient in the functional brace </a:t>
            </a:r>
          </a:p>
          <a:p>
            <a:pPr marL="628650" lvl="1" indent="-171450">
              <a:buFont typeface="Arial" panose="020B0604020202020204" pitchFamily="34" charset="0"/>
              <a:buChar char="•"/>
            </a:pPr>
            <a:r>
              <a:rPr lang="en-US" baseline="0" dirty="0" smtClean="0"/>
              <a:t>Another difference is when full wrist AROM is restored.  Following the docking procedure patients can immediately move throughout their full wrist ROM; however, those patient that the job are restricted to flex and extension for at least 2 weeks.</a:t>
            </a:r>
          </a:p>
          <a:p>
            <a:pPr marL="628650" lvl="1" indent="-171450">
              <a:buFont typeface="Arial" panose="020B0604020202020204" pitchFamily="34" charset="0"/>
              <a:buChar char="•"/>
            </a:pPr>
            <a:r>
              <a:rPr lang="en-US" baseline="0" dirty="0" smtClean="0"/>
              <a:t>Another significant difference is when elbow isometrics are initiated.  Following the jobe the patient can begin elbow isometrics at 2 weeks, but the patient must wait until 4-6 weeks to do these after the docking procedure</a:t>
            </a:r>
          </a:p>
          <a:p>
            <a:pPr marL="628650" lvl="1" indent="-171450">
              <a:buFont typeface="Arial" panose="020B0604020202020204" pitchFamily="34" charset="0"/>
              <a:buChar char="•"/>
            </a:pPr>
            <a:r>
              <a:rPr lang="en-US" baseline="0" dirty="0" smtClean="0"/>
              <a:t>Due to the difference in initiation of isometrics, there is also a significant difference in the initiation of elbow isotonics.  During week 4-5 following the modified jobe the patient can begin light resistance exercises, but those that had the docking procedure must refrain from isotonics until weeks 6 through 12</a:t>
            </a:r>
          </a:p>
          <a:p>
            <a:pPr marL="628650" lvl="1" indent="-171450">
              <a:buFont typeface="Arial" panose="020B0604020202020204" pitchFamily="34" charset="0"/>
              <a:buChar char="•"/>
            </a:pPr>
            <a:r>
              <a:rPr lang="en-US" baseline="0" dirty="0" smtClean="0"/>
              <a:t>Another significant difference is when low load long duration stretching into elbow extension can be implemented. Following the modified jobe this can be started during weeks 4 and 5, but it must be withheld until weeks 6 through 12 following the docking procedure </a:t>
            </a:r>
          </a:p>
          <a:p>
            <a:pPr marL="628650" lvl="1" indent="-171450">
              <a:buFont typeface="Arial" panose="020B0604020202020204" pitchFamily="34" charset="0"/>
              <a:buChar char="•"/>
            </a:pPr>
            <a:r>
              <a:rPr lang="en-US" baseline="0" dirty="0" smtClean="0"/>
              <a:t>The modified jobe also emphasizes earlier core strengthening. This is typically initiated between weeks 9 and 11, whereas its withheld until weeks 12 through 16 following the docking procedure. </a:t>
            </a:r>
          </a:p>
          <a:p>
            <a:pPr marL="628650" lvl="1" indent="-171450">
              <a:buFont typeface="Arial" panose="020B0604020202020204" pitchFamily="34" charset="0"/>
              <a:buChar char="•"/>
            </a:pPr>
            <a:r>
              <a:rPr lang="en-US" baseline="0" dirty="0" smtClean="0"/>
              <a:t>The modified jobe also intimates plyos about 3 weeks before the docking procedure </a:t>
            </a:r>
          </a:p>
          <a:p>
            <a:pPr marL="628650" lvl="1" indent="-171450">
              <a:buFont typeface="Arial" panose="020B0604020202020204" pitchFamily="34" charset="0"/>
              <a:buChar char="•"/>
            </a:pPr>
            <a:r>
              <a:rPr lang="en-US" baseline="0" dirty="0" smtClean="0"/>
              <a:t>Although the post-op protocol for the modified jobe progresses more rapidly overall, throwing is actually initiated about 2 weeks earlier for the docking protocol (18 weeks vs 16 weeks)</a:t>
            </a:r>
          </a:p>
          <a:p>
            <a:pPr marL="628650" lvl="1" indent="-171450">
              <a:buFont typeface="Arial" panose="020B0604020202020204" pitchFamily="34" charset="0"/>
              <a:buChar char="•"/>
            </a:pPr>
            <a:r>
              <a:rPr lang="en-US" baseline="0" dirty="0" smtClean="0"/>
              <a:t>That being said, hitting progressions are added significantly earlier in the modified jobe post op protocol.  The jobe initiates hitting at weeks 12 and 13, whereas the docking procedure waits until week 20</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102</a:t>
            </a:fld>
            <a:endParaRPr lang="en-US" dirty="0"/>
          </a:p>
        </p:txBody>
      </p:sp>
    </p:spTree>
    <p:extLst>
      <p:ext uri="{BB962C8B-B14F-4D97-AF65-F5344CB8AC3E}">
        <p14:creationId xmlns:p14="http://schemas.microsoft.com/office/powerpoint/2010/main" val="28083488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 it comes time for the return to functional activities, The Ohio State University</a:t>
            </a:r>
            <a:r>
              <a:rPr lang="en-US" baseline="0" dirty="0" smtClean="0"/>
              <a:t> has an excellent Interval Throwing Program, and it has been included in your PT Guides along with a more in depth breakdown of the rehab protocols that we just discussed</a:t>
            </a:r>
          </a:p>
          <a:p>
            <a:pPr marL="171450" indent="-171450">
              <a:buFont typeface="Arial" panose="020B0604020202020204" pitchFamily="34" charset="0"/>
              <a:buChar char="•"/>
            </a:pPr>
            <a:r>
              <a:rPr lang="en-US" baseline="0" dirty="0" smtClean="0"/>
              <a:t>Also, when you finally implement a hitting program for your patient it is important to begin with dry swings progressing to tee hitting, soft toss, and finally live BP</a:t>
            </a:r>
          </a:p>
          <a:p>
            <a:pPr marL="171450" indent="-171450">
              <a:buFont typeface="Arial" panose="020B0604020202020204" pitchFamily="34" charset="0"/>
              <a:buChar char="•"/>
            </a:pPr>
            <a:r>
              <a:rPr lang="en-US" baseline="0" dirty="0" smtClean="0"/>
              <a:t>In most instances the patient will be ready for a mound program by 9 months, and can typically return to games by 12-16 months</a:t>
            </a:r>
          </a:p>
        </p:txBody>
      </p:sp>
      <p:sp>
        <p:nvSpPr>
          <p:cNvPr id="4" name="Slide Number Placeholder 3"/>
          <p:cNvSpPr>
            <a:spLocks noGrp="1"/>
          </p:cNvSpPr>
          <p:nvPr>
            <p:ph type="sldNum" sz="quarter" idx="10"/>
          </p:nvPr>
        </p:nvSpPr>
        <p:spPr/>
        <p:txBody>
          <a:bodyPr/>
          <a:lstStyle/>
          <a:p>
            <a:fld id="{8DA577C7-B438-4FA4-B62A-BE5B11DEE610}" type="slidenum">
              <a:rPr lang="en-US" smtClean="0"/>
              <a:t>103</a:t>
            </a:fld>
            <a:endParaRPr lang="en-US" dirty="0"/>
          </a:p>
        </p:txBody>
      </p:sp>
    </p:spTree>
    <p:extLst>
      <p:ext uri="{BB962C8B-B14F-4D97-AF65-F5344CB8AC3E}">
        <p14:creationId xmlns:p14="http://schemas.microsoft.com/office/powerpoint/2010/main" val="33033449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A577C7-B438-4FA4-B62A-BE5B11DEE610}" type="slidenum">
              <a:rPr lang="en-US" smtClean="0"/>
              <a:t>104</a:t>
            </a:fld>
            <a:endParaRPr lang="en-US" dirty="0"/>
          </a:p>
        </p:txBody>
      </p:sp>
    </p:spTree>
    <p:extLst>
      <p:ext uri="{BB962C8B-B14F-4D97-AF65-F5344CB8AC3E}">
        <p14:creationId xmlns:p14="http://schemas.microsoft.com/office/powerpoint/2010/main" val="34728430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Fleisig GS, Andrews JR, </a:t>
            </a:r>
            <a:r>
              <a:rPr lang="en-US" dirty="0" err="1" smtClean="0"/>
              <a:t>Dillman</a:t>
            </a:r>
            <a:r>
              <a:rPr lang="en-US" dirty="0" smtClean="0"/>
              <a:t> CJ, Escamilla RF. </a:t>
            </a:r>
            <a:r>
              <a:rPr lang="en-US" sz="1200" b="1" i="0" kern="1200" dirty="0" smtClean="0">
                <a:solidFill>
                  <a:schemeClr val="tx1"/>
                </a:solidFill>
                <a:effectLst/>
                <a:latin typeface="+mn-lt"/>
                <a:ea typeface="+mn-ea"/>
                <a:cs typeface="+mn-cs"/>
              </a:rPr>
              <a:t>Kinetics of baseball pitching with implications about injury mechanisms. </a:t>
            </a:r>
            <a:r>
              <a:rPr lang="da-DK" sz="1200" b="0" i="0" u="sng" kern="1200" dirty="0" smtClean="0">
                <a:solidFill>
                  <a:schemeClr val="tx1"/>
                </a:solidFill>
                <a:effectLst/>
                <a:latin typeface="+mn-lt"/>
                <a:ea typeface="+mn-ea"/>
                <a:cs typeface="+mn-cs"/>
                <a:hlinkClick r:id="rId3" tooltip="The American journal of sports medicine."/>
              </a:rPr>
              <a:t>Am J Sports Med.</a:t>
            </a:r>
            <a:r>
              <a:rPr lang="da-DK" sz="1200" b="0" i="0" kern="1200" dirty="0" smtClean="0">
                <a:solidFill>
                  <a:schemeClr val="tx1"/>
                </a:solidFill>
                <a:effectLst/>
                <a:latin typeface="+mn-lt"/>
                <a:ea typeface="+mn-ea"/>
                <a:cs typeface="+mn-cs"/>
              </a:rPr>
              <a:t> 1995 Mar-Apr;23(2):233-9.</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108</a:t>
            </a:fld>
            <a:endParaRPr lang="en-US"/>
          </a:p>
        </p:txBody>
      </p:sp>
    </p:spTree>
    <p:extLst>
      <p:ext uri="{BB962C8B-B14F-4D97-AF65-F5344CB8AC3E}">
        <p14:creationId xmlns:p14="http://schemas.microsoft.com/office/powerpoint/2010/main" val="162115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joint capsule contains: humeroulnar, humeroradial, and radioulnar joint</a:t>
            </a:r>
            <a:r>
              <a:rPr lang="en-US" sz="1200" baseline="0" dirty="0" smtClean="0"/>
              <a:t> and it is fairly large, loose, and weak especially in the anterior and posterior capsule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It is reinforced by ligaments on both the medial and lateral sides,</a:t>
            </a:r>
            <a:r>
              <a:rPr lang="en-US" sz="2000" baseline="0" dirty="0" smtClean="0"/>
              <a:t> and this ligaments include:</a:t>
            </a:r>
            <a:endParaRPr lang="en-US" sz="200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Annular ligament – anchors radial head to ulna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Medial (Ulnar) Collateral Ligament – provides stability against valgus forces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Lateral (Radial) Collateral Ligament – provides stability against varus forces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11</a:t>
            </a:fld>
            <a:endParaRPr lang="en-US" dirty="0"/>
          </a:p>
        </p:txBody>
      </p:sp>
    </p:spTree>
    <p:extLst>
      <p:ext uri="{BB962C8B-B14F-4D97-AF65-F5344CB8AC3E}">
        <p14:creationId xmlns:p14="http://schemas.microsoft.com/office/powerpoint/2010/main" val="30062798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Fleisig GS, Andrews JR, </a:t>
            </a:r>
            <a:r>
              <a:rPr lang="en-US" dirty="0" err="1" smtClean="0"/>
              <a:t>Dillman</a:t>
            </a:r>
            <a:r>
              <a:rPr lang="en-US" dirty="0" smtClean="0"/>
              <a:t> CJ, Escamilla RF. </a:t>
            </a:r>
            <a:r>
              <a:rPr lang="en-US" sz="1200" b="1" i="0" kern="1200" dirty="0" smtClean="0">
                <a:solidFill>
                  <a:schemeClr val="tx1"/>
                </a:solidFill>
                <a:effectLst/>
                <a:latin typeface="+mn-lt"/>
                <a:ea typeface="+mn-ea"/>
                <a:cs typeface="+mn-cs"/>
              </a:rPr>
              <a:t>Kinetics of baseball pitching with implications about injury mechanisms. </a:t>
            </a:r>
            <a:r>
              <a:rPr lang="da-DK" sz="1200" b="0" i="0" u="sng" kern="1200" dirty="0" smtClean="0">
                <a:solidFill>
                  <a:schemeClr val="tx1"/>
                </a:solidFill>
                <a:effectLst/>
                <a:latin typeface="+mn-lt"/>
                <a:ea typeface="+mn-ea"/>
                <a:cs typeface="+mn-cs"/>
                <a:hlinkClick r:id="rId3" tooltip="The American journal of sports medicine."/>
              </a:rPr>
              <a:t>Am J Sports Med.</a:t>
            </a:r>
            <a:r>
              <a:rPr lang="da-DK" sz="1200" b="0" i="0" kern="1200" dirty="0" smtClean="0">
                <a:solidFill>
                  <a:schemeClr val="tx1"/>
                </a:solidFill>
                <a:effectLst/>
                <a:latin typeface="+mn-lt"/>
                <a:ea typeface="+mn-ea"/>
                <a:cs typeface="+mn-cs"/>
              </a:rPr>
              <a:t> 1995 Mar-Apr;23(2):233-9.</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109</a:t>
            </a:fld>
            <a:endParaRPr lang="en-US"/>
          </a:p>
        </p:txBody>
      </p:sp>
    </p:spTree>
    <p:extLst>
      <p:ext uri="{BB962C8B-B14F-4D97-AF65-F5344CB8AC3E}">
        <p14:creationId xmlns:p14="http://schemas.microsoft.com/office/powerpoint/2010/main" val="32655374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Fleisig GS, Andrews JR, </a:t>
            </a:r>
            <a:r>
              <a:rPr lang="en-US" dirty="0" err="1" smtClean="0"/>
              <a:t>Dillman</a:t>
            </a:r>
            <a:r>
              <a:rPr lang="en-US" dirty="0" smtClean="0"/>
              <a:t> CJ, Escamilla RF. </a:t>
            </a:r>
            <a:r>
              <a:rPr lang="en-US" sz="1200" b="1" i="0" kern="1200" dirty="0" smtClean="0">
                <a:solidFill>
                  <a:schemeClr val="tx1"/>
                </a:solidFill>
                <a:effectLst/>
                <a:latin typeface="+mn-lt"/>
                <a:ea typeface="+mn-ea"/>
                <a:cs typeface="+mn-cs"/>
              </a:rPr>
              <a:t>Kinetics of baseball pitching with implications about injury mechanisms. </a:t>
            </a:r>
            <a:r>
              <a:rPr lang="da-DK" sz="1200" b="0" i="0" u="sng" kern="1200" dirty="0" smtClean="0">
                <a:solidFill>
                  <a:schemeClr val="tx1"/>
                </a:solidFill>
                <a:effectLst/>
                <a:latin typeface="+mn-lt"/>
                <a:ea typeface="+mn-ea"/>
                <a:cs typeface="+mn-cs"/>
                <a:hlinkClick r:id="rId3" tooltip="The American journal of sports medicine."/>
              </a:rPr>
              <a:t>Am J Sports Med.</a:t>
            </a:r>
            <a:r>
              <a:rPr lang="da-DK" sz="1200" b="0" i="0" kern="1200" dirty="0" smtClean="0">
                <a:solidFill>
                  <a:schemeClr val="tx1"/>
                </a:solidFill>
                <a:effectLst/>
                <a:latin typeface="+mn-lt"/>
                <a:ea typeface="+mn-ea"/>
                <a:cs typeface="+mn-cs"/>
              </a:rPr>
              <a:t> 1995 Mar-Apr;23(2):233-9.</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110</a:t>
            </a:fld>
            <a:endParaRPr lang="en-US"/>
          </a:p>
        </p:txBody>
      </p:sp>
    </p:spTree>
    <p:extLst>
      <p:ext uri="{BB962C8B-B14F-4D97-AF65-F5344CB8AC3E}">
        <p14:creationId xmlns:p14="http://schemas.microsoft.com/office/powerpoint/2010/main" val="29410394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577C7-B438-4FA4-B62A-BE5B11DEE610}" type="slidenum">
              <a:rPr lang="en-US" smtClean="0"/>
              <a:t>111</a:t>
            </a:fld>
            <a:endParaRPr lang="en-US"/>
          </a:p>
        </p:txBody>
      </p:sp>
    </p:spTree>
    <p:extLst>
      <p:ext uri="{BB962C8B-B14F-4D97-AF65-F5344CB8AC3E}">
        <p14:creationId xmlns:p14="http://schemas.microsoft.com/office/powerpoint/2010/main" val="37425189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jpg"/><Relationship Id="rId5" Type="http://schemas.microsoft.com/office/2007/relationships/hdphoto" Target="../media/hdphoto2.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4/20/2017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4/20/2017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pic>
        <p:nvPicPr>
          <p:cNvPr id="11" name="Content Placeholder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87228" y="6137073"/>
            <a:ext cx="1447800" cy="5135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4/20/2017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4/20/2017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4/20/2017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pic>
        <p:nvPicPr>
          <p:cNvPr id="10" name="Content Placeholder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87228" y="6137073"/>
            <a:ext cx="1447800" cy="513536"/>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package" Target="../embeddings/Microsoft_Excel_Worksheet1.xlsx"/></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ThE</a:t>
            </a:r>
            <a:r>
              <a:rPr lang="en-US" dirty="0" smtClean="0"/>
              <a:t> Baseball Elbow </a:t>
            </a:r>
            <a:endParaRPr lang="en-US" dirty="0"/>
          </a:p>
        </p:txBody>
      </p:sp>
      <p:sp>
        <p:nvSpPr>
          <p:cNvPr id="3" name="Subtitle 2"/>
          <p:cNvSpPr>
            <a:spLocks noGrp="1"/>
          </p:cNvSpPr>
          <p:nvPr>
            <p:ph type="subTitle" idx="1"/>
          </p:nvPr>
        </p:nvSpPr>
        <p:spPr/>
        <p:txBody>
          <a:bodyPr/>
          <a:lstStyle/>
          <a:p>
            <a:r>
              <a:rPr lang="en-US" dirty="0" smtClean="0"/>
              <a:t>BY: Lauren Kozar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840" y="4593908"/>
            <a:ext cx="3866920" cy="1371600"/>
          </a:xfrm>
          <a:prstGeom prst="rect">
            <a:avLst/>
          </a:prstGeom>
        </p:spPr>
      </p:pic>
    </p:spTree>
    <p:extLst>
      <p:ext uri="{BB962C8B-B14F-4D97-AF65-F5344CB8AC3E}">
        <p14:creationId xmlns:p14="http://schemas.microsoft.com/office/powerpoint/2010/main" val="197801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66" y="492287"/>
            <a:ext cx="10058400" cy="1609344"/>
          </a:xfrm>
        </p:spPr>
        <p:txBody>
          <a:bodyPr/>
          <a:lstStyle/>
          <a:p>
            <a:r>
              <a:rPr lang="en-US" u="sng" dirty="0" smtClean="0"/>
              <a:t>Radioulnar joint</a:t>
            </a:r>
            <a:r>
              <a:rPr lang="en-US" baseline="30000" dirty="0"/>
              <a:t>7</a:t>
            </a:r>
            <a:r>
              <a:rPr lang="en-US" dirty="0" smtClean="0"/>
              <a:t>  </a:t>
            </a:r>
            <a:endParaRPr lang="en-US" dirty="0"/>
          </a:p>
        </p:txBody>
      </p:sp>
      <p:sp>
        <p:nvSpPr>
          <p:cNvPr id="3" name="Content Placeholder 2"/>
          <p:cNvSpPr>
            <a:spLocks noGrp="1"/>
          </p:cNvSpPr>
          <p:nvPr>
            <p:ph idx="1"/>
          </p:nvPr>
        </p:nvSpPr>
        <p:spPr>
          <a:xfrm>
            <a:off x="852266" y="1916739"/>
            <a:ext cx="5135175" cy="3811048"/>
          </a:xfrm>
        </p:spPr>
        <p:txBody>
          <a:bodyPr>
            <a:normAutofit/>
          </a:bodyPr>
          <a:lstStyle/>
          <a:p>
            <a:r>
              <a:rPr lang="en-US" sz="2400" dirty="0" smtClean="0"/>
              <a:t>Radial head rotates around proximal ulna</a:t>
            </a:r>
          </a:p>
          <a:p>
            <a:r>
              <a:rPr lang="en-US" sz="2400" dirty="0" smtClean="0"/>
              <a:t>Distal radius rotates around distal ulna</a:t>
            </a:r>
          </a:p>
          <a:p>
            <a:r>
              <a:rPr lang="en-US" sz="2400" dirty="0" smtClean="0"/>
              <a:t>Radius and ulna are held tightly together between proximal and distal articulations by an interosseous membrane</a:t>
            </a:r>
            <a:endParaRPr lang="en-US" sz="2400" dirty="0"/>
          </a:p>
        </p:txBody>
      </p:sp>
      <p:pic>
        <p:nvPicPr>
          <p:cNvPr id="4098" name="Picture 2" descr="http://teachmeanatomy.info/wp-content/uploads/Articulating-Surfaces-of-the-Proximal-Radioulnar-J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648" y="1099834"/>
            <a:ext cx="5636713" cy="4500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51631" y="5612371"/>
            <a:ext cx="4301066" cy="230832"/>
          </a:xfrm>
          <a:prstGeom prst="rect">
            <a:avLst/>
          </a:prstGeom>
          <a:noFill/>
        </p:spPr>
        <p:txBody>
          <a:bodyPr wrap="square" rtlCol="0">
            <a:spAutoFit/>
          </a:bodyPr>
          <a:lstStyle/>
          <a:p>
            <a:r>
              <a:rPr lang="en-US" sz="900" dirty="0" smtClean="0"/>
              <a:t>Reprinted from TeachMeAnatomy, 2016</a:t>
            </a:r>
            <a:r>
              <a:rPr lang="en-US" sz="900" baseline="30000" dirty="0"/>
              <a:t>8</a:t>
            </a:r>
            <a:endParaRPr lang="en-US" sz="900" dirty="0"/>
          </a:p>
        </p:txBody>
      </p:sp>
      <p:sp>
        <p:nvSpPr>
          <p:cNvPr id="5" name="Rectangle 4"/>
          <p:cNvSpPr/>
          <p:nvPr/>
        </p:nvSpPr>
        <p:spPr>
          <a:xfrm>
            <a:off x="7803715" y="1916739"/>
            <a:ext cx="2943617" cy="1051929"/>
          </a:xfrm>
          <a:prstGeom prst="rect">
            <a:avLst/>
          </a:prstGeom>
          <a:no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7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7096"/>
            <a:ext cx="10058400" cy="1609344"/>
          </a:xfrm>
        </p:spPr>
        <p:txBody>
          <a:bodyPr/>
          <a:lstStyle/>
          <a:p>
            <a:r>
              <a:rPr lang="en-US" u="sng" dirty="0" smtClean="0"/>
              <a:t>Criteria for discharge</a:t>
            </a:r>
            <a:r>
              <a:rPr lang="en-US" baseline="30000" dirty="0" smtClean="0"/>
              <a:t>59</a:t>
            </a:r>
            <a:endParaRPr lang="en-US" dirty="0"/>
          </a:p>
        </p:txBody>
      </p:sp>
      <p:graphicFrame>
        <p:nvGraphicFramePr>
          <p:cNvPr id="7" name="Diagram 6"/>
          <p:cNvGraphicFramePr/>
          <p:nvPr>
            <p:extLst>
              <p:ext uri="{D42A27DB-BD31-4B8C-83A1-F6EECF244321}">
                <p14:modId xmlns:p14="http://schemas.microsoft.com/office/powerpoint/2010/main" val="1125865506"/>
              </p:ext>
            </p:extLst>
          </p:nvPr>
        </p:nvGraphicFramePr>
        <p:xfrm>
          <a:off x="2382861" y="1758446"/>
          <a:ext cx="7432374" cy="4711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708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0102"/>
            <a:ext cx="11292016" cy="1609344"/>
          </a:xfrm>
        </p:spPr>
        <p:txBody>
          <a:bodyPr/>
          <a:lstStyle/>
          <a:p>
            <a:r>
              <a:rPr lang="en-US" u="sng" dirty="0" smtClean="0"/>
              <a:t>Key Points during the Rehab process:</a:t>
            </a:r>
            <a:r>
              <a:rPr lang="en-US" baseline="30000" dirty="0" smtClean="0"/>
              <a:t>59,60,61</a:t>
            </a:r>
            <a:endParaRPr lang="en-US" dirty="0"/>
          </a:p>
        </p:txBody>
      </p:sp>
      <p:sp>
        <p:nvSpPr>
          <p:cNvPr id="3" name="Content Placeholder 2"/>
          <p:cNvSpPr>
            <a:spLocks noGrp="1"/>
          </p:cNvSpPr>
          <p:nvPr>
            <p:ph idx="1"/>
          </p:nvPr>
        </p:nvSpPr>
        <p:spPr>
          <a:xfrm>
            <a:off x="1208240" y="1784436"/>
            <a:ext cx="10858500" cy="5334000"/>
          </a:xfrm>
        </p:spPr>
        <p:txBody>
          <a:bodyPr>
            <a:normAutofit/>
          </a:bodyPr>
          <a:lstStyle/>
          <a:p>
            <a:r>
              <a:rPr lang="en-US" sz="2400" dirty="0" smtClean="0"/>
              <a:t>Restore normal UE ROM</a:t>
            </a:r>
          </a:p>
          <a:p>
            <a:r>
              <a:rPr lang="en-US" sz="2400" dirty="0" smtClean="0"/>
              <a:t>Restore Posterior Shoulder Flexibility </a:t>
            </a:r>
          </a:p>
          <a:p>
            <a:r>
              <a:rPr lang="en-US" sz="2400" dirty="0" smtClean="0"/>
              <a:t>Normalize NM Function – need a posterior strengthening bias</a:t>
            </a:r>
          </a:p>
          <a:p>
            <a:r>
              <a:rPr lang="en-US" sz="2400" dirty="0" smtClean="0"/>
              <a:t>Improve </a:t>
            </a:r>
            <a:r>
              <a:rPr lang="en-US" sz="2400" dirty="0"/>
              <a:t>endurance </a:t>
            </a:r>
          </a:p>
          <a:p>
            <a:r>
              <a:rPr lang="en-US" sz="2400" dirty="0" smtClean="0"/>
              <a:t>Improve power and speed </a:t>
            </a:r>
          </a:p>
          <a:p>
            <a:r>
              <a:rPr lang="en-US" sz="2400" dirty="0" smtClean="0"/>
              <a:t>Address kinetic chain</a:t>
            </a:r>
          </a:p>
          <a:p>
            <a:r>
              <a:rPr lang="en-US" sz="2400" dirty="0" smtClean="0"/>
              <a:t>Isolated forearm strengthening</a:t>
            </a:r>
          </a:p>
          <a:p>
            <a:r>
              <a:rPr lang="en-US" sz="2400" dirty="0" smtClean="0"/>
              <a:t>Return to throwing needs to be gradual, individualized, and allows for adequate rest/recovery </a:t>
            </a:r>
          </a:p>
          <a:p>
            <a:endParaRPr lang="en-US" dirty="0"/>
          </a:p>
        </p:txBody>
      </p:sp>
    </p:spTree>
    <p:extLst>
      <p:ext uri="{BB962C8B-B14F-4D97-AF65-F5344CB8AC3E}">
        <p14:creationId xmlns:p14="http://schemas.microsoft.com/office/powerpoint/2010/main" val="29048069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33" y="409476"/>
            <a:ext cx="11423737" cy="1609344"/>
          </a:xfrm>
        </p:spPr>
        <p:txBody>
          <a:bodyPr/>
          <a:lstStyle/>
          <a:p>
            <a:r>
              <a:rPr lang="en-US" u="sng" dirty="0" smtClean="0"/>
              <a:t>Key differences during the rehab Process:</a:t>
            </a:r>
            <a:endParaRPr lang="en-US" u="sng" dirty="0"/>
          </a:p>
        </p:txBody>
      </p:sp>
      <p:sp>
        <p:nvSpPr>
          <p:cNvPr id="3" name="Content Placeholder 2"/>
          <p:cNvSpPr>
            <a:spLocks noGrp="1"/>
          </p:cNvSpPr>
          <p:nvPr>
            <p:ph idx="1"/>
          </p:nvPr>
        </p:nvSpPr>
        <p:spPr>
          <a:xfrm>
            <a:off x="820454" y="1786416"/>
            <a:ext cx="10058400" cy="4677013"/>
          </a:xfrm>
        </p:spPr>
        <p:txBody>
          <a:bodyPr>
            <a:normAutofit/>
          </a:bodyPr>
          <a:lstStyle/>
          <a:p>
            <a:pPr lvl="1"/>
            <a:r>
              <a:rPr lang="en-US" sz="2400" dirty="0" smtClean="0"/>
              <a:t>Splint vs. brace</a:t>
            </a:r>
          </a:p>
          <a:p>
            <a:pPr lvl="1"/>
            <a:endParaRPr lang="en-US" sz="800" dirty="0" smtClean="0"/>
          </a:p>
          <a:p>
            <a:pPr lvl="1"/>
            <a:r>
              <a:rPr lang="en-US" sz="2400" dirty="0" smtClean="0"/>
              <a:t>Restoration of full wrist AROM </a:t>
            </a:r>
          </a:p>
          <a:p>
            <a:pPr lvl="1"/>
            <a:endParaRPr lang="en-US" sz="800" dirty="0" smtClean="0"/>
          </a:p>
          <a:p>
            <a:pPr lvl="1"/>
            <a:r>
              <a:rPr lang="en-US" sz="2400" dirty="0" smtClean="0"/>
              <a:t>Initiation of </a:t>
            </a:r>
            <a:r>
              <a:rPr lang="en-US" sz="2400" dirty="0"/>
              <a:t>e</a:t>
            </a:r>
            <a:r>
              <a:rPr lang="en-US" sz="2400" dirty="0" smtClean="0"/>
              <a:t>lbow isometrics</a:t>
            </a:r>
          </a:p>
          <a:p>
            <a:pPr lvl="1"/>
            <a:endParaRPr lang="en-US" sz="900" dirty="0" smtClean="0"/>
          </a:p>
          <a:p>
            <a:pPr lvl="1"/>
            <a:r>
              <a:rPr lang="en-US" sz="2400" dirty="0" smtClean="0"/>
              <a:t>Initiation of elbow isotonics</a:t>
            </a:r>
          </a:p>
          <a:p>
            <a:pPr lvl="1"/>
            <a:endParaRPr lang="en-US" sz="900" dirty="0" smtClean="0"/>
          </a:p>
          <a:p>
            <a:pPr lvl="1"/>
            <a:r>
              <a:rPr lang="en-US" sz="2400" dirty="0" smtClean="0"/>
              <a:t>Initiation of low load, long duration stretching</a:t>
            </a:r>
          </a:p>
          <a:p>
            <a:pPr lvl="1"/>
            <a:endParaRPr lang="en-US" sz="900" dirty="0" smtClean="0"/>
          </a:p>
          <a:p>
            <a:pPr lvl="1"/>
            <a:r>
              <a:rPr lang="en-US" sz="2400" dirty="0" smtClean="0"/>
              <a:t>Timing of core strengthening </a:t>
            </a:r>
          </a:p>
          <a:p>
            <a:pPr lvl="1"/>
            <a:endParaRPr lang="en-US" sz="800" dirty="0" smtClean="0"/>
          </a:p>
          <a:p>
            <a:pPr lvl="1"/>
            <a:r>
              <a:rPr lang="en-US" sz="2400" dirty="0" smtClean="0"/>
              <a:t>Initiation of plyos </a:t>
            </a:r>
          </a:p>
          <a:p>
            <a:pPr lvl="1"/>
            <a:endParaRPr lang="en-US" sz="900" dirty="0" smtClean="0"/>
          </a:p>
          <a:p>
            <a:pPr lvl="1"/>
            <a:r>
              <a:rPr lang="en-US" sz="2400" dirty="0" smtClean="0"/>
              <a:t>Return to sport  </a:t>
            </a:r>
          </a:p>
        </p:txBody>
      </p:sp>
    </p:spTree>
    <p:extLst>
      <p:ext uri="{BB962C8B-B14F-4D97-AF65-F5344CB8AC3E}">
        <p14:creationId xmlns:p14="http://schemas.microsoft.com/office/powerpoint/2010/main" val="23645034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74194" y="5685651"/>
            <a:ext cx="2393092" cy="1087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8348" y="275082"/>
            <a:ext cx="10058400" cy="1609344"/>
          </a:xfrm>
        </p:spPr>
        <p:txBody>
          <a:bodyPr/>
          <a:lstStyle/>
          <a:p>
            <a:r>
              <a:rPr lang="en-US" u="sng" dirty="0" smtClean="0"/>
              <a:t>Functional Activities:</a:t>
            </a:r>
            <a:endParaRPr lang="en-US" u="sng" dirty="0"/>
          </a:p>
        </p:txBody>
      </p:sp>
      <p:sp>
        <p:nvSpPr>
          <p:cNvPr id="3" name="Content Placeholder 2"/>
          <p:cNvSpPr>
            <a:spLocks noGrp="1"/>
          </p:cNvSpPr>
          <p:nvPr>
            <p:ph idx="1"/>
          </p:nvPr>
        </p:nvSpPr>
        <p:spPr>
          <a:xfrm>
            <a:off x="589953" y="1712243"/>
            <a:ext cx="10264902" cy="4517105"/>
          </a:xfrm>
        </p:spPr>
        <p:txBody>
          <a:bodyPr>
            <a:normAutofit/>
          </a:bodyPr>
          <a:lstStyle/>
          <a:p>
            <a:r>
              <a:rPr lang="en-US" sz="2800" dirty="0" smtClean="0"/>
              <a:t>Interval Throwing Program:</a:t>
            </a:r>
            <a:r>
              <a:rPr lang="en-US" sz="2800" baseline="30000" dirty="0" smtClean="0"/>
              <a:t>60</a:t>
            </a:r>
            <a:r>
              <a:rPr lang="en-US" sz="2800" dirty="0" smtClean="0"/>
              <a:t> </a:t>
            </a:r>
            <a:endParaRPr lang="en-US" sz="2800" dirty="0"/>
          </a:p>
          <a:p>
            <a:pPr lvl="1"/>
            <a:r>
              <a:rPr lang="en-US" sz="2400" dirty="0" smtClean="0"/>
              <a:t>The Ohio State University Throwing Progression: https://osuwmcdigital.osu.edu/sitetool/sites/sportsmedicinepublic/documents/rehab_protocols/ThrowingProgression_Baseball.pdf</a:t>
            </a:r>
          </a:p>
          <a:p>
            <a:r>
              <a:rPr lang="en-US" sz="2800" dirty="0" smtClean="0"/>
              <a:t>Hitting Program:</a:t>
            </a:r>
            <a:r>
              <a:rPr lang="en-US" sz="2800" baseline="30000" dirty="0" smtClean="0"/>
              <a:t>61</a:t>
            </a:r>
            <a:r>
              <a:rPr lang="en-US" sz="2800" dirty="0" smtClean="0"/>
              <a:t> </a:t>
            </a:r>
          </a:p>
          <a:p>
            <a:pPr lvl="1"/>
            <a:r>
              <a:rPr lang="en-US" sz="2400" dirty="0" smtClean="0"/>
              <a:t>Dry swings </a:t>
            </a:r>
            <a:r>
              <a:rPr lang="en-US" sz="2400" dirty="0" smtClean="0">
                <a:sym typeface="Wingdings" panose="05000000000000000000" pitchFamily="2" charset="2"/>
              </a:rPr>
              <a:t> off the tee  soft</a:t>
            </a:r>
          </a:p>
          <a:p>
            <a:pPr marL="274320" lvl="1" indent="0">
              <a:buNone/>
            </a:pPr>
            <a:r>
              <a:rPr lang="en-US" sz="2600" dirty="0">
                <a:sym typeface="Wingdings" panose="05000000000000000000" pitchFamily="2" charset="2"/>
              </a:rPr>
              <a:t>t</a:t>
            </a:r>
            <a:r>
              <a:rPr lang="en-US" sz="2600" dirty="0" smtClean="0">
                <a:sym typeface="Wingdings" panose="05000000000000000000" pitchFamily="2" charset="2"/>
              </a:rPr>
              <a:t>oss  live BP</a:t>
            </a:r>
            <a:endParaRPr lang="en-US" sz="2600" dirty="0" smtClean="0"/>
          </a:p>
          <a:p>
            <a:r>
              <a:rPr lang="en-US" sz="2800" dirty="0" smtClean="0"/>
              <a:t>Mound Program: 9 months</a:t>
            </a:r>
            <a:r>
              <a:rPr lang="en-US" sz="2800" baseline="30000" dirty="0" smtClean="0"/>
              <a:t>61</a:t>
            </a:r>
            <a:endParaRPr lang="en-US" sz="2800" dirty="0" smtClean="0"/>
          </a:p>
          <a:p>
            <a:r>
              <a:rPr lang="en-US" sz="2800" dirty="0" smtClean="0"/>
              <a:t>Return to Game: 12-16 months</a:t>
            </a:r>
            <a:r>
              <a:rPr lang="en-US" sz="2800" baseline="30000" dirty="0" smtClean="0"/>
              <a:t>61</a:t>
            </a:r>
            <a:r>
              <a:rPr lang="en-US" sz="2800" dirty="0" smtClean="0"/>
              <a:t> </a:t>
            </a:r>
            <a:endParaRPr lang="en-US" sz="2800" dirty="0"/>
          </a:p>
        </p:txBody>
      </p:sp>
      <p:pic>
        <p:nvPicPr>
          <p:cNvPr id="34818" name="Picture 2" descr="http://www8.pcmag.com/media/images/475335-baseball.jpg?thumb=y&amp;width=740&amp;height=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172" y="3545718"/>
            <a:ext cx="4914900" cy="2769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06743" y="6364758"/>
            <a:ext cx="5008605" cy="369332"/>
          </a:xfrm>
          <a:prstGeom prst="rect">
            <a:avLst/>
          </a:prstGeom>
          <a:noFill/>
        </p:spPr>
        <p:txBody>
          <a:bodyPr wrap="square" rtlCol="0">
            <a:spAutoFit/>
          </a:bodyPr>
          <a:lstStyle/>
          <a:p>
            <a:r>
              <a:rPr lang="en-US" sz="900" dirty="0" smtClean="0"/>
              <a:t>Baseball. </a:t>
            </a:r>
            <a:r>
              <a:rPr lang="en-US" sz="900" i="1" dirty="0"/>
              <a:t>PCMAG</a:t>
            </a:r>
            <a:r>
              <a:rPr lang="en-US" sz="900" dirty="0"/>
              <a:t>. http://</a:t>
            </a:r>
            <a:r>
              <a:rPr lang="en-US" sz="900" dirty="0" smtClean="0"/>
              <a:t>www.pcmag.com/article2/0,2817,2489437,00.asp. Published 2015. Accessed April 12, 2016.</a:t>
            </a:r>
            <a:endParaRPr lang="en-US" sz="900" dirty="0"/>
          </a:p>
        </p:txBody>
      </p:sp>
    </p:spTree>
    <p:extLst>
      <p:ext uri="{BB962C8B-B14F-4D97-AF65-F5344CB8AC3E}">
        <p14:creationId xmlns:p14="http://schemas.microsoft.com/office/powerpoint/2010/main" val="28662731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3034"/>
            <a:ext cx="10058400" cy="1609344"/>
          </a:xfrm>
        </p:spPr>
        <p:txBody>
          <a:bodyPr/>
          <a:lstStyle/>
          <a:p>
            <a:r>
              <a:rPr lang="en-US" u="sng" dirty="0" smtClean="0"/>
              <a:t>Future Research: </a:t>
            </a:r>
            <a:endParaRPr lang="en-US" u="sng" dirty="0"/>
          </a:p>
        </p:txBody>
      </p:sp>
      <p:sp>
        <p:nvSpPr>
          <p:cNvPr id="6" name="Rounded Rectangle 5"/>
          <p:cNvSpPr/>
          <p:nvPr/>
        </p:nvSpPr>
        <p:spPr>
          <a:xfrm>
            <a:off x="1069848" y="1992377"/>
            <a:ext cx="10058400" cy="1455224"/>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1067250" y="3751494"/>
            <a:ext cx="10058400" cy="1021755"/>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069846" y="5077143"/>
            <a:ext cx="10058401" cy="1021755"/>
          </a:xfrm>
          <a:prstGeom prst="round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220723" y="2171630"/>
            <a:ext cx="9756648" cy="1446550"/>
          </a:xfrm>
          <a:prstGeom prst="rect">
            <a:avLst/>
          </a:prstGeom>
          <a:noFill/>
        </p:spPr>
        <p:txBody>
          <a:bodyPr wrap="square" rtlCol="0">
            <a:spAutoFit/>
          </a:bodyPr>
          <a:lstStyle/>
          <a:p>
            <a:r>
              <a:rPr lang="en-US" sz="2400" dirty="0" smtClean="0">
                <a:solidFill>
                  <a:schemeClr val="bg1"/>
                </a:solidFill>
              </a:rPr>
              <a:t>1. “</a:t>
            </a:r>
            <a:r>
              <a:rPr lang="en-US" sz="2200" dirty="0" smtClean="0">
                <a:solidFill>
                  <a:schemeClr val="bg1"/>
                </a:solidFill>
              </a:rPr>
              <a:t>Should </a:t>
            </a:r>
            <a:r>
              <a:rPr lang="en-US" sz="2200" dirty="0">
                <a:solidFill>
                  <a:schemeClr val="bg1"/>
                </a:solidFill>
              </a:rPr>
              <a:t>evaluate the specific degree of humeral torsion that is associated with increased risk UCL injury in order </a:t>
            </a:r>
            <a:r>
              <a:rPr lang="en-US" sz="2200" dirty="0" smtClean="0">
                <a:solidFill>
                  <a:schemeClr val="bg1"/>
                </a:solidFill>
              </a:rPr>
              <a:t>to </a:t>
            </a:r>
            <a:r>
              <a:rPr lang="en-US" sz="2200" dirty="0">
                <a:solidFill>
                  <a:schemeClr val="bg1"/>
                </a:solidFill>
              </a:rPr>
              <a:t>enhance risk assessment, aid in player development, and injury prevention</a:t>
            </a:r>
            <a:r>
              <a:rPr lang="en-US" sz="2200" dirty="0" smtClean="0">
                <a:solidFill>
                  <a:schemeClr val="bg1"/>
                </a:solidFill>
              </a:rPr>
              <a:t>.”</a:t>
            </a:r>
            <a:r>
              <a:rPr lang="en-US" sz="2200" baseline="30000" dirty="0" smtClean="0">
                <a:solidFill>
                  <a:schemeClr val="bg1"/>
                </a:solidFill>
              </a:rPr>
              <a:t>30</a:t>
            </a:r>
            <a:endParaRPr lang="en-US" sz="2200" dirty="0">
              <a:solidFill>
                <a:schemeClr val="bg1"/>
              </a:solidFill>
            </a:endParaRPr>
          </a:p>
          <a:p>
            <a:endParaRPr lang="en-US" sz="2000" dirty="0">
              <a:solidFill>
                <a:schemeClr val="bg1"/>
              </a:solidFill>
            </a:endParaRPr>
          </a:p>
        </p:txBody>
      </p:sp>
      <p:sp>
        <p:nvSpPr>
          <p:cNvPr id="12" name="TextBox 11"/>
          <p:cNvSpPr txBox="1"/>
          <p:nvPr/>
        </p:nvSpPr>
        <p:spPr>
          <a:xfrm>
            <a:off x="1220723" y="4008999"/>
            <a:ext cx="9756648" cy="830997"/>
          </a:xfrm>
          <a:prstGeom prst="rect">
            <a:avLst/>
          </a:prstGeom>
          <a:noFill/>
        </p:spPr>
        <p:txBody>
          <a:bodyPr wrap="square" rtlCol="0">
            <a:spAutoFit/>
          </a:bodyPr>
          <a:lstStyle/>
          <a:p>
            <a:r>
              <a:rPr lang="en-US" sz="2400" dirty="0" smtClean="0">
                <a:solidFill>
                  <a:schemeClr val="bg1"/>
                </a:solidFill>
              </a:rPr>
              <a:t>2. </a:t>
            </a:r>
            <a:r>
              <a:rPr lang="en-US" sz="2400" dirty="0">
                <a:solidFill>
                  <a:schemeClr val="bg1"/>
                </a:solidFill>
              </a:rPr>
              <a:t>Determine an appropriate pitch count limit per game in the MLB </a:t>
            </a:r>
          </a:p>
          <a:p>
            <a:endParaRPr lang="en-US" sz="2400" dirty="0">
              <a:solidFill>
                <a:schemeClr val="bg1"/>
              </a:solidFill>
            </a:endParaRPr>
          </a:p>
        </p:txBody>
      </p:sp>
      <p:sp>
        <p:nvSpPr>
          <p:cNvPr id="13" name="TextBox 12"/>
          <p:cNvSpPr txBox="1"/>
          <p:nvPr/>
        </p:nvSpPr>
        <p:spPr>
          <a:xfrm>
            <a:off x="1220723" y="5157289"/>
            <a:ext cx="9756648" cy="830997"/>
          </a:xfrm>
          <a:prstGeom prst="rect">
            <a:avLst/>
          </a:prstGeom>
          <a:noFill/>
        </p:spPr>
        <p:txBody>
          <a:bodyPr wrap="square" rtlCol="0">
            <a:spAutoFit/>
          </a:bodyPr>
          <a:lstStyle/>
          <a:p>
            <a:r>
              <a:rPr lang="en-US" sz="2400" dirty="0" smtClean="0">
                <a:solidFill>
                  <a:schemeClr val="bg1"/>
                </a:solidFill>
              </a:rPr>
              <a:t>3. Differentiate </a:t>
            </a:r>
            <a:r>
              <a:rPr lang="en-US" sz="2400" dirty="0">
                <a:solidFill>
                  <a:schemeClr val="bg1"/>
                </a:solidFill>
              </a:rPr>
              <a:t>between the effects of different UCL reconstruction techniques on pitching performance statistics </a:t>
            </a:r>
          </a:p>
        </p:txBody>
      </p:sp>
    </p:spTree>
    <p:extLst>
      <p:ext uri="{BB962C8B-B14F-4D97-AF65-F5344CB8AC3E}">
        <p14:creationId xmlns:p14="http://schemas.microsoft.com/office/powerpoint/2010/main" val="8479720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r>
              <a:rPr lang="en-US" baseline="30000" dirty="0" smtClean="0"/>
              <a:t>12</a:t>
            </a:r>
            <a:r>
              <a:rPr lang="en-US" dirty="0" smtClean="0"/>
              <a:t> </a:t>
            </a:r>
            <a:endParaRPr lang="en-US" dirty="0"/>
          </a:p>
        </p:txBody>
      </p:sp>
      <p:sp>
        <p:nvSpPr>
          <p:cNvPr id="3" name="Text Placeholder 2"/>
          <p:cNvSpPr>
            <a:spLocks noGrp="1"/>
          </p:cNvSpPr>
          <p:nvPr>
            <p:ph type="body" idx="1"/>
          </p:nvPr>
        </p:nvSpPr>
        <p:spPr>
          <a:xfrm>
            <a:off x="2167128" y="3339872"/>
            <a:ext cx="9533805" cy="2353904"/>
          </a:xfrm>
        </p:spPr>
        <p:txBody>
          <a:bodyPr>
            <a:noAutofit/>
          </a:bodyPr>
          <a:lstStyle/>
          <a:p>
            <a:pPr marL="457200" indent="-457200">
              <a:buFont typeface="Arial" panose="020B0604020202020204" pitchFamily="34" charset="0"/>
              <a:buChar char="•"/>
            </a:pPr>
            <a:r>
              <a:rPr lang="en-US" sz="2400" dirty="0" smtClean="0"/>
              <a:t>Important to understand mechanics for both the treatment and prevention of UE injuries in youth and professional baseball pitchers</a:t>
            </a:r>
          </a:p>
          <a:p>
            <a:pPr marL="457200" indent="-457200">
              <a:buFont typeface="Arial" panose="020B0604020202020204" pitchFamily="34" charset="0"/>
              <a:buChar char="•"/>
            </a:pPr>
            <a:r>
              <a:rPr lang="en-US" sz="2400" dirty="0" smtClean="0"/>
              <a:t>Need efficient transfer of forces to reduce the stress on the shoulder and elbow</a:t>
            </a:r>
          </a:p>
          <a:p>
            <a:pPr marL="457200" indent="-457200">
              <a:buFont typeface="Arial" panose="020B0604020202020204" pitchFamily="34" charset="0"/>
              <a:buChar char="•"/>
            </a:pPr>
            <a:r>
              <a:rPr lang="en-US" sz="2400" dirty="0" smtClean="0"/>
              <a:t>Injuries can occur even with good mechanics secondary to overuse </a:t>
            </a:r>
          </a:p>
          <a:p>
            <a:pPr marL="457200" indent="-457200">
              <a:buFont typeface="Arial" panose="020B0604020202020204" pitchFamily="34" charset="0"/>
              <a:buChar char="•"/>
            </a:pPr>
            <a:r>
              <a:rPr lang="en-US" sz="2400" dirty="0" smtClean="0"/>
              <a:t>Future research is needed on this topic </a:t>
            </a:r>
            <a:endParaRPr lang="en-US" sz="2400" dirty="0"/>
          </a:p>
        </p:txBody>
      </p:sp>
    </p:spTree>
    <p:extLst>
      <p:ext uri="{BB962C8B-B14F-4D97-AF65-F5344CB8AC3E}">
        <p14:creationId xmlns:p14="http://schemas.microsoft.com/office/powerpoint/2010/main" val="39702991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The END…Any Questions?</a:t>
            </a:r>
            <a:endParaRPr lang="en-US" sz="8000" dirty="0"/>
          </a:p>
        </p:txBody>
      </p:sp>
    </p:spTree>
    <p:extLst>
      <p:ext uri="{BB962C8B-B14F-4D97-AF65-F5344CB8AC3E}">
        <p14:creationId xmlns:p14="http://schemas.microsoft.com/office/powerpoint/2010/main" val="6427085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80" y="20998"/>
            <a:ext cx="10058400" cy="1609344"/>
          </a:xfrm>
        </p:spPr>
        <p:txBody>
          <a:bodyPr/>
          <a:lstStyle/>
          <a:p>
            <a:pPr algn="ctr"/>
            <a:r>
              <a:rPr lang="en-US" dirty="0" smtClean="0"/>
              <a:t>Work Cited </a:t>
            </a:r>
            <a:endParaRPr lang="en-US" dirty="0"/>
          </a:p>
        </p:txBody>
      </p:sp>
      <p:sp>
        <p:nvSpPr>
          <p:cNvPr id="3" name="Content Placeholder 2"/>
          <p:cNvSpPr>
            <a:spLocks noGrp="1"/>
          </p:cNvSpPr>
          <p:nvPr>
            <p:ph idx="1"/>
          </p:nvPr>
        </p:nvSpPr>
        <p:spPr>
          <a:xfrm>
            <a:off x="273980" y="1173141"/>
            <a:ext cx="11697885" cy="5532459"/>
          </a:xfrm>
        </p:spPr>
        <p:txBody>
          <a:bodyPr>
            <a:normAutofit lnSpcReduction="10000"/>
          </a:bodyPr>
          <a:lstStyle/>
          <a:p>
            <a:pPr marL="342900" lvl="0" indent="-342900">
              <a:lnSpc>
                <a:spcPct val="100000"/>
              </a:lnSpc>
              <a:spcBef>
                <a:spcPts val="0"/>
              </a:spcBef>
              <a:buClr>
                <a:srgbClr val="C00000"/>
              </a:buClr>
              <a:buSzTx/>
              <a:buFont typeface="+mj-lt"/>
              <a:buAutoNum type="arabicPeriod"/>
              <a:defRPr/>
            </a:pPr>
            <a:r>
              <a:rPr lang="en-US" sz="1400" dirty="0" smtClean="0"/>
              <a:t>Fleisig </a:t>
            </a:r>
            <a:r>
              <a:rPr lang="en-US" sz="1400" dirty="0"/>
              <a:t>G, Andrews J, Cutter G, Weber A, </a:t>
            </a:r>
            <a:r>
              <a:rPr lang="en-US" sz="1400" dirty="0" err="1"/>
              <a:t>Loftice</a:t>
            </a:r>
            <a:r>
              <a:rPr lang="en-US" sz="1400" dirty="0"/>
              <a:t> J, McMichael C, </a:t>
            </a:r>
            <a:r>
              <a:rPr lang="en-US" sz="1400" dirty="0" err="1"/>
              <a:t>Hassell</a:t>
            </a:r>
            <a:r>
              <a:rPr lang="en-US" sz="1400" dirty="0"/>
              <a:t> N, Lyman S. Risk of Serious Injury for Young Baseball Pitchers A 10-Year Prospective Study. American Sports Medicine Institute. 2012; 4(5):419-424. </a:t>
            </a:r>
            <a:endParaRPr lang="en-US" sz="1400" dirty="0" smtClean="0"/>
          </a:p>
          <a:p>
            <a:pPr marL="342900" lvl="0" indent="-342900">
              <a:lnSpc>
                <a:spcPct val="100000"/>
              </a:lnSpc>
              <a:spcBef>
                <a:spcPts val="0"/>
              </a:spcBef>
              <a:buClr>
                <a:srgbClr val="C00000"/>
              </a:buClr>
              <a:buSzTx/>
              <a:buFont typeface="+mj-lt"/>
              <a:buAutoNum type="arabicPeriod"/>
              <a:defRPr/>
            </a:pPr>
            <a:r>
              <a:rPr lang="en-AU" sz="1400" dirty="0" smtClean="0"/>
              <a:t>MLB </a:t>
            </a:r>
            <a:r>
              <a:rPr lang="en-AU" sz="1400" dirty="0"/>
              <a:t>Staff. Opening day rosters feature 230 players born outside the U.S. </a:t>
            </a:r>
            <a:r>
              <a:rPr lang="en-AU" sz="1400" i="1" dirty="0"/>
              <a:t>MBL.com. </a:t>
            </a:r>
            <a:r>
              <a:rPr lang="en-AU" sz="1400" dirty="0"/>
              <a:t>http://m.mlb.com/news/article/198283814/week-ahead-yasiel-puig-among-trade-candidates/. Published April 6, 2015. Accessed August 29, 2016.</a:t>
            </a:r>
            <a:r>
              <a:rPr lang="en-AU" sz="1400" i="1" dirty="0"/>
              <a:t> </a:t>
            </a:r>
            <a:r>
              <a:rPr lang="en-AU" sz="1400" dirty="0"/>
              <a:t> </a:t>
            </a:r>
            <a:endParaRPr lang="en-US" sz="1400" dirty="0" smtClean="0"/>
          </a:p>
          <a:p>
            <a:pPr marL="342900" lvl="0" indent="-342900">
              <a:lnSpc>
                <a:spcPct val="100000"/>
              </a:lnSpc>
              <a:spcBef>
                <a:spcPts val="0"/>
              </a:spcBef>
              <a:buClr>
                <a:srgbClr val="C00000"/>
              </a:buClr>
              <a:buSzTx/>
              <a:buFont typeface="+mj-lt"/>
              <a:buAutoNum type="arabicPeriod"/>
              <a:defRPr/>
            </a:pPr>
            <a:r>
              <a:rPr lang="en-AU" sz="1400" dirty="0" smtClean="0"/>
              <a:t>Andrews</a:t>
            </a:r>
            <a:r>
              <a:rPr lang="en-AU" sz="1400" dirty="0"/>
              <a:t>. Tommy john FAQ. </a:t>
            </a:r>
            <a:r>
              <a:rPr lang="en-AU" sz="1400" i="1" dirty="0"/>
              <a:t>Pitch Smart USA. </a:t>
            </a:r>
            <a:r>
              <a:rPr lang="en-AU" sz="1400" dirty="0"/>
              <a:t>http://m.mlb.com/pitchsmart/tommy-john-faq. Updated February 12, 2016. Accessed August 29, 2016.</a:t>
            </a:r>
            <a:r>
              <a:rPr lang="en-AU" sz="1400" i="1" dirty="0"/>
              <a:t> </a:t>
            </a:r>
          </a:p>
          <a:p>
            <a:pPr marL="342900" lvl="0" indent="-342900">
              <a:lnSpc>
                <a:spcPct val="100000"/>
              </a:lnSpc>
              <a:spcBef>
                <a:spcPts val="0"/>
              </a:spcBef>
              <a:buClr>
                <a:srgbClr val="C00000"/>
              </a:buClr>
              <a:buSzTx/>
              <a:buAutoNum type="arabicPeriod"/>
              <a:defRPr/>
            </a:pPr>
            <a:r>
              <a:rPr lang="en-US" sz="1400" dirty="0" err="1" smtClean="0"/>
              <a:t>Lewek</a:t>
            </a:r>
            <a:r>
              <a:rPr lang="en-US" sz="1400" dirty="0" smtClean="0"/>
              <a:t> </a:t>
            </a:r>
            <a:r>
              <a:rPr lang="en-US" sz="1400" dirty="0"/>
              <a:t>M. Elbow/Forearm. Lecture presented at: the University of North Carolina Chapel Hill; October 20, 2014; Chapel Hill, NC. Accessed April 10</a:t>
            </a:r>
            <a:r>
              <a:rPr lang="en-US" sz="1400" baseline="30000" dirty="0"/>
              <a:t>th</a:t>
            </a:r>
            <a:r>
              <a:rPr lang="en-US" sz="1400" dirty="0"/>
              <a:t>, </a:t>
            </a:r>
            <a:r>
              <a:rPr lang="en-US" sz="1400" dirty="0" smtClean="0"/>
              <a:t>2016.</a:t>
            </a:r>
          </a:p>
          <a:p>
            <a:pPr marL="342900" lvl="0" indent="-342900">
              <a:lnSpc>
                <a:spcPct val="100000"/>
              </a:lnSpc>
              <a:spcBef>
                <a:spcPts val="0"/>
              </a:spcBef>
              <a:buClr>
                <a:srgbClr val="C00000"/>
              </a:buClr>
              <a:buSzTx/>
              <a:buAutoNum type="arabicPeriod"/>
              <a:defRPr/>
            </a:pPr>
            <a:r>
              <a:rPr lang="en-US" sz="1400" dirty="0" err="1" smtClean="0"/>
              <a:t>Hacke</a:t>
            </a:r>
            <a:r>
              <a:rPr lang="en-US" sz="1400" dirty="0" smtClean="0"/>
              <a:t> </a:t>
            </a:r>
            <a:r>
              <a:rPr lang="en-US" sz="1400" dirty="0"/>
              <a:t>J. Elbow, wrist and hand. Lecture Presented at: the University of North Carolina Chapel Hill; Fall 2015; Chapel Hill, NC. Accessed April 10</a:t>
            </a:r>
            <a:r>
              <a:rPr lang="en-US" sz="1400" baseline="30000" dirty="0"/>
              <a:t>th</a:t>
            </a:r>
            <a:r>
              <a:rPr lang="en-US" sz="1400" dirty="0"/>
              <a:t>, 2016. </a:t>
            </a:r>
            <a:endParaRPr lang="en-US" sz="1400" dirty="0" smtClean="0"/>
          </a:p>
          <a:p>
            <a:pPr marL="342900" indent="-342900">
              <a:lnSpc>
                <a:spcPct val="100000"/>
              </a:lnSpc>
              <a:spcBef>
                <a:spcPts val="0"/>
              </a:spcBef>
              <a:buClr>
                <a:srgbClr val="C00000"/>
              </a:buClr>
              <a:buSzTx/>
              <a:buFont typeface="Wingdings" pitchFamily="2" charset="2"/>
              <a:buAutoNum type="arabicPeriod"/>
              <a:defRPr/>
            </a:pPr>
            <a:r>
              <a:rPr lang="en-US" sz="1400" dirty="0" err="1" smtClean="0"/>
              <a:t>LaPres</a:t>
            </a:r>
            <a:r>
              <a:rPr lang="en-US" sz="1400" dirty="0" smtClean="0"/>
              <a:t> </a:t>
            </a:r>
            <a:r>
              <a:rPr lang="en-US" sz="1400" dirty="0"/>
              <a:t>J. Articulations. Lecture Presented at: Lone Star College – North Harris; 2012;  Houston, </a:t>
            </a:r>
            <a:r>
              <a:rPr lang="en-US" sz="1400" dirty="0" err="1"/>
              <a:t>Tx</a:t>
            </a:r>
            <a:r>
              <a:rPr lang="en-US" sz="1400" dirty="0"/>
              <a:t>. Accessed April 10</a:t>
            </a:r>
            <a:r>
              <a:rPr lang="en-US" sz="1400" baseline="30000" dirty="0"/>
              <a:t>th</a:t>
            </a:r>
            <a:r>
              <a:rPr lang="en-US" sz="1400" dirty="0"/>
              <a:t>, 2016. </a:t>
            </a:r>
            <a:endParaRPr lang="en-US" sz="1400" dirty="0" smtClean="0"/>
          </a:p>
          <a:p>
            <a:pPr marL="342900" indent="-342900">
              <a:lnSpc>
                <a:spcPct val="100000"/>
              </a:lnSpc>
              <a:spcBef>
                <a:spcPts val="0"/>
              </a:spcBef>
              <a:buClr>
                <a:srgbClr val="C00000"/>
              </a:buClr>
              <a:buSzTx/>
              <a:buFont typeface="Wingdings" pitchFamily="2" charset="2"/>
              <a:buAutoNum type="arabicPeriod"/>
              <a:defRPr/>
            </a:pPr>
            <a:r>
              <a:rPr lang="en-US" sz="1400" dirty="0" smtClean="0"/>
              <a:t>Floyd </a:t>
            </a:r>
            <a:r>
              <a:rPr lang="en-US" sz="1400" dirty="0"/>
              <a:t>RT. The elbow and radioulnar joints. Lecture presented at: Kean University;  Union and Hillside, NJ.  Accessed April 10</a:t>
            </a:r>
            <a:r>
              <a:rPr lang="en-US" sz="1400" baseline="30000" dirty="0"/>
              <a:t>th</a:t>
            </a:r>
            <a:r>
              <a:rPr lang="en-US" sz="1400" dirty="0"/>
              <a:t>, 2016</a:t>
            </a:r>
            <a:r>
              <a:rPr lang="en-US" sz="1400" dirty="0" smtClean="0"/>
              <a:t>.</a:t>
            </a:r>
          </a:p>
          <a:p>
            <a:pPr marL="342900" indent="-342900">
              <a:lnSpc>
                <a:spcPct val="100000"/>
              </a:lnSpc>
              <a:spcBef>
                <a:spcPts val="0"/>
              </a:spcBef>
              <a:buClr>
                <a:srgbClr val="C00000"/>
              </a:buClr>
              <a:buSzTx/>
              <a:buFont typeface="Wingdings" pitchFamily="2" charset="2"/>
              <a:buAutoNum type="arabicPeriod"/>
              <a:defRPr/>
            </a:pPr>
            <a:r>
              <a:rPr lang="en-US" sz="1400" dirty="0" smtClean="0"/>
              <a:t>Jones </a:t>
            </a:r>
            <a:r>
              <a:rPr lang="en-US" sz="1400" dirty="0"/>
              <a:t>O. The radioulnar joints. </a:t>
            </a:r>
            <a:r>
              <a:rPr lang="en-US" sz="1400" i="1" dirty="0"/>
              <a:t>TeachMeAnatomy. </a:t>
            </a:r>
            <a:r>
              <a:rPr lang="en-US" sz="1400" dirty="0"/>
              <a:t>http://teachmeanatomy.info/upper-limb/joints/radioulnar-joints/. Published April 3</a:t>
            </a:r>
            <a:r>
              <a:rPr lang="en-US" sz="1400" baseline="30000" dirty="0"/>
              <a:t>rd</a:t>
            </a:r>
            <a:r>
              <a:rPr lang="en-US" sz="1400" dirty="0"/>
              <a:t>, 2016. Accessed April 10</a:t>
            </a:r>
            <a:r>
              <a:rPr lang="en-US" sz="1400" baseline="30000" dirty="0"/>
              <a:t>th</a:t>
            </a:r>
            <a:r>
              <a:rPr lang="en-US" sz="1400" dirty="0"/>
              <a:t>, 2016. </a:t>
            </a:r>
            <a:endParaRPr lang="en-US" sz="1400" dirty="0" smtClean="0"/>
          </a:p>
          <a:p>
            <a:pPr marL="342900" indent="-342900">
              <a:lnSpc>
                <a:spcPct val="100000"/>
              </a:lnSpc>
              <a:spcBef>
                <a:spcPts val="0"/>
              </a:spcBef>
              <a:buClr>
                <a:srgbClr val="C00000"/>
              </a:buClr>
              <a:buSzTx/>
              <a:buFont typeface="Wingdings" pitchFamily="2" charset="2"/>
              <a:buAutoNum type="arabicPeriod"/>
              <a:defRPr/>
            </a:pPr>
            <a:r>
              <a:rPr lang="en-US" sz="1400" dirty="0"/>
              <a:t>Morrey BF. Articular and ligamentous contributions to the stability of the elbow joint. </a:t>
            </a:r>
            <a:r>
              <a:rPr lang="en-US" sz="1400" i="1" dirty="0"/>
              <a:t>The American Journal of Sports Medicine. </a:t>
            </a:r>
            <a:r>
              <a:rPr lang="en-US" sz="1400" dirty="0"/>
              <a:t>1983; 11(5): 315-319. doi:10.1177/036354658301100506. http://ajs.sagepub.com.libproxy.lib.unc.edu/content/11/5/315.full.pdf+html. Accessed April 10, 2016. </a:t>
            </a:r>
            <a:endParaRPr lang="en-US" sz="1400" dirty="0" smtClean="0"/>
          </a:p>
          <a:p>
            <a:pPr marL="342900" indent="-342900">
              <a:lnSpc>
                <a:spcPct val="100000"/>
              </a:lnSpc>
              <a:spcBef>
                <a:spcPts val="0"/>
              </a:spcBef>
              <a:buClr>
                <a:srgbClr val="C00000"/>
              </a:buClr>
              <a:buSzTx/>
              <a:buFont typeface="Wingdings" pitchFamily="2" charset="2"/>
              <a:buAutoNum type="arabicPeriod"/>
              <a:defRPr/>
            </a:pPr>
            <a:r>
              <a:rPr lang="en-US" sz="1400" dirty="0"/>
              <a:t>The throwing elbow.  Lecture presented at: HSS Sports Medicine Symposium; April 8</a:t>
            </a:r>
            <a:r>
              <a:rPr lang="en-US" sz="1400" baseline="30000" dirty="0"/>
              <a:t>th</a:t>
            </a:r>
            <a:r>
              <a:rPr lang="en-US" sz="1400" dirty="0"/>
              <a:t>, 2016; New York City, NY</a:t>
            </a:r>
            <a:r>
              <a:rPr lang="en-US" sz="1400" dirty="0" smtClean="0"/>
              <a:t>.</a:t>
            </a:r>
          </a:p>
          <a:p>
            <a:pPr marL="342900" indent="-342900">
              <a:lnSpc>
                <a:spcPct val="100000"/>
              </a:lnSpc>
              <a:spcBef>
                <a:spcPts val="0"/>
              </a:spcBef>
              <a:buClr>
                <a:srgbClr val="C00000"/>
              </a:buClr>
              <a:buSzTx/>
              <a:buFont typeface="Wingdings" pitchFamily="2" charset="2"/>
              <a:buAutoNum type="arabicPeriod"/>
              <a:defRPr/>
            </a:pPr>
            <a:r>
              <a:rPr lang="en-US" sz="1400" dirty="0" smtClean="0"/>
              <a:t>Wilk K, Arrigo C, Andrews JR.  Rehabilitation of the elbow in the throwing athlete. JOSPT. 1993; 17(6):305-317.</a:t>
            </a:r>
          </a:p>
          <a:p>
            <a:pPr marL="342900" indent="-342900">
              <a:lnSpc>
                <a:spcPct val="100000"/>
              </a:lnSpc>
              <a:spcBef>
                <a:spcPts val="0"/>
              </a:spcBef>
              <a:buClr>
                <a:srgbClr val="C00000"/>
              </a:buClr>
              <a:buSzTx/>
              <a:buFont typeface="Wingdings" pitchFamily="2" charset="2"/>
              <a:buAutoNum type="arabicPeriod"/>
              <a:defRPr/>
            </a:pPr>
            <a:r>
              <a:rPr lang="en-US" sz="1400" dirty="0" smtClean="0"/>
              <a:t>Wilk KE, </a:t>
            </a:r>
            <a:r>
              <a:rPr lang="en-US" sz="1400" dirty="0" err="1" smtClean="0"/>
              <a:t>Marcina</a:t>
            </a:r>
            <a:r>
              <a:rPr lang="en-US" sz="1400" dirty="0" smtClean="0"/>
              <a:t> LC, Cain EL, </a:t>
            </a:r>
            <a:r>
              <a:rPr lang="en-US" sz="1400" dirty="0" err="1" smtClean="0"/>
              <a:t>Dugas</a:t>
            </a:r>
            <a:r>
              <a:rPr lang="en-US" sz="1400" dirty="0" smtClean="0"/>
              <a:t> JR, Andrews JR. Rehabilitation of the overhead athlete’s elbow. </a:t>
            </a:r>
            <a:r>
              <a:rPr lang="en-US" sz="1400" i="1" dirty="0" smtClean="0"/>
              <a:t>Sports Health</a:t>
            </a:r>
            <a:r>
              <a:rPr lang="en-US" sz="1400" dirty="0" smtClean="0"/>
              <a:t>. 2012; 4(5):404-414.</a:t>
            </a:r>
            <a:endParaRPr lang="en-US" sz="1400" dirty="0"/>
          </a:p>
          <a:p>
            <a:pPr marL="342900" indent="-342900">
              <a:lnSpc>
                <a:spcPct val="100000"/>
              </a:lnSpc>
              <a:spcBef>
                <a:spcPts val="0"/>
              </a:spcBef>
              <a:buClr>
                <a:srgbClr val="C00000"/>
              </a:buClr>
              <a:buSzTx/>
              <a:buFont typeface="Wingdings" pitchFamily="2" charset="2"/>
              <a:buAutoNum type="arabicPeriod"/>
              <a:defRPr/>
            </a:pPr>
            <a:r>
              <a:rPr lang="en-US" sz="1400" dirty="0" smtClean="0"/>
              <a:t>Wright RW, Steger-May K, </a:t>
            </a:r>
            <a:r>
              <a:rPr lang="en-US" sz="1400" dirty="0" err="1" smtClean="0"/>
              <a:t>Wasserlauf</a:t>
            </a:r>
            <a:r>
              <a:rPr lang="en-US" sz="1400" dirty="0" smtClean="0"/>
              <a:t> BL, O’Neal ME, Weinberg BW, Paletta GA. Elbow range of motion in professional baseball pitchers. </a:t>
            </a:r>
            <a:r>
              <a:rPr lang="en-US" sz="1400" i="1" dirty="0" smtClean="0"/>
              <a:t>The American Journal of Sports Medicine</a:t>
            </a:r>
            <a:r>
              <a:rPr lang="en-US" sz="1400" dirty="0" smtClean="0"/>
              <a:t>. 2006; 34(2):190-193.</a:t>
            </a:r>
          </a:p>
          <a:p>
            <a:pPr marL="342900" indent="-342900">
              <a:lnSpc>
                <a:spcPct val="100000"/>
              </a:lnSpc>
              <a:spcBef>
                <a:spcPts val="0"/>
              </a:spcBef>
              <a:buClr>
                <a:srgbClr val="C00000"/>
              </a:buClr>
              <a:buSzTx/>
              <a:buFont typeface="Wingdings" pitchFamily="2" charset="2"/>
              <a:buAutoNum type="arabicPeriod"/>
              <a:defRPr/>
            </a:pPr>
            <a:r>
              <a:rPr lang="en-US" sz="1400" dirty="0" smtClean="0"/>
              <a:t>Ellenbecker </a:t>
            </a:r>
            <a:r>
              <a:rPr lang="en-US" sz="1400" dirty="0"/>
              <a:t>TS, </a:t>
            </a:r>
            <a:r>
              <a:rPr lang="en-US" sz="1400" dirty="0" err="1"/>
              <a:t>Mattalino</a:t>
            </a:r>
            <a:r>
              <a:rPr lang="en-US" sz="1400" dirty="0"/>
              <a:t> AJ, Elam EA, </a:t>
            </a:r>
            <a:r>
              <a:rPr lang="en-US" sz="1400" dirty="0" err="1"/>
              <a:t>Caplinger</a:t>
            </a:r>
            <a:r>
              <a:rPr lang="en-US" sz="1400" dirty="0"/>
              <a:t> </a:t>
            </a:r>
            <a:r>
              <a:rPr lang="en-US" sz="1400" dirty="0" smtClean="0"/>
              <a:t>RA. </a:t>
            </a:r>
            <a:r>
              <a:rPr lang="en-US" sz="1400" dirty="0"/>
              <a:t>Medial elbow joint laxity in professional baseball pitchers. A bilateral comparison using stress </a:t>
            </a:r>
            <a:r>
              <a:rPr lang="en-US" sz="1400" dirty="0" smtClean="0"/>
              <a:t>radiography. Am </a:t>
            </a:r>
            <a:r>
              <a:rPr lang="en-US" sz="1400" dirty="0"/>
              <a:t>J Sports Med. 1998 May-Jun; 26(3):</a:t>
            </a:r>
            <a:r>
              <a:rPr lang="en-US" sz="1400" dirty="0" smtClean="0"/>
              <a:t>420-4</a:t>
            </a:r>
          </a:p>
          <a:p>
            <a:pPr marL="342900" indent="-342900">
              <a:lnSpc>
                <a:spcPct val="100000"/>
              </a:lnSpc>
              <a:spcBef>
                <a:spcPts val="0"/>
              </a:spcBef>
              <a:buClr>
                <a:srgbClr val="C00000"/>
              </a:buClr>
              <a:buSzTx/>
              <a:buFont typeface="Wingdings" pitchFamily="2" charset="2"/>
              <a:buAutoNum type="arabicPeriod"/>
              <a:defRPr/>
            </a:pPr>
            <a:r>
              <a:rPr lang="en-US" sz="1400" dirty="0"/>
              <a:t>Sgori T. Biomechanics: are our bodies made to throw a baseball? Lecture Presented at: HSS Sports Medicine Symposium; April 8</a:t>
            </a:r>
            <a:r>
              <a:rPr lang="en-US" sz="1400" baseline="30000" dirty="0"/>
              <a:t>th</a:t>
            </a:r>
            <a:r>
              <a:rPr lang="en-US" sz="1400" dirty="0"/>
              <a:t>, 2016; New York City, NY.</a:t>
            </a:r>
          </a:p>
          <a:p>
            <a:pPr marL="342900" indent="-342900">
              <a:lnSpc>
                <a:spcPct val="100000"/>
              </a:lnSpc>
              <a:spcBef>
                <a:spcPts val="0"/>
              </a:spcBef>
              <a:buClr>
                <a:srgbClr val="C00000"/>
              </a:buClr>
              <a:buSzTx/>
              <a:buFont typeface="Wingdings" pitchFamily="2" charset="2"/>
              <a:buAutoNum type="arabicPeriod"/>
              <a:defRPr/>
            </a:pPr>
            <a:r>
              <a:rPr lang="en-US" sz="1400" dirty="0"/>
              <a:t>Escamilla R, Andrews JR. Shoulder Muscle Recruitment Patterns and Biomechanics during Upper Extremity Sports. Sports Med 2009; 39 (7): 569-590.</a:t>
            </a:r>
          </a:p>
          <a:p>
            <a:pPr marL="342900" indent="-342900">
              <a:lnSpc>
                <a:spcPct val="100000"/>
              </a:lnSpc>
              <a:spcBef>
                <a:spcPts val="0"/>
              </a:spcBef>
              <a:buClrTx/>
              <a:buSzTx/>
              <a:buFont typeface="Wingdings" pitchFamily="2" charset="2"/>
              <a:buAutoNum type="arabicPeriod"/>
              <a:defRPr/>
            </a:pPr>
            <a:endParaRPr lang="en-US" sz="1400" dirty="0"/>
          </a:p>
          <a:p>
            <a:pPr marL="342900" indent="-342900">
              <a:lnSpc>
                <a:spcPct val="100000"/>
              </a:lnSpc>
              <a:spcBef>
                <a:spcPts val="0"/>
              </a:spcBef>
              <a:buClrTx/>
              <a:buSzTx/>
              <a:buFont typeface="Wingdings" pitchFamily="2" charset="2"/>
              <a:buAutoNum type="arabicPeriod"/>
              <a:defRPr/>
            </a:pPr>
            <a:endParaRPr lang="en-US" sz="1400" dirty="0"/>
          </a:p>
          <a:p>
            <a:pPr marL="342900" indent="-342900">
              <a:lnSpc>
                <a:spcPct val="100000"/>
              </a:lnSpc>
              <a:spcBef>
                <a:spcPts val="0"/>
              </a:spcBef>
              <a:buClrTx/>
              <a:buSzTx/>
              <a:buFont typeface="Wingdings" pitchFamily="2" charset="2"/>
              <a:buAutoNum type="arabicPeriod"/>
              <a:defRPr/>
            </a:pPr>
            <a:endParaRPr lang="en-US" sz="1400" dirty="0"/>
          </a:p>
          <a:p>
            <a:pPr marL="342900" lvl="0" indent="-342900">
              <a:lnSpc>
                <a:spcPct val="100000"/>
              </a:lnSpc>
              <a:spcBef>
                <a:spcPts val="0"/>
              </a:spcBef>
              <a:buClrTx/>
              <a:buSzTx/>
              <a:buAutoNum type="arabicPeriod"/>
              <a:defRPr/>
            </a:pPr>
            <a:endParaRPr lang="en-US" sz="1400" dirty="0"/>
          </a:p>
          <a:p>
            <a:pPr marL="0" lvl="0" indent="0">
              <a:lnSpc>
                <a:spcPct val="100000"/>
              </a:lnSpc>
              <a:spcBef>
                <a:spcPts val="0"/>
              </a:spcBef>
              <a:buClrTx/>
              <a:buSzTx/>
              <a:buNone/>
              <a:defRPr/>
            </a:pPr>
            <a:endParaRPr lang="en-AU" sz="1400" i="1" dirty="0"/>
          </a:p>
          <a:p>
            <a:endParaRPr lang="en-US" sz="1200" dirty="0"/>
          </a:p>
        </p:txBody>
      </p:sp>
    </p:spTree>
    <p:extLst>
      <p:ext uri="{BB962C8B-B14F-4D97-AF65-F5344CB8AC3E}">
        <p14:creationId xmlns:p14="http://schemas.microsoft.com/office/powerpoint/2010/main" val="48778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80" y="20998"/>
            <a:ext cx="10058400" cy="1609344"/>
          </a:xfrm>
        </p:spPr>
        <p:txBody>
          <a:bodyPr/>
          <a:lstStyle/>
          <a:p>
            <a:pPr algn="ctr"/>
            <a:r>
              <a:rPr lang="en-US" dirty="0" smtClean="0"/>
              <a:t>Work Cited </a:t>
            </a:r>
            <a:endParaRPr lang="en-US" dirty="0"/>
          </a:p>
        </p:txBody>
      </p:sp>
      <p:sp>
        <p:nvSpPr>
          <p:cNvPr id="3" name="Content Placeholder 2"/>
          <p:cNvSpPr>
            <a:spLocks noGrp="1"/>
          </p:cNvSpPr>
          <p:nvPr>
            <p:ph idx="1"/>
          </p:nvPr>
        </p:nvSpPr>
        <p:spPr>
          <a:xfrm>
            <a:off x="273980" y="1173141"/>
            <a:ext cx="11697885" cy="5532459"/>
          </a:xfrm>
        </p:spPr>
        <p:txBody>
          <a:bodyPr>
            <a:normAutofit/>
          </a:bodyPr>
          <a:lstStyle/>
          <a:p>
            <a:pPr marL="342900" indent="-342900">
              <a:buFont typeface="+mj-lt"/>
              <a:buAutoNum type="arabicPeriod" startAt="17"/>
            </a:pPr>
            <a:r>
              <a:rPr lang="en-US" sz="1400" dirty="0"/>
              <a:t>Calabrese GJ. Pitching mechanics, revisited. Int J Supports Phys </a:t>
            </a:r>
            <a:r>
              <a:rPr lang="en-US" sz="1400" dirty="0" err="1"/>
              <a:t>Ther</a:t>
            </a:r>
            <a:r>
              <a:rPr lang="en-US" sz="1400" dirty="0"/>
              <a:t>. 2013; 8(5): 652-660</a:t>
            </a:r>
            <a:r>
              <a:rPr lang="en-US" sz="1400" dirty="0" smtClean="0"/>
              <a:t>.</a:t>
            </a:r>
          </a:p>
          <a:p>
            <a:pPr marL="342900" indent="-342900">
              <a:buFont typeface="+mj-lt"/>
              <a:buAutoNum type="arabicPeriod" startAt="17"/>
            </a:pPr>
            <a:r>
              <a:rPr lang="en-US" sz="1400" dirty="0"/>
              <a:t>Seroyer ST, </a:t>
            </a:r>
            <a:r>
              <a:rPr lang="en-US" sz="1400" dirty="0" err="1"/>
              <a:t>Nho</a:t>
            </a:r>
            <a:r>
              <a:rPr lang="en-US" sz="1400" dirty="0"/>
              <a:t> SJ, Bach BR, Bush-Joseph CA, Nicholson GP, Romeo AA. The kinetic chain in overhead pitching: its potential role for performance enhancement and injury prevention. Sports Health. 2010; 2(2):135-146. </a:t>
            </a:r>
            <a:endParaRPr lang="en-US" sz="1400" dirty="0" smtClean="0"/>
          </a:p>
          <a:p>
            <a:pPr marL="342900" indent="-342900">
              <a:buFont typeface="+mj-lt"/>
              <a:buAutoNum type="arabicPeriod" startAt="17"/>
            </a:pPr>
            <a:r>
              <a:rPr lang="en-US" sz="1400" dirty="0" smtClean="0"/>
              <a:t>Werner </a:t>
            </a:r>
            <a:r>
              <a:rPr lang="en-US" sz="1400" dirty="0"/>
              <a:t>SL, Murray TA, </a:t>
            </a:r>
            <a:r>
              <a:rPr lang="en-US" sz="1400" dirty="0" err="1"/>
              <a:t>Hwakins</a:t>
            </a:r>
            <a:r>
              <a:rPr lang="en-US" sz="1400" dirty="0"/>
              <a:t> RJ, Gill TJ. Relationship between throwing mechanics and elbow valgus in professional baseball pitchers. J Shoulder Elbow Surg. 2002;11:151-155</a:t>
            </a:r>
            <a:r>
              <a:rPr lang="en-US" sz="1400" dirty="0" smtClean="0"/>
              <a:t>.</a:t>
            </a:r>
          </a:p>
          <a:p>
            <a:pPr marL="342900" indent="-342900">
              <a:buFont typeface="+mj-lt"/>
              <a:buAutoNum type="arabicPeriod" startAt="17"/>
            </a:pPr>
            <a:r>
              <a:rPr lang="en-US" sz="1400" dirty="0"/>
              <a:t>Fleisig GS, Andrews JR, </a:t>
            </a:r>
            <a:r>
              <a:rPr lang="en-US" sz="1400" dirty="0" err="1"/>
              <a:t>Dillman</a:t>
            </a:r>
            <a:r>
              <a:rPr lang="en-US" sz="1400" dirty="0"/>
              <a:t> CJ, Escamilla RF. Kinetics of baseball pitching with implications about injury mechanisms. </a:t>
            </a:r>
            <a:r>
              <a:rPr lang="da-DK" sz="1400" i="1" dirty="0"/>
              <a:t>Am J Sports Med.</a:t>
            </a:r>
            <a:r>
              <a:rPr lang="da-DK" sz="1400" dirty="0"/>
              <a:t> 1995 Mar-Apr;23(2):233-9</a:t>
            </a:r>
            <a:r>
              <a:rPr lang="da-DK" sz="1400" dirty="0" smtClean="0"/>
              <a:t>.</a:t>
            </a:r>
          </a:p>
          <a:p>
            <a:pPr marL="342900" indent="-342900">
              <a:buFont typeface="+mj-lt"/>
              <a:buAutoNum type="arabicPeriod" startAt="17"/>
            </a:pPr>
            <a:r>
              <a:rPr lang="en-US" sz="1400" dirty="0"/>
              <a:t>Werner SL, Fleisig GS, </a:t>
            </a:r>
            <a:r>
              <a:rPr lang="en-US" sz="1400" dirty="0" err="1"/>
              <a:t>Dillman</a:t>
            </a:r>
            <a:r>
              <a:rPr lang="en-US" sz="1400" dirty="0"/>
              <a:t> CJ, Andrews JR. Biomechanics of the elbow during baseball pitching. J </a:t>
            </a:r>
            <a:r>
              <a:rPr lang="en-US" sz="1400" dirty="0" err="1"/>
              <a:t>Orthop</a:t>
            </a:r>
            <a:r>
              <a:rPr lang="en-US" sz="1400" dirty="0"/>
              <a:t> Sports Phys </a:t>
            </a:r>
            <a:r>
              <a:rPr lang="en-US" sz="1400" dirty="0" err="1"/>
              <a:t>Ther</a:t>
            </a:r>
            <a:r>
              <a:rPr lang="en-US" sz="1400" dirty="0"/>
              <a:t>. 1993 Jun;17(6):274-8</a:t>
            </a:r>
            <a:r>
              <a:rPr lang="en-US" sz="1400" dirty="0" smtClean="0"/>
              <a:t>.</a:t>
            </a:r>
          </a:p>
          <a:p>
            <a:pPr marL="342900" indent="-342900">
              <a:buFont typeface="+mj-lt"/>
              <a:buAutoNum type="arabicPeriod" startAt="17"/>
            </a:pPr>
            <a:r>
              <a:rPr lang="en-US" sz="1400" dirty="0" smtClean="0"/>
              <a:t>Werner SL, Guido JA, Stewart GW, </a:t>
            </a:r>
            <a:r>
              <a:rPr lang="en-US" sz="1400" dirty="0" err="1" smtClean="0"/>
              <a:t>McNeice</a:t>
            </a:r>
            <a:r>
              <a:rPr lang="en-US" sz="1400" dirty="0" smtClean="0"/>
              <a:t> RP, </a:t>
            </a:r>
            <a:r>
              <a:rPr lang="en-US" sz="1400" dirty="0" err="1" smtClean="0"/>
              <a:t>VanDyke</a:t>
            </a:r>
            <a:r>
              <a:rPr lang="en-US" sz="1400" dirty="0" smtClean="0"/>
              <a:t> T, Jones DG. Relationship between throwing mechanics and shoulder distraction in collegiate baseball pitchers</a:t>
            </a:r>
            <a:r>
              <a:rPr lang="en-US" sz="1400" i="1" dirty="0" smtClean="0"/>
              <a:t>. </a:t>
            </a:r>
            <a:r>
              <a:rPr lang="en-US" sz="1400" i="1" dirty="0"/>
              <a:t>Journal of Shoulder and Elbow </a:t>
            </a:r>
            <a:r>
              <a:rPr lang="en-US" sz="1400" i="1" dirty="0" smtClean="0"/>
              <a:t>Surgery</a:t>
            </a:r>
            <a:r>
              <a:rPr lang="en-US" sz="1400" dirty="0" smtClean="0"/>
              <a:t>. 2007; 16(1):37-42.</a:t>
            </a:r>
          </a:p>
          <a:p>
            <a:pPr marL="342900" indent="-342900">
              <a:buFont typeface="+mj-lt"/>
              <a:buAutoNum type="arabicPeriod" startAt="17"/>
            </a:pPr>
            <a:r>
              <a:rPr lang="en-US" sz="1400" dirty="0"/>
              <a:t>Sakata J, Nakamura E, </a:t>
            </a:r>
            <a:r>
              <a:rPr lang="en-US" sz="1400" dirty="0" err="1"/>
              <a:t>Suzukawa</a:t>
            </a:r>
            <a:r>
              <a:rPr lang="en-US" sz="1400" dirty="0"/>
              <a:t> M, </a:t>
            </a:r>
            <a:r>
              <a:rPr lang="en-US" sz="1400" dirty="0" err="1"/>
              <a:t>Akaike</a:t>
            </a:r>
            <a:r>
              <a:rPr lang="en-US" sz="1400" dirty="0"/>
              <a:t> A, </a:t>
            </a:r>
            <a:r>
              <a:rPr lang="en-US" sz="1400" dirty="0" err="1"/>
              <a:t>Shimiizu</a:t>
            </a:r>
            <a:r>
              <a:rPr lang="en-US" sz="1400" dirty="0"/>
              <a:t> K. Physical risk factors for a medial elbow injury in junior baseball players a prospective cohort study of 353 players. AJSM. 2017; 45(1):</a:t>
            </a:r>
            <a:r>
              <a:rPr lang="en-US" sz="1400" dirty="0" smtClean="0"/>
              <a:t>136-143</a:t>
            </a:r>
          </a:p>
          <a:p>
            <a:pPr marL="342900" indent="-342900">
              <a:buFont typeface="+mj-lt"/>
              <a:buAutoNum type="arabicPeriod" startAt="17"/>
            </a:pPr>
            <a:r>
              <a:rPr lang="en-US" sz="1400" dirty="0" smtClean="0"/>
              <a:t>Fleisig </a:t>
            </a:r>
            <a:r>
              <a:rPr lang="en-US" sz="1400" dirty="0"/>
              <a:t>GS, Andrews JR. Prevention of elbow injuries in youth baseball. </a:t>
            </a:r>
            <a:r>
              <a:rPr lang="en-US" sz="1400" i="1" dirty="0"/>
              <a:t>Sports Health</a:t>
            </a:r>
            <a:r>
              <a:rPr lang="en-US" sz="1400" dirty="0"/>
              <a:t>. 2012;4(5):</a:t>
            </a:r>
            <a:r>
              <a:rPr lang="en-US" sz="1400" dirty="0" smtClean="0"/>
              <a:t>419-424.</a:t>
            </a:r>
          </a:p>
          <a:p>
            <a:pPr marL="342900" indent="-342900">
              <a:buFont typeface="+mj-lt"/>
              <a:buAutoNum type="arabicPeriod" startAt="17"/>
            </a:pPr>
            <a:r>
              <a:rPr lang="en-US" sz="1400" dirty="0" smtClean="0"/>
              <a:t>Fleisig </a:t>
            </a:r>
            <a:r>
              <a:rPr lang="en-US" sz="1400" dirty="0"/>
              <a:t>GS, Andrews JR, Cutter GR, Weber A, </a:t>
            </a:r>
            <a:r>
              <a:rPr lang="en-US" sz="1400" dirty="0" err="1"/>
              <a:t>Loftice</a:t>
            </a:r>
            <a:r>
              <a:rPr lang="en-US" sz="1400" dirty="0"/>
              <a:t> J, McMichael C, </a:t>
            </a:r>
            <a:r>
              <a:rPr lang="en-US" sz="1400" dirty="0" err="1"/>
              <a:t>Hassell</a:t>
            </a:r>
            <a:r>
              <a:rPr lang="en-US" sz="1400" dirty="0"/>
              <a:t> N, Lyman S. Risk of serious injury for young baseball pitchers: a 10 year prospective study. </a:t>
            </a:r>
            <a:r>
              <a:rPr lang="en-US" sz="1400" i="1" dirty="0"/>
              <a:t>AJSM</a:t>
            </a:r>
            <a:r>
              <a:rPr lang="en-US" sz="1400" dirty="0"/>
              <a:t>. 2010; 39(2):253-257</a:t>
            </a:r>
            <a:r>
              <a:rPr lang="en-US" sz="1400" dirty="0" smtClean="0"/>
              <a:t>.</a:t>
            </a:r>
          </a:p>
          <a:p>
            <a:pPr marL="342900" indent="-342900">
              <a:buFont typeface="+mj-lt"/>
              <a:buAutoNum type="arabicPeriod" startAt="17"/>
            </a:pPr>
            <a:r>
              <a:rPr lang="en-US" sz="1400" dirty="0"/>
              <a:t>Solomito M, Garibay EJ, Woods JR, </a:t>
            </a:r>
            <a:r>
              <a:rPr lang="en-US" sz="1400" dirty="0" err="1"/>
              <a:t>Ounpuu</a:t>
            </a:r>
            <a:r>
              <a:rPr lang="en-US" sz="1400" dirty="0"/>
              <a:t> S, </a:t>
            </a:r>
            <a:r>
              <a:rPr lang="en-US" sz="1400" dirty="0" err="1"/>
              <a:t>Nissen</a:t>
            </a:r>
            <a:r>
              <a:rPr lang="en-US" sz="1400" dirty="0"/>
              <a:t> CW.  Lateral trunk lean in pitchers affects both ball velocity and upper extremity joint motions. AJSM. 2015; 43(5):1235-1240</a:t>
            </a:r>
            <a:r>
              <a:rPr lang="en-US" sz="1400" dirty="0" smtClean="0"/>
              <a:t>.</a:t>
            </a:r>
          </a:p>
          <a:p>
            <a:pPr marL="342900" indent="-342900">
              <a:buFont typeface="+mj-lt"/>
              <a:buAutoNum type="arabicPeriod" startAt="17"/>
            </a:pPr>
            <a:r>
              <a:rPr lang="en-US" sz="1400" dirty="0"/>
              <a:t>Altcheck DW. Biomechanics: are our bodies made to throw a baseball? Lecture Presented at: HSS Sports Medicine Symposium; April 8</a:t>
            </a:r>
            <a:r>
              <a:rPr lang="en-US" sz="1400" baseline="30000" dirty="0"/>
              <a:t>th</a:t>
            </a:r>
            <a:r>
              <a:rPr lang="en-US" sz="1400" dirty="0"/>
              <a:t>, 2016; New York City, NY</a:t>
            </a:r>
          </a:p>
          <a:p>
            <a:pPr marL="342900" indent="-342900">
              <a:buFont typeface="+mj-lt"/>
              <a:buAutoNum type="arabicPeriod" startAt="17"/>
            </a:pPr>
            <a:endParaRPr lang="en-US" sz="1400" dirty="0"/>
          </a:p>
          <a:p>
            <a:pPr marL="342900" indent="-342900">
              <a:buFont typeface="+mj-lt"/>
              <a:buAutoNum type="arabicPeriod" startAt="17"/>
            </a:pPr>
            <a:endParaRPr lang="en-US" sz="1400" dirty="0"/>
          </a:p>
          <a:p>
            <a:pPr marL="342900" indent="-342900">
              <a:buFont typeface="+mj-lt"/>
              <a:buAutoNum type="arabicPeriod" startAt="17"/>
            </a:pPr>
            <a:endParaRPr lang="en-US" sz="1400" dirty="0"/>
          </a:p>
          <a:p>
            <a:pPr marL="342900" indent="-342900">
              <a:buFont typeface="+mj-lt"/>
              <a:buAutoNum type="arabicPeriod" startAt="17"/>
            </a:pPr>
            <a:endParaRPr lang="en-US" sz="1400" dirty="0"/>
          </a:p>
          <a:p>
            <a:pPr marL="342900" indent="-342900">
              <a:buFont typeface="+mj-lt"/>
              <a:buAutoNum type="arabicPeriod" startAt="17"/>
            </a:pPr>
            <a:endParaRPr lang="en-US" sz="1400" dirty="0"/>
          </a:p>
          <a:p>
            <a:pPr marL="342900" indent="-342900">
              <a:buFont typeface="+mj-lt"/>
              <a:buAutoNum type="arabicPeriod" startAt="17"/>
            </a:pPr>
            <a:endParaRPr lang="en-US" sz="1400" dirty="0"/>
          </a:p>
          <a:p>
            <a:pPr marL="342900" indent="-342900">
              <a:buFont typeface="+mj-lt"/>
              <a:buAutoNum type="arabicPeriod" startAt="17"/>
            </a:pPr>
            <a:endParaRPr lang="en-US" sz="1400" dirty="0"/>
          </a:p>
          <a:p>
            <a:pPr marL="342900" indent="-342900">
              <a:buFont typeface="+mj-lt"/>
              <a:buAutoNum type="arabicPeriod" startAt="17"/>
            </a:pPr>
            <a:endParaRPr lang="en-US" sz="1400" dirty="0"/>
          </a:p>
        </p:txBody>
      </p:sp>
    </p:spTree>
    <p:extLst>
      <p:ext uri="{BB962C8B-B14F-4D97-AF65-F5344CB8AC3E}">
        <p14:creationId xmlns:p14="http://schemas.microsoft.com/office/powerpoint/2010/main" val="13908153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80" y="20998"/>
            <a:ext cx="10058400" cy="1609344"/>
          </a:xfrm>
        </p:spPr>
        <p:txBody>
          <a:bodyPr/>
          <a:lstStyle/>
          <a:p>
            <a:pPr algn="ctr"/>
            <a:r>
              <a:rPr lang="en-US" dirty="0" smtClean="0"/>
              <a:t>Work Cited </a:t>
            </a:r>
            <a:endParaRPr lang="en-US" dirty="0"/>
          </a:p>
        </p:txBody>
      </p:sp>
      <p:sp>
        <p:nvSpPr>
          <p:cNvPr id="3" name="Content Placeholder 2"/>
          <p:cNvSpPr>
            <a:spLocks noGrp="1"/>
          </p:cNvSpPr>
          <p:nvPr>
            <p:ph idx="1"/>
          </p:nvPr>
        </p:nvSpPr>
        <p:spPr>
          <a:xfrm>
            <a:off x="273980" y="1173141"/>
            <a:ext cx="11697885" cy="5532459"/>
          </a:xfrm>
        </p:spPr>
        <p:txBody>
          <a:bodyPr>
            <a:normAutofit lnSpcReduction="10000"/>
          </a:bodyPr>
          <a:lstStyle/>
          <a:p>
            <a:pPr marL="342900" indent="-342900">
              <a:buFont typeface="+mj-lt"/>
              <a:buAutoNum type="arabicPeriod" startAt="28"/>
            </a:pPr>
            <a:r>
              <a:rPr lang="en-US" sz="1400" dirty="0" smtClean="0"/>
              <a:t>Garrison JC, Cole MA, Conway JE, </a:t>
            </a:r>
            <a:r>
              <a:rPr lang="en-US" sz="1400" dirty="0" err="1" smtClean="0"/>
              <a:t>Macko</a:t>
            </a:r>
            <a:r>
              <a:rPr lang="en-US" sz="1400" dirty="0" smtClean="0"/>
              <a:t> MJ, Thigpen C, </a:t>
            </a:r>
            <a:r>
              <a:rPr lang="en-US" sz="1400" dirty="0" err="1" smtClean="0"/>
              <a:t>Shanley</a:t>
            </a:r>
            <a:r>
              <a:rPr lang="en-US" sz="1400" dirty="0" smtClean="0"/>
              <a:t> E. Shoulder range of motion deficits in baseball players with an ulnar collateral ligament tear. American Journal of Sports Medicine. 2012; 40(11):2597-2603</a:t>
            </a:r>
            <a:endParaRPr lang="en-US" sz="1400" dirty="0"/>
          </a:p>
          <a:p>
            <a:pPr marL="342900" indent="-342900">
              <a:buFont typeface="+mj-lt"/>
              <a:buAutoNum type="arabicPeriod" startAt="28"/>
            </a:pPr>
            <a:r>
              <a:rPr lang="en-US" sz="1400" dirty="0"/>
              <a:t>Davis JT,  </a:t>
            </a:r>
            <a:r>
              <a:rPr lang="en-US" sz="1400" dirty="0" err="1"/>
              <a:t>Limpisvasti</a:t>
            </a:r>
            <a:r>
              <a:rPr lang="en-US" sz="1400" dirty="0"/>
              <a:t> O, </a:t>
            </a:r>
            <a:r>
              <a:rPr lang="en-US" sz="1400" dirty="0" err="1"/>
              <a:t>Fluhme</a:t>
            </a:r>
            <a:r>
              <a:rPr lang="en-US" sz="1400" dirty="0"/>
              <a:t> D, Mohr KJ, </a:t>
            </a:r>
            <a:r>
              <a:rPr lang="en-US" sz="1400" dirty="0" err="1"/>
              <a:t>Yocum</a:t>
            </a:r>
            <a:r>
              <a:rPr lang="en-US" sz="1400" dirty="0"/>
              <a:t> LA, </a:t>
            </a:r>
            <a:r>
              <a:rPr lang="en-US" sz="1400" dirty="0" err="1"/>
              <a:t>Elattrache</a:t>
            </a:r>
            <a:r>
              <a:rPr lang="en-US" sz="1400" dirty="0"/>
              <a:t> NS, Jobe FW. The effect of pitching biomechanics on the upper extremity in youth and adolescent baseball pitchers</a:t>
            </a:r>
            <a:r>
              <a:rPr lang="en-US" sz="1400" i="1" dirty="0"/>
              <a:t>. Am J Sports Med.</a:t>
            </a:r>
            <a:r>
              <a:rPr lang="en-US" sz="1400" dirty="0"/>
              <a:t> 2009 Aug;37(8):1484-91. </a:t>
            </a:r>
            <a:r>
              <a:rPr lang="en-US" sz="1400" dirty="0" err="1"/>
              <a:t>doi</a:t>
            </a:r>
            <a:r>
              <a:rPr lang="en-US" sz="1400" dirty="0"/>
              <a:t>: </a:t>
            </a:r>
            <a:r>
              <a:rPr lang="en-US" sz="1400" dirty="0" smtClean="0"/>
              <a:t>10.1177/0363546509340226.</a:t>
            </a:r>
          </a:p>
          <a:p>
            <a:pPr marL="342900" indent="-342900">
              <a:buFont typeface="+mj-lt"/>
              <a:buAutoNum type="arabicPeriod" startAt="28"/>
            </a:pPr>
            <a:r>
              <a:rPr lang="en-US" sz="1400" dirty="0"/>
              <a:t>Polster JM, Bullen J, </a:t>
            </a:r>
            <a:r>
              <a:rPr lang="en-US" sz="1400" dirty="0" err="1"/>
              <a:t>Obuchowski</a:t>
            </a:r>
            <a:r>
              <a:rPr lang="en-US" sz="1400" dirty="0"/>
              <a:t> NA, Bryan JA, Soloff L, </a:t>
            </a:r>
            <a:r>
              <a:rPr lang="en-US" sz="1400" dirty="0" err="1"/>
              <a:t>Schickendantz</a:t>
            </a:r>
            <a:r>
              <a:rPr lang="en-US" sz="1400" dirty="0"/>
              <a:t>. Relationship between humeral torsion and </a:t>
            </a:r>
            <a:r>
              <a:rPr lang="en-US" sz="1400" dirty="0" err="1"/>
              <a:t>inury</a:t>
            </a:r>
            <a:r>
              <a:rPr lang="en-US" sz="1400" dirty="0"/>
              <a:t> in professional baseball pitchers. The American Journal of Sports Medicine. 2013; 41(9):2015-2021</a:t>
            </a:r>
            <a:r>
              <a:rPr lang="en-US" sz="1400" dirty="0" smtClean="0"/>
              <a:t>.</a:t>
            </a:r>
          </a:p>
          <a:p>
            <a:pPr marL="342900" indent="-342900">
              <a:buFont typeface="+mj-lt"/>
              <a:buAutoNum type="arabicPeriod" startAt="28"/>
            </a:pPr>
            <a:r>
              <a:rPr lang="en-US" sz="1400" dirty="0"/>
              <a:t>Noonan TJ, Thigpen </a:t>
            </a:r>
            <a:r>
              <a:rPr lang="en-US" sz="1400" dirty="0" smtClean="0"/>
              <a:t>CA</a:t>
            </a:r>
            <a:r>
              <a:rPr lang="en-US" sz="1400" dirty="0"/>
              <a:t>, Bailey LB, </a:t>
            </a:r>
            <a:r>
              <a:rPr lang="en-US" sz="1400" dirty="0" err="1"/>
              <a:t>Wyland</a:t>
            </a:r>
            <a:r>
              <a:rPr lang="en-US" sz="1400" dirty="0"/>
              <a:t> DJ, </a:t>
            </a:r>
            <a:r>
              <a:rPr lang="en-US" sz="1400" dirty="0" err="1"/>
              <a:t>Kissenberth</a:t>
            </a:r>
            <a:r>
              <a:rPr lang="en-US" sz="1400" dirty="0"/>
              <a:t> M, Hawkins RJ, </a:t>
            </a:r>
            <a:r>
              <a:rPr lang="en-US" sz="1400" dirty="0" err="1"/>
              <a:t>Shanley</a:t>
            </a:r>
            <a:r>
              <a:rPr lang="en-US" sz="1400" dirty="0"/>
              <a:t> E. Humeral torsion as a risk factor for shoulder and elbow injury in professional baseball pitchers. </a:t>
            </a:r>
            <a:r>
              <a:rPr lang="en-US" sz="1400" i="1" dirty="0"/>
              <a:t>Am J Sports </a:t>
            </a:r>
            <a:r>
              <a:rPr lang="en-US" sz="1400" i="1" dirty="0" smtClean="0"/>
              <a:t>Med</a:t>
            </a:r>
            <a:r>
              <a:rPr lang="en-US" sz="1400" dirty="0" smtClean="0"/>
              <a:t>.</a:t>
            </a:r>
            <a:r>
              <a:rPr lang="en-US" sz="1400" dirty="0"/>
              <a:t> 2016 Sep;44(9):2214-9. </a:t>
            </a:r>
            <a:r>
              <a:rPr lang="en-US" sz="1400" dirty="0" err="1"/>
              <a:t>doi</a:t>
            </a:r>
            <a:r>
              <a:rPr lang="en-US" sz="1400" dirty="0"/>
              <a:t>: 10.1177/0363546516648438. </a:t>
            </a:r>
            <a:endParaRPr lang="en-US" sz="1400" dirty="0" smtClean="0"/>
          </a:p>
          <a:p>
            <a:pPr marL="342900" indent="-342900">
              <a:buFont typeface="+mj-lt"/>
              <a:buAutoNum type="arabicPeriod" startAt="28"/>
            </a:pPr>
            <a:r>
              <a:rPr lang="en-US" sz="1400" dirty="0" smtClean="0"/>
              <a:t>Whiteside D, Martini DN, </a:t>
            </a:r>
            <a:r>
              <a:rPr lang="en-US" sz="1400" dirty="0" err="1" smtClean="0"/>
              <a:t>Lepley</a:t>
            </a:r>
            <a:r>
              <a:rPr lang="en-US" sz="1400" dirty="0" smtClean="0"/>
              <a:t> AS, </a:t>
            </a:r>
            <a:r>
              <a:rPr lang="en-US" sz="1400" dirty="0" err="1" smtClean="0"/>
              <a:t>Zemicke</a:t>
            </a:r>
            <a:r>
              <a:rPr lang="en-US" sz="1400" dirty="0" smtClean="0"/>
              <a:t> RF, Goulet GC. Predictors of ulnar collateral ligament reconstruction in major league baseball pitchers. The American Journal of Sports Medicine. 2016; 44(9)2202-2209.</a:t>
            </a:r>
            <a:endParaRPr lang="en-US" sz="1400" dirty="0"/>
          </a:p>
          <a:p>
            <a:pPr marL="342900" indent="-342900">
              <a:buFont typeface="+mj-lt"/>
              <a:buAutoNum type="arabicPeriod" startAt="28"/>
            </a:pPr>
            <a:r>
              <a:rPr lang="en-US" sz="1400" dirty="0" err="1"/>
              <a:t>Anz</a:t>
            </a:r>
            <a:r>
              <a:rPr lang="en-US" sz="1400" dirty="0"/>
              <a:t> A, Bushnell BD, Griffin LP, Noonan TJ, </a:t>
            </a:r>
            <a:r>
              <a:rPr lang="en-US" sz="1400" dirty="0" err="1"/>
              <a:t>Torry</a:t>
            </a:r>
            <a:r>
              <a:rPr lang="en-US" sz="1400" dirty="0"/>
              <a:t> MR, Hawkins RJ. Correlation of torque and elbow injury in professional baseball pitchers. </a:t>
            </a:r>
            <a:r>
              <a:rPr lang="en-US" sz="1400" i="1" dirty="0"/>
              <a:t>The American Journal of Sports Medicine.</a:t>
            </a:r>
            <a:r>
              <a:rPr lang="en-US" sz="1400" dirty="0"/>
              <a:t> 2010; 38(7):1368-1374. </a:t>
            </a:r>
          </a:p>
          <a:p>
            <a:pPr marL="342900" indent="-342900">
              <a:buFont typeface="+mj-lt"/>
              <a:buAutoNum type="arabicPeriod" startAt="28"/>
            </a:pPr>
            <a:r>
              <a:rPr lang="en-US" sz="1400" dirty="0"/>
              <a:t>Keller RA, Marshall NE, Guest JM, </a:t>
            </a:r>
            <a:r>
              <a:rPr lang="en-US" sz="1400" dirty="0" err="1"/>
              <a:t>Okoroha</a:t>
            </a:r>
            <a:r>
              <a:rPr lang="en-US" sz="1400" dirty="0"/>
              <a:t> KR, Jung EK, </a:t>
            </a:r>
            <a:r>
              <a:rPr lang="en-US" sz="1400" dirty="0" err="1"/>
              <a:t>Moutzouros</a:t>
            </a:r>
            <a:r>
              <a:rPr lang="en-US" sz="1400" dirty="0"/>
              <a:t> V. Major league baseball pitch velocity and pitch type associated with risk of ulnar collateral ligament injury. Journal of Shoulder and Elbow Surgery. 2016; 25(4):671-675</a:t>
            </a:r>
            <a:r>
              <a:rPr lang="en-US" sz="1400" dirty="0" smtClean="0"/>
              <a:t>.</a:t>
            </a:r>
          </a:p>
          <a:p>
            <a:pPr marL="342900" indent="-342900">
              <a:buFont typeface="+mj-lt"/>
              <a:buAutoNum type="arabicPeriod" startAt="28"/>
            </a:pPr>
            <a:r>
              <a:rPr lang="en-US" sz="1400" dirty="0"/>
              <a:t>Dines JS, Frank JB, </a:t>
            </a:r>
            <a:r>
              <a:rPr lang="en-US" sz="1400" dirty="0" err="1"/>
              <a:t>Akerman</a:t>
            </a:r>
            <a:r>
              <a:rPr lang="en-US" sz="1400" dirty="0"/>
              <a:t> M, </a:t>
            </a:r>
            <a:r>
              <a:rPr lang="en-US" sz="1400" dirty="0" err="1"/>
              <a:t>Yocum</a:t>
            </a:r>
            <a:r>
              <a:rPr lang="en-US" sz="1400" dirty="0"/>
              <a:t> LA. Glenohumeral internal rotation deficits in baseball players with ulnar collateral ligament insufficiency. The American Journal of Sports Medicine. 2009; 37(3):566-570</a:t>
            </a:r>
            <a:r>
              <a:rPr lang="en-US" sz="1400" dirty="0" smtClean="0"/>
              <a:t>.</a:t>
            </a:r>
          </a:p>
          <a:p>
            <a:pPr marL="342900" indent="-342900">
              <a:buFont typeface="+mj-lt"/>
              <a:buAutoNum type="arabicPeriod" startAt="28"/>
            </a:pPr>
            <a:r>
              <a:rPr lang="en-US" sz="1400" dirty="0"/>
              <a:t>Miller m, Hatch D. Medial UCL injury and valgus instability. </a:t>
            </a:r>
            <a:r>
              <a:rPr lang="en-US" sz="1400" dirty="0" err="1"/>
              <a:t>OrthoBullets</a:t>
            </a:r>
            <a:r>
              <a:rPr lang="en-US" sz="1400" dirty="0"/>
              <a:t>. http://www.orthobullets.com/sports/3079/medial-ucl-injury-and-valgus-instability. Published July 12, 2015. Accessed April 11, 2016</a:t>
            </a:r>
            <a:r>
              <a:rPr lang="en-US" sz="1400" dirty="0" smtClean="0"/>
              <a:t>.</a:t>
            </a:r>
          </a:p>
          <a:p>
            <a:pPr marL="342900" indent="-342900">
              <a:buFont typeface="+mj-lt"/>
              <a:buAutoNum type="arabicPeriod" startAt="28"/>
            </a:pPr>
            <a:r>
              <a:rPr lang="en-US" sz="1400" dirty="0"/>
              <a:t>Langer P, </a:t>
            </a:r>
            <a:r>
              <a:rPr lang="en-US" sz="1400" dirty="0" err="1"/>
              <a:t>Fadale</a:t>
            </a:r>
            <a:r>
              <a:rPr lang="en-US" sz="1400" dirty="0"/>
              <a:t> P, </a:t>
            </a:r>
            <a:r>
              <a:rPr lang="en-US" sz="1400" dirty="0" err="1"/>
              <a:t>Hulstyn</a:t>
            </a:r>
            <a:r>
              <a:rPr lang="en-US" sz="1400" dirty="0"/>
              <a:t> M. Evolution of the treatment options of ulnar collateral ligament injuries of the elbow. </a:t>
            </a:r>
            <a:r>
              <a:rPr lang="en-US" sz="1200" i="1" dirty="0"/>
              <a:t>Br J Sports Med. </a:t>
            </a:r>
            <a:r>
              <a:rPr lang="en-US" sz="1200" dirty="0"/>
              <a:t>2006 Jun; 40(6): 499–506.</a:t>
            </a:r>
            <a:endParaRPr lang="en-US" sz="1400" dirty="0"/>
          </a:p>
          <a:p>
            <a:pPr marL="342900" indent="-342900">
              <a:buFont typeface="+mj-lt"/>
              <a:buAutoNum type="arabicPeriod" startAt="28"/>
            </a:pPr>
            <a:r>
              <a:rPr lang="en-US" sz="1400" dirty="0" err="1"/>
              <a:t>Sjsu</a:t>
            </a:r>
            <a:r>
              <a:rPr lang="en-US" sz="1400" dirty="0"/>
              <a:t> D. Forearm and elbow pathologies. Lecture presented at: Kaiser Permanente Medical Group Santa Teresa Medical Center; Spring 2008; San Jose, Ca.</a:t>
            </a:r>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p:txBody>
      </p:sp>
    </p:spTree>
    <p:extLst>
      <p:ext uri="{BB962C8B-B14F-4D97-AF65-F5344CB8AC3E}">
        <p14:creationId xmlns:p14="http://schemas.microsoft.com/office/powerpoint/2010/main" val="1356692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81" y="455671"/>
            <a:ext cx="10058400" cy="1609344"/>
          </a:xfrm>
        </p:spPr>
        <p:txBody>
          <a:bodyPr/>
          <a:lstStyle/>
          <a:p>
            <a:r>
              <a:rPr lang="en-US" u="sng" dirty="0" smtClean="0"/>
              <a:t>Capsular and Ligamentous Support</a:t>
            </a:r>
            <a:r>
              <a:rPr lang="en-US" baseline="30000" dirty="0"/>
              <a:t>4</a:t>
            </a:r>
            <a:r>
              <a:rPr lang="en-US" dirty="0" smtClean="0"/>
              <a:t> </a:t>
            </a:r>
            <a:endParaRPr lang="en-US" dirty="0"/>
          </a:p>
        </p:txBody>
      </p:sp>
      <p:sp>
        <p:nvSpPr>
          <p:cNvPr id="3" name="Content Placeholder 2"/>
          <p:cNvSpPr>
            <a:spLocks noGrp="1"/>
          </p:cNvSpPr>
          <p:nvPr>
            <p:ph idx="1"/>
          </p:nvPr>
        </p:nvSpPr>
        <p:spPr>
          <a:xfrm>
            <a:off x="426381" y="2093976"/>
            <a:ext cx="6719485" cy="4281624"/>
          </a:xfrm>
        </p:spPr>
        <p:txBody>
          <a:bodyPr>
            <a:normAutofit/>
          </a:bodyPr>
          <a:lstStyle/>
          <a:p>
            <a:r>
              <a:rPr lang="en-US" sz="2400" dirty="0" smtClean="0"/>
              <a:t>Capsule is fairly large, loose, and weak </a:t>
            </a:r>
          </a:p>
          <a:p>
            <a:pPr lvl="1"/>
            <a:r>
              <a:rPr lang="en-US" sz="2000" dirty="0" smtClean="0"/>
              <a:t>Anterior and posterior capsule = weakest </a:t>
            </a:r>
          </a:p>
          <a:p>
            <a:r>
              <a:rPr lang="en-US" sz="2400" dirty="0" smtClean="0"/>
              <a:t>Capsule is reinforced by ligaments on medial and lateral sides</a:t>
            </a:r>
          </a:p>
          <a:p>
            <a:pPr lvl="1"/>
            <a:r>
              <a:rPr lang="en-US" sz="2000" dirty="0" smtClean="0"/>
              <a:t>Annular ligament </a:t>
            </a:r>
          </a:p>
          <a:p>
            <a:pPr lvl="1"/>
            <a:r>
              <a:rPr lang="en-US" sz="2000" dirty="0" smtClean="0"/>
              <a:t>Medial (Ulnar) Collateral Ligament </a:t>
            </a:r>
          </a:p>
          <a:p>
            <a:pPr lvl="1"/>
            <a:r>
              <a:rPr lang="en-US" sz="2000" dirty="0" smtClean="0"/>
              <a:t>Lateral (Radial) Collateral Ligament </a:t>
            </a:r>
          </a:p>
        </p:txBody>
      </p:sp>
      <p:pic>
        <p:nvPicPr>
          <p:cNvPr id="5122" name="Picture 2" descr="http://webmedia.unmc.edu/medicine/todd/dissection/idg07uljoints/p0421capsu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611" y="1761066"/>
            <a:ext cx="4803680" cy="431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059" y="5055474"/>
            <a:ext cx="2554431" cy="1349087"/>
          </a:xfrm>
          <a:prstGeom prst="rect">
            <a:avLst/>
          </a:prstGeom>
          <a:noFill/>
        </p:spPr>
        <p:txBody>
          <a:bodyPr wrap="square" rtlCol="0">
            <a:spAutoFit/>
          </a:bodyPr>
          <a:lstStyle/>
          <a:p>
            <a:r>
              <a:rPr lang="en-US" sz="900" dirty="0"/>
              <a:t>J</a:t>
            </a:r>
            <a:r>
              <a:rPr lang="en-US" sz="900" dirty="0" smtClean="0"/>
              <a:t>oints </a:t>
            </a:r>
            <a:r>
              <a:rPr lang="en-US" sz="900" dirty="0"/>
              <a:t>of upper limb. </a:t>
            </a:r>
            <a:r>
              <a:rPr lang="en-US" sz="900" i="1" dirty="0"/>
              <a:t>UNMC.edu. </a:t>
            </a:r>
            <a:r>
              <a:rPr lang="en-US" sz="900" dirty="0"/>
              <a:t>https://www.google.com/search?q=elbow+ligaments+and+capsule&amp;espv=2&amp;biw=942&amp;bih=919&amp;source=lnms&amp;tbm=isch&amp;sa=X&amp;ved=0ahUKEwiFtZ66tYTMAhUB7yYKHXdkBUsQ_AUIBigB#imgrc=7VKiNC3b-iOZnM%3A.  Accessed April 10, 2016.</a:t>
            </a:r>
          </a:p>
          <a:p>
            <a:endParaRPr lang="en-US" sz="2800" baseline="30000" dirty="0"/>
          </a:p>
        </p:txBody>
      </p:sp>
    </p:spTree>
    <p:extLst>
      <p:ext uri="{BB962C8B-B14F-4D97-AF65-F5344CB8AC3E}">
        <p14:creationId xmlns:p14="http://schemas.microsoft.com/office/powerpoint/2010/main" val="19093402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80" y="20998"/>
            <a:ext cx="10058400" cy="1609344"/>
          </a:xfrm>
        </p:spPr>
        <p:txBody>
          <a:bodyPr/>
          <a:lstStyle/>
          <a:p>
            <a:pPr algn="ctr"/>
            <a:r>
              <a:rPr lang="en-US" dirty="0" smtClean="0"/>
              <a:t>Work Cited </a:t>
            </a:r>
            <a:endParaRPr lang="en-US" dirty="0"/>
          </a:p>
        </p:txBody>
      </p:sp>
      <p:sp>
        <p:nvSpPr>
          <p:cNvPr id="3" name="Content Placeholder 2"/>
          <p:cNvSpPr>
            <a:spLocks noGrp="1"/>
          </p:cNvSpPr>
          <p:nvPr>
            <p:ph idx="1"/>
          </p:nvPr>
        </p:nvSpPr>
        <p:spPr>
          <a:xfrm>
            <a:off x="273980" y="1173141"/>
            <a:ext cx="11697885" cy="5532459"/>
          </a:xfrm>
        </p:spPr>
        <p:txBody>
          <a:bodyPr>
            <a:normAutofit fontScale="92500" lnSpcReduction="10000"/>
          </a:bodyPr>
          <a:lstStyle/>
          <a:p>
            <a:pPr marL="342900" indent="-342900">
              <a:buFont typeface="+mj-lt"/>
              <a:buAutoNum type="arabicPeriod" startAt="39"/>
            </a:pPr>
            <a:r>
              <a:rPr lang="en-US" sz="1400" dirty="0" smtClean="0"/>
              <a:t>Fortenbaugh D, </a:t>
            </a:r>
            <a:r>
              <a:rPr lang="en-US" sz="1400" dirty="0" err="1" smtClean="0"/>
              <a:t>Fleisig</a:t>
            </a:r>
            <a:r>
              <a:rPr lang="en-US" sz="1400" dirty="0" smtClean="0"/>
              <a:t> GS, Andrews. Baseball pitching biomechanics in relation to injury risk and performance. </a:t>
            </a:r>
            <a:r>
              <a:rPr lang="en-US" sz="1400" dirty="0"/>
              <a:t>Sports Health. 2009 Jul; 1(4): 314–320</a:t>
            </a:r>
            <a:r>
              <a:rPr lang="en-US" sz="1400" dirty="0" smtClean="0"/>
              <a:t>. </a:t>
            </a:r>
            <a:r>
              <a:rPr lang="en-US" sz="1400" dirty="0" err="1"/>
              <a:t>doi</a:t>
            </a:r>
            <a:r>
              <a:rPr lang="en-US" sz="1400" dirty="0"/>
              <a:t>:  </a:t>
            </a:r>
            <a:r>
              <a:rPr lang="en-US" sz="1400" dirty="0" smtClean="0"/>
              <a:t>10.1177/1941738109338546.</a:t>
            </a:r>
          </a:p>
          <a:p>
            <a:pPr marL="342900" indent="-342900">
              <a:buFont typeface="+mj-lt"/>
              <a:buAutoNum type="arabicPeriod" startAt="39"/>
            </a:pPr>
            <a:r>
              <a:rPr lang="en-US" sz="1400" dirty="0" smtClean="0"/>
              <a:t>Ellis S. </a:t>
            </a:r>
            <a:r>
              <a:rPr lang="en-US" sz="1400" dirty="0"/>
              <a:t>Pitching Faults. </a:t>
            </a:r>
            <a:r>
              <a:rPr lang="en-US" sz="1400" dirty="0" smtClean="0"/>
              <a:t>The Complete Pitcher. http</a:t>
            </a:r>
            <a:r>
              <a:rPr lang="en-US" sz="1400" dirty="0"/>
              <a:t>://</a:t>
            </a:r>
            <a:r>
              <a:rPr lang="en-US" sz="1400" dirty="0" smtClean="0"/>
              <a:t>www.thecompletepitcher.com/pitching_faults.htm Accessed April 1, 2017. </a:t>
            </a:r>
          </a:p>
          <a:p>
            <a:pPr marL="342900" indent="-342900">
              <a:buFont typeface="+mj-lt"/>
              <a:buAutoNum type="arabicPeriod" startAt="39"/>
            </a:pPr>
            <a:r>
              <a:rPr lang="en-US" sz="1400" dirty="0" err="1"/>
              <a:t>Rettig</a:t>
            </a:r>
            <a:r>
              <a:rPr lang="en-US" sz="1400" dirty="0"/>
              <a:t> AC, Sherrill C, Snead DS, </a:t>
            </a:r>
            <a:r>
              <a:rPr lang="en-US" sz="1400" dirty="0" err="1"/>
              <a:t>Mendler</a:t>
            </a:r>
            <a:r>
              <a:rPr lang="en-US" sz="1400" dirty="0"/>
              <a:t> JC, </a:t>
            </a:r>
            <a:r>
              <a:rPr lang="en-US" sz="1400" dirty="0" err="1"/>
              <a:t>Mieling</a:t>
            </a:r>
            <a:r>
              <a:rPr lang="en-US" sz="1400" dirty="0"/>
              <a:t> P. Nonoperative treatment of ulnar collateral ligament injuries in throwing athletes. Am J Sports Med. 2001;29(1):</a:t>
            </a:r>
            <a:r>
              <a:rPr lang="en-US" sz="1400" dirty="0" smtClean="0"/>
              <a:t>15–17.</a:t>
            </a:r>
          </a:p>
          <a:p>
            <a:pPr marL="342900" indent="-342900">
              <a:buFont typeface="+mj-lt"/>
              <a:buAutoNum type="arabicPeriod" startAt="39"/>
            </a:pPr>
            <a:r>
              <a:rPr lang="en-US" sz="1400" dirty="0" smtClean="0"/>
              <a:t>Kim NR,</a:t>
            </a:r>
            <a:r>
              <a:rPr lang="en-US" sz="1400" dirty="0"/>
              <a:t> Moon SG, </a:t>
            </a:r>
            <a:r>
              <a:rPr lang="en-US" sz="1400" dirty="0" err="1"/>
              <a:t>Ko</a:t>
            </a:r>
            <a:r>
              <a:rPr lang="en-US" sz="1400" dirty="0"/>
              <a:t> SM, Moon </a:t>
            </a:r>
            <a:r>
              <a:rPr lang="en-US" sz="1400" dirty="0" smtClean="0"/>
              <a:t>WJ,</a:t>
            </a:r>
            <a:r>
              <a:rPr lang="en-US" sz="1400" dirty="0"/>
              <a:t> Choi JW, Park </a:t>
            </a:r>
            <a:r>
              <a:rPr lang="en-US" sz="1400" dirty="0" smtClean="0"/>
              <a:t>JY. </a:t>
            </a:r>
            <a:r>
              <a:rPr lang="en-US" sz="1400" dirty="0"/>
              <a:t>MR imaging of ulnar collateral ligament injury in baseball players: value for predicting rehabilitation outcome</a:t>
            </a:r>
            <a:r>
              <a:rPr lang="en-US" sz="1400" dirty="0" smtClean="0"/>
              <a:t>. </a:t>
            </a:r>
            <a:r>
              <a:rPr lang="en-US" sz="1400" i="1" dirty="0" err="1"/>
              <a:t>Eur</a:t>
            </a:r>
            <a:r>
              <a:rPr lang="en-US" sz="1400" i="1" dirty="0"/>
              <a:t> J </a:t>
            </a:r>
            <a:r>
              <a:rPr lang="en-US" sz="1400" i="1" dirty="0" err="1"/>
              <a:t>Radiol</a:t>
            </a:r>
            <a:r>
              <a:rPr lang="en-US" sz="1400" dirty="0"/>
              <a:t>. 2011 Dec;80(3):e422-6. </a:t>
            </a:r>
            <a:r>
              <a:rPr lang="en-US" sz="1400" dirty="0" err="1"/>
              <a:t>doi</a:t>
            </a:r>
            <a:r>
              <a:rPr lang="en-US" sz="1400" dirty="0"/>
              <a:t>: 10.1016/j.ejrad.2010.12.041</a:t>
            </a:r>
            <a:r>
              <a:rPr lang="en-US" sz="1400" dirty="0" smtClean="0"/>
              <a:t>.</a:t>
            </a:r>
          </a:p>
          <a:p>
            <a:pPr marL="342900" indent="-342900">
              <a:buFont typeface="+mj-lt"/>
              <a:buAutoNum type="arabicPeriod" startAt="39"/>
            </a:pPr>
            <a:r>
              <a:rPr lang="en-US" sz="1400" dirty="0" smtClean="0"/>
              <a:t>Furushima K, Itoh Y, </a:t>
            </a:r>
            <a:r>
              <a:rPr lang="en-US" sz="1400" dirty="0" err="1" smtClean="0"/>
              <a:t>Iwabu</a:t>
            </a:r>
            <a:r>
              <a:rPr lang="en-US" sz="1400" dirty="0" smtClean="0"/>
              <a:t> S. </a:t>
            </a:r>
            <a:r>
              <a:rPr lang="en-US" sz="1400" dirty="0"/>
              <a:t>What are the Risk Factors for Failure after Conservative Treatment of Ulnar Collateral Ligament Injuries of the Elbow in Baseball Players</a:t>
            </a:r>
            <a:r>
              <a:rPr lang="en-US" sz="1400" dirty="0" smtClean="0"/>
              <a:t>? </a:t>
            </a:r>
            <a:r>
              <a:rPr lang="en-US" sz="1400" i="1" dirty="0" err="1"/>
              <a:t>Orthop</a:t>
            </a:r>
            <a:r>
              <a:rPr lang="en-US" sz="1400" i="1" dirty="0"/>
              <a:t> J Sports Med</a:t>
            </a:r>
            <a:r>
              <a:rPr lang="en-US" sz="1400" dirty="0"/>
              <a:t>. 2013 Sep; 1(4 </a:t>
            </a:r>
            <a:r>
              <a:rPr lang="en-US" sz="1400" dirty="0" err="1"/>
              <a:t>Suppl</a:t>
            </a:r>
            <a:r>
              <a:rPr lang="en-US" sz="1400" dirty="0"/>
              <a:t>): 2325967113S00015</a:t>
            </a:r>
            <a:r>
              <a:rPr lang="en-US" sz="1400" dirty="0" smtClean="0"/>
              <a:t>. </a:t>
            </a:r>
            <a:r>
              <a:rPr lang="en-US" sz="1400" dirty="0" err="1"/>
              <a:t>doi</a:t>
            </a:r>
            <a:r>
              <a:rPr lang="en-US" sz="1400" dirty="0"/>
              <a:t>:  </a:t>
            </a:r>
            <a:r>
              <a:rPr lang="en-US" sz="1400" dirty="0" smtClean="0"/>
              <a:t>10.1177/2325967113S00015.</a:t>
            </a:r>
          </a:p>
          <a:p>
            <a:pPr marL="342900" indent="-342900">
              <a:buFont typeface="+mj-lt"/>
              <a:buAutoNum type="arabicPeriod" startAt="39"/>
            </a:pPr>
            <a:r>
              <a:rPr lang="en-AU" sz="1400" dirty="0">
                <a:ea typeface="Times New Roman" panose="02020603050405020304" pitchFamily="18" charset="0"/>
                <a:cs typeface="Times New Roman" panose="02020603050405020304" pitchFamily="18" charset="0"/>
              </a:rPr>
              <a:t>Watson JN, McQueen P, Hutchinson MR. A systematic review of ulnar collateral ligament reconstruction techniques. </a:t>
            </a:r>
            <a:r>
              <a:rPr lang="en-AU" sz="1400" i="1" dirty="0">
                <a:ea typeface="Times New Roman" panose="02020603050405020304" pitchFamily="18" charset="0"/>
                <a:cs typeface="Times New Roman" panose="02020603050405020304" pitchFamily="18" charset="0"/>
              </a:rPr>
              <a:t>Am J Sports Med</a:t>
            </a:r>
            <a:r>
              <a:rPr lang="en-AU" sz="1400" dirty="0">
                <a:ea typeface="Times New Roman" panose="02020603050405020304" pitchFamily="18" charset="0"/>
                <a:cs typeface="Times New Roman" panose="02020603050405020304" pitchFamily="18" charset="0"/>
              </a:rPr>
              <a:t>. 2014;42(10):2510-2516. doi:10.1177/0363546513509051</a:t>
            </a:r>
            <a:endParaRPr lang="en-US" sz="1400" dirty="0" smtClean="0"/>
          </a:p>
          <a:p>
            <a:pPr marL="342900" indent="-342900">
              <a:buFont typeface="+mj-lt"/>
              <a:buAutoNum type="arabicPeriod" startAt="39"/>
            </a:pPr>
            <a:r>
              <a:rPr lang="en-US" sz="1400" dirty="0" err="1" smtClean="0"/>
              <a:t>Redler</a:t>
            </a:r>
            <a:r>
              <a:rPr lang="en-US" sz="1400" dirty="0" smtClean="0"/>
              <a:t> LH, </a:t>
            </a:r>
            <a:r>
              <a:rPr lang="en-US" sz="1400" dirty="0" err="1" smtClean="0"/>
              <a:t>Degen</a:t>
            </a:r>
            <a:r>
              <a:rPr lang="en-US" sz="1400" dirty="0" smtClean="0"/>
              <a:t> RM, McDonald LS, Altcheck DW, Dines JS. Elbow ulnar collateral ligament injuries in athletes: can we improve our outcomes? </a:t>
            </a:r>
            <a:r>
              <a:rPr lang="en-US" sz="1400" i="1" dirty="0"/>
              <a:t>World J </a:t>
            </a:r>
            <a:r>
              <a:rPr lang="en-US" sz="1400" i="1" dirty="0" err="1"/>
              <a:t>Orthop</a:t>
            </a:r>
            <a:r>
              <a:rPr lang="en-US" sz="1400" dirty="0"/>
              <a:t>. 2016 Apr 18; 7(4): 229–243</a:t>
            </a:r>
            <a:r>
              <a:rPr lang="en-US" sz="1400" dirty="0" smtClean="0"/>
              <a:t>.</a:t>
            </a:r>
          </a:p>
          <a:p>
            <a:pPr marL="342900" indent="-342900">
              <a:buFont typeface="+mj-lt"/>
              <a:buAutoNum type="arabicPeriod" startAt="39"/>
            </a:pPr>
            <a:r>
              <a:rPr lang="en-US" sz="1400" dirty="0" smtClean="0"/>
              <a:t>Bowers </a:t>
            </a:r>
            <a:r>
              <a:rPr lang="en-US" sz="1400" dirty="0"/>
              <a:t>AL, Dines JS, Dines DM, Altcheck DW. Elbow medial ulnar collateral ligament reconstruction: Clinical relevance and the docking technique. </a:t>
            </a:r>
            <a:r>
              <a:rPr lang="en-US" sz="1400" i="1" dirty="0"/>
              <a:t>Journal of Shoulder and Elbow Surgery. </a:t>
            </a:r>
            <a:r>
              <a:rPr lang="en-US" sz="1400" dirty="0"/>
              <a:t>2010. 19(2); 110-117. </a:t>
            </a:r>
            <a:r>
              <a:rPr lang="en-US" sz="1400" dirty="0" smtClean="0"/>
              <a:t>doi:10.1016/j.jse.2010.01.005.</a:t>
            </a:r>
          </a:p>
          <a:p>
            <a:pPr marL="342900" indent="-342900">
              <a:buFont typeface="+mj-lt"/>
              <a:buAutoNum type="arabicPeriod" startAt="39"/>
            </a:pPr>
            <a:r>
              <a:rPr lang="en-US" sz="1400" dirty="0" err="1"/>
              <a:t>Rohrbough</a:t>
            </a:r>
            <a:r>
              <a:rPr lang="en-US" sz="1400" dirty="0"/>
              <a:t> JT, Altchek DW, Hyman J, Williams RJ, </a:t>
            </a:r>
            <a:r>
              <a:rPr lang="en-US" sz="1400" dirty="0" err="1"/>
              <a:t>Botts</a:t>
            </a:r>
            <a:r>
              <a:rPr lang="en-US" sz="1400" dirty="0"/>
              <a:t> JD. Medial collateral ligament reconstruction of the elbow using the docking technique. </a:t>
            </a:r>
            <a:r>
              <a:rPr lang="en-US" sz="1400" i="1" dirty="0"/>
              <a:t>Am J Sports Med</a:t>
            </a:r>
            <a:r>
              <a:rPr lang="en-US" sz="1400" dirty="0"/>
              <a:t>. </a:t>
            </a:r>
            <a:r>
              <a:rPr lang="en-US" sz="1400" dirty="0" smtClean="0"/>
              <a:t>2002;30:541–548</a:t>
            </a:r>
          </a:p>
          <a:p>
            <a:pPr marL="342900" indent="-342900">
              <a:buFont typeface="+mj-lt"/>
              <a:buAutoNum type="arabicPeriod" startAt="39"/>
            </a:pPr>
            <a:r>
              <a:rPr lang="en-US" sz="1400" dirty="0"/>
              <a:t>Vitale MA, Ahmad CS. The outcome of elbow ulnar collateral ligament reconstruction in overhead athletes: a systematic review. Am J Sports Med. 2008;36:1193–1205</a:t>
            </a:r>
            <a:endParaRPr lang="en-US" sz="1400" dirty="0" smtClean="0">
              <a:solidFill>
                <a:srgbClr val="FF0000"/>
              </a:solidFill>
            </a:endParaRPr>
          </a:p>
          <a:p>
            <a:pPr marL="342900" indent="-342900">
              <a:buFont typeface="+mj-lt"/>
              <a:buAutoNum type="arabicPeriod" startAt="39"/>
            </a:pPr>
            <a:r>
              <a:rPr lang="en-US" sz="1400" dirty="0"/>
              <a:t>Paletta GA, Wright RW. The modified docking procedure for elbow ulnar collateral ligament reconstruction: 2 year follow-up in elite throwers. </a:t>
            </a:r>
            <a:r>
              <a:rPr lang="en-US" sz="1400" i="1" dirty="0"/>
              <a:t>The American Journal of Sports Medicine. </a:t>
            </a:r>
            <a:r>
              <a:rPr lang="en-US" sz="1400" dirty="0"/>
              <a:t>2006</a:t>
            </a:r>
            <a:r>
              <a:rPr lang="en-US" sz="1400" dirty="0" smtClean="0"/>
              <a:t>.</a:t>
            </a:r>
          </a:p>
          <a:p>
            <a:pPr marL="342900" indent="-342900">
              <a:buFont typeface="+mj-lt"/>
              <a:buAutoNum type="arabicPeriod" startAt="39"/>
            </a:pPr>
            <a:r>
              <a:rPr lang="en-US" sz="1400" dirty="0" err="1" smtClean="0"/>
              <a:t>Sjsu</a:t>
            </a:r>
            <a:r>
              <a:rPr lang="en-US" sz="1400" dirty="0" smtClean="0"/>
              <a:t> </a:t>
            </a:r>
            <a:r>
              <a:rPr lang="en-US" sz="1400" dirty="0"/>
              <a:t>D. Forearm and elbow pathologies. Lecture presented at: Kaiser Permanente Medical Group Santa Teresa Medical Center; Spring 2008; San Jose, Ca.</a:t>
            </a:r>
          </a:p>
          <a:p>
            <a:pPr marL="342900" indent="-342900">
              <a:buFont typeface="+mj-lt"/>
              <a:buAutoNum type="arabicPeriod" startAt="39"/>
            </a:pPr>
            <a:endParaRPr lang="en-US" sz="1400" dirty="0">
              <a:solidFill>
                <a:srgbClr val="FF0000"/>
              </a:solidFill>
            </a:endParaRPr>
          </a:p>
          <a:p>
            <a:pPr marL="342900" indent="-342900">
              <a:buFont typeface="+mj-lt"/>
              <a:buAutoNum type="arabicPeriod" startAt="39"/>
            </a:pPr>
            <a:endParaRPr lang="en-US" sz="1400" dirty="0"/>
          </a:p>
          <a:p>
            <a:pPr marL="342900" indent="-342900">
              <a:buFont typeface="+mj-lt"/>
              <a:buAutoNum type="arabicPeriod" startAt="39"/>
            </a:pPr>
            <a:endParaRPr lang="en-US" sz="1400" dirty="0" smtClean="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p:txBody>
      </p:sp>
    </p:spTree>
    <p:extLst>
      <p:ext uri="{BB962C8B-B14F-4D97-AF65-F5344CB8AC3E}">
        <p14:creationId xmlns:p14="http://schemas.microsoft.com/office/powerpoint/2010/main" val="27230016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80" y="20998"/>
            <a:ext cx="10058400" cy="1609344"/>
          </a:xfrm>
        </p:spPr>
        <p:txBody>
          <a:bodyPr/>
          <a:lstStyle/>
          <a:p>
            <a:pPr algn="ctr"/>
            <a:r>
              <a:rPr lang="en-US" dirty="0" smtClean="0"/>
              <a:t>Work Cited </a:t>
            </a:r>
            <a:endParaRPr lang="en-US" dirty="0"/>
          </a:p>
        </p:txBody>
      </p:sp>
      <p:sp>
        <p:nvSpPr>
          <p:cNvPr id="3" name="Content Placeholder 2"/>
          <p:cNvSpPr>
            <a:spLocks noGrp="1"/>
          </p:cNvSpPr>
          <p:nvPr>
            <p:ph idx="1"/>
          </p:nvPr>
        </p:nvSpPr>
        <p:spPr>
          <a:xfrm>
            <a:off x="273980" y="1173141"/>
            <a:ext cx="11697885" cy="5532459"/>
          </a:xfrm>
        </p:spPr>
        <p:txBody>
          <a:bodyPr>
            <a:normAutofit lnSpcReduction="10000"/>
          </a:bodyPr>
          <a:lstStyle/>
          <a:p>
            <a:pPr marL="342900" indent="-342900">
              <a:buFont typeface="+mj-lt"/>
              <a:buAutoNum type="arabicPeriod" startAt="51"/>
            </a:pPr>
            <a:endParaRPr lang="en-US" sz="1400" dirty="0"/>
          </a:p>
          <a:p>
            <a:pPr marL="342900" marR="0" lvl="0" indent="-342900">
              <a:spcBef>
                <a:spcPts val="0"/>
              </a:spcBef>
              <a:spcAft>
                <a:spcPts val="800"/>
              </a:spcAft>
              <a:buFont typeface="+mj-lt"/>
              <a:buAutoNum type="arabicPeriod" startAt="51"/>
            </a:pPr>
            <a:r>
              <a:rPr lang="en-AU" sz="1400" dirty="0">
                <a:ea typeface="Times New Roman" panose="02020603050405020304" pitchFamily="18" charset="0"/>
                <a:cs typeface="Times New Roman" panose="02020603050405020304" pitchFamily="18" charset="0"/>
              </a:rPr>
              <a:t>Erickson BJ, Bach BR, Cohen MS, et al. Ulnar Collateral Ligament Reconstruction: The Rush Experience. </a:t>
            </a:r>
            <a:r>
              <a:rPr lang="en-AU" sz="1400" i="1" dirty="0" err="1">
                <a:ea typeface="Times New Roman" panose="02020603050405020304" pitchFamily="18" charset="0"/>
                <a:cs typeface="Times New Roman" panose="02020603050405020304" pitchFamily="18" charset="0"/>
              </a:rPr>
              <a:t>Orthop</a:t>
            </a:r>
            <a:r>
              <a:rPr lang="en-AU" sz="1400" i="1" dirty="0">
                <a:ea typeface="Times New Roman" panose="02020603050405020304" pitchFamily="18" charset="0"/>
                <a:cs typeface="Times New Roman" panose="02020603050405020304" pitchFamily="18" charset="0"/>
              </a:rPr>
              <a:t> J Sport Med</a:t>
            </a:r>
            <a:r>
              <a:rPr lang="en-AU" sz="1400" dirty="0">
                <a:ea typeface="Times New Roman" panose="02020603050405020304" pitchFamily="18" charset="0"/>
                <a:cs typeface="Times New Roman" panose="02020603050405020304" pitchFamily="18" charset="0"/>
              </a:rPr>
              <a:t>. 2016;4(1). doi:10.1177/2325967115626876.</a:t>
            </a:r>
            <a:endParaRPr lang="en-US" sz="1400" dirty="0">
              <a:ea typeface="Times New Roman" panose="02020603050405020304" pitchFamily="18" charset="0"/>
              <a:cs typeface="Times New Roman" panose="02020603050405020304" pitchFamily="18" charset="0"/>
            </a:endParaRPr>
          </a:p>
          <a:p>
            <a:pPr marL="342900" marR="0" lvl="0" indent="-342900">
              <a:spcBef>
                <a:spcPts val="0"/>
              </a:spcBef>
              <a:spcAft>
                <a:spcPts val="800"/>
              </a:spcAft>
              <a:buFont typeface="+mj-lt"/>
              <a:buAutoNum type="arabicPeriod" startAt="51"/>
            </a:pPr>
            <a:r>
              <a:rPr lang="en-AU" sz="1400" dirty="0" err="1">
                <a:ea typeface="Times New Roman" panose="02020603050405020304" pitchFamily="18" charset="0"/>
                <a:cs typeface="Times New Roman" panose="02020603050405020304" pitchFamily="18" charset="0"/>
              </a:rPr>
              <a:t>Koh</a:t>
            </a:r>
            <a:r>
              <a:rPr lang="en-AU" sz="1400" dirty="0">
                <a:ea typeface="Times New Roman" panose="02020603050405020304" pitchFamily="18" charset="0"/>
                <a:cs typeface="Times New Roman" panose="02020603050405020304" pitchFamily="18" charset="0"/>
              </a:rPr>
              <a:t> JL, Schafer MF, </a:t>
            </a:r>
            <a:r>
              <a:rPr lang="en-AU" sz="1400" dirty="0" err="1">
                <a:ea typeface="Times New Roman" panose="02020603050405020304" pitchFamily="18" charset="0"/>
                <a:cs typeface="Times New Roman" panose="02020603050405020304" pitchFamily="18" charset="0"/>
              </a:rPr>
              <a:t>Keuter</a:t>
            </a:r>
            <a:r>
              <a:rPr lang="en-AU" sz="1400" dirty="0">
                <a:ea typeface="Times New Roman" panose="02020603050405020304" pitchFamily="18" charset="0"/>
                <a:cs typeface="Times New Roman" panose="02020603050405020304" pitchFamily="18" charset="0"/>
              </a:rPr>
              <a:t> G, Hsu JE. Ulnar collateral ligament reconstruction in elite throwing athletes. </a:t>
            </a:r>
            <a:r>
              <a:rPr lang="en-AU" sz="1400" i="1" dirty="0">
                <a:ea typeface="Times New Roman" panose="02020603050405020304" pitchFamily="18" charset="0"/>
                <a:cs typeface="Times New Roman" panose="02020603050405020304" pitchFamily="18" charset="0"/>
              </a:rPr>
              <a:t>Arthroscopy</a:t>
            </a:r>
            <a:r>
              <a:rPr lang="en-AU" sz="1400" dirty="0">
                <a:ea typeface="Times New Roman" panose="02020603050405020304" pitchFamily="18" charset="0"/>
                <a:cs typeface="Times New Roman" panose="02020603050405020304" pitchFamily="18" charset="0"/>
              </a:rPr>
              <a:t>. 2006;22(11):1187-1191. doi:10.1016/j.arthro.2006.07.024</a:t>
            </a:r>
            <a:r>
              <a:rPr lang="en-AU" sz="1400" dirty="0" smtClean="0">
                <a:ea typeface="Times New Roman" panose="02020603050405020304" pitchFamily="18" charset="0"/>
                <a:cs typeface="Times New Roman" panose="02020603050405020304" pitchFamily="18" charset="0"/>
              </a:rPr>
              <a:t>.</a:t>
            </a:r>
          </a:p>
          <a:p>
            <a:pPr marL="342900" indent="-342900">
              <a:spcBef>
                <a:spcPts val="0"/>
              </a:spcBef>
              <a:spcAft>
                <a:spcPts val="800"/>
              </a:spcAft>
              <a:buFont typeface="+mj-lt"/>
              <a:buAutoNum type="arabicPeriod" startAt="51"/>
            </a:pPr>
            <a:r>
              <a:rPr lang="en-AU" sz="1400" dirty="0"/>
              <a:t>Smith M, Calfee R, </a:t>
            </a:r>
            <a:r>
              <a:rPr lang="en-AU" sz="1400" dirty="0" err="1"/>
              <a:t>Baumgarten</a:t>
            </a:r>
            <a:r>
              <a:rPr lang="en-AU" sz="1400" dirty="0"/>
              <a:t> K, Brophy R, Wright R. Upper extremity-specific measures of disability and outcomes in </a:t>
            </a:r>
            <a:r>
              <a:rPr lang="en-AU" sz="1400" dirty="0" err="1"/>
              <a:t>orthopedic</a:t>
            </a:r>
            <a:r>
              <a:rPr lang="en-AU" sz="1400" dirty="0"/>
              <a:t> surgery. </a:t>
            </a:r>
            <a:r>
              <a:rPr lang="en-AU" sz="1400" i="1" dirty="0"/>
              <a:t>The Journal of Bone and Joint Surgery</a:t>
            </a:r>
            <a:r>
              <a:rPr lang="en-AU" sz="1400" dirty="0"/>
              <a:t>. 2012; 94(3):277-285</a:t>
            </a:r>
            <a:r>
              <a:rPr lang="en-AU" sz="1400" dirty="0" smtClean="0"/>
              <a:t>.</a:t>
            </a:r>
          </a:p>
          <a:p>
            <a:pPr marL="342900" indent="-342900">
              <a:spcBef>
                <a:spcPts val="0"/>
              </a:spcBef>
              <a:spcAft>
                <a:spcPts val="800"/>
              </a:spcAft>
              <a:buFont typeface="+mj-lt"/>
              <a:buAutoNum type="arabicPeriod" startAt="51"/>
            </a:pPr>
            <a:r>
              <a:rPr lang="en-US" sz="1400" dirty="0" err="1" smtClean="0"/>
              <a:t>Kraeutler</a:t>
            </a:r>
            <a:r>
              <a:rPr lang="en-US" sz="1400" dirty="0" smtClean="0"/>
              <a:t> </a:t>
            </a:r>
            <a:r>
              <a:rPr lang="en-US" sz="1400" dirty="0"/>
              <a:t>M, </a:t>
            </a:r>
            <a:r>
              <a:rPr lang="en-US" sz="1400" dirty="0" err="1"/>
              <a:t>Ciccotti</a:t>
            </a:r>
            <a:r>
              <a:rPr lang="en-US" sz="1400" dirty="0"/>
              <a:t> M, Dodson C, Frederick R, </a:t>
            </a:r>
            <a:r>
              <a:rPr lang="en-US" sz="1400" dirty="0" err="1"/>
              <a:t>Cammarota</a:t>
            </a:r>
            <a:r>
              <a:rPr lang="en-US" sz="1400" dirty="0"/>
              <a:t> B. </a:t>
            </a:r>
            <a:r>
              <a:rPr lang="en-US" sz="1400" dirty="0" err="1"/>
              <a:t>Kerlan-Jobe</a:t>
            </a:r>
            <a:r>
              <a:rPr lang="en-US" sz="1400" dirty="0"/>
              <a:t> orthopedic clinic overhead athlete scores in asymptomatic professional baseball pitchers. Journal of Shoulder and Elbow Surgery. 2013; 22(3):329-332.</a:t>
            </a:r>
          </a:p>
          <a:p>
            <a:pPr marL="342900" indent="-342900">
              <a:spcBef>
                <a:spcPts val="0"/>
              </a:spcBef>
              <a:spcAft>
                <a:spcPts val="800"/>
              </a:spcAft>
              <a:buFont typeface="+mj-lt"/>
              <a:buAutoNum type="arabicPeriod" startAt="51"/>
            </a:pPr>
            <a:r>
              <a:rPr lang="en-US" sz="1400" dirty="0" smtClean="0"/>
              <a:t>Cain </a:t>
            </a:r>
            <a:r>
              <a:rPr lang="en-US" sz="1400" dirty="0"/>
              <a:t>EL, Andrews JR, </a:t>
            </a:r>
            <a:r>
              <a:rPr lang="en-US" sz="1400" dirty="0" err="1"/>
              <a:t>Dugas</a:t>
            </a:r>
            <a:r>
              <a:rPr lang="en-US" sz="1400" dirty="0"/>
              <a:t> JR, et al. Outcome of ulnar collateral ligament reconstruction of the elbow in 1281 athletes: Results in 743 athletes with minimum 2-year follow-up. Am J Sports Med. 2010;38(12):2426-2434. </a:t>
            </a:r>
            <a:r>
              <a:rPr lang="en-US" sz="1400" dirty="0" smtClean="0"/>
              <a:t>doi:10.1177/0363546510378100.</a:t>
            </a:r>
          </a:p>
          <a:p>
            <a:pPr marL="342900" indent="-342900">
              <a:spcBef>
                <a:spcPts val="0"/>
              </a:spcBef>
              <a:spcAft>
                <a:spcPts val="800"/>
              </a:spcAft>
              <a:buFont typeface="+mj-lt"/>
              <a:buAutoNum type="arabicPeriod" startAt="51"/>
            </a:pPr>
            <a:r>
              <a:rPr lang="en-AU" sz="1400" dirty="0" smtClean="0"/>
              <a:t>Erickson </a:t>
            </a:r>
            <a:r>
              <a:rPr lang="en-AU" sz="1400" dirty="0"/>
              <a:t>BJ, Gupta AK, Harris JD, et al. Rate of return to pitching and performance after Tommy John surgery in Major League Baseball pitchers. </a:t>
            </a:r>
            <a:r>
              <a:rPr lang="en-AU" sz="1400" i="1" dirty="0"/>
              <a:t>Am J Sports Med</a:t>
            </a:r>
            <a:r>
              <a:rPr lang="en-AU" sz="1400" dirty="0"/>
              <a:t>. 2014;42(3):536-543. </a:t>
            </a:r>
            <a:r>
              <a:rPr lang="en-AU" sz="1400" dirty="0" smtClean="0"/>
              <a:t>doi:10.1177/0363546513510890.</a:t>
            </a:r>
            <a:endParaRPr lang="en-US" sz="1400" dirty="0"/>
          </a:p>
          <a:p>
            <a:pPr marL="342900" indent="-342900">
              <a:spcBef>
                <a:spcPts val="0"/>
              </a:spcBef>
              <a:spcAft>
                <a:spcPts val="800"/>
              </a:spcAft>
              <a:buFont typeface="+mj-lt"/>
              <a:buAutoNum type="arabicPeriod" startAt="51"/>
            </a:pPr>
            <a:r>
              <a:rPr lang="en-AU" sz="1400" dirty="0" smtClean="0"/>
              <a:t>Gibson </a:t>
            </a:r>
            <a:r>
              <a:rPr lang="en-AU" sz="1400" dirty="0"/>
              <a:t>BW, </a:t>
            </a:r>
            <a:r>
              <a:rPr lang="en-AU" sz="1400" dirty="0" err="1"/>
              <a:t>Webner</a:t>
            </a:r>
            <a:r>
              <a:rPr lang="en-AU" sz="1400" dirty="0"/>
              <a:t> D, Huffman GR, Sennett BJ. Ulnar collateral ligament reconstruction in major league baseball pitchers. </a:t>
            </a:r>
            <a:r>
              <a:rPr lang="en-AU" sz="1400" i="1" dirty="0"/>
              <a:t>Am J Sports Med</a:t>
            </a:r>
            <a:r>
              <a:rPr lang="en-AU" sz="1400" dirty="0"/>
              <a:t>. 2007;35(4):575-581. </a:t>
            </a:r>
            <a:r>
              <a:rPr lang="en-AU" sz="1400" dirty="0" smtClean="0"/>
              <a:t>doi:10.1177/0363546506296737</a:t>
            </a:r>
            <a:endParaRPr lang="en-US" sz="1400" dirty="0"/>
          </a:p>
          <a:p>
            <a:pPr marL="342900" indent="-342900">
              <a:spcBef>
                <a:spcPts val="0"/>
              </a:spcBef>
              <a:spcAft>
                <a:spcPts val="800"/>
              </a:spcAft>
              <a:buFont typeface="+mj-lt"/>
              <a:buAutoNum type="arabicPeriod" startAt="51"/>
            </a:pPr>
            <a:r>
              <a:rPr lang="en-AU" sz="1400" dirty="0" smtClean="0"/>
              <a:t>Wymore </a:t>
            </a:r>
            <a:r>
              <a:rPr lang="en-AU" sz="1400" dirty="0"/>
              <a:t>L, Chin P, Geary C, et al. Performance and Injury Characteristics of Pitchers Entering the Major League Baseball Draft After Ulnar Collateral Ligament Reconstruction. </a:t>
            </a:r>
            <a:r>
              <a:rPr lang="en-AU" sz="1400" i="1" dirty="0"/>
              <a:t>Am J Sports Med</a:t>
            </a:r>
            <a:r>
              <a:rPr lang="en-AU" sz="1400" dirty="0"/>
              <a:t>. August 2016. </a:t>
            </a:r>
            <a:r>
              <a:rPr lang="en-AU" sz="1400" dirty="0" smtClean="0"/>
              <a:t>doi:10.1177/0363546516659305</a:t>
            </a:r>
          </a:p>
          <a:p>
            <a:pPr marL="342900" indent="-342900">
              <a:spcBef>
                <a:spcPts val="0"/>
              </a:spcBef>
              <a:spcAft>
                <a:spcPts val="800"/>
              </a:spcAft>
              <a:buFont typeface="+mj-lt"/>
              <a:buAutoNum type="arabicPeriod" startAt="51"/>
            </a:pPr>
            <a:r>
              <a:rPr lang="en-AU" sz="1400" dirty="0" smtClean="0"/>
              <a:t>Ellenbecker TS, Wilk KE, </a:t>
            </a:r>
            <a:r>
              <a:rPr lang="en-AU" sz="1400" dirty="0" err="1" smtClean="0"/>
              <a:t>Altchek</a:t>
            </a:r>
            <a:r>
              <a:rPr lang="en-AU" sz="1400" dirty="0" smtClean="0"/>
              <a:t> DW, Andrews JR. Current concepts in rehabilitation following ulnar collateral ligament reconstruction. </a:t>
            </a:r>
            <a:r>
              <a:rPr lang="en-AU" sz="1400" i="1" dirty="0" smtClean="0"/>
              <a:t>Sports Health</a:t>
            </a:r>
            <a:r>
              <a:rPr lang="en-AU" sz="1400" dirty="0" smtClean="0"/>
              <a:t>. 2009; 301-313. </a:t>
            </a:r>
          </a:p>
          <a:p>
            <a:pPr marL="342900" indent="-342900">
              <a:spcBef>
                <a:spcPts val="0"/>
              </a:spcBef>
              <a:spcAft>
                <a:spcPts val="800"/>
              </a:spcAft>
              <a:buFont typeface="+mj-lt"/>
              <a:buAutoNum type="arabicPeriod" startAt="51"/>
            </a:pPr>
            <a:r>
              <a:rPr lang="en-AU" sz="1400" dirty="0" err="1" smtClean="0"/>
              <a:t>Wexner</a:t>
            </a:r>
            <a:r>
              <a:rPr lang="en-AU" sz="1400" dirty="0" smtClean="0"/>
              <a:t> Medical </a:t>
            </a:r>
            <a:r>
              <a:rPr lang="en-AU" sz="1400" dirty="0" err="1" smtClean="0"/>
              <a:t>Center</a:t>
            </a:r>
            <a:r>
              <a:rPr lang="en-AU" sz="1400" dirty="0" smtClean="0"/>
              <a:t>. Ulnar Collateral Ligament Reconstruction Guideline. </a:t>
            </a:r>
            <a:r>
              <a:rPr lang="en-AU" sz="1400" dirty="0" err="1" smtClean="0"/>
              <a:t>Wexner</a:t>
            </a:r>
            <a:r>
              <a:rPr lang="en-AU" sz="1400" dirty="0"/>
              <a:t> Medical. https://wexnermedical.osu.edu/~/</a:t>
            </a:r>
            <a:r>
              <a:rPr lang="en-AU" sz="1400" dirty="0" smtClean="0"/>
              <a:t>media/Files/WexnerMedical/Patient-Care/Healthcare-Services/Sports-Medicine/Education/Medical-Professionals/UlnarCollateralLigamentReconstruction.pdf?la=en. Accessed April 12</a:t>
            </a:r>
            <a:r>
              <a:rPr lang="en-AU" sz="1400" baseline="30000" dirty="0" smtClean="0"/>
              <a:t>th</a:t>
            </a:r>
            <a:r>
              <a:rPr lang="en-AU" sz="1400" dirty="0" smtClean="0"/>
              <a:t>, 2017</a:t>
            </a:r>
          </a:p>
          <a:p>
            <a:pPr marL="342900" indent="-342900">
              <a:spcBef>
                <a:spcPts val="0"/>
              </a:spcBef>
              <a:spcAft>
                <a:spcPts val="800"/>
              </a:spcAft>
              <a:buFont typeface="+mj-lt"/>
              <a:buAutoNum type="arabicPeriod" startAt="51"/>
            </a:pPr>
            <a:r>
              <a:rPr lang="en-US" sz="1400" dirty="0" smtClean="0"/>
              <a:t>Levinson </a:t>
            </a:r>
            <a:r>
              <a:rPr lang="en-US" sz="1400" dirty="0"/>
              <a:t>M. Rehabilitation and return to play following UCL reconstruction: the HSS experience. Lecture Presented at: HSS Sports Medicine Symposium; April 8</a:t>
            </a:r>
            <a:r>
              <a:rPr lang="en-US" sz="1400" baseline="30000" dirty="0"/>
              <a:t>th</a:t>
            </a:r>
            <a:r>
              <a:rPr lang="en-US" sz="1400" dirty="0"/>
              <a:t>, 2016; New York City, NY</a:t>
            </a:r>
          </a:p>
          <a:p>
            <a:pPr marL="342900" indent="-342900">
              <a:spcBef>
                <a:spcPts val="0"/>
              </a:spcBef>
              <a:spcAft>
                <a:spcPts val="800"/>
              </a:spcAft>
              <a:buFont typeface="+mj-lt"/>
              <a:buAutoNum type="arabicPeriod" startAt="51"/>
            </a:pPr>
            <a:endParaRPr lang="en-US" sz="1400" dirty="0"/>
          </a:p>
          <a:p>
            <a:pPr marL="342900" indent="-342900">
              <a:spcBef>
                <a:spcPts val="0"/>
              </a:spcBef>
              <a:spcAft>
                <a:spcPts val="800"/>
              </a:spcAft>
              <a:buFont typeface="+mj-lt"/>
              <a:buAutoNum type="arabicPeriod" startAt="51"/>
            </a:pPr>
            <a:endParaRPr lang="en-US" sz="1400" dirty="0"/>
          </a:p>
          <a:p>
            <a:pPr marL="342900" indent="-342900">
              <a:spcBef>
                <a:spcPts val="0"/>
              </a:spcBef>
              <a:spcAft>
                <a:spcPts val="800"/>
              </a:spcAft>
              <a:buFont typeface="+mj-lt"/>
              <a:buAutoNum type="arabicPeriod" startAt="51"/>
            </a:pPr>
            <a:endParaRPr lang="en-US" sz="1400" dirty="0"/>
          </a:p>
          <a:p>
            <a:pPr marL="342900" marR="0" lvl="0" indent="-342900">
              <a:spcBef>
                <a:spcPts val="0"/>
              </a:spcBef>
              <a:spcAft>
                <a:spcPts val="800"/>
              </a:spcAft>
              <a:buFont typeface="+mj-lt"/>
              <a:buAutoNum type="arabicPeriod" startAt="51"/>
            </a:pPr>
            <a:endParaRPr lang="en-US" sz="1400" dirty="0">
              <a:latin typeface="Verdana" panose="020B060403050404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51"/>
            </a:pPr>
            <a:endParaRPr lang="en-US" sz="1400" dirty="0" smtClean="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a:p>
            <a:pPr marL="342900" indent="-342900">
              <a:buFont typeface="+mj-lt"/>
              <a:buAutoNum type="arabicPeriod" startAt="28"/>
            </a:pPr>
            <a:endParaRPr lang="en-US" sz="1400" dirty="0"/>
          </a:p>
        </p:txBody>
      </p:sp>
    </p:spTree>
    <p:extLst>
      <p:ext uri="{BB962C8B-B14F-4D97-AF65-F5344CB8AC3E}">
        <p14:creationId xmlns:p14="http://schemas.microsoft.com/office/powerpoint/2010/main" val="2072956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77335"/>
            <a:ext cx="3405292" cy="1170095"/>
          </a:xfrm>
        </p:spPr>
        <p:txBody>
          <a:bodyPr/>
          <a:lstStyle/>
          <a:p>
            <a:r>
              <a:rPr lang="en-US" u="sng" dirty="0" smtClean="0"/>
              <a:t>Medial (Ulnar) Collateral Lig.</a:t>
            </a:r>
            <a:r>
              <a:rPr lang="en-US" baseline="30000" dirty="0"/>
              <a:t>4</a:t>
            </a:r>
            <a:endParaRPr lang="en-US" dirty="0"/>
          </a:p>
        </p:txBody>
      </p:sp>
      <p:sp>
        <p:nvSpPr>
          <p:cNvPr id="4" name="Text Placeholder 3"/>
          <p:cNvSpPr>
            <a:spLocks noGrp="1"/>
          </p:cNvSpPr>
          <p:nvPr>
            <p:ph type="body" sz="half" idx="2"/>
          </p:nvPr>
        </p:nvSpPr>
        <p:spPr>
          <a:xfrm>
            <a:off x="8549639" y="1847431"/>
            <a:ext cx="3405293" cy="4756572"/>
          </a:xfrm>
        </p:spPr>
        <p:txBody>
          <a:bodyPr>
            <a:normAutofit/>
          </a:bodyPr>
          <a:lstStyle/>
          <a:p>
            <a:pPr marL="285750" indent="-285750">
              <a:buFont typeface="Arial" panose="020B0604020202020204" pitchFamily="34" charset="0"/>
              <a:buChar char="•"/>
            </a:pPr>
            <a:r>
              <a:rPr lang="en-US" sz="2200" b="1" dirty="0" smtClean="0">
                <a:solidFill>
                  <a:srgbClr val="B83F32"/>
                </a:solidFill>
              </a:rPr>
              <a:t>Resists valgus force</a:t>
            </a:r>
          </a:p>
          <a:p>
            <a:pPr marL="285750" indent="-285750">
              <a:buFont typeface="Arial" panose="020B0604020202020204" pitchFamily="34" charset="0"/>
              <a:buChar char="•"/>
            </a:pPr>
            <a:r>
              <a:rPr lang="en-US" sz="2200" b="1" dirty="0" smtClean="0">
                <a:solidFill>
                  <a:srgbClr val="B83F32"/>
                </a:solidFill>
              </a:rPr>
              <a:t>Taut in full extension </a:t>
            </a:r>
          </a:p>
          <a:p>
            <a:pPr marL="285750" indent="-285750">
              <a:buFont typeface="Arial" panose="020B0604020202020204" pitchFamily="34" charset="0"/>
              <a:buChar char="•"/>
            </a:pPr>
            <a:r>
              <a:rPr lang="en-US" sz="2200" b="1" dirty="0" smtClean="0">
                <a:solidFill>
                  <a:srgbClr val="B83F32"/>
                </a:solidFill>
              </a:rPr>
              <a:t>3 components</a:t>
            </a:r>
          </a:p>
          <a:p>
            <a:pPr marL="742950" lvl="1" indent="-285750">
              <a:buFont typeface="Arial" panose="020B0604020202020204" pitchFamily="34" charset="0"/>
              <a:buChar char="•"/>
            </a:pPr>
            <a:r>
              <a:rPr lang="en-US" sz="2000" b="1" u="sng" dirty="0" smtClean="0"/>
              <a:t>Anterior</a:t>
            </a:r>
            <a:r>
              <a:rPr lang="en-US" sz="2000" b="1" dirty="0" smtClean="0"/>
              <a:t>: </a:t>
            </a:r>
            <a:r>
              <a:rPr lang="en-US" sz="2000" dirty="0" smtClean="0"/>
              <a:t>primary restraint to valgus stress</a:t>
            </a:r>
          </a:p>
          <a:p>
            <a:pPr marL="742950" lvl="1" indent="-285750">
              <a:buFont typeface="Arial" panose="020B0604020202020204" pitchFamily="34" charset="0"/>
              <a:buChar char="•"/>
            </a:pPr>
            <a:r>
              <a:rPr lang="en-US" sz="2000" b="1" u="sng" dirty="0" smtClean="0"/>
              <a:t>Posterior</a:t>
            </a:r>
            <a:r>
              <a:rPr lang="en-US" sz="2000" b="1" dirty="0" smtClean="0"/>
              <a:t>: </a:t>
            </a:r>
            <a:r>
              <a:rPr lang="en-US" sz="2000" dirty="0" smtClean="0"/>
              <a:t>weak, but provides some assistance against valgus stress</a:t>
            </a:r>
          </a:p>
          <a:p>
            <a:pPr marL="742950" lvl="1" indent="-285750">
              <a:buFont typeface="Arial" panose="020B0604020202020204" pitchFamily="34" charset="0"/>
              <a:buChar char="•"/>
            </a:pPr>
            <a:r>
              <a:rPr lang="en-US" sz="2000" b="1" u="sng" dirty="0" smtClean="0"/>
              <a:t>Transverse: </a:t>
            </a:r>
            <a:r>
              <a:rPr lang="en-US" sz="2000" dirty="0" smtClean="0"/>
              <a:t>assists with restraint against valgus stress</a:t>
            </a:r>
            <a:endParaRPr lang="en-US" sz="20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10067" y="1317106"/>
            <a:ext cx="8195733" cy="4374825"/>
          </a:xfrm>
        </p:spPr>
      </p:pic>
      <p:sp>
        <p:nvSpPr>
          <p:cNvPr id="6" name="Rectangle 5"/>
          <p:cNvSpPr/>
          <p:nvPr/>
        </p:nvSpPr>
        <p:spPr>
          <a:xfrm>
            <a:off x="7755467" y="2844800"/>
            <a:ext cx="558800" cy="22690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70933" y="4998451"/>
            <a:ext cx="7484534" cy="984885"/>
          </a:xfrm>
          <a:prstGeom prst="rect">
            <a:avLst/>
          </a:prstGeom>
          <a:noFill/>
        </p:spPr>
        <p:txBody>
          <a:bodyPr wrap="square" rtlCol="0">
            <a:spAutoFit/>
          </a:bodyPr>
          <a:lstStyle/>
          <a:p>
            <a:r>
              <a:rPr lang="en-US" sz="900" dirty="0"/>
              <a:t>Stotts J. Understanding jimmy butler’s UCL elbow strain. </a:t>
            </a:r>
            <a:r>
              <a:rPr lang="en-US" sz="900" i="1" dirty="0"/>
              <a:t>In Street Clothes</a:t>
            </a:r>
            <a:r>
              <a:rPr lang="en-US" sz="900" dirty="0"/>
              <a:t>. http://instreetclothes.com/2015/03/02/understanding-jimmy-butlers-ucl-elbow-sprain/. Published March 2, 2015. Accessed April 10</a:t>
            </a:r>
            <a:r>
              <a:rPr lang="en-US" sz="900" baseline="30000" dirty="0"/>
              <a:t>th</a:t>
            </a:r>
            <a:r>
              <a:rPr lang="en-US" sz="900" dirty="0"/>
              <a:t>, 2016.</a:t>
            </a:r>
          </a:p>
          <a:p>
            <a:endParaRPr lang="en-US" sz="4000" dirty="0"/>
          </a:p>
        </p:txBody>
      </p:sp>
    </p:spTree>
    <p:extLst>
      <p:ext uri="{BB962C8B-B14F-4D97-AF65-F5344CB8AC3E}">
        <p14:creationId xmlns:p14="http://schemas.microsoft.com/office/powerpoint/2010/main" val="1365720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602" y="880531"/>
            <a:ext cx="3420532" cy="5088468"/>
          </a:xfrm>
        </p:spPr>
        <p:txBody>
          <a:bodyPr>
            <a:noAutofit/>
          </a:bodyPr>
          <a:lstStyle/>
          <a:p>
            <a:r>
              <a:rPr lang="en-US" sz="4400" dirty="0" smtClean="0"/>
              <a:t>Structural Resistance to valgus Stress changes with Elbow flexion angle</a:t>
            </a:r>
            <a:r>
              <a:rPr lang="en-US" sz="4400" baseline="30000" dirty="0"/>
              <a:t>9</a:t>
            </a:r>
            <a:r>
              <a:rPr lang="en-US" sz="4400" dirty="0" smtClean="0"/>
              <a:t> </a:t>
            </a:r>
            <a:endParaRPr lang="en-US" sz="4400" dirty="0"/>
          </a:p>
        </p:txBody>
      </p:sp>
      <p:graphicFrame>
        <p:nvGraphicFramePr>
          <p:cNvPr id="5" name="Content Placeholder 3"/>
          <p:cNvGraphicFramePr>
            <a:graphicFrameLocks noGrp="1"/>
          </p:cNvGraphicFramePr>
          <p:nvPr>
            <p:ph type="pic" idx="1"/>
            <p:extLst>
              <p:ext uri="{D42A27DB-BD31-4B8C-83A1-F6EECF244321}">
                <p14:modId xmlns:p14="http://schemas.microsoft.com/office/powerpoint/2010/main" val="701930689"/>
              </p:ext>
            </p:extLst>
          </p:nvPr>
        </p:nvGraphicFramePr>
        <p:xfrm>
          <a:off x="-8466" y="880531"/>
          <a:ext cx="8305800" cy="2366436"/>
        </p:xfrm>
        <a:graphic>
          <a:graphicData uri="http://schemas.openxmlformats.org/drawingml/2006/table">
            <a:tbl>
              <a:tblPr/>
              <a:tblGrid>
                <a:gridCol w="2768600"/>
                <a:gridCol w="2768600"/>
                <a:gridCol w="2768600"/>
              </a:tblGrid>
              <a:tr h="591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FFFFFF"/>
                        </a:solidFill>
                        <a:effectLst/>
                        <a:latin typeface="Trebuchet MS" panose="020B0603020202020204" pitchFamily="34" charset="0"/>
                        <a:ea typeface="MS PGothic" panose="020B0600070205080204" pitchFamily="34" charset="-128"/>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Trebuchet MS" panose="020B0603020202020204" pitchFamily="34" charset="0"/>
                          <a:ea typeface="MS PGothic" panose="020B0600070205080204" pitchFamily="34" charset="-128"/>
                          <a:cs typeface="Arial" panose="020B0604020202020204" pitchFamily="34" charset="0"/>
                        </a:rPr>
                        <a:t>Extended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Trebuchet MS" panose="020B0603020202020204" pitchFamily="34" charset="0"/>
                          <a:ea typeface="MS PGothic" panose="020B0600070205080204" pitchFamily="34" charset="-128"/>
                          <a:cs typeface="Arial" panose="020B0604020202020204" pitchFamily="34" charset="0"/>
                        </a:rPr>
                        <a:t>90° Flexion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1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MCL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54%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1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Joint Capsule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91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Bone Contact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5143F"/>
                          </a:solidFill>
                          <a:effectLst/>
                          <a:latin typeface="Trebuchet MS" panose="020B0603020202020204" pitchFamily="34" charset="0"/>
                          <a:ea typeface="MS PGothic" panose="020B0600070205080204" pitchFamily="34" charset="-128"/>
                          <a:cs typeface="Arial" panose="020B0604020202020204"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 name="TextBox 6"/>
          <p:cNvSpPr txBox="1"/>
          <p:nvPr/>
        </p:nvSpPr>
        <p:spPr>
          <a:xfrm>
            <a:off x="1049868" y="3623732"/>
            <a:ext cx="6163732" cy="2677656"/>
          </a:xfrm>
          <a:prstGeom prst="rect">
            <a:avLst/>
          </a:prstGeom>
          <a:noFill/>
        </p:spPr>
        <p:txBody>
          <a:bodyPr wrap="square" rtlCol="0">
            <a:spAutoFit/>
          </a:bodyPr>
          <a:lstStyle/>
          <a:p>
            <a:pPr algn="ctr"/>
            <a:r>
              <a:rPr lang="en-US" sz="2400" dirty="0" smtClean="0"/>
              <a:t>Elbow Flexion </a:t>
            </a:r>
            <a:r>
              <a:rPr lang="en-US" sz="2400" dirty="0" smtClean="0">
                <a:sym typeface="Wingdings" panose="05000000000000000000" pitchFamily="2" charset="2"/>
              </a:rPr>
              <a:t> looser joint capsule and less bony congruency so these structures no longer resists a valgus stress well.  </a:t>
            </a:r>
          </a:p>
          <a:p>
            <a:pPr algn="ctr"/>
            <a:endParaRPr lang="en-US" sz="2400" dirty="0">
              <a:sym typeface="Wingdings" panose="05000000000000000000" pitchFamily="2" charset="2"/>
            </a:endParaRPr>
          </a:p>
          <a:p>
            <a:pPr algn="ctr"/>
            <a:r>
              <a:rPr lang="en-US" sz="2400" dirty="0" smtClean="0">
                <a:sym typeface="Wingdings" panose="05000000000000000000" pitchFamily="2" charset="2"/>
              </a:rPr>
              <a:t>In other words, </a:t>
            </a:r>
            <a:r>
              <a:rPr lang="en-US" sz="2400" b="1" u="sng" dirty="0" smtClean="0">
                <a:sym typeface="Wingdings" panose="05000000000000000000" pitchFamily="2" charset="2"/>
              </a:rPr>
              <a:t>the UCL</a:t>
            </a:r>
            <a:r>
              <a:rPr lang="en-US" sz="2400" b="1" u="sng" dirty="0">
                <a:sym typeface="Wingdings" panose="05000000000000000000" pitchFamily="2" charset="2"/>
              </a:rPr>
              <a:t> </a:t>
            </a:r>
            <a:r>
              <a:rPr lang="en-US" sz="2400" b="1" u="sng" dirty="0" smtClean="0">
                <a:sym typeface="Wingdings" panose="05000000000000000000" pitchFamily="2" charset="2"/>
              </a:rPr>
              <a:t>(MCL) is the primary restraint to valgus loads when the elbow is flexed, especially at 90º</a:t>
            </a:r>
            <a:endParaRPr lang="en-US" sz="2400" b="1" u="sng" dirty="0"/>
          </a:p>
        </p:txBody>
      </p:sp>
      <p:sp>
        <p:nvSpPr>
          <p:cNvPr id="3" name="Rectangle 2"/>
          <p:cNvSpPr/>
          <p:nvPr/>
        </p:nvSpPr>
        <p:spPr>
          <a:xfrm>
            <a:off x="5536504" y="1453019"/>
            <a:ext cx="2760830" cy="626302"/>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5879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95714" y="4358692"/>
            <a:ext cx="7345787" cy="184169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570662" y="1816273"/>
            <a:ext cx="7345787" cy="2354894"/>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084" y="445836"/>
            <a:ext cx="10058400" cy="1609344"/>
          </a:xfrm>
        </p:spPr>
        <p:txBody>
          <a:bodyPr/>
          <a:lstStyle/>
          <a:p>
            <a:r>
              <a:rPr lang="en-US" u="sng" dirty="0" smtClean="0"/>
              <a:t>Osteokinematics</a:t>
            </a:r>
            <a:r>
              <a:rPr lang="en-US" dirty="0" smtClean="0"/>
              <a:t>: </a:t>
            </a:r>
            <a:endParaRPr lang="en-US" dirty="0"/>
          </a:p>
        </p:txBody>
      </p:sp>
      <p:sp>
        <p:nvSpPr>
          <p:cNvPr id="3" name="Content Placeholder 2"/>
          <p:cNvSpPr>
            <a:spLocks noGrp="1"/>
          </p:cNvSpPr>
          <p:nvPr>
            <p:ph idx="1"/>
          </p:nvPr>
        </p:nvSpPr>
        <p:spPr>
          <a:xfrm>
            <a:off x="595714" y="1948594"/>
            <a:ext cx="7447619" cy="4753525"/>
          </a:xfrm>
        </p:spPr>
        <p:txBody>
          <a:bodyPr>
            <a:normAutofit/>
          </a:bodyPr>
          <a:lstStyle/>
          <a:p>
            <a:pPr>
              <a:buClr>
                <a:schemeClr val="bg1"/>
              </a:buClr>
            </a:pPr>
            <a:r>
              <a:rPr lang="en-US" sz="2800" u="sng" dirty="0" smtClean="0">
                <a:solidFill>
                  <a:schemeClr val="bg1"/>
                </a:solidFill>
              </a:rPr>
              <a:t>Flexion and Extension</a:t>
            </a:r>
            <a:r>
              <a:rPr lang="en-US" sz="2800" u="sng" baseline="30000" dirty="0">
                <a:solidFill>
                  <a:schemeClr val="bg1"/>
                </a:solidFill>
              </a:rPr>
              <a:t>4</a:t>
            </a:r>
            <a:r>
              <a:rPr lang="en-US" sz="2800" u="sng" dirty="0" smtClean="0">
                <a:solidFill>
                  <a:schemeClr val="bg1"/>
                </a:solidFill>
              </a:rPr>
              <a:t> </a:t>
            </a:r>
          </a:p>
          <a:p>
            <a:pPr lvl="1">
              <a:buClr>
                <a:schemeClr val="bg1"/>
              </a:buClr>
            </a:pPr>
            <a:r>
              <a:rPr lang="en-US" sz="2400" dirty="0" smtClean="0">
                <a:solidFill>
                  <a:schemeClr val="bg1"/>
                </a:solidFill>
              </a:rPr>
              <a:t>Normal AROM = 5º- 0</a:t>
            </a:r>
            <a:r>
              <a:rPr lang="en-US" sz="2400" dirty="0" smtClean="0">
                <a:solidFill>
                  <a:schemeClr val="bg1"/>
                </a:solidFill>
                <a:latin typeface="Rockwell" panose="02060603020205020403" pitchFamily="18" charset="0"/>
              </a:rPr>
              <a:t>º </a:t>
            </a:r>
            <a:r>
              <a:rPr lang="en-US" sz="2400" dirty="0" smtClean="0">
                <a:solidFill>
                  <a:schemeClr val="bg1"/>
                </a:solidFill>
              </a:rPr>
              <a:t>- 145º </a:t>
            </a:r>
          </a:p>
          <a:p>
            <a:pPr lvl="1">
              <a:buClr>
                <a:schemeClr val="bg1"/>
              </a:buClr>
            </a:pPr>
            <a:r>
              <a:rPr lang="en-US" sz="2400" dirty="0" smtClean="0">
                <a:solidFill>
                  <a:schemeClr val="bg1"/>
                </a:solidFill>
              </a:rPr>
              <a:t>Functional AROM = 30º - 130º </a:t>
            </a:r>
          </a:p>
          <a:p>
            <a:pPr lvl="1">
              <a:buClr>
                <a:schemeClr val="bg1"/>
              </a:buClr>
            </a:pPr>
            <a:r>
              <a:rPr lang="en-US" sz="2400" u="sng" dirty="0" smtClean="0">
                <a:solidFill>
                  <a:schemeClr val="bg1"/>
                </a:solidFill>
              </a:rPr>
              <a:t>Side Note</a:t>
            </a:r>
            <a:r>
              <a:rPr lang="en-US" sz="2400" dirty="0" smtClean="0">
                <a:solidFill>
                  <a:schemeClr val="bg1"/>
                </a:solidFill>
              </a:rPr>
              <a:t>: no articulation between radius and humerus in full extension</a:t>
            </a:r>
          </a:p>
          <a:p>
            <a:pPr lvl="1"/>
            <a:endParaRPr lang="en-US" sz="2400" dirty="0" smtClean="0"/>
          </a:p>
          <a:p>
            <a:pPr>
              <a:buClr>
                <a:schemeClr val="bg1"/>
              </a:buClr>
            </a:pPr>
            <a:r>
              <a:rPr lang="en-US" sz="2800" u="sng" dirty="0" smtClean="0">
                <a:solidFill>
                  <a:schemeClr val="bg1"/>
                </a:solidFill>
              </a:rPr>
              <a:t>Pronation and Supination</a:t>
            </a:r>
            <a:r>
              <a:rPr lang="en-US" sz="2800" u="sng" baseline="30000" dirty="0">
                <a:solidFill>
                  <a:schemeClr val="bg1"/>
                </a:solidFill>
              </a:rPr>
              <a:t>5</a:t>
            </a:r>
            <a:endParaRPr lang="en-US" sz="2800" u="sng" dirty="0" smtClean="0">
              <a:solidFill>
                <a:schemeClr val="bg1"/>
              </a:solidFill>
            </a:endParaRPr>
          </a:p>
          <a:p>
            <a:pPr lvl="1">
              <a:buClr>
                <a:schemeClr val="bg1"/>
              </a:buClr>
            </a:pPr>
            <a:r>
              <a:rPr lang="en-US" sz="2400" dirty="0" smtClean="0">
                <a:solidFill>
                  <a:schemeClr val="bg1"/>
                </a:solidFill>
              </a:rPr>
              <a:t>Normal AROM = 85º supination </a:t>
            </a:r>
            <a:r>
              <a:rPr lang="en-US" sz="2400" dirty="0">
                <a:solidFill>
                  <a:schemeClr val="bg1"/>
                </a:solidFill>
              </a:rPr>
              <a:t>- </a:t>
            </a:r>
            <a:r>
              <a:rPr lang="en-US" sz="2400" dirty="0" smtClean="0">
                <a:solidFill>
                  <a:schemeClr val="bg1"/>
                </a:solidFill>
              </a:rPr>
              <a:t>75º pronation</a:t>
            </a:r>
            <a:endParaRPr lang="en-US" sz="900" dirty="0" smtClean="0">
              <a:solidFill>
                <a:schemeClr val="bg1"/>
              </a:solidFill>
            </a:endParaRPr>
          </a:p>
          <a:p>
            <a:pPr lvl="1">
              <a:buClr>
                <a:schemeClr val="bg1"/>
              </a:buClr>
            </a:pPr>
            <a:r>
              <a:rPr lang="en-US" sz="2400" dirty="0" smtClean="0">
                <a:solidFill>
                  <a:schemeClr val="bg1"/>
                </a:solidFill>
              </a:rPr>
              <a:t>Functional AROM = 50º </a:t>
            </a:r>
            <a:r>
              <a:rPr lang="en-US" sz="2400" dirty="0">
                <a:solidFill>
                  <a:schemeClr val="bg1"/>
                </a:solidFill>
              </a:rPr>
              <a:t>supination - </a:t>
            </a:r>
            <a:r>
              <a:rPr lang="en-US" sz="2400" dirty="0" smtClean="0">
                <a:solidFill>
                  <a:schemeClr val="bg1"/>
                </a:solidFill>
              </a:rPr>
              <a:t>50º </a:t>
            </a:r>
            <a:r>
              <a:rPr lang="en-US" sz="2400" dirty="0">
                <a:solidFill>
                  <a:schemeClr val="bg1"/>
                </a:solidFill>
              </a:rPr>
              <a:t>pronation</a:t>
            </a:r>
            <a:endParaRPr lang="en-US" sz="2400" dirty="0" smtClean="0">
              <a:solidFill>
                <a:schemeClr val="bg1"/>
              </a:solidFill>
            </a:endParaRPr>
          </a:p>
        </p:txBody>
      </p:sp>
      <p:pic>
        <p:nvPicPr>
          <p:cNvPr id="4" name="Picture 12" descr="elbowfunc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59146" y="36892"/>
            <a:ext cx="3323253" cy="3686580"/>
          </a:xfrm>
          <a:prstGeom prst="rect">
            <a:avLst/>
          </a:prstGeom>
        </p:spPr>
      </p:pic>
      <p:pic>
        <p:nvPicPr>
          <p:cNvPr id="5" name="Picture 13" descr="elbowfunctiona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59146" y="3723471"/>
            <a:ext cx="3884358" cy="3134529"/>
          </a:xfrm>
          <a:prstGeom prst="rect">
            <a:avLst/>
          </a:prstGeom>
        </p:spPr>
      </p:pic>
    </p:spTree>
    <p:extLst>
      <p:ext uri="{BB962C8B-B14F-4D97-AF65-F5344CB8AC3E}">
        <p14:creationId xmlns:p14="http://schemas.microsoft.com/office/powerpoint/2010/main" val="750538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2235"/>
            <a:ext cx="10058400" cy="1609344"/>
          </a:xfrm>
        </p:spPr>
        <p:txBody>
          <a:bodyPr/>
          <a:lstStyle/>
          <a:p>
            <a:r>
              <a:rPr lang="en-US" u="sng" dirty="0" smtClean="0"/>
              <a:t>Arthrokinematics:</a:t>
            </a:r>
            <a:r>
              <a:rPr lang="en-US" baseline="30000" dirty="0"/>
              <a:t>4</a:t>
            </a:r>
            <a:endParaRPr lang="en-US" dirty="0"/>
          </a:p>
        </p:txBody>
      </p:sp>
      <p:sp>
        <p:nvSpPr>
          <p:cNvPr id="3" name="Content Placeholder 2"/>
          <p:cNvSpPr>
            <a:spLocks noGrp="1"/>
          </p:cNvSpPr>
          <p:nvPr>
            <p:ph idx="1"/>
          </p:nvPr>
        </p:nvSpPr>
        <p:spPr>
          <a:xfrm>
            <a:off x="1142091" y="1804036"/>
            <a:ext cx="6841066" cy="4050792"/>
          </a:xfrm>
        </p:spPr>
        <p:txBody>
          <a:bodyPr/>
          <a:lstStyle/>
          <a:p>
            <a:r>
              <a:rPr lang="en-US" altLang="en-US" sz="3200" dirty="0" smtClean="0"/>
              <a:t>Open Kinetic Chain</a:t>
            </a:r>
          </a:p>
          <a:p>
            <a:pPr lvl="1"/>
            <a:r>
              <a:rPr lang="en-US" altLang="en-US" sz="2400" dirty="0" smtClean="0"/>
              <a:t>Concave </a:t>
            </a:r>
            <a:r>
              <a:rPr lang="en-US" altLang="en-US" sz="2400" dirty="0"/>
              <a:t>ulnar surface (trochlear notch) on convex humerus (trochlea)</a:t>
            </a:r>
          </a:p>
          <a:p>
            <a:pPr lvl="2"/>
            <a:r>
              <a:rPr lang="en-US" altLang="en-US" sz="2000" dirty="0"/>
              <a:t>ulna slides and rolls in the same </a:t>
            </a:r>
            <a:r>
              <a:rPr lang="en-US" altLang="en-US" sz="2000" dirty="0" smtClean="0"/>
              <a:t>direction</a:t>
            </a:r>
          </a:p>
          <a:p>
            <a:pPr lvl="2"/>
            <a:endParaRPr lang="en-US" altLang="en-US" sz="900" dirty="0"/>
          </a:p>
          <a:p>
            <a:pPr lvl="1"/>
            <a:r>
              <a:rPr lang="en-US" altLang="en-US" sz="2400" dirty="0"/>
              <a:t>Concave radius (fovea) on convex humerus (capitulum)</a:t>
            </a:r>
          </a:p>
          <a:p>
            <a:pPr lvl="2"/>
            <a:r>
              <a:rPr lang="en-US" altLang="en-US" sz="2000" dirty="0"/>
              <a:t>radius slides and rolls in the same direction</a:t>
            </a:r>
          </a:p>
          <a:p>
            <a:endParaRPr lang="en-US" dirty="0"/>
          </a:p>
        </p:txBody>
      </p:sp>
      <p:pic>
        <p:nvPicPr>
          <p:cNvPr id="6146" name="Picture 2" descr="https://o.quizlet.com/3tCWwL19CtMDg5OPDIb9ww_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924" y="1190075"/>
            <a:ext cx="3397207" cy="3901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12667" y="5175845"/>
            <a:ext cx="3466463" cy="1384995"/>
          </a:xfrm>
          <a:prstGeom prst="rect">
            <a:avLst/>
          </a:prstGeom>
          <a:noFill/>
        </p:spPr>
        <p:txBody>
          <a:bodyPr wrap="square" rtlCol="0">
            <a:spAutoFit/>
          </a:bodyPr>
          <a:lstStyle/>
          <a:p>
            <a:r>
              <a:rPr lang="en-US" sz="900" dirty="0"/>
              <a:t>American </a:t>
            </a:r>
            <a:r>
              <a:rPr lang="en-US" sz="900" dirty="0" smtClean="0"/>
              <a:t>University. </a:t>
            </a:r>
            <a:r>
              <a:rPr lang="en-US" sz="900" dirty="0"/>
              <a:t>Elbow and forearm. </a:t>
            </a:r>
            <a:r>
              <a:rPr lang="en-US" sz="900" i="1" dirty="0"/>
              <a:t>StudyBlue</a:t>
            </a:r>
            <a:r>
              <a:rPr lang="en-US" sz="900" dirty="0"/>
              <a:t>. https://www.studyblue.com/notes/note/n/52615elbow-and-forearm/deck/14759783.  Published May 26, 2015.  Accessed April 10, 2016.</a:t>
            </a:r>
          </a:p>
          <a:p>
            <a:endParaRPr lang="en-US" sz="4800" dirty="0"/>
          </a:p>
        </p:txBody>
      </p:sp>
    </p:spTree>
    <p:extLst>
      <p:ext uri="{BB962C8B-B14F-4D97-AF65-F5344CB8AC3E}">
        <p14:creationId xmlns:p14="http://schemas.microsoft.com/office/powerpoint/2010/main" val="2566052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Post-Surgical Contractures</a:t>
            </a:r>
            <a:r>
              <a:rPr lang="en-US" dirty="0" smtClean="0"/>
              <a:t>:</a:t>
            </a:r>
            <a:endParaRPr lang="en-US" dirty="0"/>
          </a:p>
        </p:txBody>
      </p:sp>
      <p:sp>
        <p:nvSpPr>
          <p:cNvPr id="3" name="Content Placeholder 2"/>
          <p:cNvSpPr>
            <a:spLocks noGrp="1"/>
          </p:cNvSpPr>
          <p:nvPr>
            <p:ph idx="1"/>
          </p:nvPr>
        </p:nvSpPr>
        <p:spPr>
          <a:xfrm>
            <a:off x="1069848" y="1896533"/>
            <a:ext cx="7209856" cy="4758268"/>
          </a:xfrm>
        </p:spPr>
        <p:txBody>
          <a:bodyPr>
            <a:normAutofit/>
          </a:bodyPr>
          <a:lstStyle/>
          <a:p>
            <a:r>
              <a:rPr lang="en-US" sz="3200" dirty="0" smtClean="0"/>
              <a:t>Prone to </a:t>
            </a:r>
            <a:r>
              <a:rPr lang="en-US" sz="3200" b="1" u="sng" dirty="0" smtClean="0"/>
              <a:t>flexion</a:t>
            </a:r>
            <a:r>
              <a:rPr lang="en-US" sz="3200" dirty="0" smtClean="0"/>
              <a:t> contractures</a:t>
            </a:r>
            <a:r>
              <a:rPr lang="en-US" sz="3200" baseline="30000" dirty="0" smtClean="0"/>
              <a:t>11</a:t>
            </a:r>
            <a:endParaRPr lang="en-US" sz="3200" dirty="0" smtClean="0"/>
          </a:p>
          <a:p>
            <a:pPr lvl="1"/>
            <a:r>
              <a:rPr lang="en-US" sz="2400" dirty="0" smtClean="0"/>
              <a:t>Intimate congruency of the joint</a:t>
            </a:r>
          </a:p>
          <a:p>
            <a:pPr lvl="1"/>
            <a:r>
              <a:rPr lang="en-US" sz="2400" dirty="0" smtClean="0"/>
              <a:t>Tight lateral joint capsule</a:t>
            </a:r>
          </a:p>
          <a:p>
            <a:pPr lvl="1"/>
            <a:r>
              <a:rPr lang="en-US" sz="2400" dirty="0" smtClean="0"/>
              <a:t>Anterior capsule adhesions</a:t>
            </a:r>
          </a:p>
          <a:p>
            <a:pPr lvl="1"/>
            <a:r>
              <a:rPr lang="en-US" sz="2400" dirty="0" smtClean="0"/>
              <a:t>Excessive scar tissue formation in brachialis </a:t>
            </a:r>
          </a:p>
        </p:txBody>
      </p:sp>
    </p:spTree>
    <p:extLst>
      <p:ext uri="{BB962C8B-B14F-4D97-AF65-F5344CB8AC3E}">
        <p14:creationId xmlns:p14="http://schemas.microsoft.com/office/powerpoint/2010/main" val="376873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69847" y="1753644"/>
            <a:ext cx="10058401" cy="1027134"/>
          </a:xfrm>
          <a:prstGeom prst="roundRect">
            <a:avLst/>
          </a:prstGeom>
          <a:solidFill>
            <a:srgbClr val="B83F3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1470681" y="4292712"/>
            <a:ext cx="5531367" cy="1340285"/>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1470681" y="2868460"/>
            <a:ext cx="4291292" cy="134028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19744" y="484632"/>
            <a:ext cx="10058400" cy="1609344"/>
          </a:xfrm>
        </p:spPr>
        <p:txBody>
          <a:bodyPr/>
          <a:lstStyle/>
          <a:p>
            <a:r>
              <a:rPr lang="en-US" dirty="0" smtClean="0"/>
              <a:t>Post-Surgical Contractures:</a:t>
            </a:r>
            <a:endParaRPr lang="en-US" dirty="0"/>
          </a:p>
        </p:txBody>
      </p:sp>
      <p:sp>
        <p:nvSpPr>
          <p:cNvPr id="3" name="Content Placeholder 2"/>
          <p:cNvSpPr>
            <a:spLocks noGrp="1"/>
          </p:cNvSpPr>
          <p:nvPr>
            <p:ph idx="1"/>
          </p:nvPr>
        </p:nvSpPr>
        <p:spPr>
          <a:xfrm>
            <a:off x="1069848" y="1862663"/>
            <a:ext cx="10058400" cy="4758268"/>
          </a:xfrm>
        </p:spPr>
        <p:txBody>
          <a:bodyPr>
            <a:normAutofit/>
          </a:bodyPr>
          <a:lstStyle/>
          <a:p>
            <a:pPr>
              <a:buClr>
                <a:schemeClr val="bg1"/>
              </a:buClr>
            </a:pPr>
            <a:r>
              <a:rPr lang="en-US" sz="2600" b="1" u="sng" dirty="0">
                <a:solidFill>
                  <a:schemeClr val="bg1"/>
                </a:solidFill>
              </a:rPr>
              <a:t>GOAL</a:t>
            </a:r>
            <a:r>
              <a:rPr lang="en-US" sz="2600" dirty="0">
                <a:solidFill>
                  <a:schemeClr val="bg1"/>
                </a:solidFill>
              </a:rPr>
              <a:t> = restore pre-operative ROM </a:t>
            </a:r>
            <a:r>
              <a:rPr lang="en-US" sz="2600" b="1" u="sng" dirty="0">
                <a:solidFill>
                  <a:schemeClr val="bg1"/>
                </a:solidFill>
              </a:rPr>
              <a:t>NOT</a:t>
            </a:r>
            <a:r>
              <a:rPr lang="en-US" sz="2600" b="1" dirty="0">
                <a:solidFill>
                  <a:schemeClr val="bg1"/>
                </a:solidFill>
              </a:rPr>
              <a:t> </a:t>
            </a:r>
            <a:r>
              <a:rPr lang="en-US" sz="2600" dirty="0">
                <a:solidFill>
                  <a:schemeClr val="bg1"/>
                </a:solidFill>
              </a:rPr>
              <a:t>non-dominant elbow </a:t>
            </a:r>
            <a:r>
              <a:rPr lang="en-US" sz="2600" dirty="0" smtClean="0">
                <a:solidFill>
                  <a:schemeClr val="bg1"/>
                </a:solidFill>
              </a:rPr>
              <a:t>ROM</a:t>
            </a:r>
            <a:r>
              <a:rPr lang="en-US" sz="2600" baseline="30000" dirty="0" smtClean="0">
                <a:solidFill>
                  <a:schemeClr val="bg1"/>
                </a:solidFill>
              </a:rPr>
              <a:t>12</a:t>
            </a:r>
          </a:p>
          <a:p>
            <a:endParaRPr lang="en-US" sz="1200" dirty="0"/>
          </a:p>
          <a:p>
            <a:pPr lvl="2">
              <a:buClr>
                <a:schemeClr val="bg1"/>
              </a:buClr>
            </a:pPr>
            <a:r>
              <a:rPr lang="en-US" sz="2400" dirty="0">
                <a:solidFill>
                  <a:schemeClr val="bg1"/>
                </a:solidFill>
              </a:rPr>
              <a:t>Wright et al:</a:t>
            </a:r>
            <a:r>
              <a:rPr lang="en-US" sz="2400" baseline="30000" dirty="0">
                <a:solidFill>
                  <a:schemeClr val="bg1"/>
                </a:solidFill>
              </a:rPr>
              <a:t>13</a:t>
            </a:r>
            <a:r>
              <a:rPr lang="en-US" sz="2400" dirty="0">
                <a:solidFill>
                  <a:schemeClr val="bg1"/>
                </a:solidFill>
              </a:rPr>
              <a:t> </a:t>
            </a:r>
          </a:p>
          <a:p>
            <a:pPr lvl="3">
              <a:buClr>
                <a:schemeClr val="bg1"/>
              </a:buClr>
            </a:pPr>
            <a:r>
              <a:rPr lang="en-US" sz="2000" dirty="0">
                <a:solidFill>
                  <a:schemeClr val="bg1"/>
                </a:solidFill>
              </a:rPr>
              <a:t>Elbow extension loss =7.9° </a:t>
            </a:r>
          </a:p>
          <a:p>
            <a:pPr lvl="3">
              <a:buClr>
                <a:schemeClr val="bg1"/>
              </a:buClr>
            </a:pPr>
            <a:r>
              <a:rPr lang="en-US" sz="2000" dirty="0">
                <a:solidFill>
                  <a:schemeClr val="bg1"/>
                </a:solidFill>
              </a:rPr>
              <a:t>Elbow flexion loss = 5.5° </a:t>
            </a:r>
            <a:endParaRPr lang="en-US" sz="2000" dirty="0" smtClean="0">
              <a:solidFill>
                <a:schemeClr val="bg1"/>
              </a:solidFill>
            </a:endParaRPr>
          </a:p>
          <a:p>
            <a:pPr lvl="3"/>
            <a:endParaRPr lang="en-US" sz="2000" dirty="0" smtClean="0"/>
          </a:p>
          <a:p>
            <a:pPr lvl="2">
              <a:buClr>
                <a:schemeClr val="bg1"/>
              </a:buClr>
            </a:pPr>
            <a:r>
              <a:rPr lang="en-US" sz="2400" dirty="0" smtClean="0">
                <a:solidFill>
                  <a:schemeClr val="bg1"/>
                </a:solidFill>
              </a:rPr>
              <a:t>Ellenbecker </a:t>
            </a:r>
            <a:r>
              <a:rPr lang="en-US" sz="2400" dirty="0">
                <a:solidFill>
                  <a:schemeClr val="bg1"/>
                </a:solidFill>
              </a:rPr>
              <a:t>et </a:t>
            </a:r>
            <a:r>
              <a:rPr lang="en-US" sz="2400" dirty="0" smtClean="0">
                <a:solidFill>
                  <a:schemeClr val="bg1"/>
                </a:solidFill>
              </a:rPr>
              <a:t>al:</a:t>
            </a:r>
            <a:r>
              <a:rPr lang="en-US" sz="2400" baseline="30000" dirty="0" smtClean="0">
                <a:solidFill>
                  <a:schemeClr val="bg1"/>
                </a:solidFill>
              </a:rPr>
              <a:t>14</a:t>
            </a:r>
            <a:endParaRPr lang="en-US" sz="2400" dirty="0">
              <a:solidFill>
                <a:schemeClr val="bg1"/>
              </a:solidFill>
            </a:endParaRPr>
          </a:p>
          <a:p>
            <a:pPr lvl="3">
              <a:buClr>
                <a:schemeClr val="bg1"/>
              </a:buClr>
            </a:pPr>
            <a:r>
              <a:rPr lang="en-US" sz="2000" dirty="0">
                <a:solidFill>
                  <a:schemeClr val="bg1"/>
                </a:solidFill>
              </a:rPr>
              <a:t>Elbow flexion loss: </a:t>
            </a:r>
            <a:r>
              <a:rPr lang="en-US" sz="2000" dirty="0" smtClean="0">
                <a:solidFill>
                  <a:schemeClr val="bg1"/>
                </a:solidFill>
              </a:rPr>
              <a:t>5°</a:t>
            </a:r>
            <a:endParaRPr lang="en-US" sz="2000" dirty="0">
              <a:solidFill>
                <a:schemeClr val="bg1"/>
              </a:solidFill>
            </a:endParaRPr>
          </a:p>
          <a:p>
            <a:pPr lvl="3">
              <a:buClr>
                <a:schemeClr val="bg1"/>
              </a:buClr>
            </a:pPr>
            <a:r>
              <a:rPr lang="en-US" sz="2000" dirty="0">
                <a:solidFill>
                  <a:schemeClr val="bg1"/>
                </a:solidFill>
              </a:rPr>
              <a:t>Significant reduction in wrist extension</a:t>
            </a:r>
          </a:p>
          <a:p>
            <a:endParaRPr lang="en-US" sz="2000" dirty="0" smtClean="0"/>
          </a:p>
        </p:txBody>
      </p:sp>
      <p:pic>
        <p:nvPicPr>
          <p:cNvPr id="4" name="Picture 3"/>
          <p:cNvPicPr>
            <a:picLocks noChangeAspect="1"/>
          </p:cNvPicPr>
          <p:nvPr/>
        </p:nvPicPr>
        <p:blipFill>
          <a:blip r:embed="rId3"/>
          <a:stretch>
            <a:fillRect/>
          </a:stretch>
        </p:blipFill>
        <p:spPr>
          <a:xfrm>
            <a:off x="7263504" y="2943616"/>
            <a:ext cx="3864744" cy="2898558"/>
          </a:xfrm>
          <a:prstGeom prst="rect">
            <a:avLst/>
          </a:prstGeom>
        </p:spPr>
      </p:pic>
      <p:sp>
        <p:nvSpPr>
          <p:cNvPr id="5" name="TextBox 4"/>
          <p:cNvSpPr txBox="1"/>
          <p:nvPr/>
        </p:nvSpPr>
        <p:spPr>
          <a:xfrm>
            <a:off x="7263504" y="5865306"/>
            <a:ext cx="3015029" cy="524311"/>
          </a:xfrm>
          <a:prstGeom prst="rect">
            <a:avLst/>
          </a:prstGeom>
          <a:noFill/>
        </p:spPr>
        <p:txBody>
          <a:bodyPr wrap="square" rtlCol="0">
            <a:spAutoFit/>
          </a:bodyPr>
          <a:lstStyle/>
          <a:p>
            <a:r>
              <a:rPr lang="en-US" sz="900" dirty="0" smtClean="0"/>
              <a:t>Elbow and Radioulnar Goniometry. </a:t>
            </a:r>
            <a:r>
              <a:rPr lang="en-US" sz="900" dirty="0"/>
              <a:t>AT UWA. http://</a:t>
            </a:r>
            <a:r>
              <a:rPr lang="en-US" sz="900" dirty="0" smtClean="0"/>
              <a:t>at.uwa.edu/gon/elru.htm.  Accessed February 25, 2017.</a:t>
            </a:r>
            <a:endParaRPr lang="en-US" sz="900" dirty="0"/>
          </a:p>
        </p:txBody>
      </p:sp>
    </p:spTree>
    <p:extLst>
      <p:ext uri="{BB962C8B-B14F-4D97-AF65-F5344CB8AC3E}">
        <p14:creationId xmlns:p14="http://schemas.microsoft.com/office/powerpoint/2010/main" val="1094427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Pitching mechanics</a:t>
            </a:r>
            <a:endParaRPr lang="en-US" dirty="0"/>
          </a:p>
        </p:txBody>
      </p:sp>
      <p:sp>
        <p:nvSpPr>
          <p:cNvPr id="3" name="Subtitle 2"/>
          <p:cNvSpPr>
            <a:spLocks noGrp="1"/>
          </p:cNvSpPr>
          <p:nvPr>
            <p:ph type="subTitle" idx="1"/>
          </p:nvPr>
        </p:nvSpPr>
        <p:spPr/>
        <p:txBody>
          <a:bodyPr/>
          <a:lstStyle/>
          <a:p>
            <a:r>
              <a:rPr lang="en-US" dirty="0" smtClean="0"/>
              <a:t>A comprehensive understanding of the fundamental mechanics to baseball pitching </a:t>
            </a:r>
            <a:endParaRPr lang="en-US" dirty="0"/>
          </a:p>
        </p:txBody>
      </p:sp>
    </p:spTree>
    <p:extLst>
      <p:ext uri="{BB962C8B-B14F-4D97-AF65-F5344CB8AC3E}">
        <p14:creationId xmlns:p14="http://schemas.microsoft.com/office/powerpoint/2010/main" val="4179590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hysio-pedia.com/images/8/83/Phases_of_thro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400"/>
            <a:ext cx="12192001"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0" y="5678901"/>
            <a:ext cx="6993467" cy="230832"/>
          </a:xfrm>
          <a:prstGeom prst="rect">
            <a:avLst/>
          </a:prstGeom>
          <a:noFill/>
        </p:spPr>
        <p:txBody>
          <a:bodyPr wrap="square" rtlCol="0">
            <a:spAutoFit/>
          </a:bodyPr>
          <a:lstStyle/>
          <a:p>
            <a:r>
              <a:rPr lang="en-US" sz="900" dirty="0"/>
              <a:t>Thrower’s shoulder. </a:t>
            </a:r>
            <a:r>
              <a:rPr lang="en-US" sz="900" i="1" dirty="0"/>
              <a:t>Physiopedia. </a:t>
            </a:r>
            <a:r>
              <a:rPr lang="en-US" sz="900" dirty="0"/>
              <a:t>http://www.physio-pedia.com/Thrower's_Shoulder. Accessed April 10, 2016.</a:t>
            </a:r>
          </a:p>
        </p:txBody>
      </p:sp>
    </p:spTree>
    <p:extLst>
      <p:ext uri="{BB962C8B-B14F-4D97-AF65-F5344CB8AC3E}">
        <p14:creationId xmlns:p14="http://schemas.microsoft.com/office/powerpoint/2010/main" val="1330420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half" idx="1"/>
          </p:nvPr>
        </p:nvSpPr>
        <p:spPr>
          <a:xfrm>
            <a:off x="1069847" y="1761069"/>
            <a:ext cx="10800419" cy="4402667"/>
          </a:xfrm>
        </p:spPr>
        <p:txBody>
          <a:bodyPr>
            <a:normAutofit fontScale="92500"/>
          </a:bodyPr>
          <a:lstStyle/>
          <a:p>
            <a:pPr lvl="0"/>
            <a:r>
              <a:rPr lang="en-AU" sz="2400" dirty="0"/>
              <a:t>Gain an understanding of what is occurring biomechanically during the 6 stages of overhand pitching, including the forces placed on the UE and the muscles needed to counterbalance said forces.  </a:t>
            </a:r>
            <a:endParaRPr lang="en-US" sz="2400" dirty="0"/>
          </a:p>
          <a:p>
            <a:pPr lvl="0"/>
            <a:r>
              <a:rPr lang="en-AU" sz="2400" dirty="0"/>
              <a:t>Be able to educate patients on injury prevention and implement strategies to reduce the risk of UCL tears in baseball pitchers. </a:t>
            </a:r>
            <a:endParaRPr lang="en-US" sz="2400" dirty="0"/>
          </a:p>
          <a:p>
            <a:pPr lvl="0"/>
            <a:r>
              <a:rPr lang="en-AU" sz="2400" dirty="0"/>
              <a:t>Be able to explain the different treatment options and their prognoses for UCL injuries.</a:t>
            </a:r>
            <a:endParaRPr lang="en-US" sz="2400" dirty="0"/>
          </a:p>
          <a:p>
            <a:pPr lvl="0"/>
            <a:r>
              <a:rPr lang="en-AU" sz="2400" dirty="0"/>
              <a:t>Be able to establish an evidenced-based rehabilitation program for a baseball pitcher that is post-op UCL repair via the docking procedure. Be able to establish an evidenced-based return to play protocol for baseball pitchers that have undergone UCL reconstruction via the docking procedure.</a:t>
            </a:r>
            <a:endParaRPr lang="en-US" sz="2400" dirty="0"/>
          </a:p>
          <a:p>
            <a:pPr lvl="0"/>
            <a:r>
              <a:rPr lang="en-AU" sz="2400" dirty="0"/>
              <a:t>Be able to provide appropriate pitch counts for different age groups of pitchers. </a:t>
            </a:r>
            <a:endParaRPr lang="en-US" sz="2400" dirty="0"/>
          </a:p>
          <a:p>
            <a:endParaRPr lang="en-US" dirty="0"/>
          </a:p>
        </p:txBody>
      </p:sp>
    </p:spTree>
    <p:extLst>
      <p:ext uri="{BB962C8B-B14F-4D97-AF65-F5344CB8AC3E}">
        <p14:creationId xmlns:p14="http://schemas.microsoft.com/office/powerpoint/2010/main" val="1733563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48" y="416898"/>
            <a:ext cx="10058400" cy="1609344"/>
          </a:xfrm>
        </p:spPr>
        <p:txBody>
          <a:bodyPr/>
          <a:lstStyle/>
          <a:p>
            <a:r>
              <a:rPr lang="en-US" u="sng" dirty="0" smtClean="0"/>
              <a:t>Stage 1: The Wind-up </a:t>
            </a:r>
            <a:endParaRPr lang="en-US" u="sng" dirty="0"/>
          </a:p>
        </p:txBody>
      </p:sp>
      <p:sp>
        <p:nvSpPr>
          <p:cNvPr id="3" name="Content Placeholder 2"/>
          <p:cNvSpPr>
            <a:spLocks noGrp="1"/>
          </p:cNvSpPr>
          <p:nvPr>
            <p:ph idx="1"/>
          </p:nvPr>
        </p:nvSpPr>
        <p:spPr>
          <a:xfrm>
            <a:off x="511048" y="1799885"/>
            <a:ext cx="5906685" cy="5058115"/>
          </a:xfrm>
        </p:spPr>
        <p:txBody>
          <a:bodyPr>
            <a:normAutofit/>
          </a:bodyPr>
          <a:lstStyle/>
          <a:p>
            <a:r>
              <a:rPr lang="en-US" sz="2400" dirty="0" smtClean="0"/>
              <a:t>Throwing motion initiated in wind-up phase</a:t>
            </a:r>
            <a:r>
              <a:rPr lang="en-US" sz="2400" baseline="30000" dirty="0" smtClean="0"/>
              <a:t>15</a:t>
            </a:r>
          </a:p>
          <a:p>
            <a:pPr marL="0" indent="0">
              <a:buNone/>
            </a:pPr>
            <a:endParaRPr lang="en-US" sz="900" dirty="0" smtClean="0"/>
          </a:p>
          <a:p>
            <a:r>
              <a:rPr lang="en-US" sz="2400" b="1" u="sng" dirty="0" smtClean="0"/>
              <a:t>Definition:</a:t>
            </a:r>
            <a:r>
              <a:rPr lang="en-US" sz="2400" u="sng" dirty="0" smtClean="0"/>
              <a:t> </a:t>
            </a:r>
            <a:r>
              <a:rPr lang="en-US" sz="2400" dirty="0"/>
              <a:t>initial movement to maximum knee lift of stride </a:t>
            </a:r>
            <a:r>
              <a:rPr lang="en-US" sz="2400" dirty="0" smtClean="0"/>
              <a:t>leg</a:t>
            </a:r>
            <a:r>
              <a:rPr lang="en-US" sz="2400" baseline="30000" dirty="0" smtClean="0"/>
              <a:t>16</a:t>
            </a:r>
          </a:p>
          <a:p>
            <a:pPr marL="0" indent="0">
              <a:buNone/>
            </a:pPr>
            <a:endParaRPr lang="en-US" sz="900" baseline="30000" dirty="0" smtClean="0"/>
          </a:p>
          <a:p>
            <a:r>
              <a:rPr lang="en-US" sz="2400" dirty="0" smtClean="0"/>
              <a:t>Sets the timing pattern and tone</a:t>
            </a:r>
            <a:r>
              <a:rPr lang="en-US" sz="2400" baseline="30000" dirty="0" smtClean="0"/>
              <a:t>17</a:t>
            </a:r>
          </a:p>
          <a:p>
            <a:pPr marL="0" indent="0">
              <a:buNone/>
            </a:pPr>
            <a:endParaRPr lang="en-US" sz="900" dirty="0" smtClean="0"/>
          </a:p>
          <a:p>
            <a:r>
              <a:rPr lang="en-US" sz="2400" dirty="0" smtClean="0"/>
              <a:t>Low risk of injury</a:t>
            </a:r>
            <a:r>
              <a:rPr lang="en-US" sz="2400" baseline="30000" dirty="0" smtClean="0"/>
              <a:t>17</a:t>
            </a:r>
          </a:p>
          <a:p>
            <a:pPr marL="0" indent="0">
              <a:buNone/>
            </a:pPr>
            <a:endParaRPr lang="en-US" sz="900" dirty="0" smtClean="0"/>
          </a:p>
          <a:p>
            <a:r>
              <a:rPr lang="en-US" sz="2400" dirty="0" smtClean="0"/>
              <a:t>Low muscle activity</a:t>
            </a:r>
            <a:r>
              <a:rPr lang="en-US" sz="2400" baseline="30000" dirty="0" smtClean="0"/>
              <a:t>17</a:t>
            </a:r>
            <a:endParaRPr lang="en-US" sz="2400" dirty="0" smtClean="0"/>
          </a:p>
        </p:txBody>
      </p:sp>
      <p:pic>
        <p:nvPicPr>
          <p:cNvPr id="10242" name="Picture 2" descr="http://www.qcbaseball.com/images/RandyJohnson-Forward-L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224" y="1715007"/>
            <a:ext cx="5424575" cy="4026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9559" y="5741839"/>
            <a:ext cx="5509240" cy="1477328"/>
          </a:xfrm>
          <a:prstGeom prst="rect">
            <a:avLst/>
          </a:prstGeom>
          <a:noFill/>
        </p:spPr>
        <p:txBody>
          <a:bodyPr wrap="square" rtlCol="0">
            <a:spAutoFit/>
          </a:bodyPr>
          <a:lstStyle/>
          <a:p>
            <a:r>
              <a:rPr lang="en-US" sz="900" dirty="0"/>
              <a:t>Pitching wind-up. </a:t>
            </a:r>
            <a:r>
              <a:rPr lang="en-US" sz="900" i="1" dirty="0"/>
              <a:t>QCBaseball.com. </a:t>
            </a:r>
            <a:r>
              <a:rPr lang="en-US" sz="900" dirty="0"/>
              <a:t>http://www.qcbaseball.com/pitching/pitching-windup.aspx. Published 2015. Accessed April 10, 2016.</a:t>
            </a:r>
          </a:p>
          <a:p>
            <a:endParaRPr lang="en-US" sz="3600" dirty="0"/>
          </a:p>
          <a:p>
            <a:endParaRPr lang="en-US" sz="3600" dirty="0"/>
          </a:p>
        </p:txBody>
      </p:sp>
    </p:spTree>
    <p:extLst>
      <p:ext uri="{BB962C8B-B14F-4D97-AF65-F5344CB8AC3E}">
        <p14:creationId xmlns:p14="http://schemas.microsoft.com/office/powerpoint/2010/main" val="214354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48" y="416898"/>
            <a:ext cx="10058400" cy="1609344"/>
          </a:xfrm>
        </p:spPr>
        <p:txBody>
          <a:bodyPr/>
          <a:lstStyle/>
          <a:p>
            <a:r>
              <a:rPr lang="en-US" u="sng" dirty="0" smtClean="0"/>
              <a:t>Stage 1: The Wind-up </a:t>
            </a:r>
            <a:endParaRPr lang="en-US" u="sng" dirty="0"/>
          </a:p>
        </p:txBody>
      </p:sp>
      <p:sp>
        <p:nvSpPr>
          <p:cNvPr id="3" name="Content Placeholder 2"/>
          <p:cNvSpPr>
            <a:spLocks noGrp="1"/>
          </p:cNvSpPr>
          <p:nvPr>
            <p:ph idx="1"/>
          </p:nvPr>
        </p:nvSpPr>
        <p:spPr>
          <a:xfrm>
            <a:off x="511048" y="1736681"/>
            <a:ext cx="5906685" cy="5058115"/>
          </a:xfrm>
        </p:spPr>
        <p:txBody>
          <a:bodyPr>
            <a:normAutofit/>
          </a:bodyPr>
          <a:lstStyle/>
          <a:p>
            <a:r>
              <a:rPr lang="en-US" sz="2400" dirty="0"/>
              <a:t>Shoulders aligned between 2</a:t>
            </a:r>
            <a:r>
              <a:rPr lang="en-US" sz="2400" baseline="30000" dirty="0"/>
              <a:t>nd</a:t>
            </a:r>
            <a:r>
              <a:rPr lang="en-US" sz="2400" dirty="0"/>
              <a:t> base and home plate </a:t>
            </a:r>
            <a:r>
              <a:rPr lang="en-US" sz="2400" dirty="0" smtClean="0"/>
              <a:t>with </a:t>
            </a:r>
            <a:r>
              <a:rPr lang="en-US" sz="2400" dirty="0"/>
              <a:t>hands </a:t>
            </a:r>
            <a:r>
              <a:rPr lang="en-US" sz="2400" dirty="0" smtClean="0"/>
              <a:t>at </a:t>
            </a:r>
            <a:r>
              <a:rPr lang="en-US" sz="2400" dirty="0"/>
              <a:t>chest height </a:t>
            </a:r>
            <a:r>
              <a:rPr lang="en-US" sz="2400" dirty="0">
                <a:sym typeface="Wingdings" panose="05000000000000000000" pitchFamily="2" charset="2"/>
              </a:rPr>
              <a:t> stable </a:t>
            </a:r>
            <a:r>
              <a:rPr lang="en-US" sz="2400" dirty="0" smtClean="0">
                <a:sym typeface="Wingdings" panose="05000000000000000000" pitchFamily="2" charset="2"/>
              </a:rPr>
              <a:t>center of mass </a:t>
            </a:r>
            <a:r>
              <a:rPr lang="en-US" sz="2400" baseline="30000" dirty="0" smtClean="0">
                <a:sym typeface="Wingdings" panose="05000000000000000000" pitchFamily="2" charset="2"/>
              </a:rPr>
              <a:t>17</a:t>
            </a:r>
          </a:p>
          <a:p>
            <a:pPr marL="0" indent="0">
              <a:buNone/>
            </a:pPr>
            <a:endParaRPr lang="en-US" sz="800" dirty="0" smtClean="0"/>
          </a:p>
          <a:p>
            <a:r>
              <a:rPr lang="en-US" sz="2400" dirty="0" smtClean="0"/>
              <a:t>Stance leg maintains position of balance in slight knee flexion</a:t>
            </a:r>
            <a:r>
              <a:rPr lang="en-US" sz="2400" baseline="30000" dirty="0" smtClean="0"/>
              <a:t>15</a:t>
            </a:r>
            <a:r>
              <a:rPr lang="en-US" sz="2400" dirty="0" smtClean="0"/>
              <a:t> </a:t>
            </a:r>
          </a:p>
          <a:p>
            <a:pPr lvl="1"/>
            <a:r>
              <a:rPr lang="en-US" sz="2000" dirty="0" smtClean="0"/>
              <a:t>Isometric quad contraction</a:t>
            </a:r>
          </a:p>
          <a:p>
            <a:pPr lvl="1"/>
            <a:r>
              <a:rPr lang="en-US" sz="2000" dirty="0" smtClean="0"/>
              <a:t>Hip abductors work to maintain a level pelvis</a:t>
            </a:r>
          </a:p>
          <a:p>
            <a:pPr marL="274320" lvl="1" indent="0">
              <a:buNone/>
            </a:pPr>
            <a:endParaRPr lang="en-US" sz="800" dirty="0" smtClean="0"/>
          </a:p>
          <a:p>
            <a:r>
              <a:rPr lang="en-US" sz="2400" b="1" dirty="0" smtClean="0"/>
              <a:t>Weak quads or hip abductors = unstable base </a:t>
            </a:r>
            <a:endParaRPr lang="en-US" sz="2400" b="1" dirty="0"/>
          </a:p>
        </p:txBody>
      </p:sp>
      <p:pic>
        <p:nvPicPr>
          <p:cNvPr id="10242" name="Picture 2" descr="http://www.qcbaseball.com/images/RandyJohnson-Forward-L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224" y="1715007"/>
            <a:ext cx="5424575" cy="4026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477537" y="5741839"/>
            <a:ext cx="5511262" cy="1475360"/>
          </a:xfrm>
          <a:prstGeom prst="rect">
            <a:avLst/>
          </a:prstGeom>
        </p:spPr>
      </p:pic>
    </p:spTree>
    <p:extLst>
      <p:ext uri="{BB962C8B-B14F-4D97-AF65-F5344CB8AC3E}">
        <p14:creationId xmlns:p14="http://schemas.microsoft.com/office/powerpoint/2010/main" val="1367413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1048" y="1752585"/>
            <a:ext cx="9772820" cy="877881"/>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1048" y="404372"/>
            <a:ext cx="10058400" cy="1609344"/>
          </a:xfrm>
        </p:spPr>
        <p:txBody>
          <a:bodyPr/>
          <a:lstStyle/>
          <a:p>
            <a:r>
              <a:rPr lang="en-US" u="sng" dirty="0" smtClean="0"/>
              <a:t>Stage 1: The Wind-up </a:t>
            </a:r>
            <a:endParaRPr lang="en-US" u="sng" dirty="0"/>
          </a:p>
        </p:txBody>
      </p:sp>
      <p:sp>
        <p:nvSpPr>
          <p:cNvPr id="3" name="Content Placeholder 2"/>
          <p:cNvSpPr>
            <a:spLocks noGrp="1"/>
          </p:cNvSpPr>
          <p:nvPr>
            <p:ph idx="1"/>
          </p:nvPr>
        </p:nvSpPr>
        <p:spPr>
          <a:xfrm>
            <a:off x="623782" y="1927949"/>
            <a:ext cx="7706026" cy="877881"/>
          </a:xfrm>
        </p:spPr>
        <p:txBody>
          <a:bodyPr>
            <a:normAutofit/>
          </a:bodyPr>
          <a:lstStyle/>
          <a:p>
            <a:pPr marL="0" indent="0">
              <a:buNone/>
            </a:pPr>
            <a:r>
              <a:rPr lang="en-US" sz="2800" dirty="0" smtClean="0">
                <a:solidFill>
                  <a:schemeClr val="bg1"/>
                </a:solidFill>
              </a:rPr>
              <a:t>Faulty Mechanics </a:t>
            </a:r>
            <a:r>
              <a:rPr lang="en-US" sz="2800" dirty="0" smtClean="0">
                <a:solidFill>
                  <a:schemeClr val="bg1"/>
                </a:solidFill>
                <a:sym typeface="Wingdings" panose="05000000000000000000" pitchFamily="2" charset="2"/>
              </a:rPr>
              <a:t> increased stress on UE</a:t>
            </a:r>
            <a:r>
              <a:rPr lang="en-US" sz="2800" baseline="30000" dirty="0" smtClean="0">
                <a:solidFill>
                  <a:schemeClr val="bg1"/>
                </a:solidFill>
                <a:sym typeface="Wingdings" panose="05000000000000000000" pitchFamily="2" charset="2"/>
              </a:rPr>
              <a:t>17</a:t>
            </a:r>
            <a:endParaRPr lang="en-US" sz="2800" dirty="0" smtClean="0">
              <a:solidFill>
                <a:schemeClr val="bg1"/>
              </a:solidFill>
              <a:sym typeface="Wingdings" panose="05000000000000000000" pitchFamily="2" charset="2"/>
            </a:endParaRPr>
          </a:p>
        </p:txBody>
      </p:sp>
      <p:sp>
        <p:nvSpPr>
          <p:cNvPr id="6" name="Rounded Rectangle 5"/>
          <p:cNvSpPr/>
          <p:nvPr/>
        </p:nvSpPr>
        <p:spPr>
          <a:xfrm>
            <a:off x="1478071" y="2805830"/>
            <a:ext cx="8805797" cy="2079321"/>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478072" y="2858157"/>
            <a:ext cx="7340252" cy="2215991"/>
          </a:xfrm>
          <a:prstGeom prst="rect">
            <a:avLst/>
          </a:prstGeom>
          <a:noFill/>
        </p:spPr>
        <p:txBody>
          <a:bodyPr wrap="square" rtlCol="0">
            <a:spAutoFit/>
          </a:bodyPr>
          <a:lstStyle/>
          <a:p>
            <a:pPr marL="800100" lvl="1" indent="-342900">
              <a:buClr>
                <a:schemeClr val="bg1"/>
              </a:buClr>
              <a:buFont typeface="Arial" panose="020B0604020202020204" pitchFamily="34" charset="0"/>
              <a:buChar char="•"/>
            </a:pPr>
            <a:r>
              <a:rPr lang="en-US" sz="2400" dirty="0">
                <a:solidFill>
                  <a:schemeClr val="bg1"/>
                </a:solidFill>
                <a:sym typeface="Wingdings" panose="05000000000000000000" pitchFamily="2" charset="2"/>
              </a:rPr>
              <a:t>Poor balance at max knee lift </a:t>
            </a:r>
            <a:r>
              <a:rPr lang="en-US" sz="2400" dirty="0" smtClean="0">
                <a:solidFill>
                  <a:schemeClr val="bg1"/>
                </a:solidFill>
                <a:sym typeface="Wingdings" panose="05000000000000000000" pitchFamily="2" charset="2"/>
              </a:rPr>
              <a:t>secondary to </a:t>
            </a:r>
            <a:r>
              <a:rPr lang="en-US" sz="2400" dirty="0">
                <a:solidFill>
                  <a:schemeClr val="bg1"/>
                </a:solidFill>
                <a:sym typeface="Wingdings" panose="05000000000000000000" pitchFamily="2" charset="2"/>
              </a:rPr>
              <a:t>poor LE strength and trunk control</a:t>
            </a:r>
          </a:p>
          <a:p>
            <a:pPr marL="800100" lvl="1" indent="-342900">
              <a:buClr>
                <a:schemeClr val="bg1"/>
              </a:buClr>
              <a:buFont typeface="Arial" panose="020B0604020202020204" pitchFamily="34" charset="0"/>
              <a:buChar char="•"/>
            </a:pPr>
            <a:r>
              <a:rPr lang="en-US" sz="2400" dirty="0">
                <a:solidFill>
                  <a:schemeClr val="bg1"/>
                </a:solidFill>
                <a:sym typeface="Wingdings" panose="05000000000000000000" pitchFamily="2" charset="2"/>
              </a:rPr>
              <a:t>Premature forward movement toward home plate</a:t>
            </a:r>
          </a:p>
          <a:p>
            <a:pPr marL="800100" lvl="1" indent="-342900">
              <a:buClr>
                <a:schemeClr val="bg1"/>
              </a:buClr>
              <a:buFont typeface="Arial" panose="020B0604020202020204" pitchFamily="34" charset="0"/>
              <a:buChar char="•"/>
            </a:pPr>
            <a:r>
              <a:rPr lang="en-US" sz="2400" dirty="0">
                <a:solidFill>
                  <a:schemeClr val="bg1"/>
                </a:solidFill>
                <a:sym typeface="Wingdings" panose="05000000000000000000" pitchFamily="2" charset="2"/>
              </a:rPr>
              <a:t>COG that is positioned </a:t>
            </a:r>
            <a:r>
              <a:rPr lang="en-US" sz="2400" dirty="0" smtClean="0">
                <a:solidFill>
                  <a:schemeClr val="bg1"/>
                </a:solidFill>
                <a:sym typeface="Wingdings" panose="05000000000000000000" pitchFamily="2" charset="2"/>
              </a:rPr>
              <a:t>too </a:t>
            </a:r>
            <a:r>
              <a:rPr lang="en-US" sz="2400" dirty="0">
                <a:solidFill>
                  <a:schemeClr val="bg1"/>
                </a:solidFill>
                <a:sym typeface="Wingdings" panose="05000000000000000000" pitchFamily="2" charset="2"/>
              </a:rPr>
              <a:t>far posteriorly</a:t>
            </a:r>
          </a:p>
          <a:p>
            <a:endParaRPr lang="en-US" dirty="0"/>
          </a:p>
        </p:txBody>
      </p:sp>
    </p:spTree>
    <p:extLst>
      <p:ext uri="{BB962C8B-B14F-4D97-AF65-F5344CB8AC3E}">
        <p14:creationId xmlns:p14="http://schemas.microsoft.com/office/powerpoint/2010/main" val="4163083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3" y="383034"/>
            <a:ext cx="10058400" cy="1609344"/>
          </a:xfrm>
        </p:spPr>
        <p:txBody>
          <a:bodyPr/>
          <a:lstStyle/>
          <a:p>
            <a:r>
              <a:rPr lang="en-US" u="sng" dirty="0" smtClean="0"/>
              <a:t>Stage 2: The Stride</a:t>
            </a:r>
            <a:endParaRPr lang="en-US" u="sng" dirty="0"/>
          </a:p>
        </p:txBody>
      </p:sp>
      <p:sp>
        <p:nvSpPr>
          <p:cNvPr id="3" name="Content Placeholder 2"/>
          <p:cNvSpPr>
            <a:spLocks noGrp="1"/>
          </p:cNvSpPr>
          <p:nvPr>
            <p:ph idx="1"/>
          </p:nvPr>
        </p:nvSpPr>
        <p:spPr>
          <a:xfrm>
            <a:off x="629584" y="1741715"/>
            <a:ext cx="6719486" cy="4618059"/>
          </a:xfrm>
        </p:spPr>
        <p:txBody>
          <a:bodyPr>
            <a:noAutofit/>
          </a:bodyPr>
          <a:lstStyle/>
          <a:p>
            <a:r>
              <a:rPr lang="en-US" sz="2400" b="1" u="sng" dirty="0" smtClean="0"/>
              <a:t>Purpose:</a:t>
            </a:r>
            <a:r>
              <a:rPr lang="en-US" sz="2400" dirty="0" smtClean="0"/>
              <a:t> develop linear velocity towards home plate</a:t>
            </a:r>
            <a:r>
              <a:rPr lang="en-US" sz="2400" baseline="30000" dirty="0" smtClean="0"/>
              <a:t>15</a:t>
            </a:r>
          </a:p>
          <a:p>
            <a:endParaRPr lang="en-US" sz="800" dirty="0" smtClean="0"/>
          </a:p>
          <a:p>
            <a:r>
              <a:rPr lang="en-US" sz="2400" dirty="0" smtClean="0"/>
              <a:t>Concluded when the stride leg makes contact with the ground</a:t>
            </a:r>
            <a:r>
              <a:rPr lang="en-US" sz="2400" baseline="30000" dirty="0" smtClean="0"/>
              <a:t>15</a:t>
            </a:r>
          </a:p>
          <a:p>
            <a:endParaRPr lang="en-US" sz="800" dirty="0" smtClean="0"/>
          </a:p>
          <a:p>
            <a:r>
              <a:rPr lang="en-US" sz="2400" dirty="0" smtClean="0"/>
              <a:t>Stride hip = ER</a:t>
            </a:r>
            <a:r>
              <a:rPr lang="en-US" sz="2400" baseline="30000" dirty="0" smtClean="0"/>
              <a:t>15</a:t>
            </a:r>
          </a:p>
          <a:p>
            <a:endParaRPr lang="en-US" sz="800" dirty="0" smtClean="0"/>
          </a:p>
          <a:p>
            <a:r>
              <a:rPr lang="en-US" sz="2400" dirty="0" smtClean="0"/>
              <a:t>Stance hip = IR</a:t>
            </a:r>
            <a:r>
              <a:rPr lang="en-US" sz="2400" baseline="30000" dirty="0" smtClean="0"/>
              <a:t>15</a:t>
            </a:r>
          </a:p>
          <a:p>
            <a:endParaRPr lang="en-US" sz="800" dirty="0" smtClean="0"/>
          </a:p>
          <a:p>
            <a:r>
              <a:rPr lang="en-US" sz="2400" dirty="0" smtClean="0"/>
              <a:t>Stride length = 85-100% body height</a:t>
            </a:r>
            <a:r>
              <a:rPr lang="en-US" sz="2400" baseline="30000" dirty="0" smtClean="0"/>
              <a:t>15, 17</a:t>
            </a:r>
            <a:endParaRPr lang="en-US" sz="2400" dirty="0" smtClean="0"/>
          </a:p>
        </p:txBody>
      </p:sp>
      <p:pic>
        <p:nvPicPr>
          <p:cNvPr id="11268" name="Picture 4" descr="http://www.physio-pedia.com/images/7/7d/Pitching_angle_foot_and_l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533" y="327448"/>
            <a:ext cx="4453467" cy="58572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38534" y="6188201"/>
            <a:ext cx="2641600" cy="507831"/>
          </a:xfrm>
          <a:prstGeom prst="rect">
            <a:avLst/>
          </a:prstGeom>
          <a:noFill/>
        </p:spPr>
        <p:txBody>
          <a:bodyPr wrap="square" rtlCol="0">
            <a:spAutoFit/>
          </a:bodyPr>
          <a:lstStyle/>
          <a:p>
            <a:r>
              <a:rPr lang="en-US" sz="900" dirty="0"/>
              <a:t>Fleisig GS. The Biomechanics of Baseball Pitching. Doctoral Thesis. University of Alabama 1994.</a:t>
            </a:r>
          </a:p>
        </p:txBody>
      </p:sp>
    </p:spTree>
    <p:extLst>
      <p:ext uri="{BB962C8B-B14F-4D97-AF65-F5344CB8AC3E}">
        <p14:creationId xmlns:p14="http://schemas.microsoft.com/office/powerpoint/2010/main" val="3497544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4" y="383436"/>
            <a:ext cx="10058400" cy="1609344"/>
          </a:xfrm>
        </p:spPr>
        <p:txBody>
          <a:bodyPr/>
          <a:lstStyle/>
          <a:p>
            <a:r>
              <a:rPr lang="en-US" u="sng" dirty="0" smtClean="0"/>
              <a:t>Stage 2: The Stride</a:t>
            </a:r>
            <a:endParaRPr lang="en-US" u="sng" dirty="0"/>
          </a:p>
        </p:txBody>
      </p:sp>
      <p:sp>
        <p:nvSpPr>
          <p:cNvPr id="3" name="Content Placeholder 2"/>
          <p:cNvSpPr>
            <a:spLocks noGrp="1"/>
          </p:cNvSpPr>
          <p:nvPr>
            <p:ph idx="1"/>
          </p:nvPr>
        </p:nvSpPr>
        <p:spPr>
          <a:xfrm>
            <a:off x="629584" y="1777777"/>
            <a:ext cx="5558274" cy="4618059"/>
          </a:xfrm>
        </p:spPr>
        <p:txBody>
          <a:bodyPr>
            <a:noAutofit/>
          </a:bodyPr>
          <a:lstStyle/>
          <a:p>
            <a:r>
              <a:rPr lang="en-US" sz="2200" dirty="0"/>
              <a:t>Shoulder abduction = 90º ± </a:t>
            </a:r>
            <a:r>
              <a:rPr lang="en-US" sz="2200" dirty="0" smtClean="0"/>
              <a:t>10º</a:t>
            </a:r>
            <a:r>
              <a:rPr lang="en-US" sz="2200" baseline="30000" dirty="0" smtClean="0"/>
              <a:t>15</a:t>
            </a:r>
          </a:p>
          <a:p>
            <a:endParaRPr lang="en-US" sz="800" baseline="30000" dirty="0"/>
          </a:p>
          <a:p>
            <a:r>
              <a:rPr lang="en-US" sz="2200" dirty="0"/>
              <a:t>Elbow flexed &amp; </a:t>
            </a:r>
            <a:r>
              <a:rPr lang="en-US" sz="2200" dirty="0" smtClean="0"/>
              <a:t>pronated</a:t>
            </a:r>
            <a:r>
              <a:rPr lang="en-US" sz="2200" baseline="30000" dirty="0" smtClean="0"/>
              <a:t>17</a:t>
            </a:r>
            <a:r>
              <a:rPr lang="en-US" sz="2200" dirty="0" smtClean="0"/>
              <a:t> </a:t>
            </a:r>
          </a:p>
          <a:p>
            <a:endParaRPr lang="en-US" sz="800" dirty="0"/>
          </a:p>
          <a:p>
            <a:r>
              <a:rPr lang="en-US" sz="2200" dirty="0"/>
              <a:t>Hand is on </a:t>
            </a:r>
            <a:r>
              <a:rPr lang="en-US" sz="2200" b="1" u="sng" dirty="0"/>
              <a:t>top</a:t>
            </a:r>
            <a:r>
              <a:rPr lang="en-US" sz="2200" dirty="0"/>
              <a:t> of </a:t>
            </a:r>
            <a:r>
              <a:rPr lang="en-US" sz="2200" dirty="0" smtClean="0"/>
              <a:t>ball</a:t>
            </a:r>
            <a:r>
              <a:rPr lang="en-US" sz="2200" baseline="30000" dirty="0" smtClean="0"/>
              <a:t>17</a:t>
            </a:r>
          </a:p>
          <a:p>
            <a:endParaRPr lang="en-US" sz="800" dirty="0" smtClean="0"/>
          </a:p>
          <a:p>
            <a:r>
              <a:rPr lang="en-US" sz="2200" dirty="0" smtClean="0"/>
              <a:t>Foot </a:t>
            </a:r>
            <a:r>
              <a:rPr lang="en-US" sz="2200" dirty="0"/>
              <a:t>angle = approx. 15º away from center of </a:t>
            </a:r>
            <a:r>
              <a:rPr lang="en-US" sz="2200" dirty="0" smtClean="0"/>
              <a:t>mound</a:t>
            </a:r>
            <a:r>
              <a:rPr lang="en-US" sz="2200" baseline="30000" dirty="0" smtClean="0"/>
              <a:t>16</a:t>
            </a:r>
            <a:r>
              <a:rPr lang="en-US" sz="2200" dirty="0" smtClean="0"/>
              <a:t> </a:t>
            </a:r>
          </a:p>
          <a:p>
            <a:endParaRPr lang="en-US" sz="800" dirty="0" smtClean="0"/>
          </a:p>
          <a:p>
            <a:r>
              <a:rPr lang="en-US" sz="2200" dirty="0" smtClean="0"/>
              <a:t>Hip abductors maintain stable pelvis</a:t>
            </a:r>
            <a:r>
              <a:rPr lang="en-US" sz="2200" baseline="30000" dirty="0" smtClean="0"/>
              <a:t>18</a:t>
            </a:r>
            <a:r>
              <a:rPr lang="en-US" sz="2200" dirty="0" smtClean="0"/>
              <a:t> </a:t>
            </a:r>
          </a:p>
          <a:p>
            <a:endParaRPr lang="en-US" sz="800" dirty="0" smtClean="0"/>
          </a:p>
          <a:p>
            <a:r>
              <a:rPr lang="en-US" sz="2200" dirty="0" smtClean="0"/>
              <a:t>Knee and hip extensors </a:t>
            </a:r>
            <a:r>
              <a:rPr lang="en-US" sz="2200" b="1" u="sng" dirty="0" smtClean="0"/>
              <a:t>eccentrically </a:t>
            </a:r>
            <a:r>
              <a:rPr lang="en-US" sz="2200" dirty="0" smtClean="0"/>
              <a:t>complete stride to foot contract</a:t>
            </a:r>
            <a:r>
              <a:rPr lang="en-US" sz="2200" baseline="30000" dirty="0" smtClean="0"/>
              <a:t>17</a:t>
            </a:r>
            <a:endParaRPr lang="en-US" sz="2200" dirty="0"/>
          </a:p>
        </p:txBody>
      </p:sp>
      <p:sp>
        <p:nvSpPr>
          <p:cNvPr id="6" name="TextBox 5"/>
          <p:cNvSpPr txBox="1"/>
          <p:nvPr/>
        </p:nvSpPr>
        <p:spPr>
          <a:xfrm>
            <a:off x="10446706" y="3607496"/>
            <a:ext cx="1553342" cy="1200329"/>
          </a:xfrm>
          <a:prstGeom prst="rect">
            <a:avLst/>
          </a:prstGeom>
          <a:noFill/>
        </p:spPr>
        <p:txBody>
          <a:bodyPr wrap="square" rtlCol="0">
            <a:spAutoFit/>
          </a:bodyPr>
          <a:lstStyle/>
          <a:p>
            <a:r>
              <a:rPr lang="en-US" sz="900" dirty="0" smtClean="0"/>
              <a:t>Pitching Mechanics – Therapeutic exercise. </a:t>
            </a:r>
            <a:r>
              <a:rPr lang="en-US" sz="900" dirty="0"/>
              <a:t>Overhead Athlete. http://</a:t>
            </a:r>
            <a:r>
              <a:rPr lang="en-US" sz="900" dirty="0" smtClean="0"/>
              <a:t>overheadathlete.weebly.com/pitching-mechanics.html. Accessed February 25, 2017.</a:t>
            </a:r>
            <a:endParaRPr lang="en-US" sz="900" dirty="0"/>
          </a:p>
        </p:txBody>
      </p:sp>
      <p:pic>
        <p:nvPicPr>
          <p:cNvPr id="7" name="Picture 6"/>
          <p:cNvPicPr>
            <a:picLocks noChangeAspect="1"/>
          </p:cNvPicPr>
          <p:nvPr/>
        </p:nvPicPr>
        <p:blipFill>
          <a:blip r:embed="rId3"/>
          <a:stretch>
            <a:fillRect/>
          </a:stretch>
        </p:blipFill>
        <p:spPr>
          <a:xfrm>
            <a:off x="7381374" y="237995"/>
            <a:ext cx="4410608" cy="3369501"/>
          </a:xfrm>
          <a:prstGeom prst="rect">
            <a:avLst/>
          </a:prstGeom>
        </p:spPr>
      </p:pic>
      <p:sp>
        <p:nvSpPr>
          <p:cNvPr id="8" name="TextBox 7"/>
          <p:cNvSpPr txBox="1"/>
          <p:nvPr/>
        </p:nvSpPr>
        <p:spPr>
          <a:xfrm>
            <a:off x="10455403" y="4855878"/>
            <a:ext cx="1507067" cy="1338828"/>
          </a:xfrm>
          <a:prstGeom prst="rect">
            <a:avLst/>
          </a:prstGeom>
          <a:noFill/>
        </p:spPr>
        <p:txBody>
          <a:bodyPr wrap="square" rtlCol="0">
            <a:spAutoFit/>
          </a:bodyPr>
          <a:lstStyle/>
          <a:p>
            <a:r>
              <a:rPr lang="en-US" sz="900" dirty="0" smtClean="0"/>
              <a:t>Clients.chrisoleary.com</a:t>
            </a:r>
            <a:r>
              <a:rPr lang="en-US" sz="900" dirty="0"/>
              <a:t>. http://</a:t>
            </a:r>
            <a:r>
              <a:rPr lang="en-US" sz="900" dirty="0" smtClean="0"/>
              <a:t>clients.chrisoleary.com/Pitching/The-Epidemic/Proper-Pitching-Mechanics. Updated 2016. Accessed April 20, 2017.</a:t>
            </a:r>
            <a:endParaRPr lang="en-US" sz="900" dirty="0"/>
          </a:p>
          <a:p>
            <a:endParaRPr lang="en-US" dirty="0"/>
          </a:p>
        </p:txBody>
      </p:sp>
      <p:pic>
        <p:nvPicPr>
          <p:cNvPr id="5" name="Picture 4"/>
          <p:cNvPicPr>
            <a:picLocks noChangeAspect="1"/>
          </p:cNvPicPr>
          <p:nvPr/>
        </p:nvPicPr>
        <p:blipFill>
          <a:blip r:embed="rId4"/>
          <a:stretch>
            <a:fillRect/>
          </a:stretch>
        </p:blipFill>
        <p:spPr>
          <a:xfrm>
            <a:off x="5924127" y="2844800"/>
            <a:ext cx="4522579" cy="3812946"/>
          </a:xfrm>
          <a:prstGeom prst="rect">
            <a:avLst/>
          </a:prstGeom>
        </p:spPr>
      </p:pic>
    </p:spTree>
    <p:extLst>
      <p:ext uri="{BB962C8B-B14F-4D97-AF65-F5344CB8AC3E}">
        <p14:creationId xmlns:p14="http://schemas.microsoft.com/office/powerpoint/2010/main" val="271032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1048" y="1752585"/>
            <a:ext cx="9772820" cy="877881"/>
          </a:xfrm>
          <a:prstGeom prst="roundRect">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1048" y="416898"/>
            <a:ext cx="10058400" cy="1609344"/>
          </a:xfrm>
        </p:spPr>
        <p:txBody>
          <a:bodyPr/>
          <a:lstStyle/>
          <a:p>
            <a:r>
              <a:rPr lang="en-US" u="sng" dirty="0" smtClean="0"/>
              <a:t>Stage 2: The Stride </a:t>
            </a:r>
            <a:endParaRPr lang="en-US" u="sng" dirty="0"/>
          </a:p>
        </p:txBody>
      </p:sp>
      <p:sp>
        <p:nvSpPr>
          <p:cNvPr id="3" name="Content Placeholder 2"/>
          <p:cNvSpPr>
            <a:spLocks noGrp="1"/>
          </p:cNvSpPr>
          <p:nvPr>
            <p:ph idx="1"/>
          </p:nvPr>
        </p:nvSpPr>
        <p:spPr>
          <a:xfrm>
            <a:off x="623782" y="1927949"/>
            <a:ext cx="7706026" cy="877881"/>
          </a:xfrm>
        </p:spPr>
        <p:txBody>
          <a:bodyPr>
            <a:normAutofit/>
          </a:bodyPr>
          <a:lstStyle/>
          <a:p>
            <a:pPr marL="0" indent="0">
              <a:buNone/>
            </a:pPr>
            <a:r>
              <a:rPr lang="en-US" sz="2800" dirty="0" smtClean="0">
                <a:solidFill>
                  <a:schemeClr val="bg1"/>
                </a:solidFill>
              </a:rPr>
              <a:t>Faulty Mechanics </a:t>
            </a:r>
            <a:r>
              <a:rPr lang="en-US" sz="2800" dirty="0" smtClean="0">
                <a:solidFill>
                  <a:schemeClr val="bg1"/>
                </a:solidFill>
                <a:sym typeface="Wingdings" panose="05000000000000000000" pitchFamily="2" charset="2"/>
              </a:rPr>
              <a:t> increased stress on UE</a:t>
            </a:r>
            <a:r>
              <a:rPr lang="en-US" sz="2800" baseline="30000" dirty="0" smtClean="0">
                <a:solidFill>
                  <a:schemeClr val="bg1"/>
                </a:solidFill>
                <a:sym typeface="Wingdings" panose="05000000000000000000" pitchFamily="2" charset="2"/>
              </a:rPr>
              <a:t>17</a:t>
            </a:r>
            <a:endParaRPr lang="en-US" sz="2800" dirty="0" smtClean="0">
              <a:solidFill>
                <a:schemeClr val="bg1"/>
              </a:solidFill>
              <a:sym typeface="Wingdings" panose="05000000000000000000" pitchFamily="2" charset="2"/>
            </a:endParaRPr>
          </a:p>
        </p:txBody>
      </p:sp>
      <p:sp>
        <p:nvSpPr>
          <p:cNvPr id="6" name="Rounded Rectangle 5"/>
          <p:cNvSpPr/>
          <p:nvPr/>
        </p:nvSpPr>
        <p:spPr>
          <a:xfrm>
            <a:off x="1478071" y="2805830"/>
            <a:ext cx="8805797" cy="3407080"/>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03748" y="2943617"/>
            <a:ext cx="8229600"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sym typeface="Wingdings" panose="05000000000000000000" pitchFamily="2" charset="2"/>
              </a:rPr>
              <a:t>Reduced stride length</a:t>
            </a:r>
            <a:endParaRPr lang="en-US" sz="2400" dirty="0">
              <a:solidFill>
                <a:schemeClr val="bg1"/>
              </a:solidFill>
              <a:sym typeface="Wingdings" panose="05000000000000000000" pitchFamily="2" charset="2"/>
            </a:endParaRPr>
          </a:p>
          <a:p>
            <a:pPr marL="800100" lvl="1" indent="-342900">
              <a:buFont typeface="Arial" panose="020B0604020202020204" pitchFamily="34" charset="0"/>
              <a:buChar char="•"/>
            </a:pPr>
            <a:r>
              <a:rPr lang="en-US" sz="2200" u="sng" dirty="0">
                <a:solidFill>
                  <a:schemeClr val="bg1"/>
                </a:solidFill>
                <a:sym typeface="Wingdings" panose="05000000000000000000" pitchFamily="2" charset="2"/>
              </a:rPr>
              <a:t>Stride Leg</a:t>
            </a:r>
          </a:p>
          <a:p>
            <a:pPr marL="1257300" lvl="2" indent="-342900">
              <a:buFont typeface="Arial" panose="020B0604020202020204" pitchFamily="34" charset="0"/>
              <a:buChar char="•"/>
            </a:pPr>
            <a:r>
              <a:rPr lang="en-US" sz="2000" dirty="0">
                <a:solidFill>
                  <a:schemeClr val="bg1"/>
                </a:solidFill>
                <a:sym typeface="Wingdings" panose="05000000000000000000" pitchFamily="2" charset="2"/>
              </a:rPr>
              <a:t>Reduced hamstring extensibility</a:t>
            </a:r>
          </a:p>
          <a:p>
            <a:pPr marL="1257300" lvl="2" indent="-342900">
              <a:buFont typeface="Arial" panose="020B0604020202020204" pitchFamily="34" charset="0"/>
              <a:buChar char="•"/>
            </a:pPr>
            <a:r>
              <a:rPr lang="en-US" sz="2000" dirty="0">
                <a:solidFill>
                  <a:schemeClr val="bg1"/>
                </a:solidFill>
                <a:sym typeface="Wingdings" panose="05000000000000000000" pitchFamily="2" charset="2"/>
              </a:rPr>
              <a:t>Reduced hip ER </a:t>
            </a:r>
          </a:p>
          <a:p>
            <a:pPr marL="1257300" lvl="2" indent="-342900">
              <a:buFont typeface="Arial" panose="020B0604020202020204" pitchFamily="34" charset="0"/>
              <a:buChar char="•"/>
            </a:pPr>
            <a:r>
              <a:rPr lang="en-US" sz="2000" dirty="0">
                <a:solidFill>
                  <a:schemeClr val="bg1"/>
                </a:solidFill>
                <a:sym typeface="Wingdings" panose="05000000000000000000" pitchFamily="2" charset="2"/>
              </a:rPr>
              <a:t>Reduced strength (glute max/min, piriformis, and obturator internus) </a:t>
            </a:r>
          </a:p>
          <a:p>
            <a:pPr marL="800100" lvl="1" indent="-342900">
              <a:buFont typeface="Arial" panose="020B0604020202020204" pitchFamily="34" charset="0"/>
              <a:buChar char="•"/>
            </a:pPr>
            <a:r>
              <a:rPr lang="en-US" sz="2200" u="sng" dirty="0">
                <a:solidFill>
                  <a:schemeClr val="bg1"/>
                </a:solidFill>
                <a:sym typeface="Wingdings" panose="05000000000000000000" pitchFamily="2" charset="2"/>
              </a:rPr>
              <a:t>Stance Leg</a:t>
            </a:r>
          </a:p>
          <a:p>
            <a:pPr marL="1257300" lvl="2" indent="-342900">
              <a:buFont typeface="Arial" panose="020B0604020202020204" pitchFamily="34" charset="0"/>
              <a:buChar char="•"/>
            </a:pPr>
            <a:r>
              <a:rPr lang="en-US" sz="2000" dirty="0">
                <a:solidFill>
                  <a:schemeClr val="bg1"/>
                </a:solidFill>
                <a:sym typeface="Wingdings" panose="05000000000000000000" pitchFamily="2" charset="2"/>
              </a:rPr>
              <a:t>Reduced hip flexor and hip IR extensibility</a:t>
            </a:r>
          </a:p>
          <a:p>
            <a:pPr marL="1257300" lvl="2" indent="-342900">
              <a:buFont typeface="Arial" panose="020B0604020202020204" pitchFamily="34" charset="0"/>
              <a:buChar char="•"/>
            </a:pPr>
            <a:r>
              <a:rPr lang="en-US" sz="2000" dirty="0">
                <a:solidFill>
                  <a:schemeClr val="bg1"/>
                </a:solidFill>
                <a:sym typeface="Wingdings" panose="05000000000000000000" pitchFamily="2" charset="2"/>
              </a:rPr>
              <a:t>Reduced strength (TFL, glute medius, hamstrings</a:t>
            </a:r>
            <a:r>
              <a:rPr lang="en-US" sz="2000" dirty="0" smtClean="0">
                <a:solidFill>
                  <a:schemeClr val="bg1"/>
                </a:solidFill>
                <a:sym typeface="Wingdings" panose="05000000000000000000" pitchFamily="2" charset="2"/>
              </a:rPr>
              <a:t>)</a:t>
            </a:r>
            <a:endParaRPr lang="en-US" sz="2000" dirty="0">
              <a:solidFill>
                <a:schemeClr val="bg1"/>
              </a:solidFill>
              <a:sym typeface="Wingdings" panose="05000000000000000000" pitchFamily="2" charset="2"/>
            </a:endParaRPr>
          </a:p>
        </p:txBody>
      </p:sp>
    </p:spTree>
    <p:extLst>
      <p:ext uri="{BB962C8B-B14F-4D97-AF65-F5344CB8AC3E}">
        <p14:creationId xmlns:p14="http://schemas.microsoft.com/office/powerpoint/2010/main" val="2558129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48997" y="5461348"/>
            <a:ext cx="501041" cy="1234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511048" y="1752585"/>
            <a:ext cx="9772820" cy="877881"/>
          </a:xfrm>
          <a:prstGeom prst="roundRect">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1048" y="416898"/>
            <a:ext cx="10058400" cy="1609344"/>
          </a:xfrm>
        </p:spPr>
        <p:txBody>
          <a:bodyPr/>
          <a:lstStyle/>
          <a:p>
            <a:r>
              <a:rPr lang="en-US" u="sng" dirty="0" smtClean="0"/>
              <a:t>Stage 2: The Stride </a:t>
            </a:r>
            <a:endParaRPr lang="en-US" u="sng" dirty="0"/>
          </a:p>
        </p:txBody>
      </p:sp>
      <p:sp>
        <p:nvSpPr>
          <p:cNvPr id="3" name="Content Placeholder 2"/>
          <p:cNvSpPr>
            <a:spLocks noGrp="1"/>
          </p:cNvSpPr>
          <p:nvPr>
            <p:ph idx="1"/>
          </p:nvPr>
        </p:nvSpPr>
        <p:spPr>
          <a:xfrm>
            <a:off x="623782" y="1927949"/>
            <a:ext cx="7706026" cy="877881"/>
          </a:xfrm>
        </p:spPr>
        <p:txBody>
          <a:bodyPr>
            <a:normAutofit/>
          </a:bodyPr>
          <a:lstStyle/>
          <a:p>
            <a:pPr marL="0" indent="0">
              <a:buNone/>
            </a:pPr>
            <a:r>
              <a:rPr lang="en-US" sz="2800" dirty="0" smtClean="0">
                <a:solidFill>
                  <a:schemeClr val="bg1"/>
                </a:solidFill>
              </a:rPr>
              <a:t>Faulty Mechanics </a:t>
            </a:r>
            <a:r>
              <a:rPr lang="en-US" sz="2800" dirty="0" smtClean="0">
                <a:solidFill>
                  <a:schemeClr val="bg1"/>
                </a:solidFill>
                <a:sym typeface="Wingdings" panose="05000000000000000000" pitchFamily="2" charset="2"/>
              </a:rPr>
              <a:t> increased stress on UE</a:t>
            </a:r>
            <a:r>
              <a:rPr lang="en-US" sz="2800" baseline="30000" dirty="0" smtClean="0">
                <a:solidFill>
                  <a:schemeClr val="bg1"/>
                </a:solidFill>
                <a:sym typeface="Wingdings" panose="05000000000000000000" pitchFamily="2" charset="2"/>
              </a:rPr>
              <a:t>17</a:t>
            </a:r>
            <a:endParaRPr lang="en-US" sz="2800" dirty="0" smtClean="0">
              <a:solidFill>
                <a:schemeClr val="bg1"/>
              </a:solidFill>
              <a:sym typeface="Wingdings" panose="05000000000000000000" pitchFamily="2" charset="2"/>
            </a:endParaRPr>
          </a:p>
        </p:txBody>
      </p:sp>
      <p:sp>
        <p:nvSpPr>
          <p:cNvPr id="6" name="Rounded Rectangle 5"/>
          <p:cNvSpPr/>
          <p:nvPr/>
        </p:nvSpPr>
        <p:spPr>
          <a:xfrm>
            <a:off x="1478071" y="2805831"/>
            <a:ext cx="8805797" cy="2292262"/>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91222" y="2943617"/>
            <a:ext cx="8229600" cy="2308324"/>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400" dirty="0">
                <a:solidFill>
                  <a:schemeClr val="bg1"/>
                </a:solidFill>
                <a:sym typeface="Wingdings" panose="05000000000000000000" pitchFamily="2" charset="2"/>
              </a:rPr>
              <a:t>Trunk rotation prior to proper </a:t>
            </a:r>
            <a:r>
              <a:rPr lang="en-US" sz="2400" dirty="0" smtClean="0">
                <a:solidFill>
                  <a:schemeClr val="bg1"/>
                </a:solidFill>
                <a:sym typeface="Wingdings" panose="05000000000000000000" pitchFamily="2" charset="2"/>
              </a:rPr>
              <a:t>scapula </a:t>
            </a:r>
            <a:r>
              <a:rPr lang="en-US" sz="2400" dirty="0">
                <a:solidFill>
                  <a:schemeClr val="bg1"/>
                </a:solidFill>
                <a:sym typeface="Wingdings" panose="05000000000000000000" pitchFamily="2" charset="2"/>
              </a:rPr>
              <a:t>positioning </a:t>
            </a:r>
            <a:endParaRPr lang="en-US" sz="2400" dirty="0" smtClean="0">
              <a:solidFill>
                <a:schemeClr val="bg1"/>
              </a:solidFill>
              <a:sym typeface="Wingdings" panose="05000000000000000000" pitchFamily="2" charset="2"/>
            </a:endParaRPr>
          </a:p>
          <a:p>
            <a:pPr marL="342900" indent="-342900">
              <a:buClr>
                <a:schemeClr val="bg1"/>
              </a:buClr>
              <a:buFont typeface="Arial" panose="020B0604020202020204" pitchFamily="34" charset="0"/>
              <a:buChar char="•"/>
            </a:pPr>
            <a:r>
              <a:rPr lang="en-US" sz="2400" dirty="0" smtClean="0">
                <a:solidFill>
                  <a:schemeClr val="bg1"/>
                </a:solidFill>
                <a:sym typeface="Wingdings" panose="05000000000000000000" pitchFamily="2" charset="2"/>
              </a:rPr>
              <a:t>Inadequate </a:t>
            </a:r>
            <a:r>
              <a:rPr lang="en-US" sz="2400" dirty="0">
                <a:solidFill>
                  <a:schemeClr val="bg1"/>
                </a:solidFill>
                <a:sym typeface="Wingdings" panose="05000000000000000000" pitchFamily="2" charset="2"/>
              </a:rPr>
              <a:t>stride foot direction</a:t>
            </a:r>
          </a:p>
          <a:p>
            <a:pPr marL="342900" indent="-342900">
              <a:buClr>
                <a:schemeClr val="bg1"/>
              </a:buClr>
              <a:buFont typeface="Arial" panose="020B0604020202020204" pitchFamily="34" charset="0"/>
              <a:buChar char="•"/>
            </a:pPr>
            <a:r>
              <a:rPr lang="en-US" sz="2400" dirty="0">
                <a:solidFill>
                  <a:schemeClr val="bg1"/>
                </a:solidFill>
                <a:sym typeface="Wingdings" panose="05000000000000000000" pitchFamily="2" charset="2"/>
              </a:rPr>
              <a:t>Inadequate stride direction</a:t>
            </a:r>
          </a:p>
          <a:p>
            <a:pPr marL="342900" indent="-342900">
              <a:buClr>
                <a:schemeClr val="bg1"/>
              </a:buClr>
              <a:buFont typeface="Arial" panose="020B0604020202020204" pitchFamily="34" charset="0"/>
              <a:buChar char="•"/>
            </a:pPr>
            <a:r>
              <a:rPr lang="en-US" sz="2400" dirty="0">
                <a:solidFill>
                  <a:schemeClr val="bg1"/>
                </a:solidFill>
                <a:sym typeface="Wingdings" panose="05000000000000000000" pitchFamily="2" charset="2"/>
              </a:rPr>
              <a:t>Inadequate knee flexion angle</a:t>
            </a:r>
          </a:p>
          <a:p>
            <a:pPr marL="342900" indent="-342900">
              <a:buClr>
                <a:schemeClr val="bg1"/>
              </a:buClr>
              <a:buFont typeface="Arial" panose="020B0604020202020204" pitchFamily="34" charset="0"/>
              <a:buChar char="•"/>
            </a:pPr>
            <a:r>
              <a:rPr lang="en-US" sz="2400" dirty="0">
                <a:solidFill>
                  <a:schemeClr val="bg1"/>
                </a:solidFill>
                <a:sym typeface="Wingdings" panose="05000000000000000000" pitchFamily="2" charset="2"/>
              </a:rPr>
              <a:t>Reduced shoulder abduction </a:t>
            </a:r>
          </a:p>
          <a:p>
            <a:pPr marL="342900" indent="-342900">
              <a:buFont typeface="Arial" panose="020B0604020202020204" pitchFamily="34" charset="0"/>
              <a:buChar char="•"/>
            </a:pPr>
            <a:endParaRPr lang="en-US" sz="2400" dirty="0">
              <a:solidFill>
                <a:schemeClr val="bg1"/>
              </a:solidFill>
              <a:sym typeface="Wingdings" panose="05000000000000000000" pitchFamily="2" charset="2"/>
            </a:endParaRPr>
          </a:p>
        </p:txBody>
      </p:sp>
      <p:pic>
        <p:nvPicPr>
          <p:cNvPr id="7" name="Picture 6"/>
          <p:cNvPicPr>
            <a:picLocks noChangeAspect="1"/>
          </p:cNvPicPr>
          <p:nvPr/>
        </p:nvPicPr>
        <p:blipFill>
          <a:blip r:embed="rId3"/>
          <a:stretch>
            <a:fillRect/>
          </a:stretch>
        </p:blipFill>
        <p:spPr>
          <a:xfrm>
            <a:off x="7141226" y="3775805"/>
            <a:ext cx="4407771" cy="2920148"/>
          </a:xfrm>
          <a:prstGeom prst="rect">
            <a:avLst/>
          </a:prstGeom>
        </p:spPr>
      </p:pic>
      <p:sp>
        <p:nvSpPr>
          <p:cNvPr id="9" name="TextBox 8"/>
          <p:cNvSpPr txBox="1"/>
          <p:nvPr/>
        </p:nvSpPr>
        <p:spPr>
          <a:xfrm>
            <a:off x="5510555" y="5662676"/>
            <a:ext cx="1659467" cy="1338828"/>
          </a:xfrm>
          <a:prstGeom prst="rect">
            <a:avLst/>
          </a:prstGeom>
          <a:noFill/>
        </p:spPr>
        <p:txBody>
          <a:bodyPr wrap="square" rtlCol="0">
            <a:spAutoFit/>
          </a:bodyPr>
          <a:lstStyle/>
          <a:p>
            <a:pPr algn="r"/>
            <a:r>
              <a:rPr lang="en-US" sz="900" dirty="0"/>
              <a:t>Pitching Mechanics – Therapeutic exercise. Overhead Athlete. http://overheadathlete.weebly.com/pitching-mechanics.html. Accessed February 25, 2017.</a:t>
            </a:r>
          </a:p>
          <a:p>
            <a:pPr algn="r"/>
            <a:endParaRPr lang="en-US" dirty="0"/>
          </a:p>
        </p:txBody>
      </p:sp>
    </p:spTree>
    <p:extLst>
      <p:ext uri="{BB962C8B-B14F-4D97-AF65-F5344CB8AC3E}">
        <p14:creationId xmlns:p14="http://schemas.microsoft.com/office/powerpoint/2010/main" val="3493319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48" y="264499"/>
            <a:ext cx="10058400" cy="1609344"/>
          </a:xfrm>
        </p:spPr>
        <p:txBody>
          <a:bodyPr/>
          <a:lstStyle/>
          <a:p>
            <a:r>
              <a:rPr lang="en-US" u="sng" dirty="0" smtClean="0"/>
              <a:t>Stage 3: Arm cocking</a:t>
            </a:r>
            <a:endParaRPr lang="en-US" u="sng" dirty="0"/>
          </a:p>
        </p:txBody>
      </p:sp>
      <p:sp>
        <p:nvSpPr>
          <p:cNvPr id="3" name="Content Placeholder 2"/>
          <p:cNvSpPr>
            <a:spLocks noGrp="1"/>
          </p:cNvSpPr>
          <p:nvPr>
            <p:ph idx="1"/>
          </p:nvPr>
        </p:nvSpPr>
        <p:spPr>
          <a:xfrm>
            <a:off x="561849" y="1669773"/>
            <a:ext cx="6417696" cy="4900359"/>
          </a:xfrm>
        </p:spPr>
        <p:txBody>
          <a:bodyPr>
            <a:noAutofit/>
          </a:bodyPr>
          <a:lstStyle/>
          <a:p>
            <a:r>
              <a:rPr lang="en-US" sz="2400" b="1" u="sng" dirty="0" smtClean="0"/>
              <a:t>Definition:</a:t>
            </a:r>
            <a:r>
              <a:rPr lang="en-US" sz="2400" dirty="0" smtClean="0"/>
              <a:t> begins when stride foot makes contact with ground and concludes when the arm is maximally ER</a:t>
            </a:r>
            <a:r>
              <a:rPr lang="en-US" sz="2400" baseline="30000" dirty="0" smtClean="0"/>
              <a:t>15,17</a:t>
            </a:r>
          </a:p>
          <a:p>
            <a:pPr marL="0" indent="0">
              <a:buNone/>
            </a:pPr>
            <a:endParaRPr lang="en-US" sz="900" dirty="0" smtClean="0"/>
          </a:p>
          <a:p>
            <a:r>
              <a:rPr lang="en-US" sz="2400" dirty="0"/>
              <a:t>Pelvis rotates toward target followed by trunk </a:t>
            </a:r>
            <a:r>
              <a:rPr lang="en-US" sz="2400" dirty="0" smtClean="0"/>
              <a:t>rotation</a:t>
            </a:r>
            <a:r>
              <a:rPr lang="en-US" sz="2400" baseline="30000" dirty="0" smtClean="0"/>
              <a:t>15,17</a:t>
            </a:r>
          </a:p>
          <a:p>
            <a:pPr marL="0" indent="0">
              <a:buNone/>
            </a:pPr>
            <a:endParaRPr lang="en-US" sz="900" dirty="0" smtClean="0"/>
          </a:p>
          <a:p>
            <a:r>
              <a:rPr lang="en-US" sz="2400" dirty="0" smtClean="0"/>
              <a:t>Stride leg creates a stable base</a:t>
            </a:r>
            <a:r>
              <a:rPr lang="en-US" sz="2400" baseline="30000" dirty="0" smtClean="0"/>
              <a:t>15,17</a:t>
            </a:r>
          </a:p>
          <a:p>
            <a:pPr marL="0" indent="0">
              <a:buNone/>
            </a:pPr>
            <a:endParaRPr lang="en-US" sz="900" baseline="30000" dirty="0" smtClean="0"/>
          </a:p>
          <a:p>
            <a:r>
              <a:rPr lang="en-US" sz="2400" dirty="0" smtClean="0"/>
              <a:t>Abdominal obliques prevent excessive hyperextension of lumbar spine</a:t>
            </a:r>
            <a:r>
              <a:rPr lang="en-US" sz="2400" baseline="30000" dirty="0" smtClean="0"/>
              <a:t>15,18</a:t>
            </a:r>
          </a:p>
          <a:p>
            <a:pPr marL="0" indent="0">
              <a:buNone/>
            </a:pPr>
            <a:endParaRPr lang="en-US" sz="900" dirty="0" smtClean="0"/>
          </a:p>
          <a:p>
            <a:r>
              <a:rPr lang="en-US" sz="2400" dirty="0" smtClean="0"/>
              <a:t>Scapula retracts and tilts upward</a:t>
            </a:r>
            <a:r>
              <a:rPr lang="en-US" sz="2400" baseline="30000" dirty="0" smtClean="0"/>
              <a:t>15,18</a:t>
            </a:r>
            <a:endParaRPr lang="en-US" sz="2400" dirty="0" smtClean="0"/>
          </a:p>
          <a:p>
            <a:pPr lvl="1"/>
            <a:endParaRPr lang="en-US" sz="2200" dirty="0" smtClean="0"/>
          </a:p>
        </p:txBody>
      </p:sp>
      <p:pic>
        <p:nvPicPr>
          <p:cNvPr id="12290" name="Picture 2" descr="http://2.bp.blogspot.com/-0B2mQKRNem4/VYIlcFZSfQI/AAAAAAAAABg/MSmmbGbPyN8/s1600/external-rotation-pit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205" y="1873843"/>
            <a:ext cx="4860796" cy="3410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9545" y="5284069"/>
            <a:ext cx="4958456" cy="507831"/>
          </a:xfrm>
          <a:prstGeom prst="rect">
            <a:avLst/>
          </a:prstGeom>
          <a:noFill/>
        </p:spPr>
        <p:txBody>
          <a:bodyPr wrap="square" rtlCol="0">
            <a:spAutoFit/>
          </a:bodyPr>
          <a:lstStyle/>
          <a:p>
            <a:pPr algn="ctr"/>
            <a:r>
              <a:rPr lang="en-US" sz="900" dirty="0" smtClean="0"/>
              <a:t>Arm acceleration phase of baseball pitching. </a:t>
            </a:r>
            <a:r>
              <a:rPr lang="en-US" sz="900" i="1" dirty="0" smtClean="0"/>
              <a:t>Biomechanical Principals of Pitching in Baseball</a:t>
            </a:r>
            <a:r>
              <a:rPr lang="en-US" sz="900" i="1" dirty="0"/>
              <a:t>. </a:t>
            </a:r>
            <a:r>
              <a:rPr lang="en-US" sz="900" dirty="0"/>
              <a:t>http://baseballpitchbiomechanics.blogspot.com</a:t>
            </a:r>
            <a:r>
              <a:rPr lang="en-US" sz="900" dirty="0" smtClean="0"/>
              <a:t>/. Published June 17, 2015. Accessed April 10, 2016. </a:t>
            </a:r>
            <a:endParaRPr lang="en-US" sz="900" dirty="0"/>
          </a:p>
        </p:txBody>
      </p:sp>
    </p:spTree>
    <p:extLst>
      <p:ext uri="{BB962C8B-B14F-4D97-AF65-F5344CB8AC3E}">
        <p14:creationId xmlns:p14="http://schemas.microsoft.com/office/powerpoint/2010/main" val="1960095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48" y="264499"/>
            <a:ext cx="10058400" cy="1609344"/>
          </a:xfrm>
        </p:spPr>
        <p:txBody>
          <a:bodyPr/>
          <a:lstStyle/>
          <a:p>
            <a:r>
              <a:rPr lang="en-US" u="sng" dirty="0" smtClean="0"/>
              <a:t>Stage 3: Arm cocking</a:t>
            </a:r>
            <a:endParaRPr lang="en-US" u="sng" dirty="0"/>
          </a:p>
        </p:txBody>
      </p:sp>
      <p:sp>
        <p:nvSpPr>
          <p:cNvPr id="3" name="Content Placeholder 2"/>
          <p:cNvSpPr>
            <a:spLocks noGrp="1"/>
          </p:cNvSpPr>
          <p:nvPr>
            <p:ph idx="1"/>
          </p:nvPr>
        </p:nvSpPr>
        <p:spPr>
          <a:xfrm>
            <a:off x="561848" y="1672093"/>
            <a:ext cx="6008285" cy="4900359"/>
          </a:xfrm>
        </p:spPr>
        <p:txBody>
          <a:bodyPr>
            <a:noAutofit/>
          </a:bodyPr>
          <a:lstStyle/>
          <a:p>
            <a:r>
              <a:rPr lang="en-US" sz="2400" dirty="0"/>
              <a:t>Elbow flexed to </a:t>
            </a:r>
            <a:r>
              <a:rPr lang="en-US" sz="2400" dirty="0" smtClean="0"/>
              <a:t>95°</a:t>
            </a:r>
            <a:r>
              <a:rPr lang="en-US" sz="2400" baseline="30000" dirty="0" smtClean="0"/>
              <a:t>18</a:t>
            </a:r>
            <a:endParaRPr lang="en-US" sz="2400" baseline="30000" dirty="0"/>
          </a:p>
          <a:p>
            <a:pPr lvl="1"/>
            <a:r>
              <a:rPr lang="en-US" sz="2200" dirty="0" smtClean="0"/>
              <a:t>Eccentric triceps contraction limits </a:t>
            </a:r>
            <a:r>
              <a:rPr lang="en-US" sz="2200" dirty="0"/>
              <a:t>full elbow </a:t>
            </a:r>
            <a:r>
              <a:rPr lang="en-US" sz="2200" dirty="0" smtClean="0"/>
              <a:t>flexion</a:t>
            </a:r>
            <a:r>
              <a:rPr lang="en-US" sz="2200" baseline="30000" dirty="0" smtClean="0"/>
              <a:t>18</a:t>
            </a:r>
          </a:p>
          <a:p>
            <a:pPr marL="274320" lvl="1" indent="0">
              <a:buNone/>
            </a:pPr>
            <a:endParaRPr lang="en-US" sz="900" dirty="0" smtClean="0"/>
          </a:p>
          <a:p>
            <a:r>
              <a:rPr lang="en-US" sz="2400" dirty="0" smtClean="0"/>
              <a:t>Shoulder abducted to 90-95°</a:t>
            </a:r>
            <a:r>
              <a:rPr lang="en-US" sz="2400" baseline="30000" dirty="0" smtClean="0"/>
              <a:t>18</a:t>
            </a:r>
          </a:p>
          <a:p>
            <a:pPr marL="0" indent="0">
              <a:buNone/>
            </a:pPr>
            <a:endParaRPr lang="en-US" sz="900" dirty="0" smtClean="0"/>
          </a:p>
          <a:p>
            <a:r>
              <a:rPr lang="en-US" sz="2400" dirty="0" smtClean="0"/>
              <a:t>Max </a:t>
            </a:r>
            <a:r>
              <a:rPr lang="en-US" sz="2400" dirty="0"/>
              <a:t>ER = </a:t>
            </a:r>
            <a:r>
              <a:rPr lang="en-US" sz="2400" dirty="0" smtClean="0"/>
              <a:t>165-185º</a:t>
            </a:r>
            <a:r>
              <a:rPr lang="en-US" sz="2400" baseline="30000" dirty="0" smtClean="0"/>
              <a:t>15,17,18,19</a:t>
            </a:r>
          </a:p>
          <a:p>
            <a:pPr marL="0" indent="0">
              <a:buNone/>
            </a:pPr>
            <a:endParaRPr lang="en-US" sz="900" dirty="0" smtClean="0"/>
          </a:p>
          <a:p>
            <a:r>
              <a:rPr lang="en-US" sz="2400" b="1" u="sng" dirty="0" smtClean="0">
                <a:solidFill>
                  <a:srgbClr val="B83F32"/>
                </a:solidFill>
              </a:rPr>
              <a:t>Critical moment </a:t>
            </a:r>
            <a:r>
              <a:rPr lang="en-US" sz="2400" dirty="0" smtClean="0">
                <a:solidFill>
                  <a:srgbClr val="B83F32"/>
                </a:solidFill>
              </a:rPr>
              <a:t>= </a:t>
            </a:r>
            <a:r>
              <a:rPr lang="en-US" sz="2400" b="1" u="sng" dirty="0" smtClean="0">
                <a:solidFill>
                  <a:srgbClr val="B83F32"/>
                </a:solidFill>
              </a:rPr>
              <a:t>terminal arm cocking</a:t>
            </a:r>
            <a:r>
              <a:rPr lang="en-US" sz="2400" baseline="30000" dirty="0" smtClean="0">
                <a:solidFill>
                  <a:srgbClr val="B83F32"/>
                </a:solidFill>
              </a:rPr>
              <a:t>15,18</a:t>
            </a:r>
            <a:endParaRPr lang="en-US" sz="2400" dirty="0" smtClean="0">
              <a:solidFill>
                <a:srgbClr val="B83F32"/>
              </a:solidFill>
            </a:endParaRPr>
          </a:p>
          <a:p>
            <a:pPr lvl="1"/>
            <a:r>
              <a:rPr lang="en-US" sz="2000" dirty="0" smtClean="0"/>
              <a:t>High force on the GH joint </a:t>
            </a:r>
          </a:p>
          <a:p>
            <a:pPr lvl="1"/>
            <a:r>
              <a:rPr lang="en-US" sz="2000" dirty="0" smtClean="0"/>
              <a:t>High valgus torque on the elbow  </a:t>
            </a:r>
            <a:endParaRPr lang="en-US" sz="2000" dirty="0"/>
          </a:p>
        </p:txBody>
      </p:sp>
      <p:sp>
        <p:nvSpPr>
          <p:cNvPr id="4" name="TextBox 3"/>
          <p:cNvSpPr txBox="1"/>
          <p:nvPr/>
        </p:nvSpPr>
        <p:spPr>
          <a:xfrm>
            <a:off x="6810215" y="6017934"/>
            <a:ext cx="3640703" cy="646331"/>
          </a:xfrm>
          <a:prstGeom prst="rect">
            <a:avLst/>
          </a:prstGeom>
          <a:noFill/>
        </p:spPr>
        <p:txBody>
          <a:bodyPr wrap="square" rtlCol="0">
            <a:spAutoFit/>
          </a:bodyPr>
          <a:lstStyle/>
          <a:p>
            <a:r>
              <a:rPr lang="en-US" sz="900" dirty="0"/>
              <a:t>Pitching Mechanics – Therapeutic exercise. Overhead Athlete. http://overheadathlete.weebly.com/pitching-mechanics.html. Accessed February 25, 2017.</a:t>
            </a:r>
          </a:p>
          <a:p>
            <a:endParaRPr lang="en-US" sz="900" dirty="0"/>
          </a:p>
        </p:txBody>
      </p:sp>
      <p:pic>
        <p:nvPicPr>
          <p:cNvPr id="5" name="Picture 4"/>
          <p:cNvPicPr>
            <a:picLocks noChangeAspect="1"/>
          </p:cNvPicPr>
          <p:nvPr/>
        </p:nvPicPr>
        <p:blipFill>
          <a:blip r:embed="rId3"/>
          <a:stretch>
            <a:fillRect/>
          </a:stretch>
        </p:blipFill>
        <p:spPr>
          <a:xfrm>
            <a:off x="6876715" y="1069170"/>
            <a:ext cx="4519418" cy="4948763"/>
          </a:xfrm>
          <a:prstGeom prst="rect">
            <a:avLst/>
          </a:prstGeom>
        </p:spPr>
      </p:pic>
    </p:spTree>
    <p:extLst>
      <p:ext uri="{BB962C8B-B14F-4D97-AF65-F5344CB8AC3E}">
        <p14:creationId xmlns:p14="http://schemas.microsoft.com/office/powerpoint/2010/main" val="3619743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027" y="1762014"/>
            <a:ext cx="6537120" cy="4622799"/>
          </a:xfrm>
        </p:spPr>
        <p:txBody>
          <a:bodyPr>
            <a:normAutofit/>
          </a:bodyPr>
          <a:lstStyle/>
          <a:p>
            <a:r>
              <a:rPr lang="en-US" sz="2600" dirty="0" smtClean="0"/>
              <a:t>Valgus torque on elbow @ max ER = 63 Nm – 120 Nm</a:t>
            </a:r>
            <a:endParaRPr lang="en-US" sz="2600" baseline="30000" dirty="0" smtClean="0"/>
          </a:p>
          <a:p>
            <a:pPr lvl="1"/>
            <a:r>
              <a:rPr lang="en-US" sz="2400" b="1" u="sng" dirty="0">
                <a:solidFill>
                  <a:srgbClr val="B83F32"/>
                </a:solidFill>
              </a:rPr>
              <a:t>UCL </a:t>
            </a:r>
            <a:r>
              <a:rPr lang="en-US" sz="2400" b="1" u="sng" dirty="0" smtClean="0">
                <a:solidFill>
                  <a:srgbClr val="B83F32"/>
                </a:solidFill>
              </a:rPr>
              <a:t>strength </a:t>
            </a:r>
            <a:r>
              <a:rPr lang="en-US" sz="2400" dirty="0" smtClean="0">
                <a:latin typeface="Rockwell" panose="02060603020205020403" pitchFamily="18" charset="0"/>
              </a:rPr>
              <a:t>≈ </a:t>
            </a:r>
            <a:r>
              <a:rPr lang="en-US" sz="2400" dirty="0" smtClean="0"/>
              <a:t>55</a:t>
            </a:r>
            <a:r>
              <a:rPr lang="en-US" sz="2400" dirty="0"/>
              <a:t>% of </a:t>
            </a:r>
            <a:r>
              <a:rPr lang="en-US" sz="2400" dirty="0" smtClean="0"/>
              <a:t>63 </a:t>
            </a:r>
            <a:r>
              <a:rPr lang="en-US" sz="2400" dirty="0"/>
              <a:t>Nm </a:t>
            </a:r>
            <a:r>
              <a:rPr lang="en-US" sz="2400" dirty="0" smtClean="0">
                <a:latin typeface="Rockwell" panose="02060603020205020403" pitchFamily="18" charset="0"/>
              </a:rPr>
              <a:t>≈ </a:t>
            </a:r>
            <a:r>
              <a:rPr lang="en-US" sz="2400" b="1" u="sng" dirty="0" smtClean="0">
                <a:solidFill>
                  <a:srgbClr val="B83F32"/>
                </a:solidFill>
              </a:rPr>
              <a:t>35 </a:t>
            </a:r>
            <a:r>
              <a:rPr lang="en-US" sz="2400" b="1" u="sng" dirty="0">
                <a:solidFill>
                  <a:srgbClr val="B83F32"/>
                </a:solidFill>
              </a:rPr>
              <a:t>Nm</a:t>
            </a:r>
          </a:p>
          <a:p>
            <a:pPr lvl="2"/>
            <a:endParaRPr lang="en-US" sz="800" dirty="0" smtClean="0"/>
          </a:p>
          <a:p>
            <a:r>
              <a:rPr lang="en-US" sz="2600" dirty="0" smtClean="0"/>
              <a:t>Medial Shear Force of 300 N = 67 lbs.</a:t>
            </a:r>
            <a:endParaRPr lang="en-US" sz="2600" baseline="30000" dirty="0" smtClean="0"/>
          </a:p>
          <a:p>
            <a:pPr lvl="1"/>
            <a:r>
              <a:rPr lang="en-US" sz="2400" dirty="0" smtClean="0"/>
              <a:t>“Equates to five12 lbs. bowling balls hanging off your hand with every pitch”</a:t>
            </a:r>
          </a:p>
          <a:p>
            <a:pPr lvl="1"/>
            <a:endParaRPr lang="en-US" sz="800" dirty="0" smtClean="0"/>
          </a:p>
          <a:p>
            <a:r>
              <a:rPr lang="en-US" sz="2600" dirty="0" smtClean="0"/>
              <a:t>Lateral compressive force of 900 N = 202 lbs.</a:t>
            </a:r>
            <a:endParaRPr lang="en-US" sz="2600" baseline="30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672" y="1548508"/>
            <a:ext cx="4177201" cy="4351251"/>
          </a:xfrm>
          <a:prstGeom prst="rect">
            <a:avLst/>
          </a:prstGeom>
        </p:spPr>
      </p:pic>
      <p:sp>
        <p:nvSpPr>
          <p:cNvPr id="5" name="Rectangle 4"/>
          <p:cNvSpPr/>
          <p:nvPr/>
        </p:nvSpPr>
        <p:spPr>
          <a:xfrm>
            <a:off x="7178975" y="2093976"/>
            <a:ext cx="779692" cy="81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076617" y="5172617"/>
            <a:ext cx="779692" cy="81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759565" y="5298764"/>
            <a:ext cx="1924833" cy="369332"/>
          </a:xfrm>
          <a:prstGeom prst="rect">
            <a:avLst/>
          </a:prstGeom>
          <a:noFill/>
        </p:spPr>
        <p:txBody>
          <a:bodyPr wrap="square" rtlCol="0">
            <a:spAutoFit/>
          </a:bodyPr>
          <a:lstStyle/>
          <a:p>
            <a:r>
              <a:rPr lang="en-US" sz="900" dirty="0" smtClean="0"/>
              <a:t>Reprinted from Sports Performance Institute, 2016</a:t>
            </a:r>
            <a:r>
              <a:rPr lang="en-US" sz="900" baseline="30000" dirty="0" smtClean="0"/>
              <a:t>16</a:t>
            </a:r>
            <a:endParaRPr lang="en-US" sz="900" dirty="0"/>
          </a:p>
        </p:txBody>
      </p:sp>
      <p:sp>
        <p:nvSpPr>
          <p:cNvPr id="2" name="Title 1"/>
          <p:cNvSpPr>
            <a:spLocks noGrp="1"/>
          </p:cNvSpPr>
          <p:nvPr>
            <p:ph type="title"/>
          </p:nvPr>
        </p:nvSpPr>
        <p:spPr>
          <a:xfrm>
            <a:off x="768902" y="160094"/>
            <a:ext cx="10788447" cy="1933882"/>
          </a:xfrm>
        </p:spPr>
        <p:txBody>
          <a:bodyPr>
            <a:normAutofit/>
          </a:bodyPr>
          <a:lstStyle/>
          <a:p>
            <a:r>
              <a:rPr lang="en-US" sz="4800" u="sng" dirty="0" smtClean="0"/>
              <a:t>Critical Moment = High stress At Elbow</a:t>
            </a:r>
            <a:r>
              <a:rPr lang="en-US" sz="4800" baseline="30000" dirty="0" smtClean="0"/>
              <a:t>15,19,20</a:t>
            </a:r>
            <a:r>
              <a:rPr lang="en-US" sz="4800" u="sng" dirty="0" smtClean="0"/>
              <a:t> </a:t>
            </a:r>
            <a:endParaRPr lang="en-US" sz="4800" u="sng" dirty="0"/>
          </a:p>
        </p:txBody>
      </p:sp>
    </p:spTree>
    <p:extLst>
      <p:ext uri="{BB962C8B-B14F-4D97-AF65-F5344CB8AC3E}">
        <p14:creationId xmlns:p14="http://schemas.microsoft.com/office/powerpoint/2010/main" val="1647838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Baseball Statistics </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7589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98476" y="5527505"/>
            <a:ext cx="751562" cy="1234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511048" y="1752585"/>
            <a:ext cx="9772820" cy="877881"/>
          </a:xfrm>
          <a:prstGeom prst="roundRect">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1048" y="416898"/>
            <a:ext cx="10058400" cy="1609344"/>
          </a:xfrm>
        </p:spPr>
        <p:txBody>
          <a:bodyPr/>
          <a:lstStyle/>
          <a:p>
            <a:r>
              <a:rPr lang="en-US" u="sng" dirty="0" smtClean="0"/>
              <a:t>Stage </a:t>
            </a:r>
            <a:r>
              <a:rPr lang="en-US" u="sng" dirty="0"/>
              <a:t>3</a:t>
            </a:r>
            <a:r>
              <a:rPr lang="en-US" u="sng" dirty="0" smtClean="0"/>
              <a:t>: Arm cocking</a:t>
            </a:r>
            <a:endParaRPr lang="en-US" u="sng" dirty="0"/>
          </a:p>
        </p:txBody>
      </p:sp>
      <p:sp>
        <p:nvSpPr>
          <p:cNvPr id="3" name="Content Placeholder 2"/>
          <p:cNvSpPr>
            <a:spLocks noGrp="1"/>
          </p:cNvSpPr>
          <p:nvPr>
            <p:ph idx="1"/>
          </p:nvPr>
        </p:nvSpPr>
        <p:spPr>
          <a:xfrm>
            <a:off x="623782" y="1927949"/>
            <a:ext cx="7706026" cy="877881"/>
          </a:xfrm>
        </p:spPr>
        <p:txBody>
          <a:bodyPr>
            <a:normAutofit/>
          </a:bodyPr>
          <a:lstStyle/>
          <a:p>
            <a:pPr marL="0" indent="0">
              <a:buNone/>
            </a:pPr>
            <a:r>
              <a:rPr lang="en-US" sz="2800" dirty="0" smtClean="0">
                <a:solidFill>
                  <a:schemeClr val="bg1"/>
                </a:solidFill>
              </a:rPr>
              <a:t>Faulty Mechanics </a:t>
            </a:r>
            <a:r>
              <a:rPr lang="en-US" sz="2800" dirty="0" smtClean="0">
                <a:solidFill>
                  <a:schemeClr val="bg1"/>
                </a:solidFill>
                <a:sym typeface="Wingdings" panose="05000000000000000000" pitchFamily="2" charset="2"/>
              </a:rPr>
              <a:t> increased stress on UE</a:t>
            </a:r>
            <a:r>
              <a:rPr lang="en-US" sz="2800" baseline="30000" dirty="0" smtClean="0">
                <a:solidFill>
                  <a:schemeClr val="bg1"/>
                </a:solidFill>
                <a:sym typeface="Wingdings" panose="05000000000000000000" pitchFamily="2" charset="2"/>
              </a:rPr>
              <a:t>39</a:t>
            </a:r>
            <a:endParaRPr lang="en-US" sz="2800" dirty="0" smtClean="0">
              <a:solidFill>
                <a:schemeClr val="bg1"/>
              </a:solidFill>
              <a:sym typeface="Wingdings" panose="05000000000000000000" pitchFamily="2" charset="2"/>
            </a:endParaRPr>
          </a:p>
        </p:txBody>
      </p:sp>
      <p:sp>
        <p:nvSpPr>
          <p:cNvPr id="6" name="Rounded Rectangle 5"/>
          <p:cNvSpPr/>
          <p:nvPr/>
        </p:nvSpPr>
        <p:spPr>
          <a:xfrm>
            <a:off x="1478071" y="2805831"/>
            <a:ext cx="8805797" cy="1064711"/>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91222" y="2943617"/>
            <a:ext cx="8229600" cy="1107996"/>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200" dirty="0">
                <a:solidFill>
                  <a:schemeClr val="bg1"/>
                </a:solidFill>
              </a:rPr>
              <a:t>Excessive adduction of the shoulder horizontally</a:t>
            </a:r>
          </a:p>
          <a:p>
            <a:pPr marL="800100" lvl="1" indent="-342900">
              <a:buClr>
                <a:schemeClr val="bg1"/>
              </a:buClr>
              <a:buFont typeface="Arial" panose="020B0604020202020204" pitchFamily="34" charset="0"/>
              <a:buChar char="•"/>
            </a:pPr>
            <a:r>
              <a:rPr lang="en-US" sz="2000" dirty="0">
                <a:solidFill>
                  <a:schemeClr val="bg1"/>
                </a:solidFill>
              </a:rPr>
              <a:t>Leading with the elbow</a:t>
            </a:r>
          </a:p>
          <a:p>
            <a:pPr marL="342900" indent="-342900">
              <a:buFont typeface="Arial" panose="020B0604020202020204" pitchFamily="34" charset="0"/>
              <a:buChar char="•"/>
            </a:pPr>
            <a:endParaRPr lang="en-US" sz="2400" dirty="0">
              <a:solidFill>
                <a:schemeClr val="bg1"/>
              </a:solidFill>
              <a:sym typeface="Wingdings" panose="05000000000000000000" pitchFamily="2" charset="2"/>
            </a:endParaRPr>
          </a:p>
        </p:txBody>
      </p:sp>
      <p:pic>
        <p:nvPicPr>
          <p:cNvPr id="10" name="Picture 2" descr="http://overheadathlete.weebly.com/uploads/4/7/1/2/47126763/4416919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689" y="3514237"/>
            <a:ext cx="4709782" cy="31566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26276" y="5657671"/>
            <a:ext cx="1634648" cy="1200329"/>
          </a:xfrm>
          <a:prstGeom prst="rect">
            <a:avLst/>
          </a:prstGeom>
          <a:noFill/>
        </p:spPr>
        <p:txBody>
          <a:bodyPr wrap="square" rtlCol="0">
            <a:spAutoFit/>
          </a:bodyPr>
          <a:lstStyle/>
          <a:p>
            <a:r>
              <a:rPr lang="en-US" sz="900" dirty="0"/>
              <a:t>Pitching Mechanics – Therapeutic exercise. Overhead Athlete. http://overheadathlete.weebly.com/pitching-mechanics.html. Accessed February 25, 2017.</a:t>
            </a:r>
          </a:p>
          <a:p>
            <a:endParaRPr lang="en-US" sz="900" dirty="0"/>
          </a:p>
        </p:txBody>
      </p:sp>
      <p:sp>
        <p:nvSpPr>
          <p:cNvPr id="12" name="Rectangle 11"/>
          <p:cNvSpPr/>
          <p:nvPr/>
        </p:nvSpPr>
        <p:spPr>
          <a:xfrm>
            <a:off x="11010378" y="5561556"/>
            <a:ext cx="538619" cy="113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1983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18" y="370333"/>
            <a:ext cx="10058400" cy="1609344"/>
          </a:xfrm>
        </p:spPr>
        <p:txBody>
          <a:bodyPr/>
          <a:lstStyle/>
          <a:p>
            <a:r>
              <a:rPr lang="en-US" u="sng" dirty="0" smtClean="0"/>
              <a:t>Stage 4: Arm acceleration</a:t>
            </a:r>
            <a:r>
              <a:rPr lang="en-US" baseline="30000" dirty="0" smtClean="0"/>
              <a:t>15,17,18</a:t>
            </a:r>
            <a:endParaRPr lang="en-US" dirty="0"/>
          </a:p>
        </p:txBody>
      </p:sp>
      <p:sp>
        <p:nvSpPr>
          <p:cNvPr id="3" name="Content Placeholder 2"/>
          <p:cNvSpPr>
            <a:spLocks noGrp="1"/>
          </p:cNvSpPr>
          <p:nvPr>
            <p:ph idx="1"/>
          </p:nvPr>
        </p:nvSpPr>
        <p:spPr>
          <a:xfrm>
            <a:off x="798918" y="1871134"/>
            <a:ext cx="5957482" cy="4983819"/>
          </a:xfrm>
        </p:spPr>
        <p:txBody>
          <a:bodyPr>
            <a:normAutofit/>
          </a:bodyPr>
          <a:lstStyle/>
          <a:p>
            <a:r>
              <a:rPr lang="en-US" sz="2400" b="1" u="sng" dirty="0" smtClean="0"/>
              <a:t>Definition:</a:t>
            </a:r>
            <a:r>
              <a:rPr lang="en-US" sz="2400" dirty="0" smtClean="0"/>
              <a:t> begins at max ER and ends at moment of release</a:t>
            </a:r>
          </a:p>
          <a:p>
            <a:endParaRPr lang="en-US" sz="900" dirty="0" smtClean="0"/>
          </a:p>
          <a:p>
            <a:r>
              <a:rPr lang="en-US" sz="2400" dirty="0" smtClean="0"/>
              <a:t>Trunk moves from hyperextension into forward flexion</a:t>
            </a:r>
          </a:p>
          <a:p>
            <a:endParaRPr lang="en-US" sz="900" dirty="0" smtClean="0"/>
          </a:p>
          <a:p>
            <a:r>
              <a:rPr lang="en-US" sz="2400" dirty="0" smtClean="0"/>
              <a:t>Stride leg continues to extend</a:t>
            </a:r>
            <a:endParaRPr lang="en-US" sz="900" dirty="0" smtClean="0"/>
          </a:p>
          <a:p>
            <a:endParaRPr lang="en-US" sz="900" dirty="0" smtClean="0"/>
          </a:p>
          <a:p>
            <a:r>
              <a:rPr lang="en-US" sz="2400" dirty="0" smtClean="0"/>
              <a:t>Shoulder moves into IR and horizontal add</a:t>
            </a:r>
            <a:endParaRPr lang="en-US" sz="2400" baseline="30000" dirty="0"/>
          </a:p>
          <a:p>
            <a:pPr lvl="1"/>
            <a:r>
              <a:rPr lang="en-US" sz="2000" b="1" u="sng" dirty="0" smtClean="0"/>
              <a:t>Arm IR velocity &gt; 10,000º/sec </a:t>
            </a:r>
            <a:endParaRPr lang="en-US" sz="2000" b="1" u="sng" baseline="30000" dirty="0" smtClean="0"/>
          </a:p>
        </p:txBody>
      </p:sp>
      <p:sp>
        <p:nvSpPr>
          <p:cNvPr id="4" name="TextBox 3"/>
          <p:cNvSpPr txBox="1"/>
          <p:nvPr/>
        </p:nvSpPr>
        <p:spPr>
          <a:xfrm>
            <a:off x="6919369" y="5457613"/>
            <a:ext cx="5086364" cy="646331"/>
          </a:xfrm>
          <a:prstGeom prst="rect">
            <a:avLst/>
          </a:prstGeom>
          <a:noFill/>
        </p:spPr>
        <p:txBody>
          <a:bodyPr wrap="square" rtlCol="0">
            <a:spAutoFit/>
          </a:bodyPr>
          <a:lstStyle/>
          <a:p>
            <a:r>
              <a:rPr lang="en-US" sz="900" dirty="0"/>
              <a:t>Pitching Mechanics – Therapeutic exercise. Overhead Athlete. http://overheadathlete.weebly.com/pitching-mechanics.html. Accessed February 25, 2017.</a:t>
            </a:r>
          </a:p>
          <a:p>
            <a:endParaRPr lang="en-US" dirty="0"/>
          </a:p>
        </p:txBody>
      </p:sp>
      <p:pic>
        <p:nvPicPr>
          <p:cNvPr id="5" name="Picture 4"/>
          <p:cNvPicPr>
            <a:picLocks noChangeAspect="1"/>
          </p:cNvPicPr>
          <p:nvPr/>
        </p:nvPicPr>
        <p:blipFill>
          <a:blip r:embed="rId3"/>
          <a:stretch>
            <a:fillRect/>
          </a:stretch>
        </p:blipFill>
        <p:spPr>
          <a:xfrm>
            <a:off x="6987101" y="2120223"/>
            <a:ext cx="5018632" cy="3337390"/>
          </a:xfrm>
          <a:prstGeom prst="rect">
            <a:avLst/>
          </a:prstGeom>
        </p:spPr>
      </p:pic>
    </p:spTree>
    <p:extLst>
      <p:ext uri="{BB962C8B-B14F-4D97-AF65-F5344CB8AC3E}">
        <p14:creationId xmlns:p14="http://schemas.microsoft.com/office/powerpoint/2010/main" val="756313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582" y="478875"/>
            <a:ext cx="10058400" cy="1609344"/>
          </a:xfrm>
        </p:spPr>
        <p:txBody>
          <a:bodyPr/>
          <a:lstStyle/>
          <a:p>
            <a:r>
              <a:rPr lang="en-US" u="sng" dirty="0" smtClean="0"/>
              <a:t>Stage 4: Arm acceleration</a:t>
            </a:r>
            <a:endParaRPr lang="en-US" u="sng" dirty="0"/>
          </a:p>
        </p:txBody>
      </p:sp>
      <p:sp>
        <p:nvSpPr>
          <p:cNvPr id="3" name="Content Placeholder 2"/>
          <p:cNvSpPr>
            <a:spLocks noGrp="1"/>
          </p:cNvSpPr>
          <p:nvPr>
            <p:ph idx="1"/>
          </p:nvPr>
        </p:nvSpPr>
        <p:spPr>
          <a:xfrm>
            <a:off x="883582" y="2088219"/>
            <a:ext cx="5737351" cy="4724400"/>
          </a:xfrm>
        </p:spPr>
        <p:txBody>
          <a:bodyPr>
            <a:normAutofit/>
          </a:bodyPr>
          <a:lstStyle/>
          <a:p>
            <a:r>
              <a:rPr lang="en-US" sz="2400" b="1" u="sng" dirty="0" smtClean="0"/>
              <a:t>Elbow extends at 3000º/sec</a:t>
            </a:r>
            <a:r>
              <a:rPr lang="en-US" sz="2400" baseline="30000" dirty="0" smtClean="0"/>
              <a:t>15,17,18,19</a:t>
            </a:r>
          </a:p>
          <a:p>
            <a:endParaRPr lang="en-US" sz="900" dirty="0" smtClean="0"/>
          </a:p>
          <a:p>
            <a:r>
              <a:rPr lang="en-US" sz="2400" dirty="0" smtClean="0"/>
              <a:t>Elbow </a:t>
            </a:r>
            <a:r>
              <a:rPr lang="en-US" sz="2400" dirty="0"/>
              <a:t>is in approx. </a:t>
            </a:r>
            <a:r>
              <a:rPr lang="en-US" sz="2400" dirty="0" smtClean="0"/>
              <a:t>25º </a:t>
            </a:r>
            <a:r>
              <a:rPr lang="en-US" sz="2400" dirty="0"/>
              <a:t>of flexion at ball </a:t>
            </a:r>
            <a:r>
              <a:rPr lang="en-US" sz="2400" dirty="0" smtClean="0"/>
              <a:t>release</a:t>
            </a:r>
            <a:r>
              <a:rPr lang="en-US" sz="2400" baseline="30000" dirty="0" smtClean="0"/>
              <a:t>17,18</a:t>
            </a:r>
          </a:p>
          <a:p>
            <a:endParaRPr lang="en-US" sz="900" dirty="0" smtClean="0"/>
          </a:p>
          <a:p>
            <a:r>
              <a:rPr lang="en-US" sz="2400" dirty="0" smtClean="0"/>
              <a:t>Shoulder is at 90º-100° abd at ball release</a:t>
            </a:r>
            <a:r>
              <a:rPr lang="en-US" sz="2400" baseline="30000" dirty="0" smtClean="0"/>
              <a:t>15,17,18</a:t>
            </a:r>
          </a:p>
          <a:p>
            <a:endParaRPr lang="en-US" sz="900" dirty="0" smtClean="0"/>
          </a:p>
          <a:p>
            <a:r>
              <a:rPr lang="en-US" sz="2400" dirty="0" smtClean="0"/>
              <a:t>Scapula is protracted at ball release</a:t>
            </a:r>
            <a:r>
              <a:rPr lang="en-US" sz="2400" baseline="30000" dirty="0" smtClean="0"/>
              <a:t>17,18</a:t>
            </a:r>
            <a:endParaRPr lang="en-US" sz="2400" dirty="0"/>
          </a:p>
          <a:p>
            <a:endParaRPr lang="en-US" sz="2400" dirty="0" smtClean="0"/>
          </a:p>
        </p:txBody>
      </p:sp>
      <p:sp>
        <p:nvSpPr>
          <p:cNvPr id="8" name="Oval 7"/>
          <p:cNvSpPr/>
          <p:nvPr/>
        </p:nvSpPr>
        <p:spPr>
          <a:xfrm>
            <a:off x="8280399" y="-406400"/>
            <a:ext cx="4200143" cy="4039108"/>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6329479" y="1744133"/>
            <a:ext cx="4067587" cy="4882219"/>
          </a:xfrm>
          <a:prstGeom prst="rect">
            <a:avLst/>
          </a:prstGeom>
        </p:spPr>
      </p:pic>
      <p:sp>
        <p:nvSpPr>
          <p:cNvPr id="10" name="TextBox 9"/>
          <p:cNvSpPr txBox="1"/>
          <p:nvPr/>
        </p:nvSpPr>
        <p:spPr>
          <a:xfrm>
            <a:off x="10533888" y="4869734"/>
            <a:ext cx="1522646" cy="1200329"/>
          </a:xfrm>
          <a:prstGeom prst="rect">
            <a:avLst/>
          </a:prstGeom>
          <a:noFill/>
        </p:spPr>
        <p:txBody>
          <a:bodyPr wrap="square" rtlCol="0">
            <a:spAutoFit/>
          </a:bodyPr>
          <a:lstStyle/>
          <a:p>
            <a:r>
              <a:rPr lang="en-US" sz="900" dirty="0"/>
              <a:t>Pitching Mechanics – Therapeutic exercise. Overhead Athlete. http://overheadathlete.weebly.com/pitching-mechanics.html. Accessed February 25, 2017</a:t>
            </a:r>
            <a:r>
              <a:rPr lang="en-US" sz="900" dirty="0" smtClean="0"/>
              <a:t>.</a:t>
            </a:r>
            <a:endParaRPr lang="en-US" sz="900" dirty="0"/>
          </a:p>
        </p:txBody>
      </p:sp>
    </p:spTree>
    <p:extLst>
      <p:ext uri="{BB962C8B-B14F-4D97-AF65-F5344CB8AC3E}">
        <p14:creationId xmlns:p14="http://schemas.microsoft.com/office/powerpoint/2010/main" val="1498216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23574" y="1752585"/>
            <a:ext cx="9772820" cy="877881"/>
          </a:xfrm>
          <a:prstGeom prst="roundRect">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1048" y="416898"/>
            <a:ext cx="10058400" cy="1609344"/>
          </a:xfrm>
        </p:spPr>
        <p:txBody>
          <a:bodyPr/>
          <a:lstStyle/>
          <a:p>
            <a:r>
              <a:rPr lang="en-US" u="sng" dirty="0" smtClean="0"/>
              <a:t>Stage 4: Arm Acceleration</a:t>
            </a:r>
            <a:endParaRPr lang="en-US" u="sng" dirty="0"/>
          </a:p>
        </p:txBody>
      </p:sp>
      <p:sp>
        <p:nvSpPr>
          <p:cNvPr id="3" name="Content Placeholder 2"/>
          <p:cNvSpPr>
            <a:spLocks noGrp="1"/>
          </p:cNvSpPr>
          <p:nvPr>
            <p:ph idx="1"/>
          </p:nvPr>
        </p:nvSpPr>
        <p:spPr>
          <a:xfrm>
            <a:off x="623782" y="1927949"/>
            <a:ext cx="7706026" cy="877881"/>
          </a:xfrm>
        </p:spPr>
        <p:txBody>
          <a:bodyPr>
            <a:normAutofit/>
          </a:bodyPr>
          <a:lstStyle/>
          <a:p>
            <a:pPr marL="0" indent="0">
              <a:buNone/>
            </a:pPr>
            <a:r>
              <a:rPr lang="en-US" sz="2800" dirty="0" smtClean="0">
                <a:solidFill>
                  <a:schemeClr val="bg1"/>
                </a:solidFill>
              </a:rPr>
              <a:t>Faulty Mechanics </a:t>
            </a:r>
            <a:r>
              <a:rPr lang="en-US" sz="2800" dirty="0" smtClean="0">
                <a:solidFill>
                  <a:schemeClr val="bg1"/>
                </a:solidFill>
                <a:sym typeface="Wingdings" panose="05000000000000000000" pitchFamily="2" charset="2"/>
              </a:rPr>
              <a:t> increased stress on UE</a:t>
            </a:r>
            <a:r>
              <a:rPr lang="en-US" sz="2800" baseline="30000" dirty="0" smtClean="0">
                <a:solidFill>
                  <a:schemeClr val="bg1"/>
                </a:solidFill>
                <a:sym typeface="Wingdings" panose="05000000000000000000" pitchFamily="2" charset="2"/>
              </a:rPr>
              <a:t>17</a:t>
            </a:r>
            <a:endParaRPr lang="en-US" sz="2800" dirty="0" smtClean="0">
              <a:solidFill>
                <a:schemeClr val="bg1"/>
              </a:solidFill>
              <a:sym typeface="Wingdings" panose="05000000000000000000" pitchFamily="2" charset="2"/>
            </a:endParaRPr>
          </a:p>
        </p:txBody>
      </p:sp>
      <p:sp>
        <p:nvSpPr>
          <p:cNvPr id="6" name="Rounded Rectangle 5"/>
          <p:cNvSpPr/>
          <p:nvPr/>
        </p:nvSpPr>
        <p:spPr>
          <a:xfrm>
            <a:off x="1478071" y="2805831"/>
            <a:ext cx="8805797" cy="1064711"/>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91222" y="2943617"/>
            <a:ext cx="8229600" cy="1138773"/>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sym typeface="Wingdings" panose="05000000000000000000" pitchFamily="2" charset="2"/>
              </a:rPr>
              <a:t>Excessive lateral trunk lean  hand-on –top ball release</a:t>
            </a:r>
          </a:p>
          <a:p>
            <a:pPr marL="342900" indent="-342900">
              <a:buFont typeface="Arial" panose="020B0604020202020204" pitchFamily="34" charset="0"/>
              <a:buChar char="•"/>
            </a:pPr>
            <a:r>
              <a:rPr lang="en-US" sz="2200" dirty="0">
                <a:solidFill>
                  <a:schemeClr val="bg1"/>
                </a:solidFill>
                <a:sym typeface="Wingdings" panose="05000000000000000000" pitchFamily="2" charset="2"/>
              </a:rPr>
              <a:t>Reduced lateral trunk lean  side-arm throwing </a:t>
            </a:r>
          </a:p>
          <a:p>
            <a:pPr marL="342900" indent="-342900">
              <a:buFont typeface="Arial" panose="020B0604020202020204" pitchFamily="34" charset="0"/>
              <a:buChar char="•"/>
            </a:pPr>
            <a:endParaRPr lang="en-US" sz="2400" dirty="0">
              <a:solidFill>
                <a:schemeClr val="bg1"/>
              </a:solidFill>
              <a:sym typeface="Wingdings" panose="05000000000000000000" pitchFamily="2" charset="2"/>
            </a:endParaRPr>
          </a:p>
        </p:txBody>
      </p:sp>
      <p:sp>
        <p:nvSpPr>
          <p:cNvPr id="12" name="Rectangle 11"/>
          <p:cNvSpPr/>
          <p:nvPr/>
        </p:nvSpPr>
        <p:spPr>
          <a:xfrm>
            <a:off x="11010378" y="5561556"/>
            <a:ext cx="538619" cy="113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5010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82" y="139530"/>
            <a:ext cx="10058400" cy="1609344"/>
          </a:xfrm>
        </p:spPr>
        <p:txBody>
          <a:bodyPr/>
          <a:lstStyle/>
          <a:p>
            <a:r>
              <a:rPr lang="en-US" u="sng" dirty="0" smtClean="0"/>
              <a:t>Stage 5: Arm Deceleration </a:t>
            </a:r>
            <a:endParaRPr lang="en-US" u="sng" dirty="0"/>
          </a:p>
        </p:txBody>
      </p:sp>
      <p:sp>
        <p:nvSpPr>
          <p:cNvPr id="3" name="Content Placeholder 2"/>
          <p:cNvSpPr>
            <a:spLocks noGrp="1"/>
          </p:cNvSpPr>
          <p:nvPr>
            <p:ph idx="1"/>
          </p:nvPr>
        </p:nvSpPr>
        <p:spPr>
          <a:xfrm>
            <a:off x="680382" y="1650125"/>
            <a:ext cx="6804151" cy="5021606"/>
          </a:xfrm>
        </p:spPr>
        <p:txBody>
          <a:bodyPr>
            <a:normAutofit lnSpcReduction="10000"/>
          </a:bodyPr>
          <a:lstStyle/>
          <a:p>
            <a:r>
              <a:rPr lang="en-US" sz="2400" b="1" u="sng" dirty="0" smtClean="0"/>
              <a:t>Definition:</a:t>
            </a:r>
            <a:r>
              <a:rPr lang="en-US" sz="2400" b="1" dirty="0" smtClean="0"/>
              <a:t> </a:t>
            </a:r>
            <a:r>
              <a:rPr lang="en-US" sz="2400" dirty="0" smtClean="0"/>
              <a:t>begins with ball release and ends with shoulder in max IR</a:t>
            </a:r>
            <a:r>
              <a:rPr lang="en-US" sz="2400" baseline="30000" dirty="0" smtClean="0"/>
              <a:t>15,17,18,21</a:t>
            </a:r>
            <a:endParaRPr lang="en-US" sz="2400" dirty="0" smtClean="0"/>
          </a:p>
          <a:p>
            <a:endParaRPr lang="en-US" sz="900" dirty="0" smtClean="0"/>
          </a:p>
          <a:p>
            <a:r>
              <a:rPr lang="en-US" sz="2400" dirty="0" smtClean="0"/>
              <a:t>Arm horizontally adducts across body as arm continues to IR</a:t>
            </a:r>
            <a:r>
              <a:rPr lang="en-US" sz="2400" baseline="30000" dirty="0" smtClean="0"/>
              <a:t>15,17,18</a:t>
            </a:r>
            <a:endParaRPr lang="en-US" sz="2400" dirty="0" smtClean="0"/>
          </a:p>
          <a:p>
            <a:endParaRPr lang="en-US" sz="900" dirty="0" smtClean="0"/>
          </a:p>
          <a:p>
            <a:r>
              <a:rPr lang="en-US" sz="2400" dirty="0" smtClean="0"/>
              <a:t>End shoulder position = max IR, 35° horizontal add, and 100° abd</a:t>
            </a:r>
            <a:r>
              <a:rPr lang="en-US" sz="2400" baseline="30000" dirty="0" smtClean="0"/>
              <a:t>17,18</a:t>
            </a:r>
          </a:p>
          <a:p>
            <a:endParaRPr lang="en-US" sz="900" baseline="30000" dirty="0"/>
          </a:p>
          <a:p>
            <a:r>
              <a:rPr lang="en-US" sz="2400" dirty="0" smtClean="0"/>
              <a:t>Stance foot leaves ground as the trunk rotates over the lead leg</a:t>
            </a:r>
            <a:r>
              <a:rPr lang="en-US" sz="2400" baseline="30000" dirty="0" smtClean="0"/>
              <a:t>17</a:t>
            </a:r>
            <a:endParaRPr lang="en-US" sz="2400" dirty="0" smtClean="0"/>
          </a:p>
          <a:p>
            <a:endParaRPr lang="en-US" sz="900" dirty="0" smtClean="0"/>
          </a:p>
          <a:p>
            <a:r>
              <a:rPr lang="en-US" sz="2400" dirty="0" smtClean="0"/>
              <a:t>Elbow extension is decelerated by eccentric contraction of elbow flexors</a:t>
            </a:r>
            <a:r>
              <a:rPr lang="en-US" sz="2400" baseline="30000" dirty="0" smtClean="0"/>
              <a:t>15,17,18,21</a:t>
            </a:r>
            <a:endParaRPr lang="en-US" sz="2400" dirty="0"/>
          </a:p>
          <a:p>
            <a:endParaRPr lang="en-US" sz="2400" dirty="0" smtClean="0"/>
          </a:p>
        </p:txBody>
      </p:sp>
      <p:pic>
        <p:nvPicPr>
          <p:cNvPr id="15364" name="Picture 4" descr="https://s-media-cache-ak0.pinimg.com/236x/7f/d5/d6/7fd5d62ed416ea1b97973d4c306432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6" y="1113532"/>
            <a:ext cx="3722158" cy="4510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77176" y="5624284"/>
            <a:ext cx="3813176" cy="507831"/>
          </a:xfrm>
          <a:prstGeom prst="rect">
            <a:avLst/>
          </a:prstGeom>
          <a:noFill/>
        </p:spPr>
        <p:txBody>
          <a:bodyPr wrap="square" rtlCol="0">
            <a:spAutoFit/>
          </a:bodyPr>
          <a:lstStyle/>
          <a:p>
            <a:r>
              <a:rPr lang="en-US" sz="900" dirty="0" smtClean="0"/>
              <a:t>Greg Maddux. </a:t>
            </a:r>
            <a:r>
              <a:rPr lang="en-US" sz="900" i="1" dirty="0"/>
              <a:t>Pinterest. </a:t>
            </a:r>
            <a:r>
              <a:rPr lang="en-US" sz="900" dirty="0"/>
              <a:t>https://www.pinterest.com/kingmeatlanta/atlanta-braves</a:t>
            </a:r>
            <a:r>
              <a:rPr lang="en-US" sz="900" dirty="0" smtClean="0"/>
              <a:t>/. Accessed April 10, 2016.</a:t>
            </a:r>
            <a:endParaRPr lang="en-US" sz="900" dirty="0"/>
          </a:p>
        </p:txBody>
      </p:sp>
    </p:spTree>
    <p:extLst>
      <p:ext uri="{BB962C8B-B14F-4D97-AF65-F5344CB8AC3E}">
        <p14:creationId xmlns:p14="http://schemas.microsoft.com/office/powerpoint/2010/main" val="2886565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82" y="139530"/>
            <a:ext cx="10058400" cy="1609344"/>
          </a:xfrm>
        </p:spPr>
        <p:txBody>
          <a:bodyPr/>
          <a:lstStyle/>
          <a:p>
            <a:r>
              <a:rPr lang="en-US" u="sng" dirty="0" smtClean="0"/>
              <a:t>Stage 5: Arm Deceleration </a:t>
            </a:r>
            <a:endParaRPr lang="en-US" u="sng" dirty="0"/>
          </a:p>
        </p:txBody>
      </p:sp>
      <p:sp>
        <p:nvSpPr>
          <p:cNvPr id="3" name="Content Placeholder 2"/>
          <p:cNvSpPr>
            <a:spLocks noGrp="1"/>
          </p:cNvSpPr>
          <p:nvPr>
            <p:ph idx="1"/>
          </p:nvPr>
        </p:nvSpPr>
        <p:spPr>
          <a:xfrm>
            <a:off x="680382" y="1511807"/>
            <a:ext cx="6770285" cy="5021606"/>
          </a:xfrm>
        </p:spPr>
        <p:txBody>
          <a:bodyPr>
            <a:normAutofit/>
          </a:bodyPr>
          <a:lstStyle/>
          <a:p>
            <a:r>
              <a:rPr lang="en-US" sz="2400" dirty="0" smtClean="0"/>
              <a:t>Scapula de-rotates from upward position and returns to anterior tilted position</a:t>
            </a:r>
            <a:r>
              <a:rPr lang="en-US" sz="2400" baseline="30000" dirty="0" smtClean="0"/>
              <a:t>15</a:t>
            </a:r>
            <a:endParaRPr lang="en-US" sz="2400" dirty="0" smtClean="0"/>
          </a:p>
          <a:p>
            <a:endParaRPr lang="en-US" sz="900" dirty="0" smtClean="0"/>
          </a:p>
          <a:p>
            <a:r>
              <a:rPr lang="en-US" sz="2400" dirty="0" smtClean="0"/>
              <a:t>Most excessive forces placed on GH joint</a:t>
            </a:r>
            <a:r>
              <a:rPr lang="en-US" sz="2400" baseline="30000" dirty="0" smtClean="0"/>
              <a:t>15,18</a:t>
            </a:r>
            <a:r>
              <a:rPr lang="en-US" sz="2400" dirty="0" smtClean="0"/>
              <a:t> </a:t>
            </a:r>
          </a:p>
          <a:p>
            <a:pPr lvl="1"/>
            <a:r>
              <a:rPr lang="en-US" sz="2200" dirty="0" smtClean="0"/>
              <a:t>400 N posterior shear force</a:t>
            </a:r>
          </a:p>
          <a:p>
            <a:pPr lvl="1"/>
            <a:r>
              <a:rPr lang="en-US" sz="2200" dirty="0" smtClean="0"/>
              <a:t>300 N inferior sheer force</a:t>
            </a:r>
          </a:p>
          <a:p>
            <a:pPr lvl="1"/>
            <a:r>
              <a:rPr lang="en-US" sz="2200" dirty="0" smtClean="0"/>
              <a:t>&gt;1000 N of compressive forces</a:t>
            </a:r>
          </a:p>
          <a:p>
            <a:pPr lvl="1"/>
            <a:r>
              <a:rPr lang="en-US" sz="2200" dirty="0" smtClean="0"/>
              <a:t>Large adduction torques</a:t>
            </a:r>
          </a:p>
          <a:p>
            <a:pPr lvl="1"/>
            <a:endParaRPr lang="en-US" sz="900" dirty="0" smtClean="0"/>
          </a:p>
          <a:p>
            <a:r>
              <a:rPr lang="en-US" sz="2400" dirty="0" smtClean="0"/>
              <a:t>Large distraction forces are counterbalanced by contraction of </a:t>
            </a:r>
            <a:r>
              <a:rPr lang="en-US" sz="2400" dirty="0" smtClean="0"/>
              <a:t>shoulder rotator cuff (ROC)</a:t>
            </a:r>
            <a:r>
              <a:rPr lang="en-US" sz="2400" baseline="30000" dirty="0" smtClean="0"/>
              <a:t>15,18,21</a:t>
            </a:r>
            <a:endParaRPr lang="en-US" sz="2400" dirty="0" smtClean="0"/>
          </a:p>
          <a:p>
            <a:pPr lvl="1"/>
            <a:r>
              <a:rPr lang="en-US" sz="2000" b="1" u="sng" dirty="0" smtClean="0"/>
              <a:t>Distraction force on GH joint = 71-124% BW</a:t>
            </a:r>
            <a:r>
              <a:rPr lang="en-US" sz="2000" b="1" baseline="30000" dirty="0" smtClean="0"/>
              <a:t>18,22</a:t>
            </a:r>
            <a:endParaRPr lang="en-US" sz="2000" b="1" dirty="0"/>
          </a:p>
        </p:txBody>
      </p:sp>
      <p:pic>
        <p:nvPicPr>
          <p:cNvPr id="15364" name="Picture 4" descr="https://s-media-cache-ak0.pinimg.com/236x/7f/d5/d6/7fd5d62ed416ea1b97973d4c306432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6" y="1113532"/>
            <a:ext cx="3722158" cy="4510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77176" y="5624284"/>
            <a:ext cx="3813176" cy="507831"/>
          </a:xfrm>
          <a:prstGeom prst="rect">
            <a:avLst/>
          </a:prstGeom>
          <a:noFill/>
        </p:spPr>
        <p:txBody>
          <a:bodyPr wrap="square" rtlCol="0">
            <a:spAutoFit/>
          </a:bodyPr>
          <a:lstStyle/>
          <a:p>
            <a:r>
              <a:rPr lang="en-US" sz="900" dirty="0" smtClean="0"/>
              <a:t>Greg Maddux. </a:t>
            </a:r>
            <a:r>
              <a:rPr lang="en-US" sz="900" i="1" dirty="0"/>
              <a:t>Pinterest. </a:t>
            </a:r>
            <a:r>
              <a:rPr lang="en-US" sz="900" dirty="0"/>
              <a:t>https://www.pinterest.com/kingmeatlanta/atlanta-braves</a:t>
            </a:r>
            <a:r>
              <a:rPr lang="en-US" sz="900" dirty="0" smtClean="0"/>
              <a:t>/. Accessed April 10, 2016.</a:t>
            </a:r>
            <a:endParaRPr lang="en-US" sz="900" dirty="0"/>
          </a:p>
        </p:txBody>
      </p:sp>
    </p:spTree>
    <p:extLst>
      <p:ext uri="{BB962C8B-B14F-4D97-AF65-F5344CB8AC3E}">
        <p14:creationId xmlns:p14="http://schemas.microsoft.com/office/powerpoint/2010/main" val="2330529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406399"/>
            <a:ext cx="3200400" cy="1737360"/>
          </a:xfrm>
        </p:spPr>
        <p:txBody>
          <a:bodyPr/>
          <a:lstStyle/>
          <a:p>
            <a:r>
              <a:rPr lang="en-US" u="sng" dirty="0" smtClean="0"/>
              <a:t>Muscle Actions</a:t>
            </a:r>
            <a:r>
              <a:rPr lang="en-US" baseline="30000" dirty="0" smtClean="0"/>
              <a:t>1</a:t>
            </a:r>
            <a:endParaRPr lang="en-US" dirty="0"/>
          </a:p>
        </p:txBody>
      </p:sp>
      <p:sp>
        <p:nvSpPr>
          <p:cNvPr id="4" name="Text Placeholder 3"/>
          <p:cNvSpPr>
            <a:spLocks noGrp="1"/>
          </p:cNvSpPr>
          <p:nvPr>
            <p:ph type="body" sz="half" idx="2"/>
          </p:nvPr>
        </p:nvSpPr>
        <p:spPr>
          <a:xfrm>
            <a:off x="8585199" y="1361442"/>
            <a:ext cx="3437467" cy="4531358"/>
          </a:xfrm>
        </p:spPr>
        <p:txBody>
          <a:bodyPr>
            <a:noAutofit/>
          </a:bodyPr>
          <a:lstStyle/>
          <a:p>
            <a:pPr marL="285750" indent="-285750">
              <a:buFont typeface="Arial" panose="020B0604020202020204" pitchFamily="34" charset="0"/>
              <a:buChar char="•"/>
            </a:pPr>
            <a:r>
              <a:rPr lang="en-US" sz="2400" b="1" dirty="0" smtClean="0">
                <a:solidFill>
                  <a:srgbClr val="B83F32"/>
                </a:solidFill>
              </a:rPr>
              <a:t>ROC Muscles:</a:t>
            </a:r>
          </a:p>
          <a:p>
            <a:pPr marL="742950" lvl="1" indent="-285750">
              <a:buFont typeface="Arial" panose="020B0604020202020204" pitchFamily="34" charset="0"/>
              <a:buChar char="•"/>
            </a:pPr>
            <a:r>
              <a:rPr lang="en-US" sz="2200" dirty="0" smtClean="0"/>
              <a:t>Supraspinatus - first 30° of shoulder abduction</a:t>
            </a:r>
          </a:p>
          <a:p>
            <a:pPr marL="742950" lvl="1" indent="-285750">
              <a:buFont typeface="Arial" panose="020B0604020202020204" pitchFamily="34" charset="0"/>
              <a:buChar char="•"/>
            </a:pPr>
            <a:r>
              <a:rPr lang="en-US" sz="2200" dirty="0" smtClean="0"/>
              <a:t>Infraspinatus – shoulder ER </a:t>
            </a:r>
          </a:p>
          <a:p>
            <a:pPr marL="742950" lvl="1" indent="-285750">
              <a:buFont typeface="Arial" panose="020B0604020202020204" pitchFamily="34" charset="0"/>
              <a:buChar char="•"/>
            </a:pPr>
            <a:r>
              <a:rPr lang="en-US" sz="2200" dirty="0" smtClean="0"/>
              <a:t>Teres Minor – shoulder ER</a:t>
            </a:r>
          </a:p>
          <a:p>
            <a:pPr marL="742950" lvl="1" indent="-285750">
              <a:buFont typeface="Arial" panose="020B0604020202020204" pitchFamily="34" charset="0"/>
              <a:buChar char="•"/>
            </a:pPr>
            <a:r>
              <a:rPr lang="en-US" sz="2200" dirty="0" smtClean="0"/>
              <a:t>Subscapularis – shoulder IR</a:t>
            </a:r>
          </a:p>
          <a:p>
            <a:pPr algn="ctr"/>
            <a:r>
              <a:rPr lang="en-US" sz="2200" b="1" dirty="0" smtClean="0">
                <a:solidFill>
                  <a:srgbClr val="B83F32"/>
                </a:solidFill>
              </a:rPr>
              <a:t>ALL STABILIZE THE HUMERAL HEAD </a:t>
            </a:r>
          </a:p>
        </p:txBody>
      </p:sp>
      <p:pic>
        <p:nvPicPr>
          <p:cNvPr id="14342" name="Picture 6" descr="http://victoriawellness.com/wp-content/uploads/rotator-cuff1.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565" r="15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4685" y="6502401"/>
            <a:ext cx="9990667" cy="230832"/>
          </a:xfrm>
          <a:prstGeom prst="rect">
            <a:avLst/>
          </a:prstGeom>
          <a:noFill/>
        </p:spPr>
        <p:txBody>
          <a:bodyPr wrap="square" rtlCol="0">
            <a:spAutoFit/>
          </a:bodyPr>
          <a:lstStyle/>
          <a:p>
            <a:r>
              <a:rPr lang="en-US" sz="900" dirty="0" smtClean="0"/>
              <a:t>4 very important muscles. </a:t>
            </a:r>
            <a:r>
              <a:rPr lang="en-US" sz="900" i="1" dirty="0" smtClean="0"/>
              <a:t>Victoria Welless</a:t>
            </a:r>
            <a:r>
              <a:rPr lang="en-US" sz="900" i="1" dirty="0"/>
              <a:t>. </a:t>
            </a:r>
            <a:r>
              <a:rPr lang="en-US" sz="900" dirty="0"/>
              <a:t>http://www.victoriawellness.com/4-very-important-muscles</a:t>
            </a:r>
            <a:r>
              <a:rPr lang="en-US" sz="900" dirty="0" smtClean="0"/>
              <a:t>/. Published 2016. Accessed April 10, 2016.</a:t>
            </a:r>
            <a:endParaRPr lang="en-US" sz="900" dirty="0"/>
          </a:p>
        </p:txBody>
      </p:sp>
    </p:spTree>
    <p:extLst>
      <p:ext uri="{BB962C8B-B14F-4D97-AF65-F5344CB8AC3E}">
        <p14:creationId xmlns:p14="http://schemas.microsoft.com/office/powerpoint/2010/main" val="1149984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406399"/>
            <a:ext cx="3200400" cy="1737360"/>
          </a:xfrm>
        </p:spPr>
        <p:txBody>
          <a:bodyPr/>
          <a:lstStyle/>
          <a:p>
            <a:r>
              <a:rPr lang="en-US" u="sng" dirty="0" smtClean="0"/>
              <a:t>Muscle Actions</a:t>
            </a:r>
            <a:r>
              <a:rPr lang="en-US" baseline="30000" dirty="0" smtClean="0"/>
              <a:t>1</a:t>
            </a:r>
            <a:endParaRPr lang="en-US" dirty="0"/>
          </a:p>
        </p:txBody>
      </p:sp>
      <p:sp>
        <p:nvSpPr>
          <p:cNvPr id="4" name="Text Placeholder 3"/>
          <p:cNvSpPr>
            <a:spLocks noGrp="1"/>
          </p:cNvSpPr>
          <p:nvPr>
            <p:ph type="body" sz="half" idx="2"/>
          </p:nvPr>
        </p:nvSpPr>
        <p:spPr>
          <a:xfrm>
            <a:off x="8549639" y="1361442"/>
            <a:ext cx="3371427" cy="3291840"/>
          </a:xfrm>
        </p:spPr>
        <p:txBody>
          <a:bodyPr>
            <a:noAutofit/>
          </a:bodyPr>
          <a:lstStyle/>
          <a:p>
            <a:pPr marL="285750" indent="-285750">
              <a:buFont typeface="Arial" panose="020B0604020202020204" pitchFamily="34" charset="0"/>
              <a:buChar char="•"/>
            </a:pPr>
            <a:r>
              <a:rPr lang="en-US" sz="2400" b="1" dirty="0" smtClean="0">
                <a:solidFill>
                  <a:srgbClr val="B83F32"/>
                </a:solidFill>
              </a:rPr>
              <a:t>Primary Elbow Flexors:</a:t>
            </a:r>
          </a:p>
          <a:p>
            <a:pPr marL="742950" lvl="1" indent="-285750">
              <a:buFont typeface="Arial" panose="020B0604020202020204" pitchFamily="34" charset="0"/>
              <a:buChar char="•"/>
            </a:pPr>
            <a:r>
              <a:rPr lang="en-US" sz="2400" dirty="0" smtClean="0"/>
              <a:t>Biceps Brachii</a:t>
            </a:r>
          </a:p>
          <a:p>
            <a:pPr marL="1200150" lvl="2" indent="-285750">
              <a:buFont typeface="Arial" panose="020B0604020202020204" pitchFamily="34" charset="0"/>
              <a:buChar char="•"/>
            </a:pPr>
            <a:r>
              <a:rPr lang="en-US" sz="2200" dirty="0" smtClean="0"/>
              <a:t>Most efficient at 90º</a:t>
            </a:r>
          </a:p>
          <a:p>
            <a:pPr marL="742950" lvl="1" indent="-285750">
              <a:buFont typeface="Arial" panose="020B0604020202020204" pitchFamily="34" charset="0"/>
              <a:buChar char="•"/>
            </a:pPr>
            <a:r>
              <a:rPr lang="en-US" sz="2400" dirty="0" smtClean="0"/>
              <a:t>Brachialis</a:t>
            </a:r>
          </a:p>
          <a:p>
            <a:pPr marL="285750" indent="-285750">
              <a:buFont typeface="Arial" panose="020B0604020202020204" pitchFamily="34" charset="0"/>
              <a:buChar char="•"/>
            </a:pPr>
            <a:r>
              <a:rPr lang="en-US" sz="2400" b="1" dirty="0" smtClean="0">
                <a:solidFill>
                  <a:srgbClr val="B83F32"/>
                </a:solidFill>
              </a:rPr>
              <a:t>Secondary Elbow Flexors</a:t>
            </a:r>
          </a:p>
          <a:p>
            <a:pPr marL="742950" lvl="1" indent="-285750">
              <a:buFont typeface="Arial" panose="020B0604020202020204" pitchFamily="34" charset="0"/>
              <a:buChar char="•"/>
            </a:pPr>
            <a:r>
              <a:rPr lang="en-US" sz="2400" dirty="0" smtClean="0"/>
              <a:t>Brachioradialis </a:t>
            </a:r>
          </a:p>
          <a:p>
            <a:pPr marL="285750" indent="-285750">
              <a:buFont typeface="Arial" panose="020B0604020202020204" pitchFamily="34" charset="0"/>
              <a:buChar char="•"/>
            </a:pPr>
            <a:r>
              <a:rPr lang="en-US" sz="2400" b="1" dirty="0" smtClean="0">
                <a:solidFill>
                  <a:srgbClr val="B83F32"/>
                </a:solidFill>
              </a:rPr>
              <a:t>Extensors:</a:t>
            </a:r>
          </a:p>
          <a:p>
            <a:pPr marL="742950" lvl="1" indent="-285750">
              <a:buFont typeface="Arial" panose="020B0604020202020204" pitchFamily="34" charset="0"/>
              <a:buChar char="•"/>
            </a:pPr>
            <a:r>
              <a:rPr lang="en-US" sz="2400" dirty="0" smtClean="0"/>
              <a:t>Triceps</a:t>
            </a:r>
          </a:p>
          <a:p>
            <a:pPr marL="742950" lvl="1" indent="-285750">
              <a:buFont typeface="Arial" panose="020B0604020202020204" pitchFamily="34" charset="0"/>
              <a:buChar char="•"/>
            </a:pPr>
            <a:r>
              <a:rPr lang="en-US" sz="2400" dirty="0" smtClean="0"/>
              <a:t>Anconeus </a:t>
            </a:r>
          </a:p>
        </p:txBody>
      </p:sp>
      <p:sp>
        <p:nvSpPr>
          <p:cNvPr id="6" name="TextBox 5"/>
          <p:cNvSpPr txBox="1"/>
          <p:nvPr/>
        </p:nvSpPr>
        <p:spPr>
          <a:xfrm>
            <a:off x="244685" y="6502401"/>
            <a:ext cx="9990667" cy="230832"/>
          </a:xfrm>
          <a:prstGeom prst="rect">
            <a:avLst/>
          </a:prstGeom>
          <a:noFill/>
        </p:spPr>
        <p:txBody>
          <a:bodyPr wrap="square" rtlCol="0">
            <a:spAutoFit/>
          </a:bodyPr>
          <a:lstStyle/>
          <a:p>
            <a:r>
              <a:rPr lang="en-US" sz="900" dirty="0" smtClean="0"/>
              <a:t>4 very important muscles. </a:t>
            </a:r>
            <a:r>
              <a:rPr lang="en-US" sz="900" i="1" dirty="0" smtClean="0"/>
              <a:t>Victoria Welless</a:t>
            </a:r>
            <a:r>
              <a:rPr lang="en-US" sz="900" i="1" dirty="0"/>
              <a:t>. </a:t>
            </a:r>
            <a:r>
              <a:rPr lang="en-US" sz="900" dirty="0"/>
              <a:t>http://www.victoriawellness.com/4-very-important-muscles</a:t>
            </a:r>
            <a:r>
              <a:rPr lang="en-US" sz="900" dirty="0" smtClean="0"/>
              <a:t>/. Published 2016. Accessed April 10, 2016.</a:t>
            </a:r>
            <a:endParaRPr lang="en-US" sz="900" dirty="0"/>
          </a:p>
        </p:txBody>
      </p:sp>
      <p:sp>
        <p:nvSpPr>
          <p:cNvPr id="5" name="Picture Placeholder 4"/>
          <p:cNvSpPr>
            <a:spLocks noGrp="1"/>
          </p:cNvSpPr>
          <p:nvPr>
            <p:ph type="pic" idx="1"/>
          </p:nvPr>
        </p:nvSpPr>
        <p:spPr/>
      </p:sp>
      <p:pic>
        <p:nvPicPr>
          <p:cNvPr id="1028" name="Picture 4" descr="Image result for biceps. brachialis, brachioradi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92"/>
            <a:ext cx="8303739" cy="408386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570383" y="4849499"/>
            <a:ext cx="2581486" cy="2690579"/>
          </a:xfrm>
          <a:prstGeom prst="ellipse">
            <a:avLst/>
          </a:prstGeom>
          <a:solidFill>
            <a:srgbClr val="B83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219200" y="4521200"/>
            <a:ext cx="3183467" cy="3268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Image result for triceps and ancon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87" y="4110452"/>
            <a:ext cx="4906452" cy="27608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5898" y="4110452"/>
            <a:ext cx="3672010" cy="2892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681" y="4134808"/>
            <a:ext cx="1698644" cy="1200329"/>
          </a:xfrm>
          <a:prstGeom prst="rect">
            <a:avLst/>
          </a:prstGeom>
          <a:noFill/>
        </p:spPr>
        <p:txBody>
          <a:bodyPr wrap="square" rtlCol="0">
            <a:spAutoFit/>
          </a:bodyPr>
          <a:lstStyle/>
          <a:p>
            <a:r>
              <a:rPr lang="en-US" sz="900" dirty="0" smtClean="0">
                <a:solidFill>
                  <a:schemeClr val="bg1"/>
                </a:solidFill>
              </a:rPr>
              <a:t>Kelso T. Two-jointed Muscles of the Arm. </a:t>
            </a:r>
            <a:r>
              <a:rPr lang="en-US" sz="900" dirty="0">
                <a:solidFill>
                  <a:schemeClr val="bg1"/>
                </a:solidFill>
              </a:rPr>
              <a:t>Breaking Muscle. https://</a:t>
            </a:r>
            <a:r>
              <a:rPr lang="en-US" sz="900" dirty="0" smtClean="0">
                <a:solidFill>
                  <a:schemeClr val="bg1"/>
                </a:solidFill>
              </a:rPr>
              <a:t>breakingmuscle.com/learn/two-jointed-muscles-of-the-arms-how-to-train-them. Accessed February 20, 2017.</a:t>
            </a:r>
            <a:endParaRPr lang="en-US" sz="900" dirty="0">
              <a:solidFill>
                <a:schemeClr val="bg1"/>
              </a:solidFill>
            </a:endParaRPr>
          </a:p>
        </p:txBody>
      </p:sp>
      <p:sp>
        <p:nvSpPr>
          <p:cNvPr id="8" name="TextBox 7"/>
          <p:cNvSpPr txBox="1"/>
          <p:nvPr/>
        </p:nvSpPr>
        <p:spPr>
          <a:xfrm>
            <a:off x="1972154" y="5475469"/>
            <a:ext cx="1453958" cy="1388533"/>
          </a:xfrm>
          <a:prstGeom prst="rect">
            <a:avLst/>
          </a:prstGeom>
          <a:noFill/>
        </p:spPr>
        <p:txBody>
          <a:bodyPr wrap="square" rtlCol="0">
            <a:spAutoFit/>
          </a:bodyPr>
          <a:lstStyle/>
          <a:p>
            <a:r>
              <a:rPr lang="en-US" sz="900" dirty="0" smtClean="0">
                <a:solidFill>
                  <a:schemeClr val="bg1"/>
                </a:solidFill>
              </a:rPr>
              <a:t>Kenhub Anatomy. Muscles of the arm. Slideshare</a:t>
            </a:r>
            <a:r>
              <a:rPr lang="en-US" sz="900" dirty="0">
                <a:solidFill>
                  <a:schemeClr val="bg1"/>
                </a:solidFill>
              </a:rPr>
              <a:t>. http://</a:t>
            </a:r>
            <a:r>
              <a:rPr lang="en-US" sz="900" dirty="0" smtClean="0">
                <a:solidFill>
                  <a:schemeClr val="bg1"/>
                </a:solidFill>
              </a:rPr>
              <a:t>www.slideshare.net/Kenhub_Anatomy/muscles-arm-34616637. Published 2013. Accessed February 20,2017</a:t>
            </a:r>
            <a:r>
              <a:rPr lang="en-US" sz="900" dirty="0" smtClean="0"/>
              <a:t>. </a:t>
            </a:r>
            <a:endParaRPr lang="en-US" sz="900" dirty="0"/>
          </a:p>
        </p:txBody>
      </p:sp>
    </p:spTree>
    <p:extLst>
      <p:ext uri="{BB962C8B-B14F-4D97-AF65-F5344CB8AC3E}">
        <p14:creationId xmlns:p14="http://schemas.microsoft.com/office/powerpoint/2010/main" val="3202873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1048" y="1752585"/>
            <a:ext cx="9772820" cy="877881"/>
          </a:xfrm>
          <a:prstGeom prst="roundRect">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1048" y="416898"/>
            <a:ext cx="10058400" cy="1609344"/>
          </a:xfrm>
        </p:spPr>
        <p:txBody>
          <a:bodyPr/>
          <a:lstStyle/>
          <a:p>
            <a:r>
              <a:rPr lang="en-US" u="sng" dirty="0" smtClean="0"/>
              <a:t>Stage 5: Arm Deceleration </a:t>
            </a:r>
            <a:endParaRPr lang="en-US" u="sng" dirty="0"/>
          </a:p>
        </p:txBody>
      </p:sp>
      <p:sp>
        <p:nvSpPr>
          <p:cNvPr id="3" name="Content Placeholder 2"/>
          <p:cNvSpPr>
            <a:spLocks noGrp="1"/>
          </p:cNvSpPr>
          <p:nvPr>
            <p:ph idx="1"/>
          </p:nvPr>
        </p:nvSpPr>
        <p:spPr>
          <a:xfrm>
            <a:off x="623782" y="1927949"/>
            <a:ext cx="7706026" cy="877881"/>
          </a:xfrm>
        </p:spPr>
        <p:txBody>
          <a:bodyPr>
            <a:normAutofit/>
          </a:bodyPr>
          <a:lstStyle/>
          <a:p>
            <a:pPr marL="0" indent="0">
              <a:buNone/>
            </a:pPr>
            <a:r>
              <a:rPr lang="en-US" sz="2800" dirty="0" smtClean="0">
                <a:solidFill>
                  <a:schemeClr val="bg1"/>
                </a:solidFill>
              </a:rPr>
              <a:t>Faulty Mechanics </a:t>
            </a:r>
            <a:r>
              <a:rPr lang="en-US" sz="2800" dirty="0" smtClean="0">
                <a:solidFill>
                  <a:schemeClr val="bg1"/>
                </a:solidFill>
                <a:sym typeface="Wingdings" panose="05000000000000000000" pitchFamily="2" charset="2"/>
              </a:rPr>
              <a:t> increased stress on UE</a:t>
            </a:r>
            <a:r>
              <a:rPr lang="en-US" sz="2800" baseline="30000" dirty="0" smtClean="0">
                <a:solidFill>
                  <a:schemeClr val="bg1"/>
                </a:solidFill>
                <a:sym typeface="Wingdings" panose="05000000000000000000" pitchFamily="2" charset="2"/>
              </a:rPr>
              <a:t>40</a:t>
            </a:r>
            <a:endParaRPr lang="en-US" sz="2800" dirty="0" smtClean="0">
              <a:solidFill>
                <a:schemeClr val="bg1"/>
              </a:solidFill>
              <a:sym typeface="Wingdings" panose="05000000000000000000" pitchFamily="2" charset="2"/>
            </a:endParaRPr>
          </a:p>
        </p:txBody>
      </p:sp>
      <p:sp>
        <p:nvSpPr>
          <p:cNvPr id="6" name="Rounded Rectangle 5"/>
          <p:cNvSpPr/>
          <p:nvPr/>
        </p:nvSpPr>
        <p:spPr>
          <a:xfrm>
            <a:off x="1478071" y="2805830"/>
            <a:ext cx="8805797" cy="1778696"/>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91222" y="2943617"/>
            <a:ext cx="8229600" cy="1815882"/>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200" dirty="0">
                <a:solidFill>
                  <a:schemeClr val="bg1"/>
                </a:solidFill>
              </a:rPr>
              <a:t>Not bending at hips</a:t>
            </a:r>
          </a:p>
          <a:p>
            <a:pPr marL="342900" indent="-342900">
              <a:buClr>
                <a:schemeClr val="bg1"/>
              </a:buClr>
              <a:buFont typeface="Arial" panose="020B0604020202020204" pitchFamily="34" charset="0"/>
              <a:buChar char="•"/>
            </a:pPr>
            <a:r>
              <a:rPr lang="en-US" sz="2200" dirty="0">
                <a:solidFill>
                  <a:schemeClr val="bg1"/>
                </a:solidFill>
              </a:rPr>
              <a:t>Not allowing the arm to follow through and end with the hand between the knee and ankle </a:t>
            </a:r>
          </a:p>
          <a:p>
            <a:pPr marL="342900" indent="-342900">
              <a:buClr>
                <a:schemeClr val="bg1"/>
              </a:buClr>
              <a:buFont typeface="Arial" panose="020B0604020202020204" pitchFamily="34" charset="0"/>
              <a:buChar char="•"/>
            </a:pPr>
            <a:r>
              <a:rPr lang="en-US" sz="2200" dirty="0">
                <a:solidFill>
                  <a:schemeClr val="bg1"/>
                </a:solidFill>
              </a:rPr>
              <a:t>Maintaining back foot on the mound</a:t>
            </a:r>
          </a:p>
          <a:p>
            <a:pPr marL="342900" indent="-342900">
              <a:buFont typeface="Arial" panose="020B0604020202020204" pitchFamily="34" charset="0"/>
              <a:buChar char="•"/>
            </a:pPr>
            <a:endParaRPr lang="en-US" sz="2400" dirty="0">
              <a:solidFill>
                <a:schemeClr val="bg1"/>
              </a:solidFill>
              <a:sym typeface="Wingdings" panose="05000000000000000000" pitchFamily="2" charset="2"/>
            </a:endParaRPr>
          </a:p>
        </p:txBody>
      </p:sp>
      <p:sp>
        <p:nvSpPr>
          <p:cNvPr id="12" name="Rectangle 11"/>
          <p:cNvSpPr/>
          <p:nvPr/>
        </p:nvSpPr>
        <p:spPr>
          <a:xfrm>
            <a:off x="11010378" y="5561556"/>
            <a:ext cx="538619" cy="1134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2193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17" y="391840"/>
            <a:ext cx="10058400" cy="1609344"/>
          </a:xfrm>
        </p:spPr>
        <p:txBody>
          <a:bodyPr/>
          <a:lstStyle/>
          <a:p>
            <a:r>
              <a:rPr lang="en-US" u="sng" dirty="0" smtClean="0"/>
              <a:t>Stage 6: Follow Through</a:t>
            </a:r>
            <a:r>
              <a:rPr lang="en-US" baseline="30000" dirty="0" smtClean="0"/>
              <a:t>15,18</a:t>
            </a:r>
            <a:r>
              <a:rPr lang="en-US" dirty="0" smtClean="0"/>
              <a:t> </a:t>
            </a:r>
            <a:endParaRPr lang="en-US" dirty="0"/>
          </a:p>
        </p:txBody>
      </p:sp>
      <p:sp>
        <p:nvSpPr>
          <p:cNvPr id="3" name="Content Placeholder 2"/>
          <p:cNvSpPr>
            <a:spLocks noGrp="1"/>
          </p:cNvSpPr>
          <p:nvPr>
            <p:ph idx="1"/>
          </p:nvPr>
        </p:nvSpPr>
        <p:spPr>
          <a:xfrm>
            <a:off x="567165" y="1659904"/>
            <a:ext cx="4010081" cy="4884785"/>
          </a:xfrm>
        </p:spPr>
        <p:txBody>
          <a:bodyPr wrap="square">
            <a:normAutofit lnSpcReduction="10000"/>
          </a:bodyPr>
          <a:lstStyle/>
          <a:p>
            <a:r>
              <a:rPr lang="en-US" sz="2400" b="1" u="sng" dirty="0" smtClean="0"/>
              <a:t>Definition:</a:t>
            </a:r>
            <a:r>
              <a:rPr lang="en-US" sz="2400" dirty="0" smtClean="0"/>
              <a:t> continued deceleration and flexion of trunk over stride leg</a:t>
            </a:r>
          </a:p>
          <a:p>
            <a:endParaRPr lang="en-US" sz="900" dirty="0" smtClean="0"/>
          </a:p>
          <a:p>
            <a:r>
              <a:rPr lang="en-US" sz="2400" dirty="0" smtClean="0"/>
              <a:t>Deltoid and ROC continue to decelerate the shoulder</a:t>
            </a:r>
          </a:p>
          <a:p>
            <a:endParaRPr lang="en-US" sz="900" dirty="0" smtClean="0"/>
          </a:p>
          <a:p>
            <a:r>
              <a:rPr lang="en-US" sz="2400" dirty="0"/>
              <a:t>Arm position ends in approx. 60º of horizontal adduction </a:t>
            </a:r>
            <a:endParaRPr lang="en-US" sz="2400" dirty="0" smtClean="0"/>
          </a:p>
          <a:p>
            <a:endParaRPr lang="en-US" sz="900" dirty="0" smtClean="0"/>
          </a:p>
          <a:p>
            <a:r>
              <a:rPr lang="en-US" sz="2400" dirty="0" smtClean="0"/>
              <a:t>Ends with pitcher in fielding position</a:t>
            </a:r>
          </a:p>
        </p:txBody>
      </p:sp>
      <p:pic>
        <p:nvPicPr>
          <p:cNvPr id="16390" name="Picture 6" descr="http://www.ericcressey.com/wp-content/uploads/2011/11/tim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533" y="1615226"/>
            <a:ext cx="3440642" cy="5069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334933" y="3469140"/>
            <a:ext cx="4263590" cy="3206059"/>
          </a:xfrm>
          <a:prstGeom prst="rect">
            <a:avLst/>
          </a:prstGeom>
        </p:spPr>
      </p:pic>
      <p:sp>
        <p:nvSpPr>
          <p:cNvPr id="4" name="TextBox 3"/>
          <p:cNvSpPr txBox="1"/>
          <p:nvPr/>
        </p:nvSpPr>
        <p:spPr>
          <a:xfrm>
            <a:off x="6384006" y="5853819"/>
            <a:ext cx="2302494" cy="923330"/>
          </a:xfrm>
          <a:prstGeom prst="rect">
            <a:avLst/>
          </a:prstGeom>
          <a:noFill/>
        </p:spPr>
        <p:txBody>
          <a:bodyPr wrap="square" rtlCol="0">
            <a:spAutoFit/>
          </a:bodyPr>
          <a:lstStyle/>
          <a:p>
            <a:r>
              <a:rPr lang="en-US" sz="900" dirty="0">
                <a:solidFill>
                  <a:schemeClr val="bg1"/>
                </a:solidFill>
              </a:rPr>
              <a:t>Pitching Mechanics – Therapeutic exercise. Overhead Athlete. http://overheadathlete.weebly.com/pitching-mechanics.html. Accessed February 25, 2017.</a:t>
            </a:r>
          </a:p>
          <a:p>
            <a:endParaRPr lang="en-US" sz="900" dirty="0"/>
          </a:p>
        </p:txBody>
      </p:sp>
      <p:sp>
        <p:nvSpPr>
          <p:cNvPr id="5" name="TextBox 4"/>
          <p:cNvSpPr txBox="1"/>
          <p:nvPr/>
        </p:nvSpPr>
        <p:spPr>
          <a:xfrm>
            <a:off x="10993241" y="1620874"/>
            <a:ext cx="947934" cy="3693319"/>
          </a:xfrm>
          <a:prstGeom prst="rect">
            <a:avLst/>
          </a:prstGeom>
          <a:noFill/>
        </p:spPr>
        <p:txBody>
          <a:bodyPr wrap="square" rtlCol="0">
            <a:spAutoFit/>
          </a:bodyPr>
          <a:lstStyle/>
          <a:p>
            <a:pPr algn="r"/>
            <a:r>
              <a:rPr lang="en-US" sz="900" dirty="0">
                <a:solidFill>
                  <a:schemeClr val="bg1"/>
                </a:solidFill>
              </a:rPr>
              <a:t>7 reasons baseball pitchers should not do year round throwing programs. </a:t>
            </a:r>
            <a:r>
              <a:rPr lang="en-US" sz="900" i="1" dirty="0">
                <a:solidFill>
                  <a:schemeClr val="bg1"/>
                </a:solidFill>
              </a:rPr>
              <a:t>Harford Sports Performance Center</a:t>
            </a:r>
            <a:r>
              <a:rPr lang="en-US" sz="900" dirty="0">
                <a:solidFill>
                  <a:schemeClr val="bg1"/>
                </a:solidFill>
              </a:rPr>
              <a:t>. http://harfordsportsonline.com/7-reasons-baseball-pitchers-should-not-do-year-round-throwing-programs-part-2/. Published 2011. Accessed April 10, 2016.</a:t>
            </a:r>
          </a:p>
          <a:p>
            <a:pPr algn="r"/>
            <a:endParaRPr lang="en-US" sz="900" dirty="0">
              <a:solidFill>
                <a:schemeClr val="bg1"/>
              </a:solidFill>
            </a:endParaRPr>
          </a:p>
        </p:txBody>
      </p:sp>
    </p:spTree>
    <p:extLst>
      <p:ext uri="{BB962C8B-B14F-4D97-AF65-F5344CB8AC3E}">
        <p14:creationId xmlns:p14="http://schemas.microsoft.com/office/powerpoint/2010/main" val="216754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88238" y="4183674"/>
            <a:ext cx="10628790" cy="2261287"/>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593124" y="2093976"/>
            <a:ext cx="10628790" cy="1853319"/>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88774" y="484632"/>
            <a:ext cx="10733140" cy="1609344"/>
          </a:xfrm>
        </p:spPr>
        <p:txBody>
          <a:bodyPr/>
          <a:lstStyle/>
          <a:p>
            <a:pPr algn="ctr"/>
            <a:r>
              <a:rPr lang="en-US" dirty="0" smtClean="0"/>
              <a:t>“Baseball </a:t>
            </a:r>
            <a:r>
              <a:rPr lang="en-US" dirty="0"/>
              <a:t>is an island of activity amidst a sea of </a:t>
            </a:r>
            <a:r>
              <a:rPr lang="en-US" dirty="0" err="1" smtClean="0"/>
              <a:t>statistics”</a:t>
            </a:r>
            <a:r>
              <a:rPr lang="en-US" baseline="30000" dirty="0" err="1" smtClean="0"/>
              <a:t>unknown</a:t>
            </a:r>
            <a:endParaRPr lang="en-US" dirty="0"/>
          </a:p>
        </p:txBody>
      </p:sp>
      <p:sp>
        <p:nvSpPr>
          <p:cNvPr id="5" name="Content Placeholder 4"/>
          <p:cNvSpPr>
            <a:spLocks noGrp="1"/>
          </p:cNvSpPr>
          <p:nvPr>
            <p:ph idx="1"/>
          </p:nvPr>
        </p:nvSpPr>
        <p:spPr>
          <a:xfrm>
            <a:off x="698995" y="2201984"/>
            <a:ext cx="10417048" cy="4343892"/>
          </a:xfrm>
        </p:spPr>
        <p:txBody>
          <a:bodyPr>
            <a:noAutofit/>
          </a:bodyPr>
          <a:lstStyle/>
          <a:p>
            <a:pPr>
              <a:buClr>
                <a:schemeClr val="bg1"/>
              </a:buClr>
            </a:pPr>
            <a:r>
              <a:rPr lang="en-US" sz="2600" b="1" u="sng" dirty="0" smtClean="0">
                <a:solidFill>
                  <a:schemeClr val="bg1"/>
                </a:solidFill>
              </a:rPr>
              <a:t>15 </a:t>
            </a:r>
            <a:r>
              <a:rPr lang="en-US" sz="2600" b="1" u="sng" dirty="0" smtClean="0">
                <a:solidFill>
                  <a:schemeClr val="bg1"/>
                </a:solidFill>
              </a:rPr>
              <a:t>million play organized baseball in the United States/year</a:t>
            </a:r>
            <a:r>
              <a:rPr lang="en-US" sz="2600" b="1" u="sng" baseline="30000" dirty="0" smtClean="0">
                <a:solidFill>
                  <a:schemeClr val="bg1"/>
                </a:solidFill>
              </a:rPr>
              <a:t>1</a:t>
            </a:r>
            <a:endParaRPr lang="en-US" sz="2600" b="1" u="sng" dirty="0" smtClean="0">
              <a:solidFill>
                <a:schemeClr val="bg1"/>
              </a:solidFill>
            </a:endParaRPr>
          </a:p>
          <a:p>
            <a:pPr lvl="1">
              <a:buClr>
                <a:schemeClr val="bg1"/>
              </a:buClr>
            </a:pPr>
            <a:r>
              <a:rPr lang="en-US" sz="2200" dirty="0" smtClean="0">
                <a:solidFill>
                  <a:schemeClr val="bg1"/>
                </a:solidFill>
              </a:rPr>
              <a:t>868 = Major League Baseball (MLB) players</a:t>
            </a:r>
            <a:r>
              <a:rPr lang="en-US" sz="2200" baseline="30000" dirty="0" smtClean="0">
                <a:solidFill>
                  <a:schemeClr val="bg1"/>
                </a:solidFill>
              </a:rPr>
              <a:t>2</a:t>
            </a:r>
            <a:endParaRPr lang="en-US" sz="2200" dirty="0" smtClean="0">
              <a:solidFill>
                <a:schemeClr val="bg1"/>
              </a:solidFill>
            </a:endParaRPr>
          </a:p>
          <a:p>
            <a:pPr lvl="1">
              <a:buClr>
                <a:schemeClr val="bg1"/>
              </a:buClr>
            </a:pPr>
            <a:r>
              <a:rPr lang="en-US" sz="2200" dirty="0" smtClean="0">
                <a:solidFill>
                  <a:schemeClr val="bg1"/>
                </a:solidFill>
              </a:rPr>
              <a:t>5.7 million = children in 8</a:t>
            </a:r>
            <a:r>
              <a:rPr lang="en-US" sz="2200" baseline="30000" dirty="0" smtClean="0">
                <a:solidFill>
                  <a:schemeClr val="bg1"/>
                </a:solidFill>
              </a:rPr>
              <a:t>th</a:t>
            </a:r>
            <a:r>
              <a:rPr lang="en-US" sz="2200" dirty="0" smtClean="0">
                <a:solidFill>
                  <a:schemeClr val="bg1"/>
                </a:solidFill>
              </a:rPr>
              <a:t> grade or below</a:t>
            </a:r>
            <a:r>
              <a:rPr lang="en-US" sz="2200" baseline="30000" dirty="0" smtClean="0">
                <a:solidFill>
                  <a:schemeClr val="bg1"/>
                </a:solidFill>
              </a:rPr>
              <a:t>1</a:t>
            </a:r>
            <a:r>
              <a:rPr lang="en-US" sz="2200" dirty="0" smtClean="0">
                <a:solidFill>
                  <a:schemeClr val="bg1"/>
                </a:solidFill>
              </a:rPr>
              <a:t> </a:t>
            </a:r>
            <a:endParaRPr lang="en-US" sz="2200" dirty="0" smtClean="0">
              <a:solidFill>
                <a:schemeClr val="bg1"/>
              </a:solidFill>
            </a:endParaRPr>
          </a:p>
          <a:p>
            <a:pPr lvl="1">
              <a:buClr>
                <a:schemeClr val="bg1"/>
              </a:buClr>
            </a:pPr>
            <a:r>
              <a:rPr lang="en-US" sz="2200" dirty="0" smtClean="0">
                <a:solidFill>
                  <a:schemeClr val="bg1"/>
                </a:solidFill>
              </a:rPr>
              <a:t>The remaining 9.3 million are high school and collegiate athletes </a:t>
            </a:r>
            <a:endParaRPr lang="en-US" sz="2200" dirty="0" smtClean="0">
              <a:solidFill>
                <a:schemeClr val="bg1"/>
              </a:solidFill>
            </a:endParaRPr>
          </a:p>
          <a:p>
            <a:endParaRPr lang="en-AU" sz="2600" dirty="0" smtClean="0"/>
          </a:p>
          <a:p>
            <a:pPr>
              <a:buClr>
                <a:schemeClr val="bg1"/>
              </a:buClr>
            </a:pPr>
            <a:r>
              <a:rPr lang="en-AU" sz="2600" b="1" u="sng" dirty="0" smtClean="0">
                <a:solidFill>
                  <a:schemeClr val="bg1"/>
                </a:solidFill>
              </a:rPr>
              <a:t>Incidence of UCL Tears</a:t>
            </a:r>
            <a:r>
              <a:rPr lang="en-AU" sz="2600" b="1" u="sng" baseline="30000" dirty="0" smtClean="0">
                <a:solidFill>
                  <a:schemeClr val="bg1"/>
                </a:solidFill>
              </a:rPr>
              <a:t>3</a:t>
            </a:r>
            <a:endParaRPr lang="en-AU" sz="2600" b="1" u="sng" dirty="0" smtClean="0">
              <a:solidFill>
                <a:schemeClr val="bg1"/>
              </a:solidFill>
            </a:endParaRPr>
          </a:p>
          <a:p>
            <a:pPr lvl="1">
              <a:buClr>
                <a:schemeClr val="bg1"/>
              </a:buClr>
            </a:pPr>
            <a:r>
              <a:rPr lang="en-AU" sz="2200" dirty="0" smtClean="0">
                <a:solidFill>
                  <a:schemeClr val="bg1"/>
                </a:solidFill>
              </a:rPr>
              <a:t>25-30 </a:t>
            </a:r>
            <a:r>
              <a:rPr lang="en-AU" sz="2200" dirty="0">
                <a:solidFill>
                  <a:schemeClr val="bg1"/>
                </a:solidFill>
              </a:rPr>
              <a:t>Major League Baseball pitchers undergo Tommy John surgery per </a:t>
            </a:r>
            <a:r>
              <a:rPr lang="en-AU" sz="2200" dirty="0" smtClean="0">
                <a:solidFill>
                  <a:schemeClr val="bg1"/>
                </a:solidFill>
              </a:rPr>
              <a:t>year</a:t>
            </a:r>
          </a:p>
          <a:p>
            <a:pPr lvl="1">
              <a:buClr>
                <a:schemeClr val="bg1"/>
              </a:buClr>
            </a:pPr>
            <a:r>
              <a:rPr lang="en-AU" sz="2200" dirty="0" smtClean="0">
                <a:solidFill>
                  <a:schemeClr val="bg1"/>
                </a:solidFill>
              </a:rPr>
              <a:t>15</a:t>
            </a:r>
            <a:r>
              <a:rPr lang="en-AU" sz="2200" dirty="0">
                <a:solidFill>
                  <a:schemeClr val="bg1"/>
                </a:solidFill>
              </a:rPr>
              <a:t>% of minor league pitchers experience Tommy John surgery per </a:t>
            </a:r>
            <a:r>
              <a:rPr lang="en-AU" sz="2200" dirty="0" smtClean="0">
                <a:solidFill>
                  <a:schemeClr val="bg1"/>
                </a:solidFill>
              </a:rPr>
              <a:t>year</a:t>
            </a:r>
          </a:p>
          <a:p>
            <a:pPr lvl="1">
              <a:buClr>
                <a:schemeClr val="bg1"/>
              </a:buClr>
            </a:pPr>
            <a:r>
              <a:rPr lang="en-AU" sz="2200" dirty="0" smtClean="0">
                <a:solidFill>
                  <a:schemeClr val="bg1"/>
                </a:solidFill>
              </a:rPr>
              <a:t>Younger </a:t>
            </a:r>
            <a:r>
              <a:rPr lang="en-AU" sz="2200" dirty="0">
                <a:solidFill>
                  <a:schemeClr val="bg1"/>
                </a:solidFill>
              </a:rPr>
              <a:t>pitchers are undergoing the procedure at an unprecedented rate</a:t>
            </a:r>
            <a:endParaRPr lang="en-US" sz="2200" dirty="0">
              <a:solidFill>
                <a:schemeClr val="bg1"/>
              </a:solidFill>
            </a:endParaRPr>
          </a:p>
        </p:txBody>
      </p:sp>
    </p:spTree>
    <p:extLst>
      <p:ext uri="{BB962C8B-B14F-4D97-AF65-F5344CB8AC3E}">
        <p14:creationId xmlns:p14="http://schemas.microsoft.com/office/powerpoint/2010/main" val="3726333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Injury Prevention </a:t>
            </a:r>
            <a:endParaRPr lang="en-US" dirty="0"/>
          </a:p>
        </p:txBody>
      </p:sp>
      <p:sp>
        <p:nvSpPr>
          <p:cNvPr id="3" name="Subtitle 2"/>
          <p:cNvSpPr>
            <a:spLocks noGrp="1"/>
          </p:cNvSpPr>
          <p:nvPr>
            <p:ph type="subTitle" idx="1"/>
          </p:nvPr>
        </p:nvSpPr>
        <p:spPr/>
        <p:txBody>
          <a:bodyPr/>
          <a:lstStyle/>
          <a:p>
            <a:r>
              <a:rPr lang="en-US" dirty="0" smtClean="0"/>
              <a:t>Assessing Mechanics and Strengthening </a:t>
            </a:r>
            <a:endParaRPr lang="en-US" dirty="0"/>
          </a:p>
        </p:txBody>
      </p:sp>
    </p:spTree>
    <p:extLst>
      <p:ext uri="{BB962C8B-B14F-4D97-AF65-F5344CB8AC3E}">
        <p14:creationId xmlns:p14="http://schemas.microsoft.com/office/powerpoint/2010/main" val="835541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Baseball Pitchers </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6517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Factors that increase risk of UCL injuries in youth Baseball</a:t>
            </a:r>
            <a:r>
              <a:rPr lang="en-US" dirty="0" smtClean="0"/>
              <a:t>:</a:t>
            </a:r>
            <a:endParaRPr lang="en-US" dirty="0"/>
          </a:p>
        </p:txBody>
      </p:sp>
      <p:sp>
        <p:nvSpPr>
          <p:cNvPr id="7" name="Rectangle 6"/>
          <p:cNvSpPr/>
          <p:nvPr/>
        </p:nvSpPr>
        <p:spPr>
          <a:xfrm>
            <a:off x="11128248" y="0"/>
            <a:ext cx="45719" cy="415864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273425" y="0"/>
            <a:ext cx="338202" cy="642585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430017" y="3645074"/>
            <a:ext cx="4233797" cy="3870542"/>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069848" y="2131554"/>
            <a:ext cx="10058400" cy="4380992"/>
          </a:xfrm>
        </p:spPr>
        <p:txBody>
          <a:bodyPr numCol="2">
            <a:normAutofit fontScale="92500" lnSpcReduction="10000"/>
          </a:bodyPr>
          <a:lstStyle/>
          <a:p>
            <a:pPr>
              <a:lnSpc>
                <a:spcPct val="120000"/>
              </a:lnSpc>
              <a:buClr>
                <a:srgbClr val="C00000"/>
              </a:buClr>
            </a:pPr>
            <a:r>
              <a:rPr lang="en-US" sz="2600" dirty="0" smtClean="0"/>
              <a:t>Age ≥ 9</a:t>
            </a:r>
            <a:r>
              <a:rPr lang="en-US" sz="2600" baseline="30000" dirty="0" smtClean="0"/>
              <a:t>23</a:t>
            </a:r>
            <a:endParaRPr lang="en-US" sz="2600" dirty="0" smtClean="0"/>
          </a:p>
          <a:p>
            <a:pPr>
              <a:lnSpc>
                <a:spcPct val="120000"/>
              </a:lnSpc>
              <a:buClr>
                <a:srgbClr val="C00000"/>
              </a:buClr>
            </a:pPr>
            <a:r>
              <a:rPr lang="en-US" sz="2600" dirty="0" smtClean="0"/>
              <a:t>&gt;100 throws per day</a:t>
            </a:r>
            <a:r>
              <a:rPr lang="en-US" sz="2600" baseline="30000" dirty="0" smtClean="0"/>
              <a:t>23</a:t>
            </a:r>
            <a:endParaRPr lang="en-US" sz="2600" dirty="0" smtClean="0"/>
          </a:p>
          <a:p>
            <a:pPr>
              <a:lnSpc>
                <a:spcPct val="120000"/>
              </a:lnSpc>
              <a:buClr>
                <a:srgbClr val="C00000"/>
              </a:buClr>
            </a:pPr>
            <a:r>
              <a:rPr lang="en-US" sz="2600" dirty="0" smtClean="0"/>
              <a:t>&gt;80 pitches per game</a:t>
            </a:r>
            <a:r>
              <a:rPr lang="en-US" sz="2600" baseline="30000" dirty="0" smtClean="0"/>
              <a:t>24</a:t>
            </a:r>
          </a:p>
          <a:p>
            <a:pPr>
              <a:lnSpc>
                <a:spcPct val="120000"/>
              </a:lnSpc>
              <a:buClr>
                <a:srgbClr val="C00000"/>
              </a:buClr>
            </a:pPr>
            <a:r>
              <a:rPr lang="en-US" sz="2600" dirty="0" smtClean="0"/>
              <a:t>&gt;100 innings pitched/year</a:t>
            </a:r>
            <a:r>
              <a:rPr lang="en-US" sz="2600" baseline="30000" dirty="0" smtClean="0"/>
              <a:t>25</a:t>
            </a:r>
          </a:p>
          <a:p>
            <a:pPr>
              <a:lnSpc>
                <a:spcPct val="120000"/>
              </a:lnSpc>
              <a:buClr>
                <a:srgbClr val="C00000"/>
              </a:buClr>
            </a:pPr>
            <a:r>
              <a:rPr lang="en-US" sz="2600" dirty="0" smtClean="0"/>
              <a:t>Pitching more than 8 months/year</a:t>
            </a:r>
            <a:r>
              <a:rPr lang="en-US" sz="2600" baseline="30000" dirty="0" smtClean="0"/>
              <a:t>24</a:t>
            </a:r>
          </a:p>
          <a:p>
            <a:pPr>
              <a:lnSpc>
                <a:spcPct val="120000"/>
              </a:lnSpc>
              <a:buClr>
                <a:srgbClr val="C00000"/>
              </a:buClr>
            </a:pPr>
            <a:r>
              <a:rPr lang="en-US" sz="2600" dirty="0" smtClean="0"/>
              <a:t>Pitching fatigued</a:t>
            </a:r>
            <a:r>
              <a:rPr lang="en-US" sz="2600" baseline="30000" dirty="0" smtClean="0"/>
              <a:t>24</a:t>
            </a:r>
          </a:p>
          <a:p>
            <a:pPr>
              <a:lnSpc>
                <a:spcPct val="120000"/>
              </a:lnSpc>
              <a:buClr>
                <a:srgbClr val="C00000"/>
              </a:buClr>
            </a:pPr>
            <a:endParaRPr lang="en-US" sz="2600" dirty="0" smtClean="0"/>
          </a:p>
          <a:p>
            <a:pPr>
              <a:lnSpc>
                <a:spcPct val="120000"/>
              </a:lnSpc>
              <a:buClr>
                <a:srgbClr val="C00000"/>
              </a:buClr>
            </a:pPr>
            <a:r>
              <a:rPr lang="en-US" sz="2600" dirty="0" smtClean="0"/>
              <a:t>Playing pitcher </a:t>
            </a:r>
            <a:r>
              <a:rPr lang="en-US" sz="2600" u="sng" dirty="0" smtClean="0"/>
              <a:t>AND</a:t>
            </a:r>
            <a:r>
              <a:rPr lang="en-US" sz="2600" dirty="0" smtClean="0"/>
              <a:t> catcher</a:t>
            </a:r>
            <a:r>
              <a:rPr lang="en-US" sz="2600" baseline="30000" dirty="0" smtClean="0"/>
              <a:t>25</a:t>
            </a:r>
          </a:p>
          <a:p>
            <a:pPr>
              <a:lnSpc>
                <a:spcPct val="120000"/>
              </a:lnSpc>
              <a:buClr>
                <a:srgbClr val="C00000"/>
              </a:buClr>
            </a:pPr>
            <a:r>
              <a:rPr lang="en-US" sz="2600" dirty="0" smtClean="0"/>
              <a:t>Thoracic kyphosis angle ≥ 30°</a:t>
            </a:r>
            <a:r>
              <a:rPr lang="en-US" sz="2600" baseline="30000" dirty="0" smtClean="0"/>
              <a:t>23</a:t>
            </a:r>
          </a:p>
          <a:p>
            <a:pPr>
              <a:lnSpc>
                <a:spcPct val="120000"/>
              </a:lnSpc>
              <a:buClr>
                <a:srgbClr val="C00000"/>
              </a:buClr>
            </a:pPr>
            <a:r>
              <a:rPr lang="en-US" sz="2600" dirty="0" smtClean="0"/>
              <a:t>Elbow extension deficit ≥ 5°</a:t>
            </a:r>
            <a:r>
              <a:rPr lang="en-US" sz="2600" baseline="30000" dirty="0" smtClean="0"/>
              <a:t>23    </a:t>
            </a:r>
            <a:endParaRPr lang="en-US" sz="2600" dirty="0" smtClean="0"/>
          </a:p>
          <a:p>
            <a:pPr>
              <a:lnSpc>
                <a:spcPct val="120000"/>
              </a:lnSpc>
              <a:buClr>
                <a:srgbClr val="C00000"/>
              </a:buClr>
            </a:pPr>
            <a:r>
              <a:rPr lang="en-US" sz="2600" dirty="0" smtClean="0"/>
              <a:t>Technique flaws</a:t>
            </a:r>
            <a:r>
              <a:rPr lang="en-US" sz="2600" baseline="30000" dirty="0" smtClean="0"/>
              <a:t>24</a:t>
            </a:r>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01979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28248" y="0"/>
            <a:ext cx="45719" cy="415864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273425" y="0"/>
            <a:ext cx="338202" cy="642585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u="sng" dirty="0" smtClean="0"/>
              <a:t>Factors that increase risk of UCL injuries in youth baseball:</a:t>
            </a:r>
            <a:endParaRPr lang="en-US" u="sng" dirty="0"/>
          </a:p>
        </p:txBody>
      </p:sp>
      <p:sp>
        <p:nvSpPr>
          <p:cNvPr id="3" name="Content Placeholder 2"/>
          <p:cNvSpPr>
            <a:spLocks noGrp="1"/>
          </p:cNvSpPr>
          <p:nvPr>
            <p:ph idx="1"/>
          </p:nvPr>
        </p:nvSpPr>
        <p:spPr>
          <a:xfrm>
            <a:off x="1069848" y="2209090"/>
            <a:ext cx="10058400" cy="4050792"/>
          </a:xfrm>
        </p:spPr>
        <p:txBody>
          <a:bodyPr>
            <a:normAutofit/>
          </a:bodyPr>
          <a:lstStyle/>
          <a:p>
            <a:r>
              <a:rPr lang="en-US" sz="2600" dirty="0" smtClean="0"/>
              <a:t>Technique flaws</a:t>
            </a:r>
          </a:p>
          <a:p>
            <a:pPr lvl="1"/>
            <a:r>
              <a:rPr lang="en-US" sz="2400" dirty="0" smtClean="0"/>
              <a:t>Increase </a:t>
            </a:r>
            <a:r>
              <a:rPr lang="en-US" sz="2400" dirty="0"/>
              <a:t>lateral trunk lean AWAY from the pitching </a:t>
            </a:r>
            <a:r>
              <a:rPr lang="en-US" sz="2400" dirty="0" smtClean="0"/>
              <a:t>arm</a:t>
            </a:r>
            <a:r>
              <a:rPr lang="en-US" sz="2400" baseline="30000" dirty="0" smtClean="0"/>
              <a:t>24,26</a:t>
            </a:r>
          </a:p>
          <a:p>
            <a:pPr lvl="1"/>
            <a:endParaRPr lang="en-US" sz="800" baseline="30000" dirty="0"/>
          </a:p>
          <a:p>
            <a:pPr lvl="1"/>
            <a:r>
              <a:rPr lang="en-US" sz="2400" dirty="0" smtClean="0"/>
              <a:t>Hand under ball during stride phase</a:t>
            </a:r>
            <a:r>
              <a:rPr lang="en-US" sz="2400" baseline="30000" dirty="0" smtClean="0"/>
              <a:t>24</a:t>
            </a:r>
          </a:p>
          <a:p>
            <a:pPr lvl="1"/>
            <a:endParaRPr lang="en-US" sz="800" dirty="0" smtClean="0"/>
          </a:p>
          <a:p>
            <a:pPr lvl="1"/>
            <a:r>
              <a:rPr lang="en-US" sz="2400" dirty="0" smtClean="0"/>
              <a:t>Late arm rotation</a:t>
            </a:r>
            <a:r>
              <a:rPr lang="en-US" sz="2400" baseline="30000" dirty="0" smtClean="0"/>
              <a:t>24</a:t>
            </a:r>
            <a:r>
              <a:rPr lang="en-US" sz="2400" dirty="0" smtClean="0"/>
              <a:t> </a:t>
            </a:r>
          </a:p>
          <a:p>
            <a:pPr lvl="1"/>
            <a:endParaRPr lang="en-US" sz="800" dirty="0" smtClean="0"/>
          </a:p>
          <a:p>
            <a:pPr lvl="1"/>
            <a:r>
              <a:rPr lang="en-US" sz="2400" dirty="0" smtClean="0"/>
              <a:t>Excessive or insufficient ER</a:t>
            </a:r>
            <a:r>
              <a:rPr lang="en-US" sz="2400" baseline="30000" dirty="0" smtClean="0"/>
              <a:t>24</a:t>
            </a:r>
          </a:p>
          <a:p>
            <a:pPr lvl="1"/>
            <a:endParaRPr lang="en-US" sz="800" dirty="0" smtClean="0"/>
          </a:p>
          <a:p>
            <a:pPr lvl="1"/>
            <a:r>
              <a:rPr lang="en-US" sz="2400" dirty="0" smtClean="0"/>
              <a:t>Excessive elbow flexion</a:t>
            </a:r>
            <a:r>
              <a:rPr lang="en-US" sz="2400" baseline="30000" dirty="0" smtClean="0"/>
              <a:t>24</a:t>
            </a:r>
          </a:p>
          <a:p>
            <a:pPr lvl="1"/>
            <a:endParaRPr lang="en-US" sz="800" dirty="0" smtClean="0"/>
          </a:p>
          <a:p>
            <a:pPr lvl="1"/>
            <a:r>
              <a:rPr lang="en-US" sz="2400" dirty="0" smtClean="0"/>
              <a:t>Improper shoulder abduction</a:t>
            </a:r>
            <a:r>
              <a:rPr lang="en-US" sz="2400" baseline="30000" dirty="0" smtClean="0"/>
              <a:t>24</a:t>
            </a:r>
            <a:endParaRPr lang="en-US" sz="2400" baseline="30000" dirty="0"/>
          </a:p>
          <a:p>
            <a:pPr lvl="1"/>
            <a:endParaRPr lang="en-US" sz="2400" dirty="0" smtClean="0"/>
          </a:p>
          <a:p>
            <a:pPr lvl="1"/>
            <a:endParaRPr lang="en-US" dirty="0" smtClean="0"/>
          </a:p>
          <a:p>
            <a:pPr lvl="1"/>
            <a:endParaRPr lang="en-US" dirty="0"/>
          </a:p>
          <a:p>
            <a:endParaRPr lang="en-US" dirty="0" smtClean="0"/>
          </a:p>
          <a:p>
            <a:endParaRPr lang="en-US" dirty="0" smtClean="0"/>
          </a:p>
          <a:p>
            <a:endParaRPr lang="en-US" dirty="0" smtClean="0"/>
          </a:p>
          <a:p>
            <a:endParaRPr lang="en-US" dirty="0"/>
          </a:p>
        </p:txBody>
      </p:sp>
      <p:sp>
        <p:nvSpPr>
          <p:cNvPr id="4" name="Oval 3"/>
          <p:cNvSpPr/>
          <p:nvPr/>
        </p:nvSpPr>
        <p:spPr>
          <a:xfrm>
            <a:off x="8430017" y="3645074"/>
            <a:ext cx="4233797" cy="3870542"/>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0857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9167"/>
            <a:ext cx="7897656" cy="2478701"/>
          </a:xfrm>
        </p:spPr>
        <p:txBody>
          <a:bodyPr>
            <a:normAutofit fontScale="90000"/>
          </a:bodyPr>
          <a:lstStyle/>
          <a:p>
            <a:r>
              <a:rPr lang="en-US" u="sng" dirty="0"/>
              <a:t>Factors that increase risk of UCL injuries in youth baseball</a:t>
            </a:r>
            <a:r>
              <a:rPr lang="en-US" u="sng" dirty="0" smtClean="0"/>
              <a:t>:</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1142779" y="2680210"/>
            <a:ext cx="6966766" cy="2570479"/>
          </a:xfrm>
        </p:spPr>
        <p:txBody>
          <a:bodyPr>
            <a:normAutofit/>
          </a:bodyPr>
          <a:lstStyle/>
          <a:p>
            <a:r>
              <a:rPr lang="en-US" sz="2800" dirty="0" smtClean="0"/>
              <a:t>Different pitches cause higher internal varus moments on the UCL</a:t>
            </a:r>
          </a:p>
          <a:p>
            <a:pPr lvl="3"/>
            <a:r>
              <a:rPr lang="en-US" sz="2400" dirty="0" smtClean="0"/>
              <a:t>Curveballs vs. Fastballs</a:t>
            </a:r>
            <a:r>
              <a:rPr lang="en-US" sz="2400" baseline="30000" dirty="0" smtClean="0"/>
              <a:t>15</a:t>
            </a:r>
            <a:endParaRPr lang="en-US" sz="2400" dirty="0" smtClean="0"/>
          </a:p>
          <a:p>
            <a:pPr lvl="4"/>
            <a:r>
              <a:rPr lang="en-US" sz="2400" u="sng" dirty="0" smtClean="0"/>
              <a:t>Fastballs</a:t>
            </a:r>
          </a:p>
          <a:p>
            <a:pPr lvl="3"/>
            <a:r>
              <a:rPr lang="en-US" sz="2400" dirty="0" smtClean="0"/>
              <a:t>Curveballs vs. Sliders</a:t>
            </a:r>
            <a:r>
              <a:rPr lang="en-US" sz="2400" baseline="30000" dirty="0" smtClean="0"/>
              <a:t>25</a:t>
            </a:r>
          </a:p>
          <a:p>
            <a:pPr lvl="4"/>
            <a:r>
              <a:rPr lang="en-US" sz="2400" u="sng" dirty="0" smtClean="0"/>
              <a:t>Sliders</a:t>
            </a:r>
            <a:endParaRPr lang="en-US" sz="2400" u="sng" dirty="0"/>
          </a:p>
          <a:p>
            <a:pPr lvl="1"/>
            <a:endParaRPr lang="en-US" sz="2600" dirty="0" smtClean="0"/>
          </a:p>
          <a:p>
            <a:pPr lvl="2"/>
            <a:endParaRPr lang="en-US" sz="2400" dirty="0" smtClean="0"/>
          </a:p>
        </p:txBody>
      </p:sp>
      <p:pic>
        <p:nvPicPr>
          <p:cNvPr id="19458" name="Picture 2" descr="http://www.wikihow.com/images/1/10/BaseballGr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990" y="186268"/>
            <a:ext cx="3430681" cy="6495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7789" y="5881793"/>
            <a:ext cx="3014134" cy="507831"/>
          </a:xfrm>
          <a:prstGeom prst="rect">
            <a:avLst/>
          </a:prstGeom>
          <a:noFill/>
        </p:spPr>
        <p:txBody>
          <a:bodyPr wrap="square" rtlCol="0">
            <a:spAutoFit/>
          </a:bodyPr>
          <a:lstStyle/>
          <a:p>
            <a:pPr algn="r"/>
            <a:r>
              <a:rPr lang="en-US" sz="900" dirty="0" smtClean="0"/>
              <a:t>How to pitch a baseball. </a:t>
            </a:r>
            <a:r>
              <a:rPr lang="en-US" sz="900" i="1" dirty="0" smtClean="0"/>
              <a:t>Wikihow</a:t>
            </a:r>
            <a:r>
              <a:rPr lang="en-US" sz="900" i="1" dirty="0"/>
              <a:t>. http://</a:t>
            </a:r>
            <a:r>
              <a:rPr lang="en-US" sz="900" i="1" dirty="0" smtClean="0"/>
              <a:t>www.wikihow.com/Pitch-a-Baseball. </a:t>
            </a:r>
            <a:r>
              <a:rPr lang="en-US" sz="900" dirty="0" smtClean="0"/>
              <a:t>Accessed April 10, 2016. </a:t>
            </a:r>
            <a:endParaRPr lang="en-US" sz="900" dirty="0"/>
          </a:p>
        </p:txBody>
      </p:sp>
      <p:sp>
        <p:nvSpPr>
          <p:cNvPr id="5" name="TextBox 4"/>
          <p:cNvSpPr txBox="1"/>
          <p:nvPr/>
        </p:nvSpPr>
        <p:spPr>
          <a:xfrm>
            <a:off x="677335" y="5130803"/>
            <a:ext cx="7349066" cy="830997"/>
          </a:xfrm>
          <a:prstGeom prst="rect">
            <a:avLst/>
          </a:prstGeom>
          <a:noFill/>
        </p:spPr>
        <p:txBody>
          <a:bodyPr wrap="square" rtlCol="0">
            <a:spAutoFit/>
          </a:bodyPr>
          <a:lstStyle/>
          <a:p>
            <a:pPr algn="ctr"/>
            <a:r>
              <a:rPr lang="en-US" sz="2400" b="1" u="sng" dirty="0" smtClean="0">
                <a:solidFill>
                  <a:srgbClr val="B83F32"/>
                </a:solidFill>
              </a:rPr>
              <a:t>MYTH</a:t>
            </a:r>
            <a:r>
              <a:rPr lang="en-US" sz="2400" b="1" dirty="0" smtClean="0">
                <a:solidFill>
                  <a:srgbClr val="B83F32"/>
                </a:solidFill>
              </a:rPr>
              <a:t>: CURVEBALLS ARE ASSOCIATED WITH HIGHER RATES OF UCL TEARS</a:t>
            </a:r>
            <a:endParaRPr lang="en-US" sz="2400" b="1" dirty="0">
              <a:solidFill>
                <a:srgbClr val="B83F32"/>
              </a:solidFill>
            </a:endParaRPr>
          </a:p>
        </p:txBody>
      </p:sp>
      <p:sp>
        <p:nvSpPr>
          <p:cNvPr id="6" name="TextBox 5"/>
          <p:cNvSpPr txBox="1"/>
          <p:nvPr/>
        </p:nvSpPr>
        <p:spPr>
          <a:xfrm>
            <a:off x="677334" y="2036377"/>
            <a:ext cx="5586609" cy="646331"/>
          </a:xfrm>
          <a:prstGeom prst="rect">
            <a:avLst/>
          </a:prstGeom>
          <a:noFill/>
        </p:spPr>
        <p:txBody>
          <a:bodyPr wrap="square" rtlCol="0">
            <a:spAutoFit/>
          </a:bodyPr>
          <a:lstStyle/>
          <a:p>
            <a:r>
              <a:rPr lang="en-US" sz="3600" b="1" dirty="0" smtClean="0"/>
              <a:t>Pitches Matter:</a:t>
            </a:r>
            <a:endParaRPr lang="en-US" sz="3600" b="1" dirty="0"/>
          </a:p>
        </p:txBody>
      </p:sp>
    </p:spTree>
    <p:extLst>
      <p:ext uri="{BB962C8B-B14F-4D97-AF65-F5344CB8AC3E}">
        <p14:creationId xmlns:p14="http://schemas.microsoft.com/office/powerpoint/2010/main" val="831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70407" y="1542580"/>
            <a:ext cx="4452260" cy="5231922"/>
          </a:xfrm>
          <a:prstGeom prst="rect">
            <a:avLst/>
          </a:prstGeom>
        </p:spPr>
      </p:pic>
      <p:sp>
        <p:nvSpPr>
          <p:cNvPr id="2" name="Title 1"/>
          <p:cNvSpPr>
            <a:spLocks noGrp="1"/>
          </p:cNvSpPr>
          <p:nvPr>
            <p:ph type="title"/>
          </p:nvPr>
        </p:nvSpPr>
        <p:spPr>
          <a:xfrm>
            <a:off x="647700" y="484632"/>
            <a:ext cx="10480548" cy="1609344"/>
          </a:xfrm>
        </p:spPr>
        <p:txBody>
          <a:bodyPr/>
          <a:lstStyle/>
          <a:p>
            <a:r>
              <a:rPr lang="en-US" u="sng" dirty="0" smtClean="0"/>
              <a:t>Never forget about the kinetic Chain</a:t>
            </a:r>
            <a:r>
              <a:rPr lang="en-US" baseline="30000" dirty="0" smtClean="0"/>
              <a:t>27</a:t>
            </a:r>
            <a:endParaRPr lang="en-US" dirty="0"/>
          </a:p>
        </p:txBody>
      </p:sp>
      <p:sp>
        <p:nvSpPr>
          <p:cNvPr id="3" name="Content Placeholder 2"/>
          <p:cNvSpPr>
            <a:spLocks noGrp="1"/>
          </p:cNvSpPr>
          <p:nvPr>
            <p:ph idx="1"/>
          </p:nvPr>
        </p:nvSpPr>
        <p:spPr>
          <a:xfrm>
            <a:off x="647700" y="1874280"/>
            <a:ext cx="7209367" cy="4527042"/>
          </a:xfrm>
        </p:spPr>
        <p:txBody>
          <a:bodyPr>
            <a:normAutofit/>
          </a:bodyPr>
          <a:lstStyle/>
          <a:p>
            <a:r>
              <a:rPr lang="en-US" sz="2800" b="1" dirty="0" smtClean="0"/>
              <a:t>Any deficits in the </a:t>
            </a:r>
            <a:r>
              <a:rPr lang="en-US" sz="2800" b="1" u="sng" dirty="0" smtClean="0"/>
              <a:t>kinetic chain</a:t>
            </a:r>
            <a:r>
              <a:rPr lang="en-US" sz="2800" b="1" dirty="0" smtClean="0"/>
              <a:t> can result in added stress at the elbow joint</a:t>
            </a:r>
          </a:p>
          <a:p>
            <a:pPr lvl="2"/>
            <a:r>
              <a:rPr lang="en-US" sz="2400" dirty="0" smtClean="0"/>
              <a:t>Hip/core weakness</a:t>
            </a:r>
          </a:p>
          <a:p>
            <a:pPr lvl="2"/>
            <a:r>
              <a:rPr lang="en-US" sz="2400" dirty="0" smtClean="0"/>
              <a:t>Poor lower extremity balance</a:t>
            </a:r>
          </a:p>
          <a:p>
            <a:pPr lvl="2"/>
            <a:r>
              <a:rPr lang="en-US" sz="2400" dirty="0" smtClean="0"/>
              <a:t>Hip rotation deficits </a:t>
            </a:r>
          </a:p>
          <a:p>
            <a:pPr lvl="2"/>
            <a:r>
              <a:rPr lang="en-US" sz="2400" dirty="0" smtClean="0"/>
              <a:t>Scapular dyskinesia</a:t>
            </a:r>
          </a:p>
          <a:p>
            <a:pPr lvl="2"/>
            <a:r>
              <a:rPr lang="en-US" sz="2400" dirty="0" smtClean="0"/>
              <a:t>Shoulder ROM deficits</a:t>
            </a:r>
          </a:p>
          <a:p>
            <a:pPr lvl="3"/>
            <a:r>
              <a:rPr lang="en-US" sz="2400" dirty="0" smtClean="0"/>
              <a:t>Total rotational motion</a:t>
            </a:r>
            <a:r>
              <a:rPr lang="en-US" sz="2400" baseline="30000" dirty="0" smtClean="0"/>
              <a:t>28</a:t>
            </a:r>
            <a:endParaRPr lang="en-US" sz="2400" dirty="0" smtClean="0"/>
          </a:p>
          <a:p>
            <a:pPr lvl="3"/>
            <a:r>
              <a:rPr lang="en-US" sz="2400" dirty="0" smtClean="0"/>
              <a:t>“Possibly” glenohumeral internal rotation deficit (GIRD)</a:t>
            </a:r>
            <a:r>
              <a:rPr lang="en-US" sz="2400" baseline="30000" dirty="0" smtClean="0"/>
              <a:t>28</a:t>
            </a:r>
            <a:endParaRPr lang="en-US" sz="2400" dirty="0"/>
          </a:p>
        </p:txBody>
      </p:sp>
      <p:sp>
        <p:nvSpPr>
          <p:cNvPr id="5" name="TextBox 4"/>
          <p:cNvSpPr txBox="1"/>
          <p:nvPr/>
        </p:nvSpPr>
        <p:spPr>
          <a:xfrm>
            <a:off x="8016621" y="-850672"/>
            <a:ext cx="3111627" cy="406394"/>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7668685" y="6313539"/>
            <a:ext cx="4523315" cy="656394"/>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8016622" y="6236451"/>
            <a:ext cx="4006046" cy="369332"/>
          </a:xfrm>
          <a:prstGeom prst="rect">
            <a:avLst/>
          </a:prstGeom>
          <a:noFill/>
        </p:spPr>
        <p:txBody>
          <a:bodyPr wrap="square" rtlCol="0">
            <a:spAutoFit/>
          </a:bodyPr>
          <a:lstStyle/>
          <a:p>
            <a:r>
              <a:rPr lang="en-US" sz="900" dirty="0"/>
              <a:t>http://phoenix-pt.com/pains-soreness-and-cures-understanding-the-kinetic-chain-concept</a:t>
            </a:r>
            <a:r>
              <a:rPr lang="en-US" sz="900" dirty="0" smtClean="0"/>
              <a:t>/. Published 2015. Accessed February 20,2017.</a:t>
            </a:r>
            <a:endParaRPr lang="en-US" sz="900" dirty="0"/>
          </a:p>
        </p:txBody>
      </p:sp>
    </p:spTree>
    <p:extLst>
      <p:ext uri="{BB962C8B-B14F-4D97-AF65-F5344CB8AC3E}">
        <p14:creationId xmlns:p14="http://schemas.microsoft.com/office/powerpoint/2010/main" val="2152580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93533"/>
            <a:ext cx="10058400" cy="1609344"/>
          </a:xfrm>
        </p:spPr>
        <p:txBody>
          <a:bodyPr/>
          <a:lstStyle/>
          <a:p>
            <a:r>
              <a:rPr lang="en-US" u="sng" dirty="0" smtClean="0"/>
              <a:t>Recommendations to Minimize Risk:</a:t>
            </a:r>
            <a:r>
              <a:rPr lang="en-US" baseline="30000" dirty="0" smtClean="0"/>
              <a:t>29</a:t>
            </a:r>
            <a:endParaRPr lang="en-US" dirty="0"/>
          </a:p>
        </p:txBody>
      </p:sp>
      <p:sp>
        <p:nvSpPr>
          <p:cNvPr id="3" name="Content Placeholder 2"/>
          <p:cNvSpPr>
            <a:spLocks noGrp="1"/>
          </p:cNvSpPr>
          <p:nvPr>
            <p:ph idx="1"/>
          </p:nvPr>
        </p:nvSpPr>
        <p:spPr>
          <a:xfrm>
            <a:off x="1069848" y="1749132"/>
            <a:ext cx="8717619" cy="4236805"/>
          </a:xfrm>
        </p:spPr>
        <p:txBody>
          <a:bodyPr>
            <a:normAutofit/>
          </a:bodyPr>
          <a:lstStyle/>
          <a:p>
            <a:r>
              <a:rPr lang="en-US" sz="2600" u="sng" dirty="0" smtClean="0"/>
              <a:t>If 3 out of 5 of the following parameters were performed correctly then:</a:t>
            </a:r>
          </a:p>
          <a:p>
            <a:pPr lvl="1"/>
            <a:r>
              <a:rPr lang="en-US" sz="2000" dirty="0" smtClean="0"/>
              <a:t>Less valgus stress on the elbow</a:t>
            </a:r>
          </a:p>
          <a:p>
            <a:pPr lvl="1"/>
            <a:r>
              <a:rPr lang="en-US" sz="2000" dirty="0" smtClean="0"/>
              <a:t>Improved pitching efficiency</a:t>
            </a:r>
          </a:p>
          <a:p>
            <a:pPr lvl="1"/>
            <a:r>
              <a:rPr lang="en-US" sz="2000" dirty="0" smtClean="0"/>
              <a:t>Reduced shoulder and elbow pain in adolescent pitchers</a:t>
            </a:r>
          </a:p>
          <a:p>
            <a:r>
              <a:rPr lang="en-US" sz="2600" u="sng" dirty="0"/>
              <a:t>5</a:t>
            </a:r>
            <a:r>
              <a:rPr lang="en-US" sz="2600" u="sng" dirty="0" smtClean="0"/>
              <a:t> Factors:</a:t>
            </a:r>
          </a:p>
          <a:p>
            <a:pPr lvl="1"/>
            <a:r>
              <a:rPr lang="en-US" sz="2000" dirty="0" smtClean="0"/>
              <a:t>Leading with the hips</a:t>
            </a:r>
          </a:p>
          <a:p>
            <a:pPr lvl="1"/>
            <a:r>
              <a:rPr lang="en-US" sz="2000" dirty="0" smtClean="0"/>
              <a:t>Hand on top positions</a:t>
            </a:r>
          </a:p>
          <a:p>
            <a:pPr lvl="1"/>
            <a:r>
              <a:rPr lang="en-US" sz="2000" dirty="0" smtClean="0"/>
              <a:t>Arm in throwing position</a:t>
            </a:r>
          </a:p>
          <a:p>
            <a:pPr lvl="1"/>
            <a:r>
              <a:rPr lang="en-US" sz="2000" dirty="0" smtClean="0"/>
              <a:t>Closed shoulder position</a:t>
            </a:r>
          </a:p>
          <a:p>
            <a:pPr lvl="1"/>
            <a:r>
              <a:rPr lang="en-US" sz="2000" dirty="0" smtClean="0"/>
              <a:t>Stride foot towards home plate </a:t>
            </a:r>
          </a:p>
        </p:txBody>
      </p:sp>
      <p:pic>
        <p:nvPicPr>
          <p:cNvPr id="6" name="Picture 5"/>
          <p:cNvPicPr>
            <a:picLocks noChangeAspect="1"/>
          </p:cNvPicPr>
          <p:nvPr/>
        </p:nvPicPr>
        <p:blipFill>
          <a:blip r:embed="rId3"/>
          <a:stretch>
            <a:fillRect/>
          </a:stretch>
        </p:blipFill>
        <p:spPr>
          <a:xfrm>
            <a:off x="9364133" y="1799932"/>
            <a:ext cx="2827867" cy="4236804"/>
          </a:xfrm>
          <a:prstGeom prst="rect">
            <a:avLst/>
          </a:prstGeom>
        </p:spPr>
      </p:pic>
      <p:pic>
        <p:nvPicPr>
          <p:cNvPr id="4" name="Picture 4" descr="http://balls.com/wp-content/uploads/2013/06/baseball_2-300x1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067" y="3951717"/>
            <a:ext cx="4107855" cy="20850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83256" y="4962494"/>
            <a:ext cx="1727200" cy="1061829"/>
          </a:xfrm>
          <a:prstGeom prst="rect">
            <a:avLst/>
          </a:prstGeom>
          <a:noFill/>
        </p:spPr>
        <p:txBody>
          <a:bodyPr wrap="square" rtlCol="0">
            <a:spAutoFit/>
          </a:bodyPr>
          <a:lstStyle/>
          <a:p>
            <a:pPr algn="r"/>
            <a:r>
              <a:rPr lang="en-US" sz="900" dirty="0" smtClean="0">
                <a:solidFill>
                  <a:schemeClr val="bg2"/>
                </a:solidFill>
              </a:rPr>
              <a:t>Koehler J. When police officers commit assult. </a:t>
            </a:r>
            <a:r>
              <a:rPr lang="en-US" sz="900" dirty="0">
                <a:solidFill>
                  <a:schemeClr val="bg2"/>
                </a:solidFill>
              </a:rPr>
              <a:t>Koehler Law. http://koehlerlaw.net/2010/05/on-assault-by-police-officers</a:t>
            </a:r>
            <a:r>
              <a:rPr lang="en-US" sz="900" dirty="0" smtClean="0">
                <a:solidFill>
                  <a:schemeClr val="bg2"/>
                </a:solidFill>
              </a:rPr>
              <a:t>/</a:t>
            </a:r>
            <a:r>
              <a:rPr lang="en-US" sz="900" dirty="0">
                <a:solidFill>
                  <a:schemeClr val="bg2"/>
                </a:solidFill>
              </a:rPr>
              <a:t>.</a:t>
            </a:r>
            <a:r>
              <a:rPr lang="en-US" sz="900" dirty="0" smtClean="0">
                <a:solidFill>
                  <a:schemeClr val="bg2"/>
                </a:solidFill>
              </a:rPr>
              <a:t> Published 2010. Accessed February 20, 2017.</a:t>
            </a:r>
            <a:endParaRPr lang="en-US" sz="900" dirty="0">
              <a:solidFill>
                <a:schemeClr val="bg2"/>
              </a:solidFill>
            </a:endParaRPr>
          </a:p>
        </p:txBody>
      </p:sp>
      <p:sp>
        <p:nvSpPr>
          <p:cNvPr id="5" name="TextBox 4"/>
          <p:cNvSpPr txBox="1"/>
          <p:nvPr/>
        </p:nvSpPr>
        <p:spPr>
          <a:xfrm>
            <a:off x="7789332" y="5377992"/>
            <a:ext cx="2152817" cy="646331"/>
          </a:xfrm>
          <a:prstGeom prst="rect">
            <a:avLst/>
          </a:prstGeom>
          <a:noFill/>
        </p:spPr>
        <p:txBody>
          <a:bodyPr wrap="square" rtlCol="0">
            <a:spAutoFit/>
          </a:bodyPr>
          <a:lstStyle/>
          <a:p>
            <a:r>
              <a:rPr lang="en-US" sz="900" dirty="0" smtClean="0">
                <a:solidFill>
                  <a:schemeClr val="bg2"/>
                </a:solidFill>
              </a:rPr>
              <a:t>Balls to the Walls. 27 </a:t>
            </a:r>
            <a:r>
              <a:rPr lang="en-US" sz="900" dirty="0">
                <a:solidFill>
                  <a:schemeClr val="bg2"/>
                </a:solidFill>
              </a:rPr>
              <a:t>Outs Baseball. http://www.27outsbaseball.com/milb/balls-wall</a:t>
            </a:r>
            <a:r>
              <a:rPr lang="en-US" sz="900" dirty="0" smtClean="0">
                <a:solidFill>
                  <a:schemeClr val="bg2"/>
                </a:solidFill>
              </a:rPr>
              <a:t>/. Published 2015. Accessed February 25, 2017.</a:t>
            </a:r>
            <a:endParaRPr lang="en-US" sz="900" dirty="0">
              <a:solidFill>
                <a:schemeClr val="bg2"/>
              </a:solidFill>
            </a:endParaRPr>
          </a:p>
        </p:txBody>
      </p:sp>
    </p:spTree>
    <p:extLst>
      <p:ext uri="{BB962C8B-B14F-4D97-AF65-F5344CB8AC3E}">
        <p14:creationId xmlns:p14="http://schemas.microsoft.com/office/powerpoint/2010/main" val="2020870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597" y="763583"/>
            <a:ext cx="10783485" cy="1592041"/>
          </a:xfrm>
        </p:spPr>
        <p:txBody>
          <a:bodyPr>
            <a:normAutofit/>
          </a:bodyPr>
          <a:lstStyle/>
          <a:p>
            <a:r>
              <a:rPr lang="en-US" u="sng" dirty="0" smtClean="0"/>
              <a:t>Recommendations to </a:t>
            </a:r>
            <a:r>
              <a:rPr lang="en-US" u="sng" dirty="0"/>
              <a:t>Minimize </a:t>
            </a:r>
            <a:r>
              <a:rPr lang="en-US" u="sng" dirty="0" smtClean="0"/>
              <a:t>Risk</a:t>
            </a:r>
            <a:r>
              <a:rPr lang="en-US" dirty="0" smtClean="0"/>
              <a:t>:</a:t>
            </a:r>
            <a:r>
              <a:rPr lang="en-US" baseline="30000" dirty="0" smtClean="0"/>
              <a:t>15,24</a:t>
            </a:r>
            <a:r>
              <a:rPr lang="en-US" sz="4900" dirty="0"/>
              <a:t/>
            </a:r>
            <a:br>
              <a:rPr lang="en-US" sz="4900" dirty="0"/>
            </a:br>
            <a:r>
              <a:rPr lang="en-US" sz="4900" dirty="0" smtClean="0"/>
              <a:t>	</a:t>
            </a:r>
            <a:endParaRPr lang="en-US" sz="4000" dirty="0"/>
          </a:p>
        </p:txBody>
      </p:sp>
      <p:pic>
        <p:nvPicPr>
          <p:cNvPr id="9" name="Content Placeholder 8"/>
          <p:cNvPicPr>
            <a:picLocks noGrp="1" noChangeAspect="1"/>
          </p:cNvPicPr>
          <p:nvPr>
            <p:ph idx="1"/>
          </p:nvPr>
        </p:nvPicPr>
        <p:blipFill>
          <a:blip r:embed="rId3"/>
          <a:stretch>
            <a:fillRect/>
          </a:stretch>
        </p:blipFill>
        <p:spPr>
          <a:xfrm>
            <a:off x="1653862" y="2144378"/>
            <a:ext cx="10143068" cy="3903345"/>
          </a:xfrm>
          <a:prstGeom prst="rect">
            <a:avLst/>
          </a:prstGeom>
        </p:spPr>
      </p:pic>
      <p:pic>
        <p:nvPicPr>
          <p:cNvPr id="11" name="Picture 10"/>
          <p:cNvPicPr>
            <a:picLocks noChangeAspect="1"/>
          </p:cNvPicPr>
          <p:nvPr/>
        </p:nvPicPr>
        <p:blipFill>
          <a:blip r:embed="rId4"/>
          <a:stretch>
            <a:fillRect/>
          </a:stretch>
        </p:blipFill>
        <p:spPr>
          <a:xfrm>
            <a:off x="7120466" y="2410155"/>
            <a:ext cx="4712616" cy="3121423"/>
          </a:xfrm>
          <a:prstGeom prst="rect">
            <a:avLst/>
          </a:prstGeom>
        </p:spPr>
      </p:pic>
      <p:sp>
        <p:nvSpPr>
          <p:cNvPr id="12" name="TextBox 11"/>
          <p:cNvSpPr txBox="1"/>
          <p:nvPr/>
        </p:nvSpPr>
        <p:spPr>
          <a:xfrm>
            <a:off x="7120466" y="5570385"/>
            <a:ext cx="4732866" cy="369332"/>
          </a:xfrm>
          <a:prstGeom prst="rect">
            <a:avLst/>
          </a:prstGeom>
          <a:noFill/>
        </p:spPr>
        <p:txBody>
          <a:bodyPr wrap="square" rtlCol="0">
            <a:spAutoFit/>
          </a:bodyPr>
          <a:lstStyle/>
          <a:p>
            <a:r>
              <a:rPr lang="en-US" sz="900" dirty="0" smtClean="0"/>
              <a:t>Total baseball. </a:t>
            </a:r>
            <a:r>
              <a:rPr lang="en-US" sz="900" i="1" dirty="0" smtClean="0"/>
              <a:t>Totalsportscomplex.com. </a:t>
            </a:r>
            <a:r>
              <a:rPr lang="en-US" sz="900" dirty="0" smtClean="0"/>
              <a:t>http</a:t>
            </a:r>
            <a:r>
              <a:rPr lang="en-US" sz="900" dirty="0"/>
              <a:t>://totalsportscomplex.com/baseball</a:t>
            </a:r>
            <a:r>
              <a:rPr lang="en-US" sz="900" dirty="0" smtClean="0"/>
              <a:t>/. Published 2014. Accessed April 10, 2016.</a:t>
            </a:r>
            <a:endParaRPr lang="en-US" sz="900" dirty="0"/>
          </a:p>
        </p:txBody>
      </p:sp>
      <p:sp>
        <p:nvSpPr>
          <p:cNvPr id="3" name="TextBox 2"/>
          <p:cNvSpPr txBox="1"/>
          <p:nvPr/>
        </p:nvSpPr>
        <p:spPr>
          <a:xfrm>
            <a:off x="855942" y="1584655"/>
            <a:ext cx="10747333" cy="584775"/>
          </a:xfrm>
          <a:prstGeom prst="rect">
            <a:avLst/>
          </a:prstGeom>
          <a:noFill/>
        </p:spPr>
        <p:txBody>
          <a:bodyPr wrap="square" rtlCol="0">
            <a:spAutoFit/>
          </a:bodyPr>
          <a:lstStyle/>
          <a:p>
            <a:r>
              <a:rPr lang="en-US" sz="3200" dirty="0" smtClean="0"/>
              <a:t>Avoid techniques </a:t>
            </a:r>
            <a:r>
              <a:rPr lang="en-US" sz="3200" dirty="0"/>
              <a:t>that increase </a:t>
            </a:r>
            <a:r>
              <a:rPr lang="en-US" sz="3200" u="sng" dirty="0" smtClean="0"/>
              <a:t>valgus</a:t>
            </a:r>
            <a:r>
              <a:rPr lang="en-US" sz="3200" dirty="0" smtClean="0"/>
              <a:t> </a:t>
            </a:r>
            <a:r>
              <a:rPr lang="en-US" sz="3200" dirty="0"/>
              <a:t>torque </a:t>
            </a:r>
            <a:r>
              <a:rPr lang="en-US" sz="3200" dirty="0" smtClean="0"/>
              <a:t>on elbow:</a:t>
            </a:r>
            <a:endParaRPr lang="en-US" sz="3200" dirty="0"/>
          </a:p>
        </p:txBody>
      </p:sp>
    </p:spTree>
    <p:extLst>
      <p:ext uri="{BB962C8B-B14F-4D97-AF65-F5344CB8AC3E}">
        <p14:creationId xmlns:p14="http://schemas.microsoft.com/office/powerpoint/2010/main" val="1092510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36776"/>
          </a:xfrm>
        </p:spPr>
        <p:txBody>
          <a:bodyPr/>
          <a:lstStyle/>
          <a:p>
            <a:r>
              <a:rPr lang="en-US" u="sng" dirty="0" smtClean="0"/>
              <a:t>Additional Recommendations:</a:t>
            </a:r>
            <a:r>
              <a:rPr lang="en-US" baseline="30000" dirty="0" smtClean="0"/>
              <a:t>24</a:t>
            </a:r>
            <a:endParaRPr lang="en-US" baseline="30000" dirty="0"/>
          </a:p>
        </p:txBody>
      </p:sp>
      <p:sp>
        <p:nvSpPr>
          <p:cNvPr id="3" name="Content Placeholder 2"/>
          <p:cNvSpPr>
            <a:spLocks noGrp="1"/>
          </p:cNvSpPr>
          <p:nvPr>
            <p:ph idx="1"/>
          </p:nvPr>
        </p:nvSpPr>
        <p:spPr>
          <a:xfrm>
            <a:off x="1069848" y="1778000"/>
            <a:ext cx="9514645" cy="4927600"/>
          </a:xfrm>
        </p:spPr>
        <p:txBody>
          <a:bodyPr>
            <a:normAutofit fontScale="92500" lnSpcReduction="10000"/>
          </a:bodyPr>
          <a:lstStyle/>
          <a:p>
            <a:r>
              <a:rPr lang="en-US" sz="2600" b="1" u="sng" dirty="0" smtClean="0"/>
              <a:t>NO</a:t>
            </a:r>
            <a:r>
              <a:rPr lang="en-US" sz="2600" dirty="0" smtClean="0"/>
              <a:t> overhand throwing of ANY KIND for at least 2-3 months/year</a:t>
            </a:r>
          </a:p>
          <a:p>
            <a:endParaRPr lang="en-US" sz="1000" dirty="0" smtClean="0"/>
          </a:p>
          <a:p>
            <a:r>
              <a:rPr lang="en-US" sz="2600" b="1" u="sng" dirty="0" smtClean="0"/>
              <a:t>NO</a:t>
            </a:r>
            <a:r>
              <a:rPr lang="en-US" sz="2600" dirty="0" smtClean="0"/>
              <a:t> competitive baseball for at least 4 months/year</a:t>
            </a:r>
          </a:p>
          <a:p>
            <a:endParaRPr lang="en-US" sz="1000" dirty="0" smtClean="0"/>
          </a:p>
          <a:p>
            <a:r>
              <a:rPr lang="en-US" sz="2600" b="1" u="sng" dirty="0" smtClean="0"/>
              <a:t>NO</a:t>
            </a:r>
            <a:r>
              <a:rPr lang="en-US" sz="2600" dirty="0" smtClean="0"/>
              <a:t> more than 100 innings in games/year</a:t>
            </a:r>
          </a:p>
          <a:p>
            <a:endParaRPr lang="en-US" sz="1100" dirty="0" smtClean="0"/>
          </a:p>
          <a:p>
            <a:r>
              <a:rPr lang="en-US" sz="2600" dirty="0" smtClean="0"/>
              <a:t>Watch </a:t>
            </a:r>
            <a:r>
              <a:rPr lang="en-US" sz="2600" dirty="0"/>
              <a:t>for signs of </a:t>
            </a:r>
            <a:r>
              <a:rPr lang="en-US" sz="2600" b="1" u="sng" dirty="0"/>
              <a:t>FATIGUE</a:t>
            </a:r>
          </a:p>
          <a:p>
            <a:pPr lvl="1"/>
            <a:r>
              <a:rPr lang="en-US" sz="2200" dirty="0"/>
              <a:t>Decreased ball velocity</a:t>
            </a:r>
          </a:p>
          <a:p>
            <a:pPr lvl="1"/>
            <a:r>
              <a:rPr lang="en-US" sz="2200" dirty="0"/>
              <a:t>Decreased accuracy</a:t>
            </a:r>
          </a:p>
          <a:p>
            <a:pPr lvl="1"/>
            <a:r>
              <a:rPr lang="en-US" sz="2200" dirty="0"/>
              <a:t>Upright trunk position</a:t>
            </a:r>
          </a:p>
          <a:p>
            <a:pPr lvl="1"/>
            <a:r>
              <a:rPr lang="en-US" sz="2200" dirty="0"/>
              <a:t>Dropped elbow</a:t>
            </a:r>
          </a:p>
          <a:p>
            <a:pPr lvl="1"/>
            <a:r>
              <a:rPr lang="en-US" sz="2200" dirty="0"/>
              <a:t>Increased time between </a:t>
            </a:r>
            <a:r>
              <a:rPr lang="en-US" sz="2200" dirty="0" smtClean="0"/>
              <a:t>pitches</a:t>
            </a:r>
          </a:p>
          <a:p>
            <a:pPr lvl="1"/>
            <a:endParaRPr lang="en-US" sz="900" dirty="0"/>
          </a:p>
          <a:p>
            <a:r>
              <a:rPr lang="en-US" sz="2600" b="1" u="sng" dirty="0"/>
              <a:t>ALWAYS</a:t>
            </a:r>
            <a:r>
              <a:rPr lang="en-US" sz="2600" dirty="0"/>
              <a:t> follow limits for pitch count </a:t>
            </a:r>
            <a:r>
              <a:rPr lang="en-US" sz="2600" dirty="0" smtClean="0"/>
              <a:t>&amp; days </a:t>
            </a:r>
            <a:r>
              <a:rPr lang="en-US" sz="2600" dirty="0"/>
              <a:t>of rest</a:t>
            </a:r>
          </a:p>
          <a:p>
            <a:endParaRPr lang="en-US" sz="1000" dirty="0"/>
          </a:p>
          <a:p>
            <a:pPr lvl="1"/>
            <a:endParaRPr lang="en-US" sz="2200" dirty="0"/>
          </a:p>
          <a:p>
            <a:endParaRPr lang="en-US" sz="2600" dirty="0"/>
          </a:p>
          <a:p>
            <a:endParaRPr lang="en-US" sz="2200" dirty="0" smtClean="0"/>
          </a:p>
          <a:p>
            <a:endParaRPr lang="en-US" sz="2200" dirty="0"/>
          </a:p>
        </p:txBody>
      </p:sp>
      <p:sp>
        <p:nvSpPr>
          <p:cNvPr id="4" name="Rectangle 3"/>
          <p:cNvSpPr/>
          <p:nvPr/>
        </p:nvSpPr>
        <p:spPr>
          <a:xfrm>
            <a:off x="11128248" y="0"/>
            <a:ext cx="45719" cy="415864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273425" y="0"/>
            <a:ext cx="338202" cy="642585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430017" y="3645074"/>
            <a:ext cx="4233797" cy="3870542"/>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3478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830275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699953" y="272442"/>
            <a:ext cx="3200400" cy="1737360"/>
          </a:xfrm>
        </p:spPr>
        <p:txBody>
          <a:bodyPr/>
          <a:lstStyle/>
          <a:p>
            <a:pPr algn="ctr"/>
            <a:r>
              <a:rPr lang="en-US" u="sng" dirty="0" smtClean="0"/>
              <a:t>Youth Baseball Pitch Counts</a:t>
            </a:r>
            <a:endParaRPr lang="en-US"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6731030"/>
              </p:ext>
            </p:extLst>
          </p:nvPr>
        </p:nvGraphicFramePr>
        <p:xfrm>
          <a:off x="274321" y="640079"/>
          <a:ext cx="7754110" cy="5577842"/>
        </p:xfrm>
        <a:graphic>
          <a:graphicData uri="http://schemas.openxmlformats.org/drawingml/2006/table">
            <a:tbl>
              <a:tblPr/>
              <a:tblGrid>
                <a:gridCol w="1107730"/>
                <a:gridCol w="1107730"/>
                <a:gridCol w="1107730"/>
                <a:gridCol w="1107730"/>
                <a:gridCol w="1107730"/>
                <a:gridCol w="1107730"/>
                <a:gridCol w="1107730"/>
              </a:tblGrid>
              <a:tr h="1786370">
                <a:tc>
                  <a:txBody>
                    <a:bodyPr/>
                    <a:lstStyle/>
                    <a:p>
                      <a:pPr algn="ctr" fontAlgn="base"/>
                      <a:r>
                        <a:rPr lang="en-US" sz="1600" b="1" cap="all" dirty="0">
                          <a:effectLst/>
                          <a:latin typeface="inherit"/>
                        </a:rPr>
                        <a:t>AGE</a:t>
                      </a:r>
                    </a:p>
                  </a:txBody>
                  <a:tcPr marL="55379" marR="55379" marT="55379" marB="55379" anchor="ctr">
                    <a:lnL>
                      <a:noFill/>
                    </a:lnL>
                    <a:lnR w="7620" cap="flat" cmpd="sng" algn="ctr">
                      <a:solidFill>
                        <a:srgbClr val="A7A7A7"/>
                      </a:solidFill>
                      <a:prstDash val="solid"/>
                      <a:round/>
                      <a:headEnd type="none" w="med" len="med"/>
                      <a:tailEnd type="none" w="med" len="med"/>
                    </a:lnR>
                    <a:lnT>
                      <a:noFill/>
                    </a:lnT>
                    <a:lnB w="7620" cap="flat" cmpd="sng" algn="ctr">
                      <a:solidFill>
                        <a:srgbClr val="A7A7A7"/>
                      </a:solidFill>
                      <a:prstDash val="solid"/>
                      <a:round/>
                      <a:headEnd type="none" w="med" len="med"/>
                      <a:tailEnd type="none" w="med" len="med"/>
                    </a:lnB>
                    <a:solidFill>
                      <a:srgbClr val="D6D6D6"/>
                    </a:solidFill>
                  </a:tcPr>
                </a:tc>
                <a:tc>
                  <a:txBody>
                    <a:bodyPr/>
                    <a:lstStyle/>
                    <a:p>
                      <a:pPr algn="ctr" fontAlgn="base"/>
                      <a:r>
                        <a:rPr lang="en-US" sz="1600" b="1" cap="all" dirty="0">
                          <a:effectLst/>
                          <a:latin typeface="inherit"/>
                        </a:rPr>
                        <a:t>DAILY MAX (PITCHES IN GAME)</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a:noFill/>
                    </a:lnT>
                    <a:lnB w="7620" cap="flat" cmpd="sng" algn="ctr">
                      <a:solidFill>
                        <a:srgbClr val="A7A7A7"/>
                      </a:solidFill>
                      <a:prstDash val="solid"/>
                      <a:round/>
                      <a:headEnd type="none" w="med" len="med"/>
                      <a:tailEnd type="none" w="med" len="med"/>
                    </a:lnB>
                    <a:solidFill>
                      <a:srgbClr val="D6D6D6"/>
                    </a:solidFill>
                  </a:tcPr>
                </a:tc>
                <a:tc gridSpan="5">
                  <a:txBody>
                    <a:bodyPr/>
                    <a:lstStyle/>
                    <a:p>
                      <a:pPr algn="ctr" fontAlgn="base"/>
                      <a:r>
                        <a:rPr lang="en-US" sz="1600" b="1" cap="all" dirty="0">
                          <a:effectLst/>
                          <a:latin typeface="inherit"/>
                        </a:rPr>
                        <a:t>REQUIRED REST (PITCHES)</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a:noFill/>
                    </a:lnT>
                    <a:lnB w="7620" cap="flat" cmpd="sng" algn="ctr">
                      <a:solidFill>
                        <a:srgbClr val="A7A7A7"/>
                      </a:solidFill>
                      <a:prstDash val="solid"/>
                      <a:round/>
                      <a:headEnd type="none" w="med" len="med"/>
                      <a:tailEnd type="none" w="med" len="med"/>
                    </a:lnB>
                    <a:solidFill>
                      <a:srgbClr val="D6D6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3934">
                <a:tc>
                  <a:txBody>
                    <a:bodyPr/>
                    <a:lstStyle/>
                    <a:p>
                      <a:pPr algn="ctr" fontAlgn="base"/>
                      <a:r>
                        <a:rPr lang="en-US" sz="1600" b="0" dirty="0">
                          <a:effectLst/>
                          <a:latin typeface="inherit"/>
                        </a:rPr>
                        <a:t> </a:t>
                      </a:r>
                    </a:p>
                  </a:txBody>
                  <a:tcPr marL="55379" marR="55379" marT="55379" marB="55379" anchor="ctr">
                    <a:lnL>
                      <a:noFill/>
                    </a:lnL>
                    <a:lnR>
                      <a:noFill/>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 </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0 Days</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 Days</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2 Days</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 Days</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4 Days</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r h="473934">
                <a:tc>
                  <a:txBody>
                    <a:bodyPr/>
                    <a:lstStyle/>
                    <a:p>
                      <a:pPr algn="ctr" fontAlgn="base"/>
                      <a:r>
                        <a:rPr lang="en-US" sz="1600" b="0" dirty="0">
                          <a:effectLst/>
                          <a:latin typeface="inherit"/>
                        </a:rPr>
                        <a:t>7-8</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50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1-20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21-35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36-50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N/A</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N/A</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r h="473934">
                <a:tc>
                  <a:txBody>
                    <a:bodyPr/>
                    <a:lstStyle/>
                    <a:p>
                      <a:pPr algn="ctr" fontAlgn="base"/>
                      <a:r>
                        <a:rPr lang="en-US" sz="1600" b="0" dirty="0">
                          <a:effectLst/>
                          <a:latin typeface="inherit"/>
                        </a:rPr>
                        <a:t>9-10</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75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1-20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21-35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36-50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51-65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66+</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r h="473934">
                <a:tc>
                  <a:txBody>
                    <a:bodyPr/>
                    <a:lstStyle/>
                    <a:p>
                      <a:pPr algn="ctr" fontAlgn="base"/>
                      <a:r>
                        <a:rPr lang="en-US" sz="1600" b="0" dirty="0">
                          <a:effectLst/>
                          <a:latin typeface="inherit"/>
                        </a:rPr>
                        <a:t>11-12</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85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1-20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21-35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36-50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51-65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66+</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r h="473934">
                <a:tc>
                  <a:txBody>
                    <a:bodyPr/>
                    <a:lstStyle/>
                    <a:p>
                      <a:pPr algn="ctr" fontAlgn="base"/>
                      <a:r>
                        <a:rPr lang="en-US" sz="1600" b="0" dirty="0">
                          <a:effectLst/>
                          <a:latin typeface="inherit"/>
                        </a:rPr>
                        <a:t>13-14</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95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1-20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21-35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36-50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51-65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66+</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r h="473934">
                <a:tc>
                  <a:txBody>
                    <a:bodyPr/>
                    <a:lstStyle/>
                    <a:p>
                      <a:pPr algn="ctr" fontAlgn="base"/>
                      <a:r>
                        <a:rPr lang="en-US" sz="1600" b="0" dirty="0">
                          <a:effectLst/>
                          <a:latin typeface="inherit"/>
                        </a:rPr>
                        <a:t>15-16</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95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1-30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31-45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46-60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61-75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76+</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r h="473934">
                <a:tc>
                  <a:txBody>
                    <a:bodyPr/>
                    <a:lstStyle/>
                    <a:p>
                      <a:pPr algn="ctr" fontAlgn="base"/>
                      <a:r>
                        <a:rPr lang="en-US" sz="1600" b="0" dirty="0">
                          <a:effectLst/>
                          <a:latin typeface="inherit"/>
                        </a:rPr>
                        <a:t>17-18</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105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1-30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31-45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46-60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61-75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76+</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r h="473934">
                <a:tc>
                  <a:txBody>
                    <a:bodyPr/>
                    <a:lstStyle/>
                    <a:p>
                      <a:pPr algn="ctr" fontAlgn="base"/>
                      <a:r>
                        <a:rPr lang="en-US" sz="1600" b="0" dirty="0">
                          <a:effectLst/>
                          <a:latin typeface="inherit"/>
                        </a:rPr>
                        <a:t>19-22</a:t>
                      </a:r>
                    </a:p>
                  </a:txBody>
                  <a:tcPr marL="55379" marR="55379" marT="55379" marB="55379" anchor="ctr">
                    <a:lnL>
                      <a:noFill/>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120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1-30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31-45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46-60</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61-75</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c>
                  <a:txBody>
                    <a:bodyPr/>
                    <a:lstStyle/>
                    <a:p>
                      <a:pPr algn="ctr" fontAlgn="base"/>
                      <a:r>
                        <a:rPr lang="en-US" sz="1600" b="0" dirty="0">
                          <a:effectLst/>
                          <a:latin typeface="inherit"/>
                        </a:rPr>
                        <a:t>76+</a:t>
                      </a:r>
                    </a:p>
                  </a:txBody>
                  <a:tcPr marL="55379" marR="55379" marT="55379" marB="55379" anchor="ctr">
                    <a:lnL w="7620" cap="flat" cmpd="sng" algn="ctr">
                      <a:solidFill>
                        <a:srgbClr val="A7A7A7"/>
                      </a:solidFill>
                      <a:prstDash val="solid"/>
                      <a:round/>
                      <a:headEnd type="none" w="med" len="med"/>
                      <a:tailEnd type="none" w="med" len="med"/>
                    </a:lnL>
                    <a:lnR w="7620" cap="flat" cmpd="sng" algn="ctr">
                      <a:solidFill>
                        <a:srgbClr val="A7A7A7"/>
                      </a:solidFill>
                      <a:prstDash val="solid"/>
                      <a:round/>
                      <a:headEnd type="none" w="med" len="med"/>
                      <a:tailEnd type="none" w="med" len="med"/>
                    </a:lnR>
                    <a:lnT w="7620" cap="flat" cmpd="sng" algn="ctr">
                      <a:solidFill>
                        <a:srgbClr val="A7A7A7"/>
                      </a:solidFill>
                      <a:prstDash val="solid"/>
                      <a:round/>
                      <a:headEnd type="none" w="med" len="med"/>
                      <a:tailEnd type="none" w="med" len="med"/>
                    </a:lnT>
                    <a:lnB w="7620" cap="flat" cmpd="sng" algn="ctr">
                      <a:solidFill>
                        <a:srgbClr val="A7A7A7"/>
                      </a:solidFill>
                      <a:prstDash val="solid"/>
                      <a:round/>
                      <a:headEnd type="none" w="med" len="med"/>
                      <a:tailEnd type="none" w="med" len="med"/>
                    </a:lnB>
                    <a:solidFill>
                      <a:srgbClr val="EEEEEE"/>
                    </a:solidFill>
                  </a:tcPr>
                </a:tc>
              </a:tr>
            </a:tbl>
          </a:graphicData>
        </a:graphic>
      </p:graphicFrame>
      <p:sp>
        <p:nvSpPr>
          <p:cNvPr id="4" name="Text Placeholder 3"/>
          <p:cNvSpPr>
            <a:spLocks noGrp="1"/>
          </p:cNvSpPr>
          <p:nvPr>
            <p:ph type="body" sz="half" idx="2"/>
          </p:nvPr>
        </p:nvSpPr>
        <p:spPr>
          <a:xfrm>
            <a:off x="8699953" y="2207536"/>
            <a:ext cx="3200400" cy="4125800"/>
          </a:xfrm>
        </p:spPr>
        <p:txBody>
          <a:bodyPr>
            <a:normAutofit/>
          </a:bodyPr>
          <a:lstStyle/>
          <a:p>
            <a:pPr algn="ctr"/>
            <a:r>
              <a:rPr lang="en-US" sz="2000" dirty="0" smtClean="0">
                <a:solidFill>
                  <a:srgbClr val="B83F32"/>
                </a:solidFill>
              </a:rPr>
              <a:t>More details regarding appropriate pitching distances and age specific recommendation to minimize UE injuries can be found at the </a:t>
            </a:r>
            <a:r>
              <a:rPr lang="en-US" sz="2000" dirty="0">
                <a:solidFill>
                  <a:srgbClr val="B83F32"/>
                </a:solidFill>
              </a:rPr>
              <a:t>following </a:t>
            </a:r>
            <a:r>
              <a:rPr lang="en-US" sz="2000" dirty="0" smtClean="0">
                <a:solidFill>
                  <a:srgbClr val="B83F32"/>
                </a:solidFill>
              </a:rPr>
              <a:t>site</a:t>
            </a:r>
          </a:p>
          <a:p>
            <a:pPr algn="ctr"/>
            <a:endParaRPr lang="en-US" sz="800" dirty="0" smtClean="0">
              <a:solidFill>
                <a:srgbClr val="B83F32"/>
              </a:solidFill>
            </a:endParaRPr>
          </a:p>
          <a:p>
            <a:pPr algn="ctr"/>
            <a:r>
              <a:rPr lang="en-US" sz="2000" u="sng" dirty="0" smtClean="0">
                <a:solidFill>
                  <a:srgbClr val="B83F32"/>
                </a:solidFill>
              </a:rPr>
              <a:t>CLICK HERE: </a:t>
            </a:r>
            <a:r>
              <a:rPr lang="en-US" sz="2000" dirty="0" smtClean="0">
                <a:solidFill>
                  <a:srgbClr val="B83F32"/>
                </a:solidFill>
              </a:rPr>
              <a:t>http</a:t>
            </a:r>
            <a:r>
              <a:rPr lang="en-US" sz="2000" dirty="0">
                <a:solidFill>
                  <a:srgbClr val="B83F32"/>
                </a:solidFill>
              </a:rPr>
              <a:t>://m.mlb.com/pitchsmart/pitching-guidelines</a:t>
            </a:r>
            <a:r>
              <a:rPr lang="en-US" sz="2000" dirty="0" smtClean="0">
                <a:solidFill>
                  <a:srgbClr val="B83F32"/>
                </a:solidFill>
              </a:rPr>
              <a:t>/</a:t>
            </a:r>
          </a:p>
          <a:p>
            <a:endParaRPr lang="en-US" sz="2000" dirty="0"/>
          </a:p>
        </p:txBody>
      </p:sp>
      <p:sp>
        <p:nvSpPr>
          <p:cNvPr id="8" name="TextBox 7"/>
          <p:cNvSpPr txBox="1"/>
          <p:nvPr/>
        </p:nvSpPr>
        <p:spPr>
          <a:xfrm>
            <a:off x="274321" y="6217920"/>
            <a:ext cx="7754110" cy="230832"/>
          </a:xfrm>
          <a:prstGeom prst="rect">
            <a:avLst/>
          </a:prstGeom>
          <a:noFill/>
        </p:spPr>
        <p:txBody>
          <a:bodyPr wrap="square" rtlCol="0">
            <a:spAutoFit/>
          </a:bodyPr>
          <a:lstStyle/>
          <a:p>
            <a:r>
              <a:rPr lang="en-US" sz="900" dirty="0" smtClean="0">
                <a:solidFill>
                  <a:schemeClr val="bg1"/>
                </a:solidFill>
              </a:rPr>
              <a:t>Guidelines for Youth and Adolescent Pitchers. </a:t>
            </a:r>
            <a:r>
              <a:rPr lang="en-US" sz="900" dirty="0">
                <a:solidFill>
                  <a:schemeClr val="bg1"/>
                </a:solidFill>
              </a:rPr>
              <a:t>Pitch Smart. http://</a:t>
            </a:r>
            <a:r>
              <a:rPr lang="en-US" sz="900" dirty="0" smtClean="0">
                <a:solidFill>
                  <a:schemeClr val="bg1"/>
                </a:solidFill>
              </a:rPr>
              <a:t>m.mlb.com/pitchsmart/pitching-guidelines/Accessed February 26, 2017.</a:t>
            </a:r>
            <a:endParaRPr lang="en-US" sz="900" dirty="0">
              <a:solidFill>
                <a:schemeClr val="bg1"/>
              </a:solidFill>
            </a:endParaRPr>
          </a:p>
        </p:txBody>
      </p:sp>
    </p:spTree>
    <p:extLst>
      <p:ext uri="{BB962C8B-B14F-4D97-AF65-F5344CB8AC3E}">
        <p14:creationId xmlns:p14="http://schemas.microsoft.com/office/powerpoint/2010/main" val="2084878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17524" y="632437"/>
            <a:ext cx="7410323" cy="5602204"/>
          </a:xfrm>
          <a:prstGeom prst="rect">
            <a:avLst/>
          </a:prstGeom>
        </p:spPr>
      </p:pic>
      <p:sp>
        <p:nvSpPr>
          <p:cNvPr id="2" name="Title 1"/>
          <p:cNvSpPr>
            <a:spLocks noGrp="1"/>
          </p:cNvSpPr>
          <p:nvPr>
            <p:ph type="title"/>
          </p:nvPr>
        </p:nvSpPr>
        <p:spPr>
          <a:xfrm>
            <a:off x="7975600" y="632437"/>
            <a:ext cx="4216400" cy="5602204"/>
          </a:xfrm>
        </p:spPr>
        <p:txBody>
          <a:bodyPr>
            <a:noAutofit/>
          </a:bodyPr>
          <a:lstStyle/>
          <a:p>
            <a:r>
              <a:rPr lang="en-US" sz="4400" dirty="0" smtClean="0"/>
              <a:t>data Supporting the rise in UCL tears amongst Baseball pitchers</a:t>
            </a:r>
            <a:r>
              <a:rPr lang="en-US" sz="4400" baseline="30000" dirty="0" smtClean="0"/>
              <a:t>1</a:t>
            </a:r>
            <a:r>
              <a:rPr lang="en-US" sz="4400" dirty="0" smtClean="0"/>
              <a:t> </a:t>
            </a:r>
            <a:endParaRPr lang="en-US" sz="4400" dirty="0"/>
          </a:p>
        </p:txBody>
      </p:sp>
      <p:sp>
        <p:nvSpPr>
          <p:cNvPr id="5" name="TextBox 4"/>
          <p:cNvSpPr txBox="1"/>
          <p:nvPr/>
        </p:nvSpPr>
        <p:spPr>
          <a:xfrm>
            <a:off x="5438647" y="5872977"/>
            <a:ext cx="2472267" cy="276999"/>
          </a:xfrm>
          <a:prstGeom prst="rect">
            <a:avLst/>
          </a:prstGeom>
          <a:noFill/>
        </p:spPr>
        <p:txBody>
          <a:bodyPr wrap="square" rtlCol="0">
            <a:spAutoFit/>
          </a:bodyPr>
          <a:lstStyle/>
          <a:p>
            <a:r>
              <a:rPr lang="en-US" sz="1200" dirty="0" smtClean="0"/>
              <a:t>Reprinted from Fleisig G, 2012.</a:t>
            </a:r>
            <a:r>
              <a:rPr lang="en-US" sz="1200" baseline="30000" dirty="0" smtClean="0"/>
              <a:t>1</a:t>
            </a:r>
            <a:endParaRPr lang="en-US" sz="1200" dirty="0"/>
          </a:p>
        </p:txBody>
      </p:sp>
      <p:sp>
        <p:nvSpPr>
          <p:cNvPr id="3" name="Rectangle 2"/>
          <p:cNvSpPr/>
          <p:nvPr/>
        </p:nvSpPr>
        <p:spPr>
          <a:xfrm>
            <a:off x="2471351" y="1248032"/>
            <a:ext cx="1742303" cy="4624945"/>
          </a:xfrm>
          <a:prstGeom prst="rect">
            <a:avLst/>
          </a:prstGeom>
          <a:no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84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36776"/>
          </a:xfrm>
        </p:spPr>
        <p:txBody>
          <a:bodyPr/>
          <a:lstStyle/>
          <a:p>
            <a:r>
              <a:rPr lang="en-US" u="sng" dirty="0" smtClean="0"/>
              <a:t>Additional Recommendations:</a:t>
            </a:r>
            <a:r>
              <a:rPr lang="en-US" baseline="30000" dirty="0" smtClean="0"/>
              <a:t>24</a:t>
            </a:r>
            <a:endParaRPr lang="en-US" baseline="30000" dirty="0"/>
          </a:p>
        </p:txBody>
      </p:sp>
      <p:sp>
        <p:nvSpPr>
          <p:cNvPr id="3" name="Content Placeholder 2"/>
          <p:cNvSpPr>
            <a:spLocks noGrp="1"/>
          </p:cNvSpPr>
          <p:nvPr>
            <p:ph idx="1"/>
          </p:nvPr>
        </p:nvSpPr>
        <p:spPr>
          <a:xfrm>
            <a:off x="1069848" y="1777999"/>
            <a:ext cx="10104120" cy="4809067"/>
          </a:xfrm>
        </p:spPr>
        <p:txBody>
          <a:bodyPr>
            <a:normAutofit/>
          </a:bodyPr>
          <a:lstStyle/>
          <a:p>
            <a:r>
              <a:rPr lang="en-US" sz="2400" b="1" u="sng" dirty="0" smtClean="0"/>
              <a:t>AVOID</a:t>
            </a:r>
            <a:r>
              <a:rPr lang="en-US" sz="2400" dirty="0" smtClean="0"/>
              <a:t> </a:t>
            </a:r>
            <a:r>
              <a:rPr lang="en-US" sz="2400" dirty="0"/>
              <a:t>pitching on multiple teams </a:t>
            </a:r>
            <a:r>
              <a:rPr lang="en-US" sz="2400" dirty="0" smtClean="0"/>
              <a:t>with </a:t>
            </a:r>
            <a:r>
              <a:rPr lang="en-US" sz="2400" dirty="0"/>
              <a:t>overlapping </a:t>
            </a:r>
            <a:r>
              <a:rPr lang="en-US" sz="2400" dirty="0" smtClean="0"/>
              <a:t>seasons</a:t>
            </a:r>
          </a:p>
          <a:p>
            <a:endParaRPr lang="en-US" sz="800" dirty="0" smtClean="0"/>
          </a:p>
          <a:p>
            <a:r>
              <a:rPr lang="en-US" sz="2400" b="1" u="sng" dirty="0"/>
              <a:t>AVOID</a:t>
            </a:r>
            <a:r>
              <a:rPr lang="en-US" sz="2400" dirty="0"/>
              <a:t> pitching if the pitcher c/o elbow or shoulder pain until evaluated by a sports medicine </a:t>
            </a:r>
            <a:r>
              <a:rPr lang="en-US" sz="2400" dirty="0" smtClean="0"/>
              <a:t>physician</a:t>
            </a:r>
          </a:p>
          <a:p>
            <a:endParaRPr lang="en-US" sz="800" dirty="0"/>
          </a:p>
          <a:p>
            <a:r>
              <a:rPr lang="en-US" sz="2400" dirty="0" smtClean="0"/>
              <a:t>Learn and utilize good pitching mechanics </a:t>
            </a:r>
            <a:r>
              <a:rPr lang="en-US" sz="2400" b="1" u="sng" dirty="0" smtClean="0"/>
              <a:t>ASAP</a:t>
            </a:r>
          </a:p>
          <a:p>
            <a:endParaRPr lang="en-US" sz="800" dirty="0" smtClean="0"/>
          </a:p>
          <a:p>
            <a:r>
              <a:rPr lang="en-US" sz="2400" b="1" u="sng" dirty="0" smtClean="0"/>
              <a:t>AVOID</a:t>
            </a:r>
            <a:r>
              <a:rPr lang="en-US" sz="2400" dirty="0" smtClean="0"/>
              <a:t> using radar guns</a:t>
            </a:r>
          </a:p>
          <a:p>
            <a:endParaRPr lang="en-US" sz="800" dirty="0" smtClean="0"/>
          </a:p>
          <a:p>
            <a:r>
              <a:rPr lang="en-US" sz="2400" b="1" u="sng" dirty="0" smtClean="0"/>
              <a:t>NO</a:t>
            </a:r>
            <a:r>
              <a:rPr lang="en-US" sz="2400" dirty="0" smtClean="0"/>
              <a:t> playing pitcher AND catcher</a:t>
            </a:r>
            <a:endParaRPr lang="en-US" sz="800" dirty="0" smtClean="0"/>
          </a:p>
          <a:p>
            <a:endParaRPr lang="en-US" sz="800" dirty="0" smtClean="0"/>
          </a:p>
          <a:p>
            <a:r>
              <a:rPr lang="en-US" sz="2400" b="1" u="sng" dirty="0" smtClean="0"/>
              <a:t>AVOID</a:t>
            </a:r>
            <a:r>
              <a:rPr lang="en-US" sz="2400" dirty="0" smtClean="0"/>
              <a:t> early sports specialization</a:t>
            </a:r>
          </a:p>
          <a:p>
            <a:endParaRPr lang="en-US" sz="2200" dirty="0" smtClean="0"/>
          </a:p>
          <a:p>
            <a:endParaRPr lang="en-US" sz="2200" dirty="0"/>
          </a:p>
        </p:txBody>
      </p:sp>
      <p:sp>
        <p:nvSpPr>
          <p:cNvPr id="4" name="Rectangle 3"/>
          <p:cNvSpPr/>
          <p:nvPr/>
        </p:nvSpPr>
        <p:spPr>
          <a:xfrm>
            <a:off x="11128248" y="0"/>
            <a:ext cx="45719" cy="415864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273425" y="0"/>
            <a:ext cx="338202" cy="642585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430017" y="3645074"/>
            <a:ext cx="4233797" cy="3870542"/>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20489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When to intervene?</a:t>
            </a:r>
            <a:r>
              <a:rPr lang="en-US" baseline="30000" dirty="0" smtClean="0"/>
              <a:t>23</a:t>
            </a:r>
            <a:endParaRPr lang="en-US" dirty="0"/>
          </a:p>
        </p:txBody>
      </p:sp>
      <p:sp>
        <p:nvSpPr>
          <p:cNvPr id="3" name="Content Placeholder 2"/>
          <p:cNvSpPr>
            <a:spLocks noGrp="1"/>
          </p:cNvSpPr>
          <p:nvPr>
            <p:ph idx="1"/>
          </p:nvPr>
        </p:nvSpPr>
        <p:spPr/>
        <p:txBody>
          <a:bodyPr/>
          <a:lstStyle/>
          <a:p>
            <a:r>
              <a:rPr lang="en-US" sz="2800" dirty="0" smtClean="0"/>
              <a:t>Early intervention is key!</a:t>
            </a:r>
          </a:p>
          <a:p>
            <a:endParaRPr lang="en-US" sz="900" dirty="0" smtClean="0"/>
          </a:p>
          <a:p>
            <a:r>
              <a:rPr lang="en-US" sz="2800" dirty="0" smtClean="0"/>
              <a:t>Ideally intervene </a:t>
            </a:r>
            <a:r>
              <a:rPr lang="en-US" sz="2800" b="1" u="sng" dirty="0" smtClean="0"/>
              <a:t>by age 9</a:t>
            </a:r>
          </a:p>
          <a:p>
            <a:pPr lvl="1"/>
            <a:r>
              <a:rPr lang="en-US" sz="2400" dirty="0" smtClean="0"/>
              <a:t>~1/4</a:t>
            </a:r>
            <a:r>
              <a:rPr lang="en-US" sz="2400" baseline="30000" dirty="0" smtClean="0"/>
              <a:t>th</a:t>
            </a:r>
            <a:r>
              <a:rPr lang="en-US" sz="2400" dirty="0" smtClean="0"/>
              <a:t> of baseball pitchers aged 9-12 have elbow pain </a:t>
            </a:r>
          </a:p>
          <a:p>
            <a:pPr lvl="1"/>
            <a:r>
              <a:rPr lang="en-US" sz="2400" dirty="0" smtClean="0"/>
              <a:t>~60% of players aged 7-12 have radiographic abnormalities  at the elbow joint </a:t>
            </a:r>
          </a:p>
          <a:p>
            <a:endParaRPr lang="en-US" dirty="0"/>
          </a:p>
        </p:txBody>
      </p:sp>
    </p:spTree>
    <p:extLst>
      <p:ext uri="{BB962C8B-B14F-4D97-AF65-F5344CB8AC3E}">
        <p14:creationId xmlns:p14="http://schemas.microsoft.com/office/powerpoint/2010/main" val="2551853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Elite Baseball Pitchers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3358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Factors that increase risk of UCL injuries in </a:t>
            </a:r>
            <a:r>
              <a:rPr lang="en-US" u="sng" dirty="0" smtClean="0"/>
              <a:t>Elite Pitchers:</a:t>
            </a:r>
            <a:endParaRPr lang="en-US" u="sng" dirty="0"/>
          </a:p>
        </p:txBody>
      </p:sp>
      <p:sp>
        <p:nvSpPr>
          <p:cNvPr id="3" name="Content Placeholder 2"/>
          <p:cNvSpPr>
            <a:spLocks noGrp="1"/>
          </p:cNvSpPr>
          <p:nvPr>
            <p:ph idx="1"/>
          </p:nvPr>
        </p:nvSpPr>
        <p:spPr>
          <a:xfrm>
            <a:off x="1069848" y="2246668"/>
            <a:ext cx="10580285" cy="4050792"/>
          </a:xfrm>
        </p:spPr>
        <p:txBody>
          <a:bodyPr numCol="2">
            <a:normAutofit/>
          </a:bodyPr>
          <a:lstStyle/>
          <a:p>
            <a:r>
              <a:rPr lang="en-US" sz="2400" dirty="0" smtClean="0"/>
              <a:t>Lower degrees of humeral torsion in dominant arm</a:t>
            </a:r>
            <a:r>
              <a:rPr lang="en-US" sz="2400" baseline="30000" dirty="0" smtClean="0"/>
              <a:t>30</a:t>
            </a:r>
            <a:endParaRPr lang="en-US" sz="2400" dirty="0" smtClean="0"/>
          </a:p>
          <a:p>
            <a:r>
              <a:rPr lang="en-US" sz="2400" dirty="0" smtClean="0"/>
              <a:t>Smaller side-to-side differences in humeral torsion</a:t>
            </a:r>
            <a:r>
              <a:rPr lang="en-US" sz="2400" baseline="30000" dirty="0" smtClean="0"/>
              <a:t>30</a:t>
            </a:r>
          </a:p>
          <a:p>
            <a:r>
              <a:rPr lang="en-US" sz="2400" dirty="0" smtClean="0"/>
              <a:t>Higher degrees of humeral retrotorsion</a:t>
            </a:r>
            <a:r>
              <a:rPr lang="en-US" sz="2400" baseline="30000" dirty="0" smtClean="0"/>
              <a:t>31</a:t>
            </a:r>
            <a:endParaRPr lang="en-US" sz="2400" dirty="0" smtClean="0"/>
          </a:p>
          <a:p>
            <a:r>
              <a:rPr lang="en-US" sz="2400" dirty="0" smtClean="0"/>
              <a:t>Fewer days between consecutive games</a:t>
            </a:r>
            <a:r>
              <a:rPr lang="en-US" sz="2400" baseline="30000" dirty="0" smtClean="0"/>
              <a:t>32</a:t>
            </a:r>
            <a:endParaRPr lang="en-US" sz="2400" dirty="0" smtClean="0"/>
          </a:p>
          <a:p>
            <a:r>
              <a:rPr lang="en-US" sz="2400" dirty="0" smtClean="0"/>
              <a:t>Smaller repertoire of pitches</a:t>
            </a:r>
            <a:r>
              <a:rPr lang="en-US" sz="2400" baseline="30000" dirty="0" smtClean="0"/>
              <a:t>32</a:t>
            </a:r>
          </a:p>
          <a:p>
            <a:r>
              <a:rPr lang="en-US" sz="2400" dirty="0"/>
              <a:t>Higher pitch count per game</a:t>
            </a:r>
            <a:r>
              <a:rPr lang="en-US" sz="2400" baseline="30000" dirty="0"/>
              <a:t>32</a:t>
            </a:r>
            <a:endParaRPr lang="en-US" sz="2400" dirty="0"/>
          </a:p>
          <a:p>
            <a:r>
              <a:rPr lang="en-US" sz="2400" dirty="0"/>
              <a:t>Smaller stature</a:t>
            </a:r>
            <a:r>
              <a:rPr lang="en-US" sz="2400" baseline="30000" dirty="0"/>
              <a:t>32</a:t>
            </a:r>
            <a:endParaRPr lang="en-US" sz="2400" dirty="0"/>
          </a:p>
          <a:p>
            <a:r>
              <a:rPr lang="en-US" sz="2400" dirty="0"/>
              <a:t>Higher pitch/mean pitch velocity</a:t>
            </a:r>
            <a:r>
              <a:rPr lang="en-US" sz="2400" baseline="30000" dirty="0"/>
              <a:t>32,33</a:t>
            </a:r>
            <a:endParaRPr lang="en-US" sz="2400" dirty="0"/>
          </a:p>
          <a:p>
            <a:endParaRPr lang="en-US" sz="2400" dirty="0" smtClean="0"/>
          </a:p>
        </p:txBody>
      </p:sp>
      <p:sp>
        <p:nvSpPr>
          <p:cNvPr id="4" name="Rectangle 3"/>
          <p:cNvSpPr/>
          <p:nvPr/>
        </p:nvSpPr>
        <p:spPr>
          <a:xfrm>
            <a:off x="11128248" y="0"/>
            <a:ext cx="45719" cy="415864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273425" y="0"/>
            <a:ext cx="338202" cy="642585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430017" y="3645074"/>
            <a:ext cx="4233797" cy="3870542"/>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0992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Factors that increase risk of UCL injuries in </a:t>
            </a:r>
            <a:r>
              <a:rPr lang="en-US" u="sng" dirty="0" smtClean="0"/>
              <a:t>Elite Pitchers:</a:t>
            </a:r>
            <a:endParaRPr lang="en-US" u="sng" dirty="0"/>
          </a:p>
        </p:txBody>
      </p:sp>
      <p:sp>
        <p:nvSpPr>
          <p:cNvPr id="3" name="Content Placeholder 2"/>
          <p:cNvSpPr>
            <a:spLocks noGrp="1"/>
          </p:cNvSpPr>
          <p:nvPr>
            <p:ph idx="1"/>
          </p:nvPr>
        </p:nvSpPr>
        <p:spPr/>
        <p:txBody>
          <a:bodyPr numCol="2">
            <a:normAutofit/>
          </a:bodyPr>
          <a:lstStyle/>
          <a:p>
            <a:r>
              <a:rPr lang="en-US" sz="2400" dirty="0" smtClean="0"/>
              <a:t># of fastballs</a:t>
            </a:r>
            <a:r>
              <a:rPr lang="en-US" sz="2400" baseline="30000" dirty="0" smtClean="0"/>
              <a:t>34</a:t>
            </a:r>
            <a:endParaRPr lang="en-US" sz="2400" dirty="0" smtClean="0"/>
          </a:p>
          <a:p>
            <a:r>
              <a:rPr lang="en-US" sz="2400" dirty="0" smtClean="0"/>
              <a:t>GIRD</a:t>
            </a:r>
            <a:r>
              <a:rPr lang="en-US" sz="2400" baseline="30000" dirty="0" smtClean="0"/>
              <a:t>35</a:t>
            </a:r>
            <a:endParaRPr lang="en-US" sz="2400" dirty="0" smtClean="0"/>
          </a:p>
          <a:p>
            <a:r>
              <a:rPr lang="en-US" sz="2400" dirty="0" smtClean="0"/>
              <a:t>Improper Pitching Mechanics </a:t>
            </a:r>
          </a:p>
          <a:p>
            <a:pPr lvl="1"/>
            <a:r>
              <a:rPr lang="en-US" sz="2400" dirty="0" smtClean="0"/>
              <a:t>Factors that increase external valgus torque on the elbow</a:t>
            </a:r>
            <a:r>
              <a:rPr lang="en-US" sz="2400" baseline="30000" dirty="0" smtClean="0"/>
              <a:t>33</a:t>
            </a:r>
            <a:r>
              <a:rPr lang="en-US" sz="2400" dirty="0" smtClean="0"/>
              <a:t>	</a:t>
            </a:r>
          </a:p>
          <a:p>
            <a:pPr lvl="2"/>
            <a:r>
              <a:rPr lang="en-US" sz="2200" dirty="0" smtClean="0"/>
              <a:t>Late trunk rotation</a:t>
            </a:r>
            <a:r>
              <a:rPr lang="en-US" sz="2200" baseline="30000" dirty="0" smtClean="0"/>
              <a:t>33</a:t>
            </a:r>
            <a:endParaRPr lang="en-US" sz="2200" dirty="0" smtClean="0"/>
          </a:p>
          <a:p>
            <a:pPr lvl="2"/>
            <a:r>
              <a:rPr lang="en-US" sz="2200" dirty="0" smtClean="0"/>
              <a:t>Reduced shoulder ER</a:t>
            </a:r>
            <a:r>
              <a:rPr lang="en-US" sz="2200" baseline="30000" dirty="0" smtClean="0"/>
              <a:t>19,33</a:t>
            </a:r>
            <a:endParaRPr lang="en-US" sz="2200" dirty="0" smtClean="0"/>
          </a:p>
          <a:p>
            <a:pPr lvl="2"/>
            <a:r>
              <a:rPr lang="en-US" sz="2200" dirty="0" smtClean="0"/>
              <a:t>Excessive elbow flexion</a:t>
            </a:r>
            <a:r>
              <a:rPr lang="en-US" sz="2200" cap="all" baseline="30000" dirty="0" smtClean="0"/>
              <a:t>33</a:t>
            </a:r>
            <a:endParaRPr lang="en-US" sz="2200" dirty="0" smtClean="0"/>
          </a:p>
          <a:p>
            <a:pPr lvl="1"/>
            <a:r>
              <a:rPr lang="en-US" sz="2400" dirty="0" smtClean="0"/>
              <a:t>Greater shoulder abduction ROM</a:t>
            </a:r>
            <a:r>
              <a:rPr lang="en-US" sz="2400" baseline="30000" dirty="0" smtClean="0"/>
              <a:t>19</a:t>
            </a:r>
            <a:endParaRPr lang="en-US" sz="2400" dirty="0" smtClean="0"/>
          </a:p>
          <a:p>
            <a:pPr lvl="1"/>
            <a:r>
              <a:rPr lang="en-US" sz="2400" dirty="0" smtClean="0"/>
              <a:t>Higher mean peak horizontal adduction angular velocities19</a:t>
            </a:r>
          </a:p>
          <a:p>
            <a:pPr lvl="1"/>
            <a:r>
              <a:rPr lang="en-US" sz="2400" dirty="0" smtClean="0"/>
              <a:t>Reduced elbow flexion in late cocking and early acceleration</a:t>
            </a:r>
            <a:r>
              <a:rPr lang="en-US" sz="2400" baseline="30000" dirty="0" smtClean="0"/>
              <a:t>19</a:t>
            </a:r>
          </a:p>
          <a:p>
            <a:pPr marL="0" indent="0">
              <a:buNone/>
            </a:pPr>
            <a:endParaRPr lang="en-US" sz="2400" dirty="0" smtClean="0"/>
          </a:p>
          <a:p>
            <a:pPr lvl="1"/>
            <a:endParaRPr lang="en-US" sz="2400" dirty="0"/>
          </a:p>
        </p:txBody>
      </p:sp>
      <p:sp>
        <p:nvSpPr>
          <p:cNvPr id="4" name="Rectangle 3"/>
          <p:cNvSpPr/>
          <p:nvPr/>
        </p:nvSpPr>
        <p:spPr>
          <a:xfrm>
            <a:off x="11128248" y="0"/>
            <a:ext cx="45719" cy="415864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273425" y="0"/>
            <a:ext cx="338202" cy="642585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430017" y="3645074"/>
            <a:ext cx="4233797" cy="3870542"/>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262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Recommendations to reduce risk:</a:t>
            </a:r>
            <a:endParaRPr lang="en-US" u="sng" dirty="0"/>
          </a:p>
        </p:txBody>
      </p:sp>
      <p:sp>
        <p:nvSpPr>
          <p:cNvPr id="3" name="Content Placeholder 2"/>
          <p:cNvSpPr>
            <a:spLocks noGrp="1"/>
          </p:cNvSpPr>
          <p:nvPr>
            <p:ph idx="1"/>
          </p:nvPr>
        </p:nvSpPr>
        <p:spPr>
          <a:xfrm>
            <a:off x="1069848" y="1946043"/>
            <a:ext cx="10058400" cy="4050792"/>
          </a:xfrm>
        </p:spPr>
        <p:txBody>
          <a:bodyPr>
            <a:normAutofit/>
          </a:bodyPr>
          <a:lstStyle/>
          <a:p>
            <a:r>
              <a:rPr lang="en-US" sz="2400" b="1" u="sng" dirty="0" smtClean="0"/>
              <a:t>Establishing a research supported pitch count for games</a:t>
            </a:r>
            <a:r>
              <a:rPr lang="en-US" sz="2400" b="1" u="sng" baseline="30000" dirty="0" smtClean="0"/>
              <a:t>32</a:t>
            </a:r>
            <a:endParaRPr lang="en-US" sz="2400" b="1" u="sng" dirty="0" smtClean="0"/>
          </a:p>
          <a:p>
            <a:r>
              <a:rPr lang="en-US" sz="2400" dirty="0" smtClean="0"/>
              <a:t>Extra day of rest between games</a:t>
            </a:r>
            <a:r>
              <a:rPr lang="en-US" sz="2400" baseline="30000" dirty="0" smtClean="0"/>
              <a:t>32</a:t>
            </a:r>
            <a:endParaRPr lang="en-US" sz="2400" dirty="0" smtClean="0"/>
          </a:p>
          <a:p>
            <a:r>
              <a:rPr lang="en-US" sz="2400" dirty="0" smtClean="0"/>
              <a:t>Increasing to 6-man pitching rotations</a:t>
            </a:r>
            <a:r>
              <a:rPr lang="en-US" sz="2400" baseline="30000" dirty="0" smtClean="0"/>
              <a:t>32</a:t>
            </a:r>
            <a:r>
              <a:rPr lang="en-US" sz="2400" dirty="0" smtClean="0"/>
              <a:t> </a:t>
            </a:r>
          </a:p>
          <a:p>
            <a:r>
              <a:rPr lang="en-US" sz="2400" dirty="0" smtClean="0"/>
              <a:t>Increased repertoire of pitches</a:t>
            </a:r>
            <a:r>
              <a:rPr lang="en-US" sz="2400" baseline="30000" dirty="0" smtClean="0"/>
              <a:t>32</a:t>
            </a:r>
          </a:p>
          <a:p>
            <a:r>
              <a:rPr lang="en-US" sz="2400" dirty="0" smtClean="0"/>
              <a:t>Proper pitching mechanics</a:t>
            </a:r>
            <a:r>
              <a:rPr lang="en-US" sz="2400" baseline="30000" dirty="0" smtClean="0"/>
              <a:t>19,33</a:t>
            </a:r>
            <a:endParaRPr lang="en-US" sz="2400" dirty="0"/>
          </a:p>
        </p:txBody>
      </p:sp>
      <p:sp>
        <p:nvSpPr>
          <p:cNvPr id="4" name="Rectangle 3"/>
          <p:cNvSpPr/>
          <p:nvPr/>
        </p:nvSpPr>
        <p:spPr>
          <a:xfrm>
            <a:off x="11128248" y="0"/>
            <a:ext cx="45719" cy="415864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273425" y="0"/>
            <a:ext cx="338202" cy="642585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430017" y="3645074"/>
            <a:ext cx="4233797" cy="3870542"/>
          </a:xfrm>
          <a:prstGeom prst="ellipse">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0850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Diagnosis</a:t>
            </a:r>
            <a:endParaRPr lang="en-US" dirty="0"/>
          </a:p>
        </p:txBody>
      </p:sp>
      <p:sp>
        <p:nvSpPr>
          <p:cNvPr id="3" name="Subtitle 2"/>
          <p:cNvSpPr>
            <a:spLocks noGrp="1"/>
          </p:cNvSpPr>
          <p:nvPr>
            <p:ph type="subTitle" idx="1"/>
          </p:nvPr>
        </p:nvSpPr>
        <p:spPr/>
        <p:txBody>
          <a:bodyPr/>
          <a:lstStyle/>
          <a:p>
            <a:r>
              <a:rPr lang="en-US" dirty="0" smtClean="0"/>
              <a:t>A proper diagnosis is essential for a good prognosis </a:t>
            </a:r>
            <a:endParaRPr lang="en-US" dirty="0"/>
          </a:p>
        </p:txBody>
      </p:sp>
    </p:spTree>
    <p:extLst>
      <p:ext uri="{BB962C8B-B14F-4D97-AF65-F5344CB8AC3E}">
        <p14:creationId xmlns:p14="http://schemas.microsoft.com/office/powerpoint/2010/main" val="2156558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376740" y="5749447"/>
            <a:ext cx="1815260" cy="99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025529" y="2756571"/>
            <a:ext cx="5602401" cy="3610668"/>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18341" y="2756571"/>
            <a:ext cx="5602401" cy="3610668"/>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8340" y="146159"/>
            <a:ext cx="10058400" cy="1609344"/>
          </a:xfrm>
        </p:spPr>
        <p:txBody>
          <a:bodyPr/>
          <a:lstStyle/>
          <a:p>
            <a:r>
              <a:rPr lang="en-US" u="sng" dirty="0" smtClean="0"/>
              <a:t>Subjective Examination:</a:t>
            </a:r>
            <a:r>
              <a:rPr lang="en-US" baseline="30000" dirty="0" smtClean="0"/>
              <a:t>36,37,38</a:t>
            </a:r>
            <a:r>
              <a:rPr lang="en-US" u="sng" dirty="0" smtClean="0"/>
              <a:t> </a:t>
            </a:r>
            <a:endParaRPr lang="en-US" u="sng" dirty="0"/>
          </a:p>
        </p:txBody>
      </p:sp>
      <p:sp>
        <p:nvSpPr>
          <p:cNvPr id="4" name="Content Placeholder 3"/>
          <p:cNvSpPr>
            <a:spLocks noGrp="1"/>
          </p:cNvSpPr>
          <p:nvPr>
            <p:ph sz="half" idx="2"/>
          </p:nvPr>
        </p:nvSpPr>
        <p:spPr>
          <a:xfrm>
            <a:off x="6384715" y="2858586"/>
            <a:ext cx="5243215" cy="4188884"/>
          </a:xfrm>
        </p:spPr>
        <p:txBody>
          <a:bodyPr>
            <a:noAutofit/>
          </a:bodyPr>
          <a:lstStyle/>
          <a:p>
            <a:pPr>
              <a:buClr>
                <a:schemeClr val="bg1"/>
              </a:buClr>
            </a:pPr>
            <a:r>
              <a:rPr lang="en-US" sz="2400" dirty="0" smtClean="0">
                <a:solidFill>
                  <a:schemeClr val="bg1"/>
                </a:solidFill>
              </a:rPr>
              <a:t>Decreased velocity, control, endurance, or loss of ability to throw</a:t>
            </a:r>
            <a:r>
              <a:rPr lang="en-US" sz="2400" baseline="30000" dirty="0" smtClean="0">
                <a:solidFill>
                  <a:schemeClr val="bg1"/>
                </a:solidFill>
              </a:rPr>
              <a:t>24</a:t>
            </a:r>
            <a:endParaRPr lang="en-US" sz="2400" dirty="0" smtClean="0">
              <a:solidFill>
                <a:schemeClr val="bg1"/>
              </a:solidFill>
            </a:endParaRPr>
          </a:p>
          <a:p>
            <a:pPr>
              <a:buClr>
                <a:schemeClr val="bg1"/>
              </a:buClr>
            </a:pPr>
            <a:r>
              <a:rPr lang="en-US" sz="2400" dirty="0" smtClean="0">
                <a:solidFill>
                  <a:schemeClr val="bg1"/>
                </a:solidFill>
              </a:rPr>
              <a:t>Pain in m</a:t>
            </a:r>
            <a:r>
              <a:rPr lang="en-US" sz="2200" dirty="0" smtClean="0">
                <a:solidFill>
                  <a:schemeClr val="bg1"/>
                </a:solidFill>
              </a:rPr>
              <a:t>edial or posterior elbow pain</a:t>
            </a:r>
            <a:r>
              <a:rPr lang="en-US" sz="2200" dirty="0">
                <a:solidFill>
                  <a:schemeClr val="bg1"/>
                </a:solidFill>
              </a:rPr>
              <a:t> </a:t>
            </a:r>
            <a:r>
              <a:rPr lang="en-US" sz="2200" dirty="0" smtClean="0">
                <a:solidFill>
                  <a:schemeClr val="bg1"/>
                </a:solidFill>
              </a:rPr>
              <a:t>during</a:t>
            </a:r>
          </a:p>
          <a:p>
            <a:pPr lvl="2">
              <a:buClr>
                <a:schemeClr val="bg1"/>
              </a:buClr>
            </a:pPr>
            <a:r>
              <a:rPr lang="en-US" sz="2200" dirty="0" smtClean="0">
                <a:solidFill>
                  <a:schemeClr val="bg1"/>
                </a:solidFill>
              </a:rPr>
              <a:t>late cocking</a:t>
            </a:r>
          </a:p>
          <a:p>
            <a:pPr lvl="2">
              <a:buClr>
                <a:schemeClr val="bg1"/>
              </a:buClr>
            </a:pPr>
            <a:r>
              <a:rPr lang="en-US" sz="2200" dirty="0" smtClean="0">
                <a:solidFill>
                  <a:schemeClr val="bg1"/>
                </a:solidFill>
              </a:rPr>
              <a:t>acceleration </a:t>
            </a:r>
          </a:p>
          <a:p>
            <a:pPr lvl="2">
              <a:buClr>
                <a:schemeClr val="bg1"/>
              </a:buClr>
            </a:pPr>
            <a:r>
              <a:rPr lang="en-US" sz="2200" dirty="0" smtClean="0">
                <a:solidFill>
                  <a:schemeClr val="bg1"/>
                </a:solidFill>
              </a:rPr>
              <a:t>deceleration</a:t>
            </a:r>
          </a:p>
        </p:txBody>
      </p:sp>
      <p:sp>
        <p:nvSpPr>
          <p:cNvPr id="7" name="TextBox 6"/>
          <p:cNvSpPr txBox="1"/>
          <p:nvPr/>
        </p:nvSpPr>
        <p:spPr>
          <a:xfrm>
            <a:off x="318340" y="1323072"/>
            <a:ext cx="11454559" cy="830997"/>
          </a:xfrm>
          <a:prstGeom prst="rect">
            <a:avLst/>
          </a:prstGeom>
          <a:noFill/>
        </p:spPr>
        <p:txBody>
          <a:bodyPr wrap="square" rtlCol="0">
            <a:spAutoFit/>
          </a:bodyPr>
          <a:lstStyle/>
          <a:p>
            <a:r>
              <a:rPr lang="en-US" sz="2400" dirty="0" smtClean="0"/>
              <a:t>Follow typical subjective and objective examination, being sure to take a thorough history. Combine findings with imaging results. </a:t>
            </a:r>
            <a:endParaRPr lang="en-US" sz="2400" dirty="0"/>
          </a:p>
        </p:txBody>
      </p:sp>
      <p:sp>
        <p:nvSpPr>
          <p:cNvPr id="9" name="TextBox 8"/>
          <p:cNvSpPr txBox="1"/>
          <p:nvPr/>
        </p:nvSpPr>
        <p:spPr>
          <a:xfrm>
            <a:off x="710786" y="2858586"/>
            <a:ext cx="5001082" cy="3847207"/>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2400" u="sng" dirty="0" smtClean="0">
                <a:solidFill>
                  <a:schemeClr val="bg1"/>
                </a:solidFill>
              </a:rPr>
              <a:t>Acute: </a:t>
            </a:r>
            <a:r>
              <a:rPr lang="en-US" sz="2400" dirty="0" smtClean="0">
                <a:solidFill>
                  <a:schemeClr val="bg1"/>
                </a:solidFill>
              </a:rPr>
              <a:t>sudden “pop” followed by a drop in velocity </a:t>
            </a:r>
          </a:p>
          <a:p>
            <a:pPr marL="342900" indent="-342900">
              <a:buClr>
                <a:schemeClr val="bg1"/>
              </a:buClr>
              <a:buFont typeface="Wingdings" panose="05000000000000000000" pitchFamily="2" charset="2"/>
              <a:buChar char="§"/>
            </a:pPr>
            <a:r>
              <a:rPr lang="en-US" sz="2400" u="sng" dirty="0" smtClean="0">
                <a:solidFill>
                  <a:schemeClr val="bg1"/>
                </a:solidFill>
              </a:rPr>
              <a:t>Chronic (more common): </a:t>
            </a:r>
          </a:p>
          <a:p>
            <a:pPr marL="800100" lvl="1" indent="-342900">
              <a:buClr>
                <a:schemeClr val="bg1"/>
              </a:buClr>
              <a:buFont typeface="Wingdings" panose="05000000000000000000" pitchFamily="2" charset="2"/>
              <a:buChar char="§"/>
            </a:pPr>
            <a:r>
              <a:rPr lang="en-US" sz="2200" dirty="0" smtClean="0">
                <a:solidFill>
                  <a:schemeClr val="bg1"/>
                </a:solidFill>
              </a:rPr>
              <a:t>medial and/or posteromedial elbow pain for 1+ year</a:t>
            </a:r>
          </a:p>
          <a:p>
            <a:pPr marL="800100" lvl="1" indent="-342900">
              <a:buClr>
                <a:schemeClr val="bg1"/>
              </a:buClr>
              <a:buFont typeface="Wingdings" panose="05000000000000000000" pitchFamily="2" charset="2"/>
              <a:buChar char="§"/>
            </a:pPr>
            <a:r>
              <a:rPr lang="en-US" sz="2200" dirty="0">
                <a:solidFill>
                  <a:schemeClr val="bg1"/>
                </a:solidFill>
              </a:rPr>
              <a:t>diminished accuracy, velocity, control, stamina, and/or </a:t>
            </a:r>
            <a:r>
              <a:rPr lang="en-US" sz="2200" dirty="0" smtClean="0">
                <a:solidFill>
                  <a:schemeClr val="bg1"/>
                </a:solidFill>
              </a:rPr>
              <a:t>strength</a:t>
            </a:r>
          </a:p>
          <a:p>
            <a:pPr marL="800100" lvl="1" indent="-342900">
              <a:buClr>
                <a:schemeClr val="bg1"/>
              </a:buClr>
              <a:buFont typeface="Wingdings" panose="05000000000000000000" pitchFamily="2" charset="2"/>
              <a:buChar char="§"/>
            </a:pPr>
            <a:r>
              <a:rPr lang="en-US" sz="2200" dirty="0" smtClean="0">
                <a:solidFill>
                  <a:schemeClr val="bg1"/>
                </a:solidFill>
              </a:rPr>
              <a:t>Ulnar nerve symptoms </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a:p>
        </p:txBody>
      </p:sp>
      <p:sp>
        <p:nvSpPr>
          <p:cNvPr id="5" name="Text Placeholder 4"/>
          <p:cNvSpPr>
            <a:spLocks noGrp="1"/>
          </p:cNvSpPr>
          <p:nvPr>
            <p:ph type="body" idx="1"/>
          </p:nvPr>
        </p:nvSpPr>
        <p:spPr>
          <a:xfrm>
            <a:off x="710786" y="2218506"/>
            <a:ext cx="4754880" cy="640080"/>
          </a:xfrm>
        </p:spPr>
        <p:txBody>
          <a:bodyPr>
            <a:normAutofit/>
          </a:bodyPr>
          <a:lstStyle/>
          <a:p>
            <a:pPr algn="ctr"/>
            <a:r>
              <a:rPr lang="en-US" sz="2400" u="sng" dirty="0" smtClean="0">
                <a:solidFill>
                  <a:srgbClr val="B83F32"/>
                </a:solidFill>
              </a:rPr>
              <a:t>History of Present Condition </a:t>
            </a:r>
            <a:endParaRPr lang="en-US" sz="2400" u="sng" dirty="0">
              <a:solidFill>
                <a:srgbClr val="B83F32"/>
              </a:solidFill>
            </a:endParaRPr>
          </a:p>
        </p:txBody>
      </p:sp>
      <p:sp>
        <p:nvSpPr>
          <p:cNvPr id="8" name="Text Placeholder 4"/>
          <p:cNvSpPr>
            <a:spLocks noGrp="1"/>
          </p:cNvSpPr>
          <p:nvPr>
            <p:ph type="body" idx="1"/>
          </p:nvPr>
        </p:nvSpPr>
        <p:spPr>
          <a:xfrm>
            <a:off x="6484923" y="2218506"/>
            <a:ext cx="4441112" cy="640080"/>
          </a:xfrm>
        </p:spPr>
        <p:txBody>
          <a:bodyPr>
            <a:normAutofit/>
          </a:bodyPr>
          <a:lstStyle/>
          <a:p>
            <a:pPr algn="ctr"/>
            <a:r>
              <a:rPr lang="en-US" sz="2400" u="sng" dirty="0" smtClean="0">
                <a:solidFill>
                  <a:srgbClr val="B83F32"/>
                </a:solidFill>
              </a:rPr>
              <a:t>Symptoms (both):</a:t>
            </a:r>
            <a:endParaRPr lang="en-US" sz="2400" u="sng" dirty="0">
              <a:solidFill>
                <a:srgbClr val="B83F32"/>
              </a:solidFill>
            </a:endParaRPr>
          </a:p>
        </p:txBody>
      </p:sp>
    </p:spTree>
    <p:extLst>
      <p:ext uri="{BB962C8B-B14F-4D97-AF65-F5344CB8AC3E}">
        <p14:creationId xmlns:p14="http://schemas.microsoft.com/office/powerpoint/2010/main" val="33128906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376740" y="5749447"/>
            <a:ext cx="1815260" cy="99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025529" y="2756571"/>
            <a:ext cx="5602401" cy="2892667"/>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18341" y="2756571"/>
            <a:ext cx="5602401" cy="2892667"/>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8340" y="146159"/>
            <a:ext cx="10058400" cy="1609344"/>
          </a:xfrm>
        </p:spPr>
        <p:txBody>
          <a:bodyPr/>
          <a:lstStyle/>
          <a:p>
            <a:r>
              <a:rPr lang="en-US" u="sng" dirty="0" smtClean="0"/>
              <a:t>Objective Examination:</a:t>
            </a:r>
            <a:r>
              <a:rPr lang="en-US" baseline="30000" dirty="0" smtClean="0"/>
              <a:t>36</a:t>
            </a:r>
            <a:r>
              <a:rPr lang="en-US" u="sng" dirty="0" smtClean="0"/>
              <a:t> </a:t>
            </a:r>
            <a:endParaRPr lang="en-US" u="sng" dirty="0"/>
          </a:p>
        </p:txBody>
      </p:sp>
      <p:sp>
        <p:nvSpPr>
          <p:cNvPr id="4" name="Content Placeholder 3"/>
          <p:cNvSpPr>
            <a:spLocks noGrp="1"/>
          </p:cNvSpPr>
          <p:nvPr>
            <p:ph sz="half" idx="2"/>
          </p:nvPr>
        </p:nvSpPr>
        <p:spPr>
          <a:xfrm>
            <a:off x="6384715" y="2858586"/>
            <a:ext cx="5243215" cy="4188884"/>
          </a:xfrm>
        </p:spPr>
        <p:txBody>
          <a:bodyPr>
            <a:noAutofit/>
          </a:bodyPr>
          <a:lstStyle/>
          <a:p>
            <a:pPr>
              <a:buClr>
                <a:schemeClr val="bg1"/>
              </a:buClr>
            </a:pPr>
            <a:r>
              <a:rPr lang="en-US" sz="2400" dirty="0">
                <a:solidFill>
                  <a:schemeClr val="bg1"/>
                </a:solidFill>
              </a:rPr>
              <a:t>Valgus Stress Test</a:t>
            </a:r>
          </a:p>
          <a:p>
            <a:pPr>
              <a:buClr>
                <a:schemeClr val="bg1"/>
              </a:buClr>
            </a:pPr>
            <a:r>
              <a:rPr lang="en-US" sz="2400" dirty="0">
                <a:solidFill>
                  <a:schemeClr val="bg1"/>
                </a:solidFill>
              </a:rPr>
              <a:t>Milking Maneuver </a:t>
            </a:r>
          </a:p>
          <a:p>
            <a:pPr>
              <a:buClr>
                <a:schemeClr val="bg1"/>
              </a:buClr>
            </a:pPr>
            <a:r>
              <a:rPr lang="en-US" sz="2400" dirty="0">
                <a:solidFill>
                  <a:schemeClr val="bg1"/>
                </a:solidFill>
              </a:rPr>
              <a:t>Moving Valgus Stress Test </a:t>
            </a:r>
          </a:p>
          <a:p>
            <a:pPr>
              <a:buClr>
                <a:schemeClr val="bg1"/>
              </a:buClr>
            </a:pPr>
            <a:endParaRPr lang="en-US" sz="2000" dirty="0" smtClean="0">
              <a:solidFill>
                <a:schemeClr val="bg1"/>
              </a:solidFill>
            </a:endParaRPr>
          </a:p>
        </p:txBody>
      </p:sp>
      <p:sp>
        <p:nvSpPr>
          <p:cNvPr id="7" name="TextBox 6"/>
          <p:cNvSpPr txBox="1"/>
          <p:nvPr/>
        </p:nvSpPr>
        <p:spPr>
          <a:xfrm>
            <a:off x="318340" y="1323072"/>
            <a:ext cx="11454559" cy="830997"/>
          </a:xfrm>
          <a:prstGeom prst="rect">
            <a:avLst/>
          </a:prstGeom>
          <a:noFill/>
        </p:spPr>
        <p:txBody>
          <a:bodyPr wrap="square" rtlCol="0">
            <a:spAutoFit/>
          </a:bodyPr>
          <a:lstStyle/>
          <a:p>
            <a:r>
              <a:rPr lang="en-US" sz="2400" dirty="0" smtClean="0"/>
              <a:t>Follow typical subjective and objective examination, being sure to take a thorough history. Combine findings with imaging results. </a:t>
            </a:r>
            <a:endParaRPr lang="en-US" sz="2400" dirty="0"/>
          </a:p>
        </p:txBody>
      </p:sp>
      <p:sp>
        <p:nvSpPr>
          <p:cNvPr id="9" name="TextBox 8"/>
          <p:cNvSpPr txBox="1"/>
          <p:nvPr/>
        </p:nvSpPr>
        <p:spPr>
          <a:xfrm>
            <a:off x="710786" y="2858586"/>
            <a:ext cx="5001082" cy="3231654"/>
          </a:xfrm>
          <a:prstGeom prst="rect">
            <a:avLst/>
          </a:prstGeom>
          <a:noFill/>
        </p:spPr>
        <p:txBody>
          <a:bodyPr wrap="square" rtlCol="0">
            <a:spAutoFit/>
          </a:bodyPr>
          <a:lstStyle/>
          <a:p>
            <a:pPr marL="285750" indent="-285750">
              <a:buClr>
                <a:schemeClr val="bg1"/>
              </a:buClr>
              <a:buFont typeface="Wingdings" panose="05000000000000000000" pitchFamily="2" charset="2"/>
              <a:buChar char="§"/>
            </a:pPr>
            <a:r>
              <a:rPr lang="en-US" sz="2400" dirty="0">
                <a:solidFill>
                  <a:schemeClr val="bg1"/>
                </a:solidFill>
              </a:rPr>
              <a:t>TTP at or near UCL origin</a:t>
            </a:r>
          </a:p>
          <a:p>
            <a:pPr marL="742950" lvl="1" indent="-285750">
              <a:buClr>
                <a:schemeClr val="bg1"/>
              </a:buClr>
              <a:buFont typeface="Wingdings" panose="05000000000000000000" pitchFamily="2" charset="2"/>
              <a:buChar char="§"/>
            </a:pPr>
            <a:r>
              <a:rPr lang="en-US" sz="2200" dirty="0">
                <a:solidFill>
                  <a:schemeClr val="bg1"/>
                </a:solidFill>
              </a:rPr>
              <a:t>Possibly TTP in posteromedial elbow </a:t>
            </a:r>
            <a:endParaRPr lang="en-US" sz="2200" dirty="0" smtClean="0">
              <a:solidFill>
                <a:schemeClr val="bg1"/>
              </a:solidFill>
            </a:endParaRPr>
          </a:p>
          <a:p>
            <a:pPr marL="285750" indent="-285750">
              <a:buClr>
                <a:schemeClr val="bg1"/>
              </a:buClr>
              <a:buFont typeface="Wingdings" panose="05000000000000000000" pitchFamily="2" charset="2"/>
              <a:buChar char="§"/>
            </a:pPr>
            <a:r>
              <a:rPr lang="en-US" sz="2400" dirty="0" smtClean="0">
                <a:solidFill>
                  <a:schemeClr val="bg1"/>
                </a:solidFill>
              </a:rPr>
              <a:t>Assess </a:t>
            </a:r>
            <a:r>
              <a:rPr lang="en-US" sz="2400" dirty="0">
                <a:solidFill>
                  <a:schemeClr val="bg1"/>
                </a:solidFill>
              </a:rPr>
              <a:t>integrity of flexor-pronator mass</a:t>
            </a:r>
          </a:p>
          <a:p>
            <a:pPr marL="285750" indent="-285750">
              <a:buClr>
                <a:schemeClr val="bg1"/>
              </a:buClr>
              <a:buFont typeface="Wingdings" panose="05000000000000000000" pitchFamily="2" charset="2"/>
              <a:buChar char="§"/>
            </a:pPr>
            <a:r>
              <a:rPr lang="en-US" sz="2400" dirty="0">
                <a:solidFill>
                  <a:schemeClr val="bg1"/>
                </a:solidFill>
              </a:rPr>
              <a:t>Evaluate for cubital tunnel syndrome </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a:p>
        </p:txBody>
      </p:sp>
      <p:sp>
        <p:nvSpPr>
          <p:cNvPr id="5" name="Text Placeholder 4"/>
          <p:cNvSpPr>
            <a:spLocks noGrp="1"/>
          </p:cNvSpPr>
          <p:nvPr>
            <p:ph type="body" idx="1"/>
          </p:nvPr>
        </p:nvSpPr>
        <p:spPr>
          <a:xfrm>
            <a:off x="710786" y="2218506"/>
            <a:ext cx="4754880" cy="640080"/>
          </a:xfrm>
        </p:spPr>
        <p:txBody>
          <a:bodyPr>
            <a:normAutofit/>
          </a:bodyPr>
          <a:lstStyle/>
          <a:p>
            <a:pPr algn="ctr"/>
            <a:r>
              <a:rPr lang="en-US" sz="2400" u="sng" dirty="0" smtClean="0">
                <a:solidFill>
                  <a:srgbClr val="B83F32"/>
                </a:solidFill>
              </a:rPr>
              <a:t>Inspection</a:t>
            </a:r>
            <a:endParaRPr lang="en-US" sz="2400" u="sng" dirty="0">
              <a:solidFill>
                <a:srgbClr val="B83F32"/>
              </a:solidFill>
            </a:endParaRPr>
          </a:p>
        </p:txBody>
      </p:sp>
      <p:sp>
        <p:nvSpPr>
          <p:cNvPr id="8" name="Text Placeholder 4"/>
          <p:cNvSpPr>
            <a:spLocks noGrp="1"/>
          </p:cNvSpPr>
          <p:nvPr>
            <p:ph type="body" idx="1"/>
          </p:nvPr>
        </p:nvSpPr>
        <p:spPr>
          <a:xfrm>
            <a:off x="6484923" y="2218506"/>
            <a:ext cx="4441112" cy="640080"/>
          </a:xfrm>
        </p:spPr>
        <p:txBody>
          <a:bodyPr>
            <a:normAutofit/>
          </a:bodyPr>
          <a:lstStyle/>
          <a:p>
            <a:pPr algn="ctr"/>
            <a:r>
              <a:rPr lang="en-US" sz="2400" u="sng" dirty="0" smtClean="0">
                <a:solidFill>
                  <a:srgbClr val="B83F32"/>
                </a:solidFill>
              </a:rPr>
              <a:t>Special Tests</a:t>
            </a:r>
            <a:endParaRPr lang="en-US" sz="2400" u="sng" dirty="0">
              <a:solidFill>
                <a:srgbClr val="B83F32"/>
              </a:solidFill>
            </a:endParaRPr>
          </a:p>
        </p:txBody>
      </p:sp>
    </p:spTree>
    <p:extLst>
      <p:ext uri="{BB962C8B-B14F-4D97-AF65-F5344CB8AC3E}">
        <p14:creationId xmlns:p14="http://schemas.microsoft.com/office/powerpoint/2010/main" val="23753017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16933"/>
            <a:ext cx="3200400" cy="733213"/>
          </a:xfrm>
        </p:spPr>
        <p:txBody>
          <a:bodyPr/>
          <a:lstStyle/>
          <a:p>
            <a:pPr algn="ctr"/>
            <a:r>
              <a:rPr lang="en-US" u="sng" dirty="0" smtClean="0"/>
              <a:t>Imaging</a:t>
            </a:r>
            <a:r>
              <a:rPr lang="en-US" baseline="30000" dirty="0" smtClean="0"/>
              <a:t>36</a:t>
            </a:r>
            <a:endParaRPr lang="en-US" dirty="0"/>
          </a:p>
        </p:txBody>
      </p:sp>
      <p:sp>
        <p:nvSpPr>
          <p:cNvPr id="4" name="Text Placeholder 3"/>
          <p:cNvSpPr>
            <a:spLocks noGrp="1"/>
          </p:cNvSpPr>
          <p:nvPr>
            <p:ph type="body" sz="half" idx="2"/>
          </p:nvPr>
        </p:nvSpPr>
        <p:spPr>
          <a:xfrm>
            <a:off x="8549640" y="674990"/>
            <a:ext cx="3642360" cy="3291840"/>
          </a:xfrm>
        </p:spPr>
        <p:txBody>
          <a:bodyPr>
            <a:noAutofit/>
          </a:bodyPr>
          <a:lstStyle/>
          <a:p>
            <a:r>
              <a:rPr lang="en-US" sz="2000" b="1" u="sng" dirty="0" smtClean="0">
                <a:solidFill>
                  <a:srgbClr val="B83F32"/>
                </a:solidFill>
              </a:rPr>
              <a:t>X-rays</a:t>
            </a:r>
          </a:p>
          <a:p>
            <a:pPr marL="285750" indent="-285750">
              <a:buFont typeface="Arial" panose="020B0604020202020204" pitchFamily="34" charset="0"/>
              <a:buChar char="•"/>
            </a:pPr>
            <a:r>
              <a:rPr lang="en-US" sz="1800" dirty="0" smtClean="0">
                <a:solidFill>
                  <a:srgbClr val="B83F32"/>
                </a:solidFill>
              </a:rPr>
              <a:t>posteromedial osteophyte secondary to valgus extension overload </a:t>
            </a:r>
          </a:p>
          <a:p>
            <a:r>
              <a:rPr lang="en-US" sz="2000" b="1" u="sng" dirty="0" smtClean="0">
                <a:solidFill>
                  <a:srgbClr val="B83F32"/>
                </a:solidFill>
              </a:rPr>
              <a:t>MRI</a:t>
            </a:r>
            <a:r>
              <a:rPr lang="en-US" sz="2000" b="1" dirty="0" smtClean="0">
                <a:solidFill>
                  <a:srgbClr val="B83F32"/>
                </a:solidFill>
              </a:rPr>
              <a:t> </a:t>
            </a:r>
          </a:p>
          <a:p>
            <a:pPr marL="285750" indent="-285750">
              <a:buFont typeface="Arial" panose="020B0604020202020204" pitchFamily="34" charset="0"/>
              <a:buChar char="•"/>
            </a:pPr>
            <a:r>
              <a:rPr lang="en-US" sz="1800" dirty="0" smtClean="0">
                <a:solidFill>
                  <a:srgbClr val="B83F32"/>
                </a:solidFill>
              </a:rPr>
              <a:t>thickened ligament, calcifications, and/or tears</a:t>
            </a:r>
          </a:p>
          <a:p>
            <a:pPr marL="285750" indent="-285750">
              <a:buFont typeface="Arial" panose="020B0604020202020204" pitchFamily="34" charset="0"/>
              <a:buChar char="•"/>
            </a:pPr>
            <a:r>
              <a:rPr lang="en-US" sz="1800" dirty="0" smtClean="0">
                <a:solidFill>
                  <a:srgbClr val="B83F32"/>
                </a:solidFill>
              </a:rPr>
              <a:t>Looking for T-sign</a:t>
            </a:r>
          </a:p>
          <a:p>
            <a:r>
              <a:rPr lang="en-US" sz="2000" b="1" u="sng" dirty="0" smtClean="0">
                <a:solidFill>
                  <a:srgbClr val="B83F32"/>
                </a:solidFill>
              </a:rPr>
              <a:t>MRA</a:t>
            </a:r>
          </a:p>
          <a:p>
            <a:pPr marL="285750" indent="-285750">
              <a:buFont typeface="Arial" panose="020B0604020202020204" pitchFamily="34" charset="0"/>
              <a:buChar char="•"/>
            </a:pPr>
            <a:r>
              <a:rPr lang="en-US" sz="1800" dirty="0" smtClean="0">
                <a:solidFill>
                  <a:srgbClr val="B83F32"/>
                </a:solidFill>
              </a:rPr>
              <a:t>Can diagnose full and partial-undersurface tears</a:t>
            </a:r>
          </a:p>
          <a:p>
            <a:pPr marL="285750" indent="-285750">
              <a:buFont typeface="Arial" panose="020B0604020202020204" pitchFamily="34" charset="0"/>
              <a:buChar char="•"/>
            </a:pPr>
            <a:r>
              <a:rPr lang="en-US" sz="1800" dirty="0" smtClean="0">
                <a:solidFill>
                  <a:srgbClr val="B83F32"/>
                </a:solidFill>
              </a:rPr>
              <a:t>Looking for a T-sign</a:t>
            </a:r>
          </a:p>
          <a:p>
            <a:r>
              <a:rPr lang="en-US" sz="2000" b="1" u="sng" dirty="0" smtClean="0">
                <a:solidFill>
                  <a:srgbClr val="B83F32"/>
                </a:solidFill>
              </a:rPr>
              <a:t>Dynamic US</a:t>
            </a:r>
          </a:p>
          <a:p>
            <a:pPr marL="285750" indent="-285750">
              <a:buFont typeface="Arial" panose="020B0604020202020204" pitchFamily="34" charset="0"/>
              <a:buChar char="•"/>
            </a:pPr>
            <a:r>
              <a:rPr lang="en-US" sz="1800" dirty="0" smtClean="0">
                <a:solidFill>
                  <a:srgbClr val="B83F32"/>
                </a:solidFill>
              </a:rPr>
              <a:t>Not very accurate</a:t>
            </a:r>
          </a:p>
          <a:p>
            <a:pPr marL="285750" indent="-285750">
              <a:buFont typeface="Arial" panose="020B0604020202020204" pitchFamily="34" charset="0"/>
              <a:buChar char="•"/>
            </a:pPr>
            <a:r>
              <a:rPr lang="en-US" sz="1800" dirty="0" smtClean="0">
                <a:solidFill>
                  <a:srgbClr val="B83F32"/>
                </a:solidFill>
              </a:rPr>
              <a:t>Can be used to assess laxity with valgus stress dynamically</a:t>
            </a:r>
            <a:endParaRPr lang="en-US" sz="1800" dirty="0">
              <a:solidFill>
                <a:srgbClr val="B83F32"/>
              </a:solidFill>
            </a:endParaRPr>
          </a:p>
        </p:txBody>
      </p:sp>
      <p:pic>
        <p:nvPicPr>
          <p:cNvPr id="21510" name="Picture 6" descr="http://image.slidesharecdn.com/forearmandelbowpathologies-dr-markdavies-sjsuspring2008-090528133556-phpapp02/95/forearm-and-elbow-pathologies-dr-mark-davies-sjsu-spring-2008-12-728.jpg?cb=124351794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592" r="45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 y="6514251"/>
            <a:ext cx="8303739" cy="230832"/>
          </a:xfrm>
          <a:prstGeom prst="rect">
            <a:avLst/>
          </a:prstGeom>
          <a:noFill/>
        </p:spPr>
        <p:txBody>
          <a:bodyPr wrap="square" rtlCol="0">
            <a:spAutoFit/>
          </a:bodyPr>
          <a:lstStyle/>
          <a:p>
            <a:r>
              <a:rPr lang="en-US" sz="900" dirty="0">
                <a:solidFill>
                  <a:schemeClr val="bg1"/>
                </a:solidFill>
              </a:rPr>
              <a:t>Sjsu D. Forearm and elbow pathologies. Lecture presented at: Kaiser Permanente Medical Group Santa Teresa Medical Center; Spring 2008; San Jose, Ca</a:t>
            </a:r>
            <a:r>
              <a:rPr lang="en-US" sz="900" dirty="0" smtClean="0">
                <a:solidFill>
                  <a:schemeClr val="bg1"/>
                </a:solidFill>
              </a:rPr>
              <a:t>.</a:t>
            </a:r>
            <a:endParaRPr lang="en-US" sz="900" dirty="0">
              <a:solidFill>
                <a:schemeClr val="bg1"/>
              </a:solidFill>
            </a:endParaRPr>
          </a:p>
        </p:txBody>
      </p:sp>
    </p:spTree>
    <p:extLst>
      <p:ext uri="{BB962C8B-B14F-4D97-AF65-F5344CB8AC3E}">
        <p14:creationId xmlns:p14="http://schemas.microsoft.com/office/powerpoint/2010/main" val="137551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and Biomechanical Review </a:t>
            </a:r>
            <a:endParaRPr lang="en-US" dirty="0"/>
          </a:p>
        </p:txBody>
      </p:sp>
    </p:spTree>
    <p:extLst>
      <p:ext uri="{BB962C8B-B14F-4D97-AF65-F5344CB8AC3E}">
        <p14:creationId xmlns:p14="http://schemas.microsoft.com/office/powerpoint/2010/main" val="483558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376740" y="5749447"/>
            <a:ext cx="1815260" cy="99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025529" y="2343213"/>
            <a:ext cx="5602401" cy="4258003"/>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18340" y="2343213"/>
            <a:ext cx="5602401" cy="2266364"/>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8340" y="146159"/>
            <a:ext cx="10058400" cy="1609344"/>
          </a:xfrm>
        </p:spPr>
        <p:txBody>
          <a:bodyPr/>
          <a:lstStyle/>
          <a:p>
            <a:r>
              <a:rPr lang="en-US" u="sng" dirty="0" smtClean="0"/>
              <a:t>Acute vs Chronic:</a:t>
            </a:r>
            <a:r>
              <a:rPr lang="en-US" u="sng" baseline="30000" dirty="0" smtClean="0"/>
              <a:t>25</a:t>
            </a:r>
            <a:endParaRPr lang="en-US" u="sng" dirty="0"/>
          </a:p>
        </p:txBody>
      </p:sp>
      <p:sp>
        <p:nvSpPr>
          <p:cNvPr id="4" name="Content Placeholder 3"/>
          <p:cNvSpPr>
            <a:spLocks noGrp="1"/>
          </p:cNvSpPr>
          <p:nvPr>
            <p:ph sz="half" idx="2"/>
          </p:nvPr>
        </p:nvSpPr>
        <p:spPr>
          <a:xfrm>
            <a:off x="6384715" y="2445228"/>
            <a:ext cx="5243215" cy="3579792"/>
          </a:xfrm>
        </p:spPr>
        <p:txBody>
          <a:bodyPr>
            <a:noAutofit/>
          </a:bodyPr>
          <a:lstStyle/>
          <a:p>
            <a:pPr>
              <a:buClr>
                <a:schemeClr val="bg1"/>
              </a:buClr>
            </a:pPr>
            <a:r>
              <a:rPr lang="en-US" sz="2400" dirty="0">
                <a:solidFill>
                  <a:schemeClr val="bg1"/>
                </a:solidFill>
              </a:rPr>
              <a:t>Symptoms typically present for 1+ year</a:t>
            </a:r>
          </a:p>
          <a:p>
            <a:pPr>
              <a:buClr>
                <a:schemeClr val="bg1"/>
              </a:buClr>
            </a:pPr>
            <a:r>
              <a:rPr lang="en-US" sz="2400" dirty="0">
                <a:solidFill>
                  <a:schemeClr val="bg1"/>
                </a:solidFill>
              </a:rPr>
              <a:t>Rupture of chronically attenuated ligament</a:t>
            </a:r>
          </a:p>
          <a:p>
            <a:pPr>
              <a:buClr>
                <a:schemeClr val="bg1"/>
              </a:buClr>
            </a:pPr>
            <a:r>
              <a:rPr lang="en-US" sz="2400" dirty="0">
                <a:solidFill>
                  <a:schemeClr val="bg1"/>
                </a:solidFill>
              </a:rPr>
              <a:t>Usually misdiagnosed as </a:t>
            </a:r>
            <a:r>
              <a:rPr lang="en-US" sz="2400" dirty="0" smtClean="0">
                <a:solidFill>
                  <a:schemeClr val="bg1"/>
                </a:solidFill>
              </a:rPr>
              <a:t>tendonitis</a:t>
            </a:r>
          </a:p>
          <a:p>
            <a:pPr>
              <a:buClr>
                <a:schemeClr val="bg1"/>
              </a:buClr>
            </a:pPr>
            <a:r>
              <a:rPr lang="en-US" sz="2400" dirty="0">
                <a:solidFill>
                  <a:schemeClr val="bg1"/>
                </a:solidFill>
              </a:rPr>
              <a:t>Often accompanied by</a:t>
            </a:r>
          </a:p>
          <a:p>
            <a:pPr lvl="1">
              <a:buClr>
                <a:schemeClr val="bg1"/>
              </a:buClr>
            </a:pPr>
            <a:r>
              <a:rPr lang="en-US" sz="2200" dirty="0">
                <a:solidFill>
                  <a:schemeClr val="bg1"/>
                </a:solidFill>
              </a:rPr>
              <a:t>PM impingement</a:t>
            </a:r>
          </a:p>
          <a:p>
            <a:pPr lvl="1">
              <a:buClr>
                <a:schemeClr val="bg1"/>
              </a:buClr>
            </a:pPr>
            <a:r>
              <a:rPr lang="en-US" sz="2200" dirty="0">
                <a:solidFill>
                  <a:schemeClr val="bg1"/>
                </a:solidFill>
              </a:rPr>
              <a:t>Ulnar neuropathy</a:t>
            </a:r>
          </a:p>
          <a:p>
            <a:pPr lvl="1">
              <a:buClr>
                <a:schemeClr val="bg1"/>
              </a:buClr>
            </a:pPr>
            <a:r>
              <a:rPr lang="en-US" sz="2200" dirty="0">
                <a:solidFill>
                  <a:schemeClr val="bg1"/>
                </a:solidFill>
              </a:rPr>
              <a:t>Flexor and pronator tendonitis </a:t>
            </a:r>
          </a:p>
          <a:p>
            <a:pPr>
              <a:buClr>
                <a:schemeClr val="bg1"/>
              </a:buClr>
            </a:pPr>
            <a:endParaRPr lang="en-US" sz="2400" dirty="0">
              <a:solidFill>
                <a:schemeClr val="bg1"/>
              </a:solidFill>
            </a:endParaRPr>
          </a:p>
          <a:p>
            <a:pPr>
              <a:buClr>
                <a:schemeClr val="bg1"/>
              </a:buClr>
            </a:pPr>
            <a:endParaRPr lang="en-US" sz="2000" dirty="0" smtClean="0">
              <a:solidFill>
                <a:schemeClr val="bg1"/>
              </a:solidFill>
            </a:endParaRPr>
          </a:p>
        </p:txBody>
      </p:sp>
      <p:sp>
        <p:nvSpPr>
          <p:cNvPr id="7" name="TextBox 6"/>
          <p:cNvSpPr txBox="1"/>
          <p:nvPr/>
        </p:nvSpPr>
        <p:spPr>
          <a:xfrm>
            <a:off x="318340" y="1323072"/>
            <a:ext cx="11454559" cy="461665"/>
          </a:xfrm>
          <a:prstGeom prst="rect">
            <a:avLst/>
          </a:prstGeom>
          <a:noFill/>
        </p:spPr>
        <p:txBody>
          <a:bodyPr wrap="square" rtlCol="0">
            <a:spAutoFit/>
          </a:bodyPr>
          <a:lstStyle/>
          <a:p>
            <a:r>
              <a:rPr lang="en-US" sz="2400" dirty="0" smtClean="0"/>
              <a:t>Typical Presentation </a:t>
            </a:r>
            <a:endParaRPr lang="en-US" sz="2400" dirty="0"/>
          </a:p>
        </p:txBody>
      </p:sp>
      <p:sp>
        <p:nvSpPr>
          <p:cNvPr id="9" name="TextBox 8"/>
          <p:cNvSpPr txBox="1"/>
          <p:nvPr/>
        </p:nvSpPr>
        <p:spPr>
          <a:xfrm>
            <a:off x="710786" y="2445228"/>
            <a:ext cx="5001082" cy="2554545"/>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2400" dirty="0">
                <a:solidFill>
                  <a:schemeClr val="bg1"/>
                </a:solidFill>
              </a:rPr>
              <a:t>Feel “pop” after a single pitch </a:t>
            </a:r>
          </a:p>
          <a:p>
            <a:pPr marL="342900" indent="-342900">
              <a:buClr>
                <a:schemeClr val="bg1"/>
              </a:buClr>
              <a:buFont typeface="Wingdings" panose="05000000000000000000" pitchFamily="2" charset="2"/>
              <a:buChar char="§"/>
            </a:pPr>
            <a:r>
              <a:rPr lang="en-US" sz="2400" dirty="0">
                <a:solidFill>
                  <a:schemeClr val="bg1"/>
                </a:solidFill>
              </a:rPr>
              <a:t>Swelling</a:t>
            </a:r>
          </a:p>
          <a:p>
            <a:pPr marL="342900" indent="-342900">
              <a:buClr>
                <a:schemeClr val="bg1"/>
              </a:buClr>
              <a:buFont typeface="Wingdings" panose="05000000000000000000" pitchFamily="2" charset="2"/>
              <a:buChar char="§"/>
            </a:pPr>
            <a:r>
              <a:rPr lang="en-US" sz="2400" dirty="0">
                <a:solidFill>
                  <a:schemeClr val="bg1"/>
                </a:solidFill>
              </a:rPr>
              <a:t>Pain localized just distal to the medial epicondyle </a:t>
            </a:r>
          </a:p>
          <a:p>
            <a:pPr marL="342900" indent="-342900">
              <a:buClr>
                <a:schemeClr val="bg1"/>
              </a:buClr>
              <a:buFont typeface="Wingdings" panose="05000000000000000000" pitchFamily="2" charset="2"/>
              <a:buChar char="§"/>
            </a:pPr>
            <a:r>
              <a:rPr lang="en-US" sz="2400" dirty="0">
                <a:solidFill>
                  <a:schemeClr val="bg1"/>
                </a:solidFill>
              </a:rPr>
              <a:t>Possible bony avulsion </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a:p>
        </p:txBody>
      </p:sp>
      <p:sp>
        <p:nvSpPr>
          <p:cNvPr id="5" name="Text Placeholder 4"/>
          <p:cNvSpPr>
            <a:spLocks noGrp="1"/>
          </p:cNvSpPr>
          <p:nvPr>
            <p:ph type="body" idx="1"/>
          </p:nvPr>
        </p:nvSpPr>
        <p:spPr>
          <a:xfrm>
            <a:off x="710786" y="1805148"/>
            <a:ext cx="4754880" cy="640080"/>
          </a:xfrm>
        </p:spPr>
        <p:txBody>
          <a:bodyPr>
            <a:normAutofit/>
          </a:bodyPr>
          <a:lstStyle/>
          <a:p>
            <a:pPr algn="ctr"/>
            <a:r>
              <a:rPr lang="en-US" sz="2400" u="sng" dirty="0" smtClean="0">
                <a:solidFill>
                  <a:srgbClr val="B83F32"/>
                </a:solidFill>
              </a:rPr>
              <a:t>Acute UCL Injury </a:t>
            </a:r>
            <a:endParaRPr lang="en-US" sz="2400" u="sng" dirty="0">
              <a:solidFill>
                <a:srgbClr val="B83F32"/>
              </a:solidFill>
            </a:endParaRPr>
          </a:p>
        </p:txBody>
      </p:sp>
      <p:sp>
        <p:nvSpPr>
          <p:cNvPr id="8" name="Text Placeholder 4"/>
          <p:cNvSpPr>
            <a:spLocks noGrp="1"/>
          </p:cNvSpPr>
          <p:nvPr>
            <p:ph type="body" idx="1"/>
          </p:nvPr>
        </p:nvSpPr>
        <p:spPr>
          <a:xfrm>
            <a:off x="6484923" y="1805148"/>
            <a:ext cx="4441112" cy="640080"/>
          </a:xfrm>
        </p:spPr>
        <p:txBody>
          <a:bodyPr>
            <a:normAutofit/>
          </a:bodyPr>
          <a:lstStyle/>
          <a:p>
            <a:pPr algn="ctr"/>
            <a:r>
              <a:rPr lang="en-US" sz="2400" u="sng" dirty="0" smtClean="0">
                <a:solidFill>
                  <a:srgbClr val="B83F32"/>
                </a:solidFill>
              </a:rPr>
              <a:t>Chronic UCL Injury </a:t>
            </a:r>
            <a:endParaRPr lang="en-US" sz="2400" u="sng" dirty="0">
              <a:solidFill>
                <a:srgbClr val="B83F32"/>
              </a:solidFill>
            </a:endParaRPr>
          </a:p>
        </p:txBody>
      </p:sp>
      <p:sp>
        <p:nvSpPr>
          <p:cNvPr id="12" name="Left Brace 11"/>
          <p:cNvSpPr/>
          <p:nvPr/>
        </p:nvSpPr>
        <p:spPr>
          <a:xfrm>
            <a:off x="5527412" y="4922728"/>
            <a:ext cx="844777" cy="1439277"/>
          </a:xfrm>
          <a:prstGeom prst="leftBrace">
            <a:avLst/>
          </a:prstGeom>
          <a:ln w="57150">
            <a:solidFill>
              <a:srgbClr val="B83F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502776" y="5038566"/>
            <a:ext cx="5020056" cy="1323439"/>
          </a:xfrm>
          <a:prstGeom prst="rect">
            <a:avLst/>
          </a:prstGeom>
          <a:noFill/>
        </p:spPr>
        <p:txBody>
          <a:bodyPr wrap="square" rtlCol="0">
            <a:spAutoFit/>
          </a:bodyPr>
          <a:lstStyle/>
          <a:p>
            <a:pPr algn="ctr"/>
            <a:r>
              <a:rPr lang="en-US" sz="2000" b="1" dirty="0" smtClean="0"/>
              <a:t>Distinguish UCL injury by positioning the arm in 30 degrees of flexion and palpating along the length of the ligament (less bony stability)</a:t>
            </a:r>
            <a:endParaRPr lang="en-US" sz="2000" b="1" dirty="0"/>
          </a:p>
        </p:txBody>
      </p:sp>
    </p:spTree>
    <p:extLst>
      <p:ext uri="{BB962C8B-B14F-4D97-AF65-F5344CB8AC3E}">
        <p14:creationId xmlns:p14="http://schemas.microsoft.com/office/powerpoint/2010/main" val="794986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Treatment Options + Prognoses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404865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Non-Operative:</a:t>
            </a:r>
            <a:r>
              <a:rPr lang="en-US" baseline="30000" dirty="0" smtClean="0"/>
              <a:t>27,41,42,43</a:t>
            </a:r>
            <a:r>
              <a:rPr lang="en-US" dirty="0" smtClean="0"/>
              <a:t>  </a:t>
            </a:r>
            <a:endParaRPr lang="en-US" dirty="0"/>
          </a:p>
        </p:txBody>
      </p:sp>
      <p:sp>
        <p:nvSpPr>
          <p:cNvPr id="3" name="Content Placeholder 2"/>
          <p:cNvSpPr>
            <a:spLocks noGrp="1"/>
          </p:cNvSpPr>
          <p:nvPr>
            <p:ph idx="1"/>
          </p:nvPr>
        </p:nvSpPr>
        <p:spPr>
          <a:xfrm>
            <a:off x="1069848" y="2021200"/>
            <a:ext cx="10058400" cy="4050792"/>
          </a:xfrm>
        </p:spPr>
        <p:txBody>
          <a:bodyPr/>
          <a:lstStyle/>
          <a:p>
            <a:r>
              <a:rPr lang="en-US" sz="2600" dirty="0" smtClean="0"/>
              <a:t>Effectiveness is unclear</a:t>
            </a:r>
          </a:p>
          <a:p>
            <a:r>
              <a:rPr lang="en-US" sz="2600" dirty="0" smtClean="0"/>
              <a:t>Timing/patient age = a critical issue </a:t>
            </a:r>
          </a:p>
          <a:p>
            <a:pPr lvl="1"/>
            <a:r>
              <a:rPr lang="en-US" sz="2200" dirty="0" smtClean="0"/>
              <a:t>Post-surgical rehab is &gt; 12 months</a:t>
            </a:r>
          </a:p>
          <a:p>
            <a:pPr lvl="1"/>
            <a:r>
              <a:rPr lang="en-US" sz="2200" dirty="0" smtClean="0"/>
              <a:t>Delayed surgery could lead to the loss of 2 seasons</a:t>
            </a:r>
          </a:p>
          <a:p>
            <a:r>
              <a:rPr lang="en-US" sz="2600" b="1" u="sng" dirty="0" smtClean="0"/>
              <a:t>Return to play rate: 21-42%</a:t>
            </a:r>
          </a:p>
        </p:txBody>
      </p:sp>
    </p:spTree>
    <p:extLst>
      <p:ext uri="{BB962C8B-B14F-4D97-AF65-F5344CB8AC3E}">
        <p14:creationId xmlns:p14="http://schemas.microsoft.com/office/powerpoint/2010/main" val="21417864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9105" y="2480564"/>
            <a:ext cx="5730240" cy="1208024"/>
          </a:xfrm>
          <a:prstGeom prst="rect">
            <a:avLst/>
          </a:prstGeom>
          <a:solidFill>
            <a:schemeClr val="tx2">
              <a:lumMod val="20000"/>
              <a:lumOff val="80000"/>
            </a:schemeClr>
          </a:solid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69848" y="433833"/>
            <a:ext cx="10058400" cy="1609344"/>
          </a:xfrm>
        </p:spPr>
        <p:txBody>
          <a:bodyPr/>
          <a:lstStyle/>
          <a:p>
            <a:r>
              <a:rPr lang="en-US" u="sng" dirty="0" smtClean="0"/>
              <a:t>Operative:</a:t>
            </a:r>
            <a:r>
              <a:rPr lang="en-US" baseline="30000" dirty="0" smtClean="0"/>
              <a:t>27</a:t>
            </a:r>
            <a:endParaRPr lang="en-US" dirty="0"/>
          </a:p>
        </p:txBody>
      </p:sp>
      <p:sp>
        <p:nvSpPr>
          <p:cNvPr id="3" name="Content Placeholder 2"/>
          <p:cNvSpPr>
            <a:spLocks noGrp="1"/>
          </p:cNvSpPr>
          <p:nvPr>
            <p:ph idx="1"/>
          </p:nvPr>
        </p:nvSpPr>
        <p:spPr>
          <a:xfrm>
            <a:off x="1157541" y="1627632"/>
            <a:ext cx="7887886" cy="4050792"/>
          </a:xfrm>
        </p:spPr>
        <p:txBody>
          <a:bodyPr>
            <a:noAutofit/>
          </a:bodyPr>
          <a:lstStyle/>
          <a:p>
            <a:r>
              <a:rPr lang="en-US" sz="2800" dirty="0" smtClean="0"/>
              <a:t>Techniques </a:t>
            </a:r>
          </a:p>
          <a:p>
            <a:pPr lvl="1"/>
            <a:r>
              <a:rPr lang="en-US" sz="2400" dirty="0" smtClean="0"/>
              <a:t>Jobe (Original Tommy Johns) </a:t>
            </a:r>
          </a:p>
          <a:p>
            <a:pPr lvl="1"/>
            <a:r>
              <a:rPr lang="en-US" sz="2400" dirty="0" smtClean="0"/>
              <a:t>Modified Jobe (Current Tommy Johns)</a:t>
            </a:r>
          </a:p>
          <a:p>
            <a:pPr lvl="1"/>
            <a:r>
              <a:rPr lang="en-US" sz="2400" dirty="0" smtClean="0"/>
              <a:t>Docking </a:t>
            </a:r>
          </a:p>
          <a:p>
            <a:pPr lvl="1"/>
            <a:r>
              <a:rPr lang="en-US" sz="2400" dirty="0" smtClean="0"/>
              <a:t>Modified Docking</a:t>
            </a:r>
          </a:p>
          <a:p>
            <a:pPr lvl="1"/>
            <a:r>
              <a:rPr lang="en-US" sz="2400" dirty="0" smtClean="0"/>
              <a:t>Interference screw </a:t>
            </a:r>
          </a:p>
          <a:p>
            <a:r>
              <a:rPr lang="en-US" sz="2800" dirty="0" smtClean="0"/>
              <a:t>Graft Types</a:t>
            </a:r>
          </a:p>
          <a:p>
            <a:pPr lvl="1"/>
            <a:r>
              <a:rPr lang="en-US" sz="2400" dirty="0" smtClean="0"/>
              <a:t>Autograft = preferred</a:t>
            </a:r>
          </a:p>
          <a:p>
            <a:pPr lvl="2"/>
            <a:r>
              <a:rPr lang="en-US" sz="2000" dirty="0" smtClean="0"/>
              <a:t>Palmaris longus = preferred</a:t>
            </a:r>
          </a:p>
          <a:p>
            <a:pPr lvl="2"/>
            <a:r>
              <a:rPr lang="en-US" sz="2000" dirty="0" smtClean="0"/>
              <a:t>Gracilis</a:t>
            </a:r>
            <a:r>
              <a:rPr lang="en-US" sz="2000" dirty="0"/>
              <a:t> </a:t>
            </a:r>
            <a:r>
              <a:rPr lang="en-US" sz="2000" dirty="0" smtClean="0"/>
              <a:t>= 2</a:t>
            </a:r>
            <a:r>
              <a:rPr lang="en-US" sz="2000" baseline="30000" dirty="0" smtClean="0"/>
              <a:t>nd</a:t>
            </a:r>
            <a:r>
              <a:rPr lang="en-US" sz="2000" dirty="0" smtClean="0"/>
              <a:t> option </a:t>
            </a:r>
          </a:p>
          <a:p>
            <a:pPr lvl="1"/>
            <a:r>
              <a:rPr lang="en-US" sz="2400" dirty="0" smtClean="0"/>
              <a:t>Allograft = not as well understood</a:t>
            </a:r>
            <a:endParaRPr lang="en-US" sz="2400" dirty="0"/>
          </a:p>
        </p:txBody>
      </p:sp>
      <p:pic>
        <p:nvPicPr>
          <p:cNvPr id="4" name="Picture 3"/>
          <p:cNvPicPr>
            <a:picLocks noChangeAspect="1"/>
          </p:cNvPicPr>
          <p:nvPr/>
        </p:nvPicPr>
        <p:blipFill>
          <a:blip r:embed="rId3"/>
          <a:stretch>
            <a:fillRect/>
          </a:stretch>
        </p:blipFill>
        <p:spPr>
          <a:xfrm>
            <a:off x="7814204" y="1445160"/>
            <a:ext cx="3514196" cy="4388374"/>
          </a:xfrm>
          <a:prstGeom prst="rect">
            <a:avLst/>
          </a:prstGeom>
        </p:spPr>
      </p:pic>
      <p:sp>
        <p:nvSpPr>
          <p:cNvPr id="5" name="TextBox 4"/>
          <p:cNvSpPr txBox="1"/>
          <p:nvPr/>
        </p:nvSpPr>
        <p:spPr>
          <a:xfrm>
            <a:off x="7721600" y="5833535"/>
            <a:ext cx="4064000" cy="369332"/>
          </a:xfrm>
          <a:prstGeom prst="rect">
            <a:avLst/>
          </a:prstGeom>
          <a:noFill/>
        </p:spPr>
        <p:txBody>
          <a:bodyPr wrap="square" rtlCol="0">
            <a:spAutoFit/>
          </a:bodyPr>
          <a:lstStyle/>
          <a:p>
            <a:r>
              <a:rPr lang="en-US" sz="900" dirty="0" smtClean="0"/>
              <a:t>Wrist Ligament injuries.  eOrthopod</a:t>
            </a:r>
            <a:r>
              <a:rPr lang="en-US" sz="900" dirty="0"/>
              <a:t>. http://eorthopod.com/ligament-injuries-of-the-wrist</a:t>
            </a:r>
            <a:r>
              <a:rPr lang="en-US" sz="900" dirty="0" smtClean="0"/>
              <a:t>/</a:t>
            </a:r>
            <a:r>
              <a:rPr lang="en-US" sz="900" dirty="0"/>
              <a:t>.</a:t>
            </a:r>
            <a:r>
              <a:rPr lang="en-US" sz="900" dirty="0" smtClean="0"/>
              <a:t> Accessed April 13, 2017.</a:t>
            </a:r>
            <a:endParaRPr lang="en-US" sz="900" dirty="0"/>
          </a:p>
        </p:txBody>
      </p:sp>
    </p:spTree>
    <p:extLst>
      <p:ext uri="{BB962C8B-B14F-4D97-AF65-F5344CB8AC3E}">
        <p14:creationId xmlns:p14="http://schemas.microsoft.com/office/powerpoint/2010/main" val="7683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Jobe:</a:t>
            </a:r>
            <a:r>
              <a:rPr lang="en-US" baseline="30000" dirty="0" smtClean="0"/>
              <a:t>27,44,45</a:t>
            </a:r>
            <a:r>
              <a:rPr lang="en-US" dirty="0" smtClean="0"/>
              <a:t> </a:t>
            </a:r>
            <a:endParaRPr lang="en-US" dirty="0"/>
          </a:p>
        </p:txBody>
      </p:sp>
      <p:sp>
        <p:nvSpPr>
          <p:cNvPr id="3" name="Content Placeholder 2"/>
          <p:cNvSpPr>
            <a:spLocks noGrp="1"/>
          </p:cNvSpPr>
          <p:nvPr>
            <p:ph idx="1"/>
          </p:nvPr>
        </p:nvSpPr>
        <p:spPr>
          <a:xfrm>
            <a:off x="1035983" y="1918208"/>
            <a:ext cx="4653618" cy="4550323"/>
          </a:xfrm>
        </p:spPr>
        <p:txBody>
          <a:bodyPr>
            <a:normAutofit/>
          </a:bodyPr>
          <a:lstStyle/>
          <a:p>
            <a:r>
              <a:rPr lang="en-US" sz="2800" dirty="0" smtClean="0"/>
              <a:t>1</a:t>
            </a:r>
            <a:r>
              <a:rPr lang="en-US" sz="2800" baseline="30000" dirty="0" smtClean="0"/>
              <a:t>st</a:t>
            </a:r>
            <a:r>
              <a:rPr lang="en-US" sz="2800" dirty="0" smtClean="0"/>
              <a:t> performed in 1974</a:t>
            </a:r>
          </a:p>
          <a:p>
            <a:r>
              <a:rPr lang="en-US" sz="2800" dirty="0" smtClean="0"/>
              <a:t>Not great outcomes</a:t>
            </a:r>
          </a:p>
          <a:p>
            <a:r>
              <a:rPr lang="en-US" sz="2800" dirty="0" smtClean="0"/>
              <a:t>High complication rate</a:t>
            </a:r>
          </a:p>
          <a:p>
            <a:r>
              <a:rPr lang="en-US" sz="2800" dirty="0" smtClean="0"/>
              <a:t>Not used unless absolutely necessary</a:t>
            </a:r>
          </a:p>
        </p:txBody>
      </p:sp>
      <p:pic>
        <p:nvPicPr>
          <p:cNvPr id="25602" name="Picture 2" descr="Graft configuration after original, figure-of-8 reconstruction as described b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626" y="1075216"/>
            <a:ext cx="4750488" cy="41233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33264" y="5198533"/>
            <a:ext cx="2228850" cy="230832"/>
          </a:xfrm>
          <a:prstGeom prst="rect">
            <a:avLst/>
          </a:prstGeom>
          <a:noFill/>
        </p:spPr>
        <p:txBody>
          <a:bodyPr wrap="square" rtlCol="0">
            <a:spAutoFit/>
          </a:bodyPr>
          <a:lstStyle/>
          <a:p>
            <a:r>
              <a:rPr lang="en-US" sz="900" dirty="0" smtClean="0"/>
              <a:t>Reprinted from Bowers et al., 2010</a:t>
            </a:r>
            <a:r>
              <a:rPr lang="en-US" sz="900" baseline="30000" dirty="0" smtClean="0"/>
              <a:t>26</a:t>
            </a:r>
            <a:endParaRPr lang="en-US" sz="900" dirty="0"/>
          </a:p>
        </p:txBody>
      </p:sp>
    </p:spTree>
    <p:extLst>
      <p:ext uri="{BB962C8B-B14F-4D97-AF65-F5344CB8AC3E}">
        <p14:creationId xmlns:p14="http://schemas.microsoft.com/office/powerpoint/2010/main" val="2115933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1.sbnation.com/imported_assets/281230/surgery-basebal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84" y="0"/>
            <a:ext cx="6851121" cy="68511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36934" y="583184"/>
            <a:ext cx="4555066" cy="4339650"/>
          </a:xfrm>
          <a:prstGeom prst="rect">
            <a:avLst/>
          </a:prstGeom>
          <a:noFill/>
        </p:spPr>
        <p:txBody>
          <a:bodyPr wrap="square" rtlCol="0">
            <a:spAutoFit/>
          </a:bodyPr>
          <a:lstStyle/>
          <a:p>
            <a:pPr algn="ctr"/>
            <a:r>
              <a:rPr lang="en-US" sz="2800" b="1" u="sng" dirty="0" smtClean="0"/>
              <a:t>Jobe Technique:</a:t>
            </a:r>
            <a:r>
              <a:rPr lang="en-US" sz="2800" baseline="30000" dirty="0" smtClean="0"/>
              <a:t>27,44,45</a:t>
            </a:r>
            <a:r>
              <a:rPr lang="en-US" sz="2800" b="1" u="sng" dirty="0" smtClean="0"/>
              <a:t> </a:t>
            </a:r>
            <a:endParaRPr lang="en-US" sz="900" b="1" u="sng" dirty="0" smtClean="0"/>
          </a:p>
          <a:p>
            <a:endParaRPr lang="en-US" sz="800" b="1" u="sng" dirty="0" smtClean="0"/>
          </a:p>
          <a:p>
            <a:pPr marL="457200" indent="-457200">
              <a:buAutoNum type="arabicPeriod"/>
            </a:pPr>
            <a:r>
              <a:rPr lang="en-US" sz="2400" dirty="0" smtClean="0"/>
              <a:t>Detach </a:t>
            </a:r>
            <a:r>
              <a:rPr lang="en-US" sz="2400" dirty="0"/>
              <a:t>the flexor-pronator mass </a:t>
            </a:r>
            <a:endParaRPr lang="en-US" sz="2400" dirty="0" smtClean="0"/>
          </a:p>
          <a:p>
            <a:pPr marL="457200" indent="-457200">
              <a:buAutoNum type="arabicPeriod"/>
            </a:pPr>
            <a:r>
              <a:rPr lang="en-US" sz="2400" dirty="0" smtClean="0"/>
              <a:t>Do</a:t>
            </a:r>
            <a:r>
              <a:rPr lang="en-US" sz="2400" dirty="0" smtClean="0">
                <a:solidFill>
                  <a:srgbClr val="B83F32"/>
                </a:solidFill>
              </a:rPr>
              <a:t> </a:t>
            </a:r>
            <a:r>
              <a:rPr lang="en-US" sz="2400" b="1" u="sng" dirty="0" smtClean="0">
                <a:solidFill>
                  <a:srgbClr val="B83F32"/>
                </a:solidFill>
              </a:rPr>
              <a:t>sub-muscular</a:t>
            </a:r>
            <a:r>
              <a:rPr lang="en-US" sz="2400" dirty="0" smtClean="0">
                <a:solidFill>
                  <a:srgbClr val="B83F32"/>
                </a:solidFill>
              </a:rPr>
              <a:t> </a:t>
            </a:r>
            <a:r>
              <a:rPr lang="en-US" sz="2400" dirty="0"/>
              <a:t>transposition of the ulnar nerve </a:t>
            </a:r>
            <a:endParaRPr lang="en-US" sz="2400" dirty="0" smtClean="0"/>
          </a:p>
          <a:p>
            <a:pPr marL="457200" indent="-457200">
              <a:buAutoNum type="arabicPeriod"/>
            </a:pPr>
            <a:r>
              <a:rPr lang="en-US" sz="2400" dirty="0" smtClean="0"/>
              <a:t>Re-construct UCL with </a:t>
            </a:r>
            <a:r>
              <a:rPr lang="en-US" sz="2400" dirty="0"/>
              <a:t>an autograft in a figure-8 </a:t>
            </a:r>
            <a:r>
              <a:rPr lang="en-US" sz="2400" dirty="0" smtClean="0"/>
              <a:t>configuration</a:t>
            </a:r>
          </a:p>
          <a:p>
            <a:pPr marL="457200" indent="-457200">
              <a:buAutoNum type="arabicPeriod"/>
            </a:pPr>
            <a:r>
              <a:rPr lang="en-US" sz="2400" dirty="0" smtClean="0"/>
              <a:t>2 drill holes in ulna</a:t>
            </a:r>
          </a:p>
          <a:p>
            <a:pPr marL="457200" indent="-457200">
              <a:buAutoNum type="arabicPeriod"/>
            </a:pPr>
            <a:r>
              <a:rPr lang="en-US" sz="2400" dirty="0" smtClean="0"/>
              <a:t>3 drill holes in humerus </a:t>
            </a:r>
            <a:endParaRPr lang="en-US" dirty="0"/>
          </a:p>
        </p:txBody>
      </p:sp>
      <p:sp>
        <p:nvSpPr>
          <p:cNvPr id="4" name="TextBox 3"/>
          <p:cNvSpPr txBox="1"/>
          <p:nvPr/>
        </p:nvSpPr>
        <p:spPr>
          <a:xfrm>
            <a:off x="7416805" y="5791201"/>
            <a:ext cx="2296049" cy="1338828"/>
          </a:xfrm>
          <a:prstGeom prst="rect">
            <a:avLst/>
          </a:prstGeom>
          <a:noFill/>
        </p:spPr>
        <p:txBody>
          <a:bodyPr wrap="square" rtlCol="0">
            <a:spAutoFit/>
          </a:bodyPr>
          <a:lstStyle/>
          <a:p>
            <a:r>
              <a:rPr lang="en-US" sz="900" dirty="0"/>
              <a:t>Dempsy L. Tommy johns surgery. </a:t>
            </a:r>
            <a:r>
              <a:rPr lang="en-US" sz="900" i="1" dirty="0"/>
              <a:t>HowStuffWorks. </a:t>
            </a:r>
            <a:r>
              <a:rPr lang="en-US" sz="900" dirty="0"/>
              <a:t>http://health.howstuffworks.com/medicine/modern-technology/surgery-change-baseball1.htm. Published February 11, 2009. Accessed April 12, 2016.</a:t>
            </a:r>
          </a:p>
          <a:p>
            <a:endParaRPr lang="en-US" dirty="0"/>
          </a:p>
        </p:txBody>
      </p:sp>
    </p:spTree>
    <p:extLst>
      <p:ext uri="{BB962C8B-B14F-4D97-AF65-F5344CB8AC3E}">
        <p14:creationId xmlns:p14="http://schemas.microsoft.com/office/powerpoint/2010/main" val="41333852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81216" y="995679"/>
            <a:ext cx="5510784" cy="4072128"/>
          </a:xfrm>
          <a:prstGeom prst="rect">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3544" y="484632"/>
            <a:ext cx="10058400" cy="1609344"/>
          </a:xfrm>
        </p:spPr>
        <p:txBody>
          <a:bodyPr/>
          <a:lstStyle/>
          <a:p>
            <a:r>
              <a:rPr lang="en-US" u="sng" dirty="0" smtClean="0"/>
              <a:t>Modified Jobe:</a:t>
            </a:r>
            <a:r>
              <a:rPr lang="en-US" baseline="30000" dirty="0" smtClean="0"/>
              <a:t>27,44,45</a:t>
            </a:r>
            <a:r>
              <a:rPr lang="en-US" dirty="0" smtClean="0"/>
              <a:t> </a:t>
            </a:r>
            <a:endParaRPr lang="en-US" dirty="0"/>
          </a:p>
        </p:txBody>
      </p:sp>
      <p:sp>
        <p:nvSpPr>
          <p:cNvPr id="3" name="Content Placeholder 2"/>
          <p:cNvSpPr>
            <a:spLocks noGrp="1"/>
          </p:cNvSpPr>
          <p:nvPr>
            <p:ph idx="1"/>
          </p:nvPr>
        </p:nvSpPr>
        <p:spPr>
          <a:xfrm>
            <a:off x="923543" y="1867412"/>
            <a:ext cx="4896751" cy="4050792"/>
          </a:xfrm>
        </p:spPr>
        <p:txBody>
          <a:bodyPr>
            <a:normAutofit/>
          </a:bodyPr>
          <a:lstStyle/>
          <a:p>
            <a:r>
              <a:rPr lang="en-US" sz="2600" dirty="0" smtClean="0"/>
              <a:t>Excellent long-term success rate </a:t>
            </a:r>
          </a:p>
          <a:p>
            <a:r>
              <a:rPr lang="en-US" sz="2600" dirty="0" smtClean="0"/>
              <a:t>Less strain on the patient</a:t>
            </a:r>
          </a:p>
          <a:p>
            <a:pPr lvl="1"/>
            <a:r>
              <a:rPr lang="en-US" sz="2200" dirty="0" smtClean="0"/>
              <a:t>Figure 8 configuration + </a:t>
            </a:r>
            <a:r>
              <a:rPr lang="en-US" sz="2200" b="1" u="sng" dirty="0" smtClean="0">
                <a:solidFill>
                  <a:srgbClr val="B83F32"/>
                </a:solidFill>
              </a:rPr>
              <a:t>subcutaneous</a:t>
            </a:r>
            <a:r>
              <a:rPr lang="en-US" sz="2200" dirty="0" smtClean="0"/>
              <a:t> transposition of the ulnar nerve to anterior cubital fossa </a:t>
            </a:r>
          </a:p>
          <a:p>
            <a:r>
              <a:rPr lang="en-US" sz="2600" b="1" u="sng" dirty="0" smtClean="0"/>
              <a:t>Return </a:t>
            </a:r>
            <a:r>
              <a:rPr lang="en-US" sz="2600" b="1" u="sng" dirty="0"/>
              <a:t>to play rate: 83-100% </a:t>
            </a:r>
            <a:endParaRPr lang="en-US" sz="2600" b="1" u="sng" dirty="0" smtClean="0"/>
          </a:p>
          <a:p>
            <a:r>
              <a:rPr lang="en-US" sz="2600" b="1" u="sng" dirty="0"/>
              <a:t>Complication rate: 5-20% </a:t>
            </a:r>
            <a:endParaRPr lang="en-US" sz="2600" b="1" u="sng" dirty="0" smtClean="0"/>
          </a:p>
          <a:p>
            <a:endParaRPr lang="en-US" dirty="0" smtClean="0"/>
          </a:p>
        </p:txBody>
      </p:sp>
      <p:pic>
        <p:nvPicPr>
          <p:cNvPr id="1026" name="Picture 2" descr="Image result for modified j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295" y="1337055"/>
            <a:ext cx="6067329" cy="4104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09731" y="5476072"/>
            <a:ext cx="6157384" cy="230832"/>
          </a:xfrm>
          <a:prstGeom prst="rect">
            <a:avLst/>
          </a:prstGeom>
          <a:noFill/>
        </p:spPr>
        <p:txBody>
          <a:bodyPr wrap="square" rtlCol="0">
            <a:spAutoFit/>
          </a:bodyPr>
          <a:lstStyle/>
          <a:p>
            <a:r>
              <a:rPr lang="en-US" sz="900" dirty="0"/>
              <a:t>http://www.keyword-suggestions.com/dWxuYXIgY29sbGF0ZXJhbCBsaWdhbWVudA</a:t>
            </a:r>
            <a:r>
              <a:rPr lang="en-US" sz="900" dirty="0" smtClean="0"/>
              <a:t>/. Accessed April 8, 2017.</a:t>
            </a:r>
            <a:endParaRPr lang="en-US" sz="900" dirty="0"/>
          </a:p>
        </p:txBody>
      </p:sp>
    </p:spTree>
    <p:extLst>
      <p:ext uri="{BB962C8B-B14F-4D97-AF65-F5344CB8AC3E}">
        <p14:creationId xmlns:p14="http://schemas.microsoft.com/office/powerpoint/2010/main" val="3822153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693" y="484632"/>
            <a:ext cx="10058400" cy="1609344"/>
          </a:xfrm>
        </p:spPr>
        <p:txBody>
          <a:bodyPr/>
          <a:lstStyle/>
          <a:p>
            <a:r>
              <a:rPr lang="en-US" u="sng" dirty="0" smtClean="0"/>
              <a:t>Docking:</a:t>
            </a:r>
            <a:r>
              <a:rPr lang="en-US" baseline="30000" dirty="0" smtClean="0"/>
              <a:t>27,44,46,47,48</a:t>
            </a:r>
            <a:r>
              <a:rPr lang="en-US" dirty="0" smtClean="0"/>
              <a:t>  </a:t>
            </a:r>
            <a:endParaRPr lang="en-US" dirty="0"/>
          </a:p>
        </p:txBody>
      </p:sp>
      <p:sp>
        <p:nvSpPr>
          <p:cNvPr id="3" name="Content Placeholder 2"/>
          <p:cNvSpPr>
            <a:spLocks noGrp="1"/>
          </p:cNvSpPr>
          <p:nvPr>
            <p:ph idx="1"/>
          </p:nvPr>
        </p:nvSpPr>
        <p:spPr>
          <a:xfrm>
            <a:off x="902628" y="1809186"/>
            <a:ext cx="10510436" cy="4702725"/>
          </a:xfrm>
        </p:spPr>
        <p:txBody>
          <a:bodyPr>
            <a:normAutofit/>
          </a:bodyPr>
          <a:lstStyle/>
          <a:p>
            <a:r>
              <a:rPr lang="en-US" sz="2600" dirty="0" smtClean="0"/>
              <a:t>Developed by David Altcheck et al.</a:t>
            </a:r>
            <a:endParaRPr lang="en-US" sz="2600" baseline="30000" dirty="0"/>
          </a:p>
          <a:p>
            <a:r>
              <a:rPr lang="en-US" sz="2600" dirty="0" smtClean="0"/>
              <a:t>Less risky than the Jobe and Modified Jobe (6% complication rate)</a:t>
            </a:r>
            <a:endParaRPr lang="en-US" sz="2600" dirty="0" smtClean="0">
              <a:solidFill>
                <a:srgbClr val="FF0000"/>
              </a:solidFill>
            </a:endParaRPr>
          </a:p>
          <a:p>
            <a:pPr lvl="1"/>
            <a:r>
              <a:rPr lang="en-US" sz="2200" dirty="0" smtClean="0"/>
              <a:t>Less bone removed</a:t>
            </a:r>
          </a:p>
          <a:p>
            <a:pPr lvl="1"/>
            <a:r>
              <a:rPr lang="en-US" sz="2200" dirty="0" smtClean="0"/>
              <a:t>Muscle splitting, no muscular detachment </a:t>
            </a:r>
          </a:p>
          <a:p>
            <a:pPr lvl="1"/>
            <a:r>
              <a:rPr lang="en-US" sz="2200" dirty="0" smtClean="0"/>
              <a:t>No transposition</a:t>
            </a:r>
          </a:p>
          <a:p>
            <a:pPr lvl="1"/>
            <a:r>
              <a:rPr lang="en-US" sz="2200" dirty="0" smtClean="0"/>
              <a:t>Elbow arthroscopy routinely performed before UCL reconstruction</a:t>
            </a:r>
            <a:endParaRPr lang="en-US" sz="2200" baseline="30000" dirty="0" smtClean="0"/>
          </a:p>
          <a:p>
            <a:pPr lvl="1"/>
            <a:r>
              <a:rPr lang="en-US" sz="2200" dirty="0" smtClean="0"/>
              <a:t>Simplifies graft tensioning and improves fixation</a:t>
            </a:r>
            <a:r>
              <a:rPr lang="en-US" sz="2200" baseline="30000" dirty="0" smtClean="0"/>
              <a:t>47</a:t>
            </a:r>
          </a:p>
          <a:p>
            <a:r>
              <a:rPr lang="en-US" sz="2600" b="1" u="sng" dirty="0" smtClean="0"/>
              <a:t>Return to play rate: 90.0-92.0%</a:t>
            </a:r>
            <a:endParaRPr lang="en-US" sz="2600" b="1" u="sng" baseline="30000" dirty="0"/>
          </a:p>
          <a:p>
            <a:r>
              <a:rPr lang="en-US" sz="2600" b="1" u="sng" dirty="0" smtClean="0"/>
              <a:t>Complication rate: 3.0-5.5%</a:t>
            </a:r>
          </a:p>
        </p:txBody>
      </p:sp>
    </p:spTree>
    <p:extLst>
      <p:ext uri="{BB962C8B-B14F-4D97-AF65-F5344CB8AC3E}">
        <p14:creationId xmlns:p14="http://schemas.microsoft.com/office/powerpoint/2010/main" val="42287124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modified docking techn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065" y="416985"/>
            <a:ext cx="5621867" cy="56218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40" y="416985"/>
            <a:ext cx="5618693" cy="5618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71342" y="6137753"/>
            <a:ext cx="1920658" cy="5761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904998" y="6134579"/>
            <a:ext cx="8856134" cy="507831"/>
          </a:xfrm>
          <a:prstGeom prst="rect">
            <a:avLst/>
          </a:prstGeom>
          <a:noFill/>
        </p:spPr>
        <p:txBody>
          <a:bodyPr wrap="square" rtlCol="0">
            <a:spAutoFit/>
          </a:bodyPr>
          <a:lstStyle/>
          <a:p>
            <a:pPr algn="ctr"/>
            <a:r>
              <a:rPr lang="en-US" sz="900" dirty="0" smtClean="0">
                <a:solidFill>
                  <a:schemeClr val="bg1"/>
                </a:solidFill>
              </a:rPr>
              <a:t>Ulnar Collateral Ligament Reconstruction (Tommy John Surgery). Houston Methodist </a:t>
            </a:r>
            <a:r>
              <a:rPr lang="en-US" sz="900" dirty="0">
                <a:solidFill>
                  <a:schemeClr val="bg1"/>
                </a:solidFill>
              </a:rPr>
              <a:t>Leading Medicine. http://</a:t>
            </a:r>
            <a:r>
              <a:rPr lang="en-US" sz="900" dirty="0" smtClean="0">
                <a:solidFill>
                  <a:schemeClr val="bg1"/>
                </a:solidFill>
              </a:rPr>
              <a:t>www.houstonmethodist.org/orthopedics/where-does-it-hurt/elbow/ulnar-collateral-ligament reconstruction/. Updated 2017. Accessed April 9</a:t>
            </a:r>
            <a:r>
              <a:rPr lang="en-US" sz="900" baseline="30000" dirty="0" smtClean="0">
                <a:solidFill>
                  <a:schemeClr val="bg1"/>
                </a:solidFill>
              </a:rPr>
              <a:t>th</a:t>
            </a:r>
            <a:r>
              <a:rPr lang="en-US" sz="900" dirty="0" smtClean="0">
                <a:solidFill>
                  <a:schemeClr val="bg1"/>
                </a:solidFill>
              </a:rPr>
              <a:t>, 2017</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9667982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512064"/>
            <a:ext cx="10058400" cy="1609344"/>
          </a:xfrm>
        </p:spPr>
        <p:txBody>
          <a:bodyPr/>
          <a:lstStyle/>
          <a:p>
            <a:r>
              <a:rPr lang="en-US" u="sng" dirty="0" smtClean="0"/>
              <a:t>Modified Docking:</a:t>
            </a:r>
            <a:r>
              <a:rPr lang="en-US" baseline="30000" dirty="0" smtClean="0"/>
              <a:t>44,45,48,49</a:t>
            </a:r>
            <a:endParaRPr lang="en-US" dirty="0"/>
          </a:p>
        </p:txBody>
      </p:sp>
      <p:sp>
        <p:nvSpPr>
          <p:cNvPr id="3" name="Content Placeholder 2"/>
          <p:cNvSpPr>
            <a:spLocks noGrp="1"/>
          </p:cNvSpPr>
          <p:nvPr>
            <p:ph idx="1"/>
          </p:nvPr>
        </p:nvSpPr>
        <p:spPr>
          <a:xfrm>
            <a:off x="1069848" y="1983621"/>
            <a:ext cx="6380819" cy="4630121"/>
          </a:xfrm>
        </p:spPr>
        <p:txBody>
          <a:bodyPr>
            <a:normAutofit/>
          </a:bodyPr>
          <a:lstStyle/>
          <a:p>
            <a:r>
              <a:rPr lang="en-US" sz="2600" dirty="0" smtClean="0"/>
              <a:t>Developed by Paletta et al.</a:t>
            </a:r>
          </a:p>
          <a:p>
            <a:r>
              <a:rPr lang="en-US" sz="2600" dirty="0" smtClean="0"/>
              <a:t>Overall technique is the same</a:t>
            </a:r>
          </a:p>
          <a:p>
            <a:r>
              <a:rPr lang="en-US" sz="2600" dirty="0" smtClean="0"/>
              <a:t>Minor differences: </a:t>
            </a:r>
          </a:p>
          <a:p>
            <a:pPr lvl="1"/>
            <a:r>
              <a:rPr lang="en-US" sz="2200" dirty="0" smtClean="0"/>
              <a:t>arthroscopy is no longer routinely performed</a:t>
            </a:r>
          </a:p>
          <a:p>
            <a:pPr lvl="1"/>
            <a:r>
              <a:rPr lang="en-US" sz="2200" dirty="0" smtClean="0"/>
              <a:t>4 strand palmaris longus graft </a:t>
            </a:r>
          </a:p>
          <a:p>
            <a:pPr lvl="1"/>
            <a:r>
              <a:rPr lang="en-US" sz="2200" dirty="0" smtClean="0"/>
              <a:t>slight difference in humeral bone tunnel preparation</a:t>
            </a:r>
          </a:p>
          <a:p>
            <a:r>
              <a:rPr lang="en-US" sz="2600" b="1" u="sng" dirty="0" smtClean="0"/>
              <a:t>Return to play rate: 92.0-95.0%</a:t>
            </a:r>
          </a:p>
          <a:p>
            <a:r>
              <a:rPr lang="en-US" sz="2600" b="1" u="sng" dirty="0" smtClean="0"/>
              <a:t>Complication rate: 4.3-5.0%</a:t>
            </a:r>
          </a:p>
        </p:txBody>
      </p:sp>
      <p:pic>
        <p:nvPicPr>
          <p:cNvPr id="3074"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667" y="1602232"/>
            <a:ext cx="4358301" cy="4358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50667" y="5657671"/>
            <a:ext cx="2983314" cy="1200329"/>
          </a:xfrm>
          <a:prstGeom prst="rect">
            <a:avLst/>
          </a:prstGeom>
          <a:noFill/>
        </p:spPr>
        <p:txBody>
          <a:bodyPr wrap="square" rtlCol="0">
            <a:spAutoFit/>
          </a:bodyPr>
          <a:lstStyle/>
          <a:p>
            <a:r>
              <a:rPr lang="en-US" sz="900" dirty="0"/>
              <a:t>Ulnar Collateral Ligament Reconstruction (Tommy John Surgery). Houston Methodist Leading Medicine. http://www.houstonmethodist.org/orthopedics/where-does-it-hurt/elbow/ulnar-collateral-ligament reconstruction/. Updated 2017. Accessed April 9</a:t>
            </a:r>
            <a:r>
              <a:rPr lang="en-US" sz="900" baseline="30000" dirty="0"/>
              <a:t>th</a:t>
            </a:r>
            <a:r>
              <a:rPr lang="en-US" sz="900" dirty="0"/>
              <a:t>, 2017.</a:t>
            </a:r>
          </a:p>
          <a:p>
            <a:endParaRPr lang="en-US" dirty="0"/>
          </a:p>
        </p:txBody>
      </p:sp>
    </p:spTree>
    <p:extLst>
      <p:ext uri="{BB962C8B-B14F-4D97-AF65-F5344CB8AC3E}">
        <p14:creationId xmlns:p14="http://schemas.microsoft.com/office/powerpoint/2010/main" val="3317127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06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86406" y="621667"/>
            <a:ext cx="6000623" cy="5918942"/>
          </a:xfrm>
          <a:prstGeom prst="rect">
            <a:avLst/>
          </a:prstGeom>
          <a:noFill/>
        </p:spPr>
      </p:pic>
      <p:sp>
        <p:nvSpPr>
          <p:cNvPr id="2" name="Title 1"/>
          <p:cNvSpPr>
            <a:spLocks noGrp="1"/>
          </p:cNvSpPr>
          <p:nvPr>
            <p:ph type="title"/>
          </p:nvPr>
        </p:nvSpPr>
        <p:spPr>
          <a:xfrm>
            <a:off x="485495" y="144429"/>
            <a:ext cx="10058400" cy="1609344"/>
          </a:xfrm>
        </p:spPr>
        <p:txBody>
          <a:bodyPr/>
          <a:lstStyle/>
          <a:p>
            <a:r>
              <a:rPr lang="en-US" u="sng" dirty="0" smtClean="0"/>
              <a:t>Anatomy</a:t>
            </a:r>
            <a:r>
              <a:rPr lang="en-US" baseline="30000" dirty="0" smtClean="0"/>
              <a:t>4,5</a:t>
            </a:r>
            <a:r>
              <a:rPr lang="en-US" dirty="0" smtClean="0"/>
              <a:t> </a:t>
            </a:r>
            <a:endParaRPr lang="en-US" dirty="0"/>
          </a:p>
        </p:txBody>
      </p:sp>
      <p:sp>
        <p:nvSpPr>
          <p:cNvPr id="3" name="Content Placeholder 2"/>
          <p:cNvSpPr>
            <a:spLocks noGrp="1"/>
          </p:cNvSpPr>
          <p:nvPr>
            <p:ph idx="1"/>
          </p:nvPr>
        </p:nvSpPr>
        <p:spPr>
          <a:xfrm>
            <a:off x="485495" y="1381669"/>
            <a:ext cx="6198874" cy="5386616"/>
          </a:xfrm>
        </p:spPr>
        <p:txBody>
          <a:bodyPr>
            <a:noAutofit/>
          </a:bodyPr>
          <a:lstStyle/>
          <a:p>
            <a:pPr>
              <a:lnSpc>
                <a:spcPct val="150000"/>
              </a:lnSpc>
            </a:pPr>
            <a:r>
              <a:rPr lang="en-US" sz="2400" dirty="0" smtClean="0"/>
              <a:t>Complex Synovial Joint</a:t>
            </a:r>
          </a:p>
          <a:p>
            <a:pPr lvl="1">
              <a:lnSpc>
                <a:spcPct val="150000"/>
              </a:lnSpc>
            </a:pPr>
            <a:r>
              <a:rPr lang="en-US" sz="2000" dirty="0" smtClean="0"/>
              <a:t>Humeroulnar joint </a:t>
            </a:r>
          </a:p>
          <a:p>
            <a:pPr lvl="1">
              <a:lnSpc>
                <a:spcPct val="150000"/>
              </a:lnSpc>
            </a:pPr>
            <a:r>
              <a:rPr lang="en-US" sz="2000" dirty="0" smtClean="0"/>
              <a:t>Humeroradial joint</a:t>
            </a:r>
          </a:p>
          <a:p>
            <a:pPr lvl="1">
              <a:lnSpc>
                <a:spcPct val="150000"/>
              </a:lnSpc>
            </a:pPr>
            <a:r>
              <a:rPr lang="en-US" sz="2000" dirty="0" smtClean="0"/>
              <a:t>Proximal radioulnar joint </a:t>
            </a:r>
          </a:p>
          <a:p>
            <a:pPr lvl="1">
              <a:lnSpc>
                <a:spcPct val="150000"/>
              </a:lnSpc>
            </a:pPr>
            <a:r>
              <a:rPr lang="en-US" sz="2000" dirty="0" smtClean="0"/>
              <a:t>Distal radioulnar joint </a:t>
            </a:r>
          </a:p>
          <a:p>
            <a:pPr>
              <a:lnSpc>
                <a:spcPct val="160000"/>
              </a:lnSpc>
            </a:pPr>
            <a:r>
              <a:rPr lang="en-US" sz="2400" dirty="0" smtClean="0"/>
              <a:t>2 Degrees of Freedom</a:t>
            </a:r>
          </a:p>
          <a:p>
            <a:pPr lvl="1">
              <a:lnSpc>
                <a:spcPct val="160000"/>
              </a:lnSpc>
            </a:pPr>
            <a:r>
              <a:rPr lang="en-US" sz="2000" dirty="0" smtClean="0"/>
              <a:t>Modified Hinge = Flexion and Extension</a:t>
            </a:r>
          </a:p>
          <a:p>
            <a:pPr lvl="1">
              <a:lnSpc>
                <a:spcPct val="160000"/>
              </a:lnSpc>
            </a:pPr>
            <a:r>
              <a:rPr lang="en-US" sz="2000" dirty="0" smtClean="0"/>
              <a:t>Pivot = Pronation and Supination</a:t>
            </a:r>
          </a:p>
        </p:txBody>
      </p:sp>
      <p:sp>
        <p:nvSpPr>
          <p:cNvPr id="4" name="Right Brace 3"/>
          <p:cNvSpPr/>
          <p:nvPr/>
        </p:nvSpPr>
        <p:spPr>
          <a:xfrm>
            <a:off x="3404527" y="2138031"/>
            <a:ext cx="521889"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ight Brace 4"/>
          <p:cNvSpPr/>
          <p:nvPr/>
        </p:nvSpPr>
        <p:spPr>
          <a:xfrm>
            <a:off x="4093395" y="3226772"/>
            <a:ext cx="521889"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3926416" y="2334365"/>
            <a:ext cx="2753190" cy="369332"/>
          </a:xfrm>
          <a:prstGeom prst="rect">
            <a:avLst/>
          </a:prstGeom>
          <a:noFill/>
        </p:spPr>
        <p:txBody>
          <a:bodyPr wrap="square" rtlCol="0">
            <a:spAutoFit/>
          </a:bodyPr>
          <a:lstStyle/>
          <a:p>
            <a:r>
              <a:rPr lang="en-US" dirty="0" smtClean="0"/>
              <a:t>Modified Hinge Joint </a:t>
            </a:r>
            <a:endParaRPr lang="en-US" dirty="0"/>
          </a:p>
        </p:txBody>
      </p:sp>
      <p:sp>
        <p:nvSpPr>
          <p:cNvPr id="9" name="TextBox 8"/>
          <p:cNvSpPr txBox="1"/>
          <p:nvPr/>
        </p:nvSpPr>
        <p:spPr>
          <a:xfrm>
            <a:off x="4699949" y="3440039"/>
            <a:ext cx="3427477" cy="369332"/>
          </a:xfrm>
          <a:prstGeom prst="rect">
            <a:avLst/>
          </a:prstGeom>
          <a:noFill/>
        </p:spPr>
        <p:txBody>
          <a:bodyPr wrap="square" rtlCol="0">
            <a:spAutoFit/>
          </a:bodyPr>
          <a:lstStyle/>
          <a:p>
            <a:r>
              <a:rPr lang="en-US" dirty="0" smtClean="0"/>
              <a:t>Pivot Joint </a:t>
            </a:r>
            <a:endParaRPr lang="en-US" dirty="0"/>
          </a:p>
        </p:txBody>
      </p:sp>
    </p:spTree>
    <p:extLst>
      <p:ext uri="{BB962C8B-B14F-4D97-AF65-F5344CB8AC3E}">
        <p14:creationId xmlns:p14="http://schemas.microsoft.com/office/powerpoint/2010/main" val="7725171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Interference Screw</a:t>
            </a:r>
            <a:r>
              <a:rPr lang="en-US" baseline="30000" dirty="0" smtClean="0"/>
              <a:t>45,46</a:t>
            </a:r>
            <a:endParaRPr lang="en-US" dirty="0"/>
          </a:p>
        </p:txBody>
      </p:sp>
      <p:sp>
        <p:nvSpPr>
          <p:cNvPr id="3" name="Content Placeholder 2"/>
          <p:cNvSpPr>
            <a:spLocks noGrp="1"/>
          </p:cNvSpPr>
          <p:nvPr>
            <p:ph idx="1"/>
          </p:nvPr>
        </p:nvSpPr>
        <p:spPr>
          <a:xfrm>
            <a:off x="1069848" y="1831848"/>
            <a:ext cx="6245352" cy="4050792"/>
          </a:xfrm>
        </p:spPr>
        <p:txBody>
          <a:bodyPr>
            <a:normAutofit/>
          </a:bodyPr>
          <a:lstStyle/>
          <a:p>
            <a:r>
              <a:rPr lang="en-US" sz="2600" dirty="0" smtClean="0"/>
              <a:t>AKA: Dane TJ Procedure </a:t>
            </a:r>
          </a:p>
          <a:p>
            <a:r>
              <a:rPr lang="en-US" sz="2600" dirty="0" smtClean="0"/>
              <a:t>Technique:</a:t>
            </a:r>
          </a:p>
          <a:p>
            <a:pPr lvl="1"/>
            <a:r>
              <a:rPr lang="en-US" sz="2200" dirty="0" smtClean="0"/>
              <a:t>Ulnar interference screw fixation and humeral docking </a:t>
            </a:r>
          </a:p>
          <a:p>
            <a:pPr lvl="2"/>
            <a:r>
              <a:rPr lang="en-US" sz="2000" dirty="0" smtClean="0"/>
              <a:t>Muscle splitting</a:t>
            </a:r>
          </a:p>
          <a:p>
            <a:pPr lvl="2"/>
            <a:r>
              <a:rPr lang="en-US" sz="2000" dirty="0" smtClean="0"/>
              <a:t>No arthroscopy</a:t>
            </a:r>
          </a:p>
          <a:p>
            <a:pPr lvl="2"/>
            <a:r>
              <a:rPr lang="en-US" sz="2000" dirty="0" smtClean="0"/>
              <a:t>No ulnar nerve transposition </a:t>
            </a:r>
          </a:p>
          <a:p>
            <a:r>
              <a:rPr lang="en-US" sz="2600" b="1" u="sng" dirty="0" smtClean="0"/>
              <a:t>Return to play rate: 86.0%</a:t>
            </a:r>
          </a:p>
          <a:p>
            <a:r>
              <a:rPr lang="en-US" sz="2600" b="1" u="sng" dirty="0" smtClean="0"/>
              <a:t>Complication rate: 18.0%</a:t>
            </a:r>
          </a:p>
          <a:p>
            <a:pPr marL="274320" lvl="1" indent="0">
              <a:buNone/>
            </a:pPr>
            <a:endParaRPr lang="en-US" dirty="0"/>
          </a:p>
        </p:txBody>
      </p:sp>
      <p:pic>
        <p:nvPicPr>
          <p:cNvPr id="4098" name="Picture 2" descr="Image result for interference screw technique for u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080768"/>
            <a:ext cx="4667250" cy="3000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18400" y="5131943"/>
            <a:ext cx="4464050" cy="507831"/>
          </a:xfrm>
          <a:prstGeom prst="rect">
            <a:avLst/>
          </a:prstGeom>
          <a:noFill/>
        </p:spPr>
        <p:txBody>
          <a:bodyPr wrap="square" rtlCol="0">
            <a:spAutoFit/>
          </a:bodyPr>
          <a:lstStyle/>
          <a:p>
            <a:pPr algn="ctr"/>
            <a:r>
              <a:rPr lang="en-US" sz="900" dirty="0" smtClean="0"/>
              <a:t>Jones KJ, Osbahr D, Schrumpf MA, Altchek DW. Ulnar collateral ligament reconstruction in throwing athletes: a review of current concepts. AAOS exhibit selection.Journal of Bone and Joint Surgery. 2012; 94(8):e49.</a:t>
            </a:r>
            <a:endParaRPr lang="en-US" sz="900" dirty="0"/>
          </a:p>
        </p:txBody>
      </p:sp>
    </p:spTree>
    <p:extLst>
      <p:ext uri="{BB962C8B-B14F-4D97-AF65-F5344CB8AC3E}">
        <p14:creationId xmlns:p14="http://schemas.microsoft.com/office/powerpoint/2010/main" val="22562444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do you define/measure return to play rates??</a:t>
            </a:r>
            <a:endParaRPr lang="en-US" u="sng" dirty="0"/>
          </a:p>
        </p:txBody>
      </p:sp>
      <p:sp>
        <p:nvSpPr>
          <p:cNvPr id="3" name="Content Placeholder 2"/>
          <p:cNvSpPr>
            <a:spLocks noGrp="1"/>
          </p:cNvSpPr>
          <p:nvPr>
            <p:ph idx="1"/>
          </p:nvPr>
        </p:nvSpPr>
        <p:spPr>
          <a:xfrm>
            <a:off x="1069848" y="2121408"/>
            <a:ext cx="10058400" cy="4050792"/>
          </a:xfrm>
        </p:spPr>
        <p:txBody>
          <a:bodyPr>
            <a:normAutofit/>
          </a:bodyPr>
          <a:lstStyle/>
          <a:p>
            <a:r>
              <a:rPr lang="en-US" sz="2800" u="sng" dirty="0" smtClean="0"/>
              <a:t>Conway Job Scale</a:t>
            </a:r>
            <a:r>
              <a:rPr lang="en-US" sz="2800" baseline="30000" dirty="0" smtClean="0"/>
              <a:t>44,46,47,48,49,51,52,53</a:t>
            </a:r>
          </a:p>
          <a:p>
            <a:pPr lvl="1"/>
            <a:r>
              <a:rPr lang="en-US" sz="2200" dirty="0" smtClean="0"/>
              <a:t>No validity or reliability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09582018"/>
              </p:ext>
            </p:extLst>
          </p:nvPr>
        </p:nvGraphicFramePr>
        <p:xfrm>
          <a:off x="2680335" y="3148329"/>
          <a:ext cx="6861810" cy="3213420"/>
        </p:xfrm>
        <a:graphic>
          <a:graphicData uri="http://schemas.openxmlformats.org/presentationml/2006/ole">
            <mc:AlternateContent xmlns:mc="http://schemas.openxmlformats.org/markup-compatibility/2006">
              <mc:Choice xmlns:v="urn:schemas-microsoft-com:vml" Requires="v">
                <p:oleObj spid="_x0000_s3289" name="Worksheet" r:id="rId4" imgW="4457594" imgH="2087675" progId="Excel.Sheet.12">
                  <p:embed/>
                </p:oleObj>
              </mc:Choice>
              <mc:Fallback>
                <p:oleObj name="Worksheet" r:id="rId4" imgW="4457594" imgH="2087675" progId="Excel.Sheet.12">
                  <p:embed/>
                  <p:pic>
                    <p:nvPicPr>
                      <p:cNvPr id="0" name=""/>
                      <p:cNvPicPr/>
                      <p:nvPr/>
                    </p:nvPicPr>
                    <p:blipFill>
                      <a:blip r:embed="rId5"/>
                      <a:stretch>
                        <a:fillRect/>
                      </a:stretch>
                    </p:blipFill>
                    <p:spPr>
                      <a:xfrm>
                        <a:off x="2680335" y="3148329"/>
                        <a:ext cx="6861810" cy="3213420"/>
                      </a:xfrm>
                      <a:prstGeom prst="rect">
                        <a:avLst/>
                      </a:prstGeom>
                    </p:spPr>
                  </p:pic>
                </p:oleObj>
              </mc:Fallback>
            </mc:AlternateContent>
          </a:graphicData>
        </a:graphic>
      </p:graphicFrame>
    </p:spTree>
    <p:extLst>
      <p:ext uri="{BB962C8B-B14F-4D97-AF65-F5344CB8AC3E}">
        <p14:creationId xmlns:p14="http://schemas.microsoft.com/office/powerpoint/2010/main" val="591353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88667" y="1608667"/>
            <a:ext cx="4284134" cy="42333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u="sng" dirty="0" smtClean="0"/>
              <a:t>How do you define return to play rates??</a:t>
            </a:r>
            <a:endParaRPr lang="en-US" u="sng" dirty="0"/>
          </a:p>
        </p:txBody>
      </p:sp>
      <p:sp>
        <p:nvSpPr>
          <p:cNvPr id="3" name="Content Placeholder 2"/>
          <p:cNvSpPr>
            <a:spLocks noGrp="1"/>
          </p:cNvSpPr>
          <p:nvPr>
            <p:ph idx="1"/>
          </p:nvPr>
        </p:nvSpPr>
        <p:spPr>
          <a:xfrm>
            <a:off x="1069848" y="2121408"/>
            <a:ext cx="5195485" cy="4050792"/>
          </a:xfrm>
        </p:spPr>
        <p:txBody>
          <a:bodyPr>
            <a:normAutofit/>
          </a:bodyPr>
          <a:lstStyle/>
          <a:p>
            <a:r>
              <a:rPr lang="en-US" sz="2800" u="sng" dirty="0" smtClean="0"/>
              <a:t>Andrews-Timmerman Score</a:t>
            </a:r>
            <a:r>
              <a:rPr lang="en-US" sz="2800" baseline="30000" dirty="0" smtClean="0"/>
              <a:t>44,51,52,53</a:t>
            </a:r>
          </a:p>
          <a:p>
            <a:pPr lvl="1"/>
            <a:r>
              <a:rPr lang="en-US" sz="2200" dirty="0" smtClean="0"/>
              <a:t>No validity </a:t>
            </a:r>
          </a:p>
          <a:p>
            <a:pPr marL="274320" lvl="1" indent="0">
              <a:buNone/>
            </a:pPr>
            <a:endParaRPr lang="en-US" sz="2200" dirty="0" smtClean="0"/>
          </a:p>
          <a:p>
            <a:r>
              <a:rPr lang="en-US" sz="2800" u="sng" dirty="0" smtClean="0"/>
              <a:t>Kerlan-Jobe Orthopedic Clinic Shoulder and Elbow Score</a:t>
            </a:r>
            <a:r>
              <a:rPr lang="en-US" sz="2800" baseline="30000" dirty="0" smtClean="0"/>
              <a:t>44,51,54,55</a:t>
            </a:r>
            <a:r>
              <a:rPr lang="en-US" sz="2800" dirty="0" smtClean="0"/>
              <a:t> </a:t>
            </a:r>
          </a:p>
          <a:p>
            <a:pPr lvl="1"/>
            <a:r>
              <a:rPr lang="en-US" sz="2200" b="1" dirty="0" smtClean="0"/>
              <a:t>STRONG </a:t>
            </a:r>
            <a:r>
              <a:rPr lang="en-US" sz="2200" dirty="0" smtClean="0"/>
              <a:t>construct validity</a:t>
            </a:r>
            <a:endParaRPr lang="en-US" dirty="0"/>
          </a:p>
        </p:txBody>
      </p:sp>
      <p:sp>
        <p:nvSpPr>
          <p:cNvPr id="5" name="Oval 4"/>
          <p:cNvSpPr/>
          <p:nvPr/>
        </p:nvSpPr>
        <p:spPr>
          <a:xfrm>
            <a:off x="7213600" y="2058246"/>
            <a:ext cx="3302001" cy="32757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670800" y="2543555"/>
            <a:ext cx="2396067" cy="235017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140699" y="2997200"/>
            <a:ext cx="1528233" cy="14393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551334" y="3352801"/>
            <a:ext cx="728133" cy="6942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5300133" y="3674533"/>
            <a:ext cx="3725334" cy="14901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3825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315" y="1111164"/>
            <a:ext cx="10058400" cy="5933101"/>
          </a:xfrm>
        </p:spPr>
        <p:txBody>
          <a:bodyPr>
            <a:normAutofit fontScale="90000"/>
          </a:bodyPr>
          <a:lstStyle/>
          <a:p>
            <a:r>
              <a:rPr lang="en-US" dirty="0" smtClean="0"/>
              <a:t>Why are we basing patient prognoses and outcomes on studies that draw conclusions from measures that are </a:t>
            </a:r>
            <a:r>
              <a:rPr lang="en-US" b="1" u="sng" dirty="0" smtClean="0">
                <a:solidFill>
                  <a:srgbClr val="C00000"/>
                </a:solidFill>
              </a:rPr>
              <a:t>not</a:t>
            </a:r>
            <a:r>
              <a:rPr lang="en-US" dirty="0" smtClean="0">
                <a:solidFill>
                  <a:srgbClr val="C00000"/>
                </a:solidFill>
              </a:rPr>
              <a:t> </a:t>
            </a:r>
            <a:r>
              <a:rPr lang="en-US" dirty="0" smtClean="0"/>
              <a:t>Valid OR reliable?</a:t>
            </a:r>
            <a:br>
              <a:rPr lang="en-US" dirty="0" smtClean="0"/>
            </a:br>
            <a:r>
              <a:rPr lang="en-US" dirty="0" smtClean="0"/>
              <a:t/>
            </a:r>
            <a:br>
              <a:rPr lang="en-US" dirty="0" smtClean="0"/>
            </a:br>
            <a:r>
              <a:rPr lang="en-US" dirty="0" smtClean="0"/>
              <a:t>Does A successful Outcome following UCL reconstruction involve </a:t>
            </a:r>
            <a:r>
              <a:rPr lang="en-US" b="1" u="sng" dirty="0" smtClean="0">
                <a:solidFill>
                  <a:srgbClr val="C00000"/>
                </a:solidFill>
              </a:rPr>
              <a:t>more</a:t>
            </a:r>
            <a:r>
              <a:rPr lang="en-US" dirty="0" smtClean="0"/>
              <a:t> than just A “return to the same competitive level of play?”</a:t>
            </a:r>
            <a:br>
              <a:rPr lang="en-US" dirty="0" smtClean="0"/>
            </a:br>
            <a:r>
              <a:rPr lang="en-US" dirty="0" smtClean="0"/>
              <a:t/>
            </a:r>
            <a:br>
              <a:rPr lang="en-US" dirty="0" smtClean="0"/>
            </a:br>
            <a:endParaRPr lang="en-US" dirty="0"/>
          </a:p>
        </p:txBody>
      </p:sp>
      <p:sp>
        <p:nvSpPr>
          <p:cNvPr id="4" name="TextBox 3"/>
          <p:cNvSpPr txBox="1"/>
          <p:nvPr/>
        </p:nvSpPr>
        <p:spPr>
          <a:xfrm>
            <a:off x="671915" y="264777"/>
            <a:ext cx="1066800" cy="846386"/>
          </a:xfrm>
          <a:prstGeom prst="rect">
            <a:avLst/>
          </a:prstGeom>
          <a:noFill/>
        </p:spPr>
        <p:txBody>
          <a:bodyPr wrap="square" rtlCol="0">
            <a:spAutoFit/>
          </a:bodyPr>
          <a:lstStyle/>
          <a:p>
            <a:r>
              <a:rPr lang="en-US" sz="4900" dirty="0" smtClean="0"/>
              <a:t>1.</a:t>
            </a:r>
            <a:endParaRPr lang="en-US" sz="4900" dirty="0"/>
          </a:p>
        </p:txBody>
      </p:sp>
      <p:sp>
        <p:nvSpPr>
          <p:cNvPr id="5" name="TextBox 4"/>
          <p:cNvSpPr txBox="1"/>
          <p:nvPr/>
        </p:nvSpPr>
        <p:spPr>
          <a:xfrm>
            <a:off x="658031" y="3586789"/>
            <a:ext cx="922867" cy="846386"/>
          </a:xfrm>
          <a:prstGeom prst="rect">
            <a:avLst/>
          </a:prstGeom>
          <a:noFill/>
        </p:spPr>
        <p:txBody>
          <a:bodyPr wrap="square" rtlCol="0">
            <a:spAutoFit/>
          </a:bodyPr>
          <a:lstStyle/>
          <a:p>
            <a:r>
              <a:rPr lang="en-US" sz="4900" dirty="0" smtClean="0"/>
              <a:t>2.</a:t>
            </a:r>
            <a:endParaRPr lang="en-US" sz="4900" dirty="0"/>
          </a:p>
        </p:txBody>
      </p:sp>
    </p:spTree>
    <p:extLst>
      <p:ext uri="{BB962C8B-B14F-4D97-AF65-F5344CB8AC3E}">
        <p14:creationId xmlns:p14="http://schemas.microsoft.com/office/powerpoint/2010/main" val="2468041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3034"/>
            <a:ext cx="10058400" cy="1609344"/>
          </a:xfrm>
        </p:spPr>
        <p:txBody>
          <a:bodyPr/>
          <a:lstStyle/>
          <a:p>
            <a:r>
              <a:rPr lang="en-US" u="sng" dirty="0" smtClean="0"/>
              <a:t>Outcome measure </a:t>
            </a:r>
            <a:r>
              <a:rPr lang="en-US" u="sng" dirty="0" smtClean="0">
                <a:sym typeface="Wingdings" panose="05000000000000000000" pitchFamily="2" charset="2"/>
              </a:rPr>
              <a:t> </a:t>
            </a:r>
            <a:r>
              <a:rPr lang="en-US" u="sng" dirty="0" smtClean="0"/>
              <a:t>Pitching Performance Statistics:</a:t>
            </a:r>
            <a:r>
              <a:rPr lang="en-US" baseline="30000" dirty="0" smtClean="0"/>
              <a:t>56,57,58</a:t>
            </a:r>
            <a:endParaRPr lang="en-US" dirty="0"/>
          </a:p>
        </p:txBody>
      </p:sp>
      <p:sp>
        <p:nvSpPr>
          <p:cNvPr id="6" name="Rounded Rectangle 5"/>
          <p:cNvSpPr/>
          <p:nvPr/>
        </p:nvSpPr>
        <p:spPr>
          <a:xfrm>
            <a:off x="1069848" y="2004903"/>
            <a:ext cx="10058400" cy="1021755"/>
          </a:xfrm>
          <a:prstGeom prst="roundRect">
            <a:avLst/>
          </a:prstGeom>
          <a:solidFill>
            <a:srgbClr val="B83F32"/>
          </a:solidFill>
          <a:ln>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1069848" y="3338577"/>
            <a:ext cx="10058400" cy="1021755"/>
          </a:xfrm>
          <a:prstGeom prst="roundRect">
            <a:avLst/>
          </a:prstGeom>
          <a:solidFill>
            <a:schemeClr val="tx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069847" y="4700188"/>
            <a:ext cx="10058401" cy="1021755"/>
          </a:xfrm>
          <a:prstGeom prst="round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71600" y="2271110"/>
            <a:ext cx="9756648" cy="461665"/>
          </a:xfrm>
          <a:prstGeom prst="rect">
            <a:avLst/>
          </a:prstGeom>
          <a:noFill/>
        </p:spPr>
        <p:txBody>
          <a:bodyPr wrap="square" rtlCol="0">
            <a:spAutoFit/>
          </a:bodyPr>
          <a:lstStyle/>
          <a:p>
            <a:r>
              <a:rPr lang="en-US" sz="2400" dirty="0" smtClean="0">
                <a:solidFill>
                  <a:schemeClr val="bg1"/>
                </a:solidFill>
              </a:rPr>
              <a:t>1. UCL reconstruction is not usually career ending </a:t>
            </a:r>
            <a:endParaRPr lang="en-US" sz="2400" dirty="0">
              <a:solidFill>
                <a:schemeClr val="bg1"/>
              </a:solidFill>
            </a:endParaRPr>
          </a:p>
        </p:txBody>
      </p:sp>
      <p:sp>
        <p:nvSpPr>
          <p:cNvPr id="12" name="TextBox 11"/>
          <p:cNvSpPr txBox="1"/>
          <p:nvPr/>
        </p:nvSpPr>
        <p:spPr>
          <a:xfrm>
            <a:off x="1371600" y="3447601"/>
            <a:ext cx="9756648" cy="830997"/>
          </a:xfrm>
          <a:prstGeom prst="rect">
            <a:avLst/>
          </a:prstGeom>
          <a:noFill/>
        </p:spPr>
        <p:txBody>
          <a:bodyPr wrap="square" rtlCol="0">
            <a:spAutoFit/>
          </a:bodyPr>
          <a:lstStyle/>
          <a:p>
            <a:r>
              <a:rPr lang="en-US" sz="2400" dirty="0" smtClean="0">
                <a:solidFill>
                  <a:schemeClr val="bg1"/>
                </a:solidFill>
              </a:rPr>
              <a:t>2. No statistically significant difference in pitching performance between pitchers with and without a history of UCL reconstruction </a:t>
            </a:r>
            <a:endParaRPr lang="en-US" sz="2400" dirty="0">
              <a:solidFill>
                <a:schemeClr val="bg1"/>
              </a:solidFill>
            </a:endParaRPr>
          </a:p>
        </p:txBody>
      </p:sp>
      <p:sp>
        <p:nvSpPr>
          <p:cNvPr id="13" name="TextBox 12"/>
          <p:cNvSpPr txBox="1"/>
          <p:nvPr/>
        </p:nvSpPr>
        <p:spPr>
          <a:xfrm>
            <a:off x="1371600" y="4795566"/>
            <a:ext cx="9756648" cy="830997"/>
          </a:xfrm>
          <a:prstGeom prst="rect">
            <a:avLst/>
          </a:prstGeom>
          <a:noFill/>
        </p:spPr>
        <p:txBody>
          <a:bodyPr wrap="square" rtlCol="0">
            <a:spAutoFit/>
          </a:bodyPr>
          <a:lstStyle/>
          <a:p>
            <a:r>
              <a:rPr lang="en-US" sz="2400" dirty="0" smtClean="0">
                <a:solidFill>
                  <a:schemeClr val="bg1"/>
                </a:solidFill>
              </a:rPr>
              <a:t>3. No studies differentiate between the effects of different UCL reconstruction techniques </a:t>
            </a:r>
            <a:endParaRPr lang="en-US" sz="2400" dirty="0">
              <a:solidFill>
                <a:schemeClr val="bg1"/>
              </a:solidFill>
            </a:endParaRPr>
          </a:p>
        </p:txBody>
      </p:sp>
    </p:spTree>
    <p:extLst>
      <p:ext uri="{BB962C8B-B14F-4D97-AF65-F5344CB8AC3E}">
        <p14:creationId xmlns:p14="http://schemas.microsoft.com/office/powerpoint/2010/main" val="300596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7096"/>
            <a:ext cx="10058400" cy="1609344"/>
          </a:xfrm>
        </p:spPr>
        <p:txBody>
          <a:bodyPr/>
          <a:lstStyle/>
          <a:p>
            <a:r>
              <a:rPr lang="en-US" u="sng" dirty="0" smtClean="0"/>
              <a:t>Prognosis Synopsis:</a:t>
            </a:r>
            <a:endParaRPr lang="en-US" u="sng" dirty="0"/>
          </a:p>
        </p:txBody>
      </p:sp>
      <p:graphicFrame>
        <p:nvGraphicFramePr>
          <p:cNvPr id="5" name="Diagram 4"/>
          <p:cNvGraphicFramePr/>
          <p:nvPr>
            <p:extLst>
              <p:ext uri="{D42A27DB-BD31-4B8C-83A1-F6EECF244321}">
                <p14:modId xmlns:p14="http://schemas.microsoft.com/office/powerpoint/2010/main" val="709417262"/>
              </p:ext>
            </p:extLst>
          </p:nvPr>
        </p:nvGraphicFramePr>
        <p:xfrm>
          <a:off x="2035048" y="132960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665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Rehabilitation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565810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Non-Operative Guidelines:</a:t>
            </a:r>
            <a:r>
              <a:rPr lang="en-US" baseline="30000" dirty="0" smtClean="0"/>
              <a:t>30</a:t>
            </a:r>
            <a:r>
              <a:rPr lang="en-US" dirty="0" smtClean="0"/>
              <a:t> </a:t>
            </a:r>
            <a:endParaRPr lang="en-US" dirty="0"/>
          </a:p>
        </p:txBody>
      </p:sp>
      <p:sp>
        <p:nvSpPr>
          <p:cNvPr id="3" name="Text Placeholder 2"/>
          <p:cNvSpPr>
            <a:spLocks noGrp="1"/>
          </p:cNvSpPr>
          <p:nvPr>
            <p:ph type="body" idx="1"/>
          </p:nvPr>
        </p:nvSpPr>
        <p:spPr/>
        <p:txBody>
          <a:bodyPr>
            <a:normAutofit/>
          </a:bodyPr>
          <a:lstStyle/>
          <a:p>
            <a:pPr algn="ctr"/>
            <a:r>
              <a:rPr lang="en-US" sz="2800" u="sng" dirty="0" smtClean="0">
                <a:solidFill>
                  <a:srgbClr val="B83F32"/>
                </a:solidFill>
              </a:rPr>
              <a:t>Proximal Tear </a:t>
            </a:r>
            <a:endParaRPr lang="en-US" sz="2800" u="sng" dirty="0">
              <a:solidFill>
                <a:srgbClr val="B83F32"/>
              </a:solidFill>
            </a:endParaRPr>
          </a:p>
        </p:txBody>
      </p:sp>
      <p:sp>
        <p:nvSpPr>
          <p:cNvPr id="5" name="Text Placeholder 4"/>
          <p:cNvSpPr>
            <a:spLocks noGrp="1"/>
          </p:cNvSpPr>
          <p:nvPr>
            <p:ph type="body" sz="quarter" idx="3"/>
          </p:nvPr>
        </p:nvSpPr>
        <p:spPr>
          <a:xfrm>
            <a:off x="6289068" y="2048256"/>
            <a:ext cx="4754880" cy="640080"/>
          </a:xfrm>
        </p:spPr>
        <p:txBody>
          <a:bodyPr>
            <a:normAutofit/>
          </a:bodyPr>
          <a:lstStyle/>
          <a:p>
            <a:pPr algn="ctr"/>
            <a:r>
              <a:rPr lang="en-US" sz="2800" u="sng" dirty="0" smtClean="0">
                <a:solidFill>
                  <a:srgbClr val="B83F32"/>
                </a:solidFill>
              </a:rPr>
              <a:t>Distal tears</a:t>
            </a:r>
            <a:endParaRPr lang="en-US" sz="2800" u="sng" dirty="0">
              <a:solidFill>
                <a:srgbClr val="B83F32"/>
              </a:solidFill>
            </a:endParaRPr>
          </a:p>
        </p:txBody>
      </p:sp>
      <p:sp>
        <p:nvSpPr>
          <p:cNvPr id="10" name="Rounded Rectangle 9"/>
          <p:cNvSpPr/>
          <p:nvPr/>
        </p:nvSpPr>
        <p:spPr>
          <a:xfrm>
            <a:off x="904624" y="2688336"/>
            <a:ext cx="5079231" cy="3336683"/>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half" idx="2"/>
          </p:nvPr>
        </p:nvSpPr>
        <p:spPr>
          <a:xfrm>
            <a:off x="1195108" y="2830882"/>
            <a:ext cx="4754880" cy="3018773"/>
          </a:xfrm>
        </p:spPr>
        <p:txBody>
          <a:bodyPr/>
          <a:lstStyle/>
          <a:p>
            <a:pPr>
              <a:buClr>
                <a:schemeClr val="bg1"/>
              </a:buClr>
            </a:pPr>
            <a:r>
              <a:rPr lang="en-US" sz="2400" dirty="0">
                <a:solidFill>
                  <a:schemeClr val="bg1"/>
                </a:solidFill>
              </a:rPr>
              <a:t>PRP (platelet rich plasma) injection</a:t>
            </a:r>
          </a:p>
          <a:p>
            <a:pPr>
              <a:buClr>
                <a:schemeClr val="bg1"/>
              </a:buClr>
            </a:pPr>
            <a:r>
              <a:rPr lang="en-US" sz="2400" dirty="0">
                <a:solidFill>
                  <a:schemeClr val="bg1"/>
                </a:solidFill>
              </a:rPr>
              <a:t>Rest x 2 weeks</a:t>
            </a:r>
          </a:p>
          <a:p>
            <a:pPr>
              <a:buClr>
                <a:schemeClr val="bg1"/>
              </a:buClr>
            </a:pPr>
            <a:r>
              <a:rPr lang="en-US" sz="2400" dirty="0">
                <a:solidFill>
                  <a:schemeClr val="bg1"/>
                </a:solidFill>
              </a:rPr>
              <a:t>Normal Shoulder Rehab – strengthening and control</a:t>
            </a:r>
          </a:p>
          <a:p>
            <a:pPr>
              <a:buClr>
                <a:schemeClr val="bg1"/>
              </a:buClr>
            </a:pPr>
            <a:r>
              <a:rPr lang="en-US" sz="2400" dirty="0">
                <a:solidFill>
                  <a:schemeClr val="bg1"/>
                </a:solidFill>
              </a:rPr>
              <a:t>Kinetic Chain</a:t>
            </a:r>
          </a:p>
          <a:p>
            <a:endParaRPr lang="en-US" dirty="0"/>
          </a:p>
        </p:txBody>
      </p:sp>
      <p:sp>
        <p:nvSpPr>
          <p:cNvPr id="12" name="Rounded Rectangle 11"/>
          <p:cNvSpPr/>
          <p:nvPr/>
        </p:nvSpPr>
        <p:spPr>
          <a:xfrm>
            <a:off x="6289068" y="2688335"/>
            <a:ext cx="5079231" cy="3336684"/>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p:nvPr>
        </p:nvSpPr>
        <p:spPr>
          <a:xfrm>
            <a:off x="6613419" y="2818356"/>
            <a:ext cx="4609902" cy="3291840"/>
          </a:xfrm>
        </p:spPr>
        <p:txBody>
          <a:bodyPr>
            <a:normAutofit/>
          </a:bodyPr>
          <a:lstStyle/>
          <a:p>
            <a:pPr>
              <a:buClr>
                <a:schemeClr val="bg1"/>
              </a:buClr>
            </a:pPr>
            <a:r>
              <a:rPr lang="en-US" sz="2400" dirty="0">
                <a:solidFill>
                  <a:schemeClr val="bg1"/>
                </a:solidFill>
              </a:rPr>
              <a:t>(+/-) PRP injection</a:t>
            </a:r>
          </a:p>
          <a:p>
            <a:pPr>
              <a:buClr>
                <a:schemeClr val="bg1"/>
              </a:buClr>
            </a:pPr>
            <a:r>
              <a:rPr lang="en-US" sz="2400" dirty="0">
                <a:solidFill>
                  <a:schemeClr val="bg1"/>
                </a:solidFill>
              </a:rPr>
              <a:t>Rest x 6 weeks </a:t>
            </a:r>
          </a:p>
          <a:p>
            <a:pPr>
              <a:buClr>
                <a:schemeClr val="bg1"/>
              </a:buClr>
            </a:pPr>
            <a:r>
              <a:rPr lang="en-US" sz="2400" dirty="0">
                <a:solidFill>
                  <a:schemeClr val="bg1"/>
                </a:solidFill>
              </a:rPr>
              <a:t>Normal Shoulder Rehab – strengthening and control</a:t>
            </a:r>
          </a:p>
          <a:p>
            <a:pPr>
              <a:buClr>
                <a:schemeClr val="bg1"/>
              </a:buClr>
            </a:pPr>
            <a:r>
              <a:rPr lang="en-US" sz="2400" dirty="0">
                <a:solidFill>
                  <a:schemeClr val="bg1"/>
                </a:solidFill>
              </a:rPr>
              <a:t>Kinetic Chain</a:t>
            </a:r>
          </a:p>
          <a:p>
            <a:pPr>
              <a:buClr>
                <a:schemeClr val="bg1"/>
              </a:buClr>
            </a:pPr>
            <a:r>
              <a:rPr lang="en-US" sz="2400" dirty="0">
                <a:solidFill>
                  <a:schemeClr val="bg1"/>
                </a:solidFill>
              </a:rPr>
              <a:t>Throwing Program @ 13 </a:t>
            </a:r>
            <a:r>
              <a:rPr lang="en-US" sz="2400" dirty="0" smtClean="0">
                <a:solidFill>
                  <a:schemeClr val="bg1"/>
                </a:solidFill>
              </a:rPr>
              <a:t>weeks</a:t>
            </a:r>
            <a:endParaRPr lang="en-US" sz="2400" dirty="0">
              <a:solidFill>
                <a:schemeClr val="bg1"/>
              </a:solidFill>
            </a:endParaRPr>
          </a:p>
        </p:txBody>
      </p:sp>
    </p:spTree>
    <p:extLst>
      <p:ext uri="{BB962C8B-B14F-4D97-AF65-F5344CB8AC3E}">
        <p14:creationId xmlns:p14="http://schemas.microsoft.com/office/powerpoint/2010/main" val="13254009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1: Immediate Post-op Phase</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9667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7096"/>
            <a:ext cx="10058400" cy="1609344"/>
          </a:xfrm>
        </p:spPr>
        <p:txBody>
          <a:bodyPr/>
          <a:lstStyle/>
          <a:p>
            <a:r>
              <a:rPr lang="en-US" u="sng" dirty="0" smtClean="0"/>
              <a:t>Phase 1 Goals:</a:t>
            </a:r>
            <a:r>
              <a:rPr lang="en-US" baseline="30000" dirty="0" smtClean="0"/>
              <a:t>59,60</a:t>
            </a:r>
            <a:endParaRPr lang="en-US" dirty="0"/>
          </a:p>
        </p:txBody>
      </p:sp>
      <p:graphicFrame>
        <p:nvGraphicFramePr>
          <p:cNvPr id="7" name="Diagram 6"/>
          <p:cNvGraphicFramePr/>
          <p:nvPr>
            <p:extLst>
              <p:ext uri="{D42A27DB-BD31-4B8C-83A1-F6EECF244321}">
                <p14:modId xmlns:p14="http://schemas.microsoft.com/office/powerpoint/2010/main" val="2851201950"/>
              </p:ext>
            </p:extLst>
          </p:nvPr>
        </p:nvGraphicFramePr>
        <p:xfrm>
          <a:off x="2035048" y="12893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56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com/13/3878621/slides/slide_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851" y="1330086"/>
            <a:ext cx="6429149" cy="4705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1540" y="494016"/>
            <a:ext cx="10058400" cy="1609344"/>
          </a:xfrm>
        </p:spPr>
        <p:txBody>
          <a:bodyPr/>
          <a:lstStyle/>
          <a:p>
            <a:r>
              <a:rPr lang="en-US" u="sng" dirty="0" smtClean="0"/>
              <a:t>Humeroulnar Joint</a:t>
            </a:r>
            <a:r>
              <a:rPr lang="en-US" baseline="30000" dirty="0" smtClean="0"/>
              <a:t>4,6</a:t>
            </a:r>
            <a:r>
              <a:rPr lang="en-US" dirty="0" smtClean="0"/>
              <a:t> </a:t>
            </a:r>
            <a:endParaRPr lang="en-US" dirty="0"/>
          </a:p>
        </p:txBody>
      </p:sp>
      <p:sp>
        <p:nvSpPr>
          <p:cNvPr id="3" name="Content Placeholder 2"/>
          <p:cNvSpPr>
            <a:spLocks noGrp="1"/>
          </p:cNvSpPr>
          <p:nvPr>
            <p:ph idx="1"/>
          </p:nvPr>
        </p:nvSpPr>
        <p:spPr>
          <a:xfrm>
            <a:off x="581540" y="1876809"/>
            <a:ext cx="5669619" cy="4550325"/>
          </a:xfrm>
        </p:spPr>
        <p:txBody>
          <a:bodyPr>
            <a:normAutofit/>
          </a:bodyPr>
          <a:lstStyle/>
          <a:p>
            <a:r>
              <a:rPr lang="en-US" sz="2400" b="1" u="sng" dirty="0" smtClean="0"/>
              <a:t>Largest and strongest </a:t>
            </a:r>
            <a:r>
              <a:rPr lang="en-US" sz="2400" dirty="0" smtClean="0"/>
              <a:t>articulation in elbow jt.</a:t>
            </a:r>
          </a:p>
          <a:p>
            <a:r>
              <a:rPr lang="en-US" sz="2400" dirty="0" smtClean="0"/>
              <a:t>Stability – arises from bony configuration</a:t>
            </a:r>
          </a:p>
          <a:p>
            <a:r>
              <a:rPr lang="en-US" altLang="en-US" sz="2400" dirty="0" smtClean="0"/>
              <a:t>Mobility – arises from the very large articular surface</a:t>
            </a:r>
          </a:p>
          <a:p>
            <a:pPr lvl="1"/>
            <a:r>
              <a:rPr lang="en-US" altLang="en-US" sz="2000" dirty="0" smtClean="0"/>
              <a:t>The trochlea provides approx. </a:t>
            </a:r>
            <a:r>
              <a:rPr lang="en-US" altLang="en-US" sz="2000" b="1" dirty="0" smtClean="0"/>
              <a:t>300º</a:t>
            </a:r>
            <a:r>
              <a:rPr lang="en-US" altLang="en-US" sz="2000" dirty="0" smtClean="0"/>
              <a:t> of articular surface </a:t>
            </a:r>
          </a:p>
          <a:p>
            <a:r>
              <a:rPr lang="en-US" altLang="en-US" sz="2400" dirty="0" smtClean="0"/>
              <a:t>Axis = angled slightly more distally (5-15º) on the medial side </a:t>
            </a:r>
            <a:endParaRPr lang="en-US" altLang="en-US" sz="2400" dirty="0"/>
          </a:p>
          <a:p>
            <a:pPr lvl="1"/>
            <a:endParaRPr lang="en-US" dirty="0" smtClean="0"/>
          </a:p>
          <a:p>
            <a:pPr lvl="1"/>
            <a:endParaRPr lang="en-US" dirty="0"/>
          </a:p>
        </p:txBody>
      </p:sp>
      <p:cxnSp>
        <p:nvCxnSpPr>
          <p:cNvPr id="5" name="Straight Connector 4"/>
          <p:cNvCxnSpPr/>
          <p:nvPr/>
        </p:nvCxnSpPr>
        <p:spPr>
          <a:xfrm>
            <a:off x="7416800" y="4277232"/>
            <a:ext cx="2641600" cy="39636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90958" y="5532347"/>
            <a:ext cx="3572933" cy="369332"/>
          </a:xfrm>
          <a:prstGeom prst="rect">
            <a:avLst/>
          </a:prstGeom>
          <a:noFill/>
        </p:spPr>
        <p:txBody>
          <a:bodyPr wrap="square" rtlCol="0">
            <a:spAutoFit/>
          </a:bodyPr>
          <a:lstStyle/>
          <a:p>
            <a:r>
              <a:rPr lang="en-US" sz="900" dirty="0" smtClean="0"/>
              <a:t>Fovea Capitus Radius. Upstore</a:t>
            </a:r>
            <a:r>
              <a:rPr lang="en-US" sz="900" dirty="0"/>
              <a:t>. http://</a:t>
            </a:r>
            <a:r>
              <a:rPr lang="en-US" sz="900" dirty="0" smtClean="0"/>
              <a:t>www.upstore.me/fovea-capitis-radius.html</a:t>
            </a:r>
            <a:r>
              <a:rPr lang="en-US" sz="900" dirty="0"/>
              <a:t>.</a:t>
            </a:r>
            <a:r>
              <a:rPr lang="en-US" sz="900" dirty="0" smtClean="0"/>
              <a:t> Accessed February 25, 2017.</a:t>
            </a:r>
            <a:endParaRPr lang="en-US" sz="900" dirty="0"/>
          </a:p>
        </p:txBody>
      </p:sp>
      <p:sp>
        <p:nvSpPr>
          <p:cNvPr id="10" name="Rectangle 9"/>
          <p:cNvSpPr/>
          <p:nvPr/>
        </p:nvSpPr>
        <p:spPr>
          <a:xfrm>
            <a:off x="6045200" y="5773128"/>
            <a:ext cx="1371600" cy="25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1231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95872" y="2584704"/>
            <a:ext cx="3718560" cy="1036320"/>
          </a:xfrm>
          <a:prstGeom prst="rect">
            <a:avLst/>
          </a:prstGeom>
          <a:solidFill>
            <a:schemeClr val="tx2">
              <a:lumMod val="20000"/>
              <a:lumOff val="80000"/>
            </a:schemeClr>
          </a:solid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4608" y="266700"/>
            <a:ext cx="10058400" cy="1609344"/>
          </a:xfrm>
        </p:spPr>
        <p:txBody>
          <a:bodyPr/>
          <a:lstStyle/>
          <a:p>
            <a:r>
              <a:rPr lang="en-US" u="sng" dirty="0" smtClean="0"/>
              <a:t>Phase 1:</a:t>
            </a:r>
            <a:r>
              <a:rPr lang="en-US" baseline="30000" dirty="0" smtClean="0"/>
              <a:t>59,60</a:t>
            </a:r>
            <a:endParaRPr lang="en-US" dirty="0"/>
          </a:p>
        </p:txBody>
      </p:sp>
      <p:sp>
        <p:nvSpPr>
          <p:cNvPr id="3" name="Content Placeholder 2"/>
          <p:cNvSpPr>
            <a:spLocks noGrp="1"/>
          </p:cNvSpPr>
          <p:nvPr>
            <p:ph sz="half" idx="1"/>
          </p:nvPr>
        </p:nvSpPr>
        <p:spPr/>
        <p:txBody>
          <a:bodyPr>
            <a:normAutofit/>
          </a:bodyPr>
          <a:lstStyle/>
          <a:p>
            <a:r>
              <a:rPr lang="en-US" sz="2400" dirty="0" smtClean="0"/>
              <a:t>Week 1: </a:t>
            </a:r>
          </a:p>
          <a:p>
            <a:pPr lvl="1"/>
            <a:r>
              <a:rPr lang="en-US" sz="2000" dirty="0" smtClean="0"/>
              <a:t>Posterior splint at </a:t>
            </a:r>
            <a:r>
              <a:rPr lang="en-US" sz="2000" b="1" u="sng" dirty="0" smtClean="0"/>
              <a:t>90° elbow flexion</a:t>
            </a:r>
          </a:p>
          <a:p>
            <a:pPr lvl="1"/>
            <a:r>
              <a:rPr lang="en-US" sz="2000" dirty="0" smtClean="0"/>
              <a:t>Elbow compression dressing (2-3 days)</a:t>
            </a:r>
          </a:p>
          <a:p>
            <a:pPr lvl="1"/>
            <a:r>
              <a:rPr lang="en-US" sz="2000" dirty="0" smtClean="0"/>
              <a:t>Exercises</a:t>
            </a:r>
            <a:endParaRPr lang="en-US" sz="1800" dirty="0" smtClean="0"/>
          </a:p>
          <a:p>
            <a:pPr lvl="2"/>
            <a:r>
              <a:rPr lang="en-US" sz="1800" dirty="0"/>
              <a:t>Wrist AROM for flexion/extension</a:t>
            </a:r>
          </a:p>
          <a:p>
            <a:pPr lvl="2"/>
            <a:r>
              <a:rPr lang="en-US" sz="1800" dirty="0" smtClean="0"/>
              <a:t>Gripping</a:t>
            </a:r>
          </a:p>
          <a:p>
            <a:pPr lvl="2"/>
            <a:r>
              <a:rPr lang="en-US" sz="1800" dirty="0" smtClean="0"/>
              <a:t>Shoulder/scapular isometrics </a:t>
            </a:r>
            <a:r>
              <a:rPr lang="en-US" sz="1800" b="1" u="sng" dirty="0" smtClean="0"/>
              <a:t>(except for IR and ER)</a:t>
            </a:r>
          </a:p>
          <a:p>
            <a:pPr lvl="2"/>
            <a:r>
              <a:rPr lang="en-US" sz="1800" dirty="0" smtClean="0"/>
              <a:t>Biceps isometrics</a:t>
            </a:r>
          </a:p>
          <a:p>
            <a:pPr lvl="1"/>
            <a:r>
              <a:rPr lang="en-US" sz="2000" dirty="0" smtClean="0"/>
              <a:t>Cryotherapy </a:t>
            </a:r>
          </a:p>
          <a:p>
            <a:endParaRPr lang="en-US" dirty="0" smtClean="0"/>
          </a:p>
        </p:txBody>
      </p:sp>
      <p:sp>
        <p:nvSpPr>
          <p:cNvPr id="4" name="Content Placeholder 3"/>
          <p:cNvSpPr>
            <a:spLocks noGrp="1"/>
          </p:cNvSpPr>
          <p:nvPr>
            <p:ph sz="half" idx="2"/>
          </p:nvPr>
        </p:nvSpPr>
        <p:spPr/>
        <p:txBody>
          <a:bodyPr>
            <a:normAutofit/>
          </a:bodyPr>
          <a:lstStyle/>
          <a:p>
            <a:r>
              <a:rPr lang="en-US" sz="2400" dirty="0" smtClean="0"/>
              <a:t>Weeks 1-4: </a:t>
            </a:r>
          </a:p>
          <a:p>
            <a:pPr lvl="1"/>
            <a:r>
              <a:rPr lang="en-US" sz="2000" b="1" u="sng" dirty="0" smtClean="0"/>
              <a:t>Precautions:</a:t>
            </a:r>
          </a:p>
          <a:p>
            <a:pPr lvl="2"/>
            <a:r>
              <a:rPr lang="en-US" sz="1800" dirty="0" smtClean="0"/>
              <a:t>Wear brace at all times</a:t>
            </a:r>
          </a:p>
          <a:p>
            <a:pPr lvl="2"/>
            <a:r>
              <a:rPr lang="en-US" sz="1800" dirty="0" smtClean="0"/>
              <a:t>NO PROM of the elbow</a:t>
            </a:r>
          </a:p>
          <a:p>
            <a:pPr lvl="1"/>
            <a:r>
              <a:rPr lang="en-US" sz="2000" dirty="0" smtClean="0"/>
              <a:t>Functional brace set at </a:t>
            </a:r>
            <a:r>
              <a:rPr lang="en-US" sz="2000" b="1" u="sng" dirty="0" smtClean="0"/>
              <a:t>30° to 90°</a:t>
            </a:r>
          </a:p>
          <a:p>
            <a:pPr lvl="1"/>
            <a:r>
              <a:rPr lang="en-US" sz="2000" dirty="0" smtClean="0"/>
              <a:t>Exercises</a:t>
            </a:r>
          </a:p>
          <a:p>
            <a:pPr lvl="2"/>
            <a:r>
              <a:rPr lang="en-US" sz="1800" dirty="0"/>
              <a:t>Elbow  AROM in brace</a:t>
            </a:r>
          </a:p>
          <a:p>
            <a:pPr lvl="2"/>
            <a:r>
              <a:rPr lang="en-US" sz="1800" dirty="0"/>
              <a:t>Wrist AROM </a:t>
            </a:r>
            <a:endParaRPr lang="en-US" sz="1800" dirty="0" smtClean="0"/>
          </a:p>
          <a:p>
            <a:pPr lvl="2"/>
            <a:r>
              <a:rPr lang="en-US" sz="1800" dirty="0" smtClean="0"/>
              <a:t>Shoulder/scapular isometrics</a:t>
            </a:r>
          </a:p>
          <a:p>
            <a:pPr lvl="1"/>
            <a:r>
              <a:rPr lang="en-US" sz="2000" dirty="0" smtClean="0"/>
              <a:t>Cryotherapy</a:t>
            </a:r>
          </a:p>
          <a:p>
            <a:pPr lvl="1"/>
            <a:r>
              <a:rPr lang="en-US" sz="2000" dirty="0" smtClean="0"/>
              <a:t>Establish a HEP</a:t>
            </a:r>
          </a:p>
          <a:p>
            <a:pPr lvl="1"/>
            <a:endParaRPr lang="en-US" dirty="0" smtClean="0"/>
          </a:p>
          <a:p>
            <a:pPr lvl="1"/>
            <a:endParaRPr lang="en-US" dirty="0" smtClean="0"/>
          </a:p>
          <a:p>
            <a:pPr lvl="1"/>
            <a:endParaRPr lang="en-US" dirty="0"/>
          </a:p>
        </p:txBody>
      </p:sp>
      <p:sp>
        <p:nvSpPr>
          <p:cNvPr id="5" name="Rounded Rectangle 4"/>
          <p:cNvSpPr/>
          <p:nvPr/>
        </p:nvSpPr>
        <p:spPr>
          <a:xfrm>
            <a:off x="1054608"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7" name="Rounded Rectangle 6"/>
          <p:cNvSpPr/>
          <p:nvPr/>
        </p:nvSpPr>
        <p:spPr>
          <a:xfrm>
            <a:off x="6364224"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48500" y="1604772"/>
            <a:ext cx="3401568" cy="523220"/>
          </a:xfrm>
          <a:prstGeom prst="rect">
            <a:avLst/>
          </a:prstGeom>
          <a:noFill/>
        </p:spPr>
        <p:txBody>
          <a:bodyPr wrap="square" rtlCol="0">
            <a:spAutoFit/>
          </a:bodyPr>
          <a:lstStyle/>
          <a:p>
            <a:r>
              <a:rPr lang="en-US" sz="2800" dirty="0" smtClean="0">
                <a:solidFill>
                  <a:schemeClr val="bg1"/>
                </a:solidFill>
              </a:rPr>
              <a:t>Docking Procedure </a:t>
            </a:r>
            <a:endParaRPr lang="en-US" sz="2800" dirty="0">
              <a:solidFill>
                <a:schemeClr val="bg1"/>
              </a:solidFill>
            </a:endParaRPr>
          </a:p>
        </p:txBody>
      </p:sp>
    </p:spTree>
    <p:extLst>
      <p:ext uri="{BB962C8B-B14F-4D97-AF65-F5344CB8AC3E}">
        <p14:creationId xmlns:p14="http://schemas.microsoft.com/office/powerpoint/2010/main" val="19771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25184" y="2774639"/>
            <a:ext cx="5510784" cy="392370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4608" y="266700"/>
            <a:ext cx="10058400" cy="1609344"/>
          </a:xfrm>
        </p:spPr>
        <p:txBody>
          <a:bodyPr/>
          <a:lstStyle/>
          <a:p>
            <a:r>
              <a:rPr lang="en-US" u="sng" dirty="0" smtClean="0"/>
              <a:t>Phase 1:</a:t>
            </a:r>
            <a:r>
              <a:rPr lang="en-US" baseline="30000" dirty="0" smtClean="0"/>
              <a:t>59,60</a:t>
            </a:r>
            <a:endParaRPr lang="en-US" dirty="0"/>
          </a:p>
        </p:txBody>
      </p:sp>
      <p:sp>
        <p:nvSpPr>
          <p:cNvPr id="3" name="Content Placeholder 2"/>
          <p:cNvSpPr>
            <a:spLocks noGrp="1"/>
          </p:cNvSpPr>
          <p:nvPr>
            <p:ph sz="half" idx="1"/>
          </p:nvPr>
        </p:nvSpPr>
        <p:spPr/>
        <p:txBody>
          <a:bodyPr>
            <a:normAutofit/>
          </a:bodyPr>
          <a:lstStyle/>
          <a:p>
            <a:r>
              <a:rPr lang="en-US" sz="2800" dirty="0" smtClean="0"/>
              <a:t>Week 2:</a:t>
            </a:r>
          </a:p>
          <a:p>
            <a:pPr lvl="1"/>
            <a:r>
              <a:rPr lang="en-US" sz="2000" dirty="0" smtClean="0"/>
              <a:t>Functional brace set at </a:t>
            </a:r>
            <a:r>
              <a:rPr lang="en-US" sz="2000" b="1" u="sng" dirty="0" smtClean="0"/>
              <a:t>30º to 90º</a:t>
            </a:r>
          </a:p>
          <a:p>
            <a:pPr lvl="1"/>
            <a:r>
              <a:rPr lang="en-US" sz="2000" dirty="0" smtClean="0"/>
              <a:t>Exercises</a:t>
            </a:r>
          </a:p>
          <a:p>
            <a:pPr lvl="2"/>
            <a:r>
              <a:rPr lang="en-US" sz="1800" dirty="0" smtClean="0"/>
              <a:t>Continue exercises from week 1</a:t>
            </a:r>
          </a:p>
          <a:p>
            <a:pPr lvl="2"/>
            <a:r>
              <a:rPr lang="en-US" sz="1800" dirty="0" smtClean="0"/>
              <a:t>Initiate wrist isometrics </a:t>
            </a:r>
          </a:p>
          <a:p>
            <a:pPr lvl="2"/>
            <a:r>
              <a:rPr lang="en-US" sz="1800" dirty="0" smtClean="0"/>
              <a:t>Initiate elbow extension isometrics</a:t>
            </a:r>
          </a:p>
          <a:p>
            <a:r>
              <a:rPr lang="en-US" sz="2800" dirty="0" smtClean="0"/>
              <a:t>Week 3:</a:t>
            </a:r>
          </a:p>
          <a:p>
            <a:pPr lvl="1"/>
            <a:r>
              <a:rPr lang="en-US" sz="2000" dirty="0" smtClean="0"/>
              <a:t>Functional brace set at </a:t>
            </a:r>
            <a:r>
              <a:rPr lang="en-US" sz="2000" b="1" u="sng" dirty="0" smtClean="0"/>
              <a:t>15º to 110º</a:t>
            </a:r>
          </a:p>
          <a:p>
            <a:pPr marL="274320" lvl="1" indent="0">
              <a:buNone/>
            </a:pPr>
            <a:endParaRPr lang="en-US" dirty="0" smtClean="0"/>
          </a:p>
        </p:txBody>
      </p:sp>
      <p:sp>
        <p:nvSpPr>
          <p:cNvPr id="4" name="Content Placeholder 3"/>
          <p:cNvSpPr>
            <a:spLocks noGrp="1"/>
          </p:cNvSpPr>
          <p:nvPr>
            <p:ph sz="half" idx="2"/>
          </p:nvPr>
        </p:nvSpPr>
        <p:spPr/>
        <p:txBody>
          <a:bodyPr>
            <a:normAutofit/>
          </a:bodyPr>
          <a:lstStyle/>
          <a:p>
            <a:r>
              <a:rPr lang="en-US" dirty="0" smtClean="0"/>
              <a:t>Same procedure from week 1-4</a:t>
            </a:r>
          </a:p>
          <a:p>
            <a:pPr lvl="1"/>
            <a:endParaRPr lang="en-US" dirty="0"/>
          </a:p>
        </p:txBody>
      </p:sp>
      <p:sp>
        <p:nvSpPr>
          <p:cNvPr id="5" name="Rounded Rectangle 4"/>
          <p:cNvSpPr/>
          <p:nvPr/>
        </p:nvSpPr>
        <p:spPr>
          <a:xfrm>
            <a:off x="1054608"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7" name="Rounded Rectangle 6"/>
          <p:cNvSpPr/>
          <p:nvPr/>
        </p:nvSpPr>
        <p:spPr>
          <a:xfrm>
            <a:off x="6364224"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48500" y="1604772"/>
            <a:ext cx="3401568" cy="523220"/>
          </a:xfrm>
          <a:prstGeom prst="rect">
            <a:avLst/>
          </a:prstGeom>
          <a:noFill/>
        </p:spPr>
        <p:txBody>
          <a:bodyPr wrap="square" rtlCol="0">
            <a:spAutoFit/>
          </a:bodyPr>
          <a:lstStyle/>
          <a:p>
            <a:r>
              <a:rPr lang="en-US" sz="2800" dirty="0" smtClean="0">
                <a:solidFill>
                  <a:schemeClr val="bg1"/>
                </a:solidFill>
              </a:rPr>
              <a:t>Docking Procedure </a:t>
            </a:r>
            <a:endParaRPr lang="en-US" sz="2800" dirty="0">
              <a:solidFill>
                <a:schemeClr val="bg1"/>
              </a:solidFill>
            </a:endParaRPr>
          </a:p>
        </p:txBody>
      </p:sp>
      <p:sp>
        <p:nvSpPr>
          <p:cNvPr id="9" name="TextBox 8"/>
          <p:cNvSpPr txBox="1"/>
          <p:nvPr/>
        </p:nvSpPr>
        <p:spPr>
          <a:xfrm>
            <a:off x="6500745" y="6030750"/>
            <a:ext cx="3155319" cy="646331"/>
          </a:xfrm>
          <a:prstGeom prst="rect">
            <a:avLst/>
          </a:prstGeom>
          <a:noFill/>
        </p:spPr>
        <p:txBody>
          <a:bodyPr wrap="square" rtlCol="0">
            <a:spAutoFit/>
          </a:bodyPr>
          <a:lstStyle/>
          <a:p>
            <a:r>
              <a:rPr lang="en-US" sz="900" dirty="0" smtClean="0">
                <a:solidFill>
                  <a:schemeClr val="bg1"/>
                </a:solidFill>
              </a:rPr>
              <a:t>McCullough L. Posterior Elbow Splinting. </a:t>
            </a:r>
            <a:r>
              <a:rPr lang="en-US" sz="900" dirty="0">
                <a:solidFill>
                  <a:schemeClr val="bg1"/>
                </a:solidFill>
              </a:rPr>
              <a:t>Medscape. http://</a:t>
            </a:r>
            <a:r>
              <a:rPr lang="en-US" sz="900" dirty="0" smtClean="0">
                <a:solidFill>
                  <a:schemeClr val="bg1"/>
                </a:solidFill>
              </a:rPr>
              <a:t>emedicine.medscape.com/article/80089-overview. Updated October 12, 2015. Accessed April 13, 2017. </a:t>
            </a:r>
            <a:endParaRPr lang="en-US" sz="900" dirty="0">
              <a:solidFill>
                <a:schemeClr val="bg1"/>
              </a:solidFill>
            </a:endParaRPr>
          </a:p>
        </p:txBody>
      </p:sp>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081" y="3003419"/>
            <a:ext cx="2636520" cy="26365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osterior splint brace for elb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390592" y="3870952"/>
            <a:ext cx="1362034" cy="29575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1948160" y="5972838"/>
            <a:ext cx="195072" cy="825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660118" y="5588451"/>
            <a:ext cx="2108210" cy="923330"/>
          </a:xfrm>
          <a:prstGeom prst="rect">
            <a:avLst/>
          </a:prstGeom>
          <a:noFill/>
        </p:spPr>
        <p:txBody>
          <a:bodyPr wrap="square" rtlCol="0">
            <a:spAutoFit/>
          </a:bodyPr>
          <a:lstStyle/>
          <a:p>
            <a:pPr algn="r"/>
            <a:r>
              <a:rPr lang="en-US" sz="900" dirty="0" smtClean="0">
                <a:solidFill>
                  <a:schemeClr val="bg1"/>
                </a:solidFill>
              </a:rPr>
              <a:t>Arm and Elbow Supports. PhysioRoom</a:t>
            </a:r>
            <a:r>
              <a:rPr lang="en-US" sz="900" dirty="0">
                <a:solidFill>
                  <a:schemeClr val="bg1"/>
                </a:solidFill>
              </a:rPr>
              <a:t>. http://</a:t>
            </a:r>
            <a:r>
              <a:rPr lang="en-US" sz="900" dirty="0" smtClean="0">
                <a:solidFill>
                  <a:schemeClr val="bg1"/>
                </a:solidFill>
              </a:rPr>
              <a:t>www.physioroom.com/product/Donjoy_X_ACT_Elbow/2033/39639.html. Updated 2017. Accessed April 13, 2017.</a:t>
            </a:r>
            <a:endParaRPr lang="en-US" sz="900" dirty="0">
              <a:solidFill>
                <a:schemeClr val="bg1"/>
              </a:solidFill>
            </a:endParaRPr>
          </a:p>
        </p:txBody>
      </p:sp>
    </p:spTree>
    <p:extLst>
      <p:ext uri="{BB962C8B-B14F-4D97-AF65-F5344CB8AC3E}">
        <p14:creationId xmlns:p14="http://schemas.microsoft.com/office/powerpoint/2010/main" val="26936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387096"/>
            <a:ext cx="11436263" cy="1609344"/>
          </a:xfrm>
        </p:spPr>
        <p:txBody>
          <a:bodyPr>
            <a:normAutofit/>
          </a:bodyPr>
          <a:lstStyle/>
          <a:p>
            <a:r>
              <a:rPr lang="en-US" u="sng" dirty="0" smtClean="0"/>
              <a:t>Criteria for advancement into phase 2:</a:t>
            </a:r>
            <a:r>
              <a:rPr lang="en-US" baseline="30000" dirty="0" smtClean="0"/>
              <a:t>59,60</a:t>
            </a:r>
            <a:endParaRPr lang="en-US" dirty="0"/>
          </a:p>
        </p:txBody>
      </p:sp>
      <p:graphicFrame>
        <p:nvGraphicFramePr>
          <p:cNvPr id="7" name="Diagram 6"/>
          <p:cNvGraphicFramePr/>
          <p:nvPr>
            <p:extLst>
              <p:ext uri="{D42A27DB-BD31-4B8C-83A1-F6EECF244321}">
                <p14:modId xmlns:p14="http://schemas.microsoft.com/office/powerpoint/2010/main" val="144752426"/>
              </p:ext>
            </p:extLst>
          </p:nvPr>
        </p:nvGraphicFramePr>
        <p:xfrm>
          <a:off x="2035048" y="12893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4769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59" y="1317922"/>
            <a:ext cx="10106591" cy="3177877"/>
          </a:xfrm>
        </p:spPr>
        <p:txBody>
          <a:bodyPr/>
          <a:lstStyle/>
          <a:p>
            <a:r>
              <a:rPr lang="en-US" sz="8800" dirty="0" smtClean="0"/>
              <a:t>Post-operative Phase 2:</a:t>
            </a:r>
            <a:endParaRPr lang="en-US" sz="8800" dirty="0"/>
          </a:p>
        </p:txBody>
      </p:sp>
      <p:sp>
        <p:nvSpPr>
          <p:cNvPr id="3" name="Subtitle 2"/>
          <p:cNvSpPr>
            <a:spLocks noGrp="1"/>
          </p:cNvSpPr>
          <p:nvPr>
            <p:ph type="subTitle" idx="1"/>
          </p:nvPr>
        </p:nvSpPr>
        <p:spPr>
          <a:xfrm>
            <a:off x="1051560" y="3970020"/>
            <a:ext cx="7891272" cy="2125980"/>
          </a:xfrm>
        </p:spPr>
        <p:txBody>
          <a:bodyPr>
            <a:noAutofit/>
          </a:bodyPr>
          <a:lstStyle/>
          <a:p>
            <a:endParaRPr lang="en-US" sz="1600" dirty="0"/>
          </a:p>
        </p:txBody>
      </p:sp>
    </p:spTree>
    <p:extLst>
      <p:ext uri="{BB962C8B-B14F-4D97-AF65-F5344CB8AC3E}">
        <p14:creationId xmlns:p14="http://schemas.microsoft.com/office/powerpoint/2010/main" val="12808220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7096"/>
            <a:ext cx="10058400" cy="1609344"/>
          </a:xfrm>
        </p:spPr>
        <p:txBody>
          <a:bodyPr/>
          <a:lstStyle/>
          <a:p>
            <a:r>
              <a:rPr lang="en-US" u="sng" dirty="0" smtClean="0"/>
              <a:t>Phase 2 Goals:</a:t>
            </a:r>
            <a:r>
              <a:rPr lang="en-US" baseline="30000" dirty="0" smtClean="0"/>
              <a:t>59,60</a:t>
            </a:r>
            <a:endParaRPr lang="en-US" dirty="0"/>
          </a:p>
        </p:txBody>
      </p:sp>
      <p:graphicFrame>
        <p:nvGraphicFramePr>
          <p:cNvPr id="7" name="Diagram 6"/>
          <p:cNvGraphicFramePr/>
          <p:nvPr>
            <p:extLst>
              <p:ext uri="{D42A27DB-BD31-4B8C-83A1-F6EECF244321}">
                <p14:modId xmlns:p14="http://schemas.microsoft.com/office/powerpoint/2010/main" val="3096407169"/>
              </p:ext>
            </p:extLst>
          </p:nvPr>
        </p:nvGraphicFramePr>
        <p:xfrm>
          <a:off x="2035048" y="12893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277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31508" y="2510028"/>
            <a:ext cx="3875532" cy="1330452"/>
          </a:xfrm>
          <a:prstGeom prst="rect">
            <a:avLst/>
          </a:prstGeom>
          <a:solidFill>
            <a:schemeClr val="tx2">
              <a:lumMod val="20000"/>
              <a:lumOff val="80000"/>
            </a:schemeClr>
          </a:solid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4608" y="266700"/>
            <a:ext cx="10058400" cy="1609344"/>
          </a:xfrm>
        </p:spPr>
        <p:txBody>
          <a:bodyPr/>
          <a:lstStyle/>
          <a:p>
            <a:r>
              <a:rPr lang="en-US" u="sng" dirty="0" smtClean="0"/>
              <a:t>Phase 2:</a:t>
            </a:r>
            <a:r>
              <a:rPr lang="en-US" baseline="30000" dirty="0" smtClean="0"/>
              <a:t>59,60</a:t>
            </a:r>
            <a:endParaRPr lang="en-US" dirty="0"/>
          </a:p>
        </p:txBody>
      </p:sp>
      <p:sp>
        <p:nvSpPr>
          <p:cNvPr id="3" name="Content Placeholder 2"/>
          <p:cNvSpPr>
            <a:spLocks noGrp="1"/>
          </p:cNvSpPr>
          <p:nvPr>
            <p:ph sz="half" idx="1"/>
          </p:nvPr>
        </p:nvSpPr>
        <p:spPr>
          <a:xfrm>
            <a:off x="1069848" y="2194560"/>
            <a:ext cx="4754880" cy="4291584"/>
          </a:xfrm>
        </p:spPr>
        <p:txBody>
          <a:bodyPr>
            <a:normAutofit lnSpcReduction="10000"/>
          </a:bodyPr>
          <a:lstStyle/>
          <a:p>
            <a:r>
              <a:rPr lang="en-US" sz="2400" dirty="0" smtClean="0"/>
              <a:t>Week 4-5:</a:t>
            </a:r>
          </a:p>
          <a:p>
            <a:pPr lvl="1"/>
            <a:r>
              <a:rPr lang="en-US" sz="2200" dirty="0" smtClean="0"/>
              <a:t>Functional brace set at </a:t>
            </a:r>
            <a:r>
              <a:rPr lang="en-US" sz="2200" b="1" u="sng" dirty="0" smtClean="0"/>
              <a:t>10º-110º</a:t>
            </a:r>
          </a:p>
          <a:p>
            <a:pPr lvl="1"/>
            <a:r>
              <a:rPr lang="en-US" sz="2200" dirty="0" smtClean="0"/>
              <a:t>Exercises</a:t>
            </a:r>
          </a:p>
          <a:p>
            <a:pPr lvl="2"/>
            <a:r>
              <a:rPr lang="en-US" sz="2000" dirty="0" smtClean="0"/>
              <a:t>Light resistance exercises at wrist and elbow</a:t>
            </a:r>
          </a:p>
          <a:p>
            <a:pPr lvl="2"/>
            <a:r>
              <a:rPr lang="en-US" sz="2000" dirty="0" smtClean="0"/>
              <a:t>Stretch into elbow extension</a:t>
            </a:r>
          </a:p>
          <a:p>
            <a:pPr lvl="2"/>
            <a:r>
              <a:rPr lang="en-US" sz="2000" dirty="0" smtClean="0"/>
              <a:t>Progress shoulder strengthening emphasizing the ROC </a:t>
            </a:r>
          </a:p>
          <a:p>
            <a:pPr lvl="3"/>
            <a:r>
              <a:rPr lang="en-US" sz="2000" dirty="0" smtClean="0"/>
              <a:t>IR and ER isometrics at neutral</a:t>
            </a:r>
          </a:p>
          <a:p>
            <a:pPr lvl="2"/>
            <a:r>
              <a:rPr lang="en-US" sz="2000" dirty="0" smtClean="0"/>
              <a:t>UBE</a:t>
            </a:r>
          </a:p>
          <a:p>
            <a:pPr lvl="2"/>
            <a:r>
              <a:rPr lang="en-US" sz="2000" dirty="0" smtClean="0"/>
              <a:t>Grip </a:t>
            </a:r>
          </a:p>
          <a:p>
            <a:pPr lvl="1"/>
            <a:r>
              <a:rPr lang="en-US" sz="2200" dirty="0" smtClean="0"/>
              <a:t>Scar massage </a:t>
            </a:r>
            <a:br>
              <a:rPr lang="en-US" sz="2200" dirty="0" smtClean="0"/>
            </a:br>
            <a:endParaRPr lang="en-US" sz="2200" dirty="0" smtClean="0"/>
          </a:p>
          <a:p>
            <a:pPr lvl="3"/>
            <a:endParaRPr lang="en-US" sz="2000" dirty="0" smtClean="0"/>
          </a:p>
          <a:p>
            <a:pPr lvl="1"/>
            <a:endParaRPr lang="en-US" dirty="0" smtClean="0"/>
          </a:p>
        </p:txBody>
      </p:sp>
      <p:sp>
        <p:nvSpPr>
          <p:cNvPr id="4" name="Content Placeholder 3"/>
          <p:cNvSpPr>
            <a:spLocks noGrp="1"/>
          </p:cNvSpPr>
          <p:nvPr>
            <p:ph sz="half" idx="2"/>
          </p:nvPr>
        </p:nvSpPr>
        <p:spPr>
          <a:xfrm>
            <a:off x="6486144" y="2194560"/>
            <a:ext cx="4754880" cy="4535424"/>
          </a:xfrm>
        </p:spPr>
        <p:txBody>
          <a:bodyPr>
            <a:normAutofit lnSpcReduction="10000"/>
          </a:bodyPr>
          <a:lstStyle/>
          <a:p>
            <a:r>
              <a:rPr lang="en-US" sz="2400" dirty="0" smtClean="0"/>
              <a:t>Weeks 4-6:</a:t>
            </a:r>
          </a:p>
          <a:p>
            <a:pPr lvl="1"/>
            <a:r>
              <a:rPr lang="en-US" sz="2200" b="1" u="sng" dirty="0" smtClean="0"/>
              <a:t>Precautions:</a:t>
            </a:r>
          </a:p>
          <a:p>
            <a:pPr lvl="2"/>
            <a:r>
              <a:rPr lang="en-US" sz="2000" dirty="0" smtClean="0"/>
              <a:t>Wear brace at all times</a:t>
            </a:r>
          </a:p>
          <a:p>
            <a:pPr lvl="2"/>
            <a:r>
              <a:rPr lang="en-US" sz="2000" dirty="0" smtClean="0"/>
              <a:t>AVOID PROM of the elbow</a:t>
            </a:r>
          </a:p>
          <a:p>
            <a:pPr lvl="2"/>
            <a:r>
              <a:rPr lang="en-US" sz="2000" dirty="0" smtClean="0"/>
              <a:t>AVOID valgus stress</a:t>
            </a:r>
          </a:p>
          <a:p>
            <a:pPr lvl="1"/>
            <a:r>
              <a:rPr lang="en-US" sz="2200" dirty="0" smtClean="0"/>
              <a:t>Functional brace set at </a:t>
            </a:r>
            <a:r>
              <a:rPr lang="en-US" sz="2200" b="1" u="sng" dirty="0" smtClean="0"/>
              <a:t>15º-115º</a:t>
            </a:r>
          </a:p>
          <a:p>
            <a:pPr lvl="1"/>
            <a:r>
              <a:rPr lang="en-US" sz="2200" dirty="0" smtClean="0"/>
              <a:t>Exercises</a:t>
            </a:r>
          </a:p>
          <a:p>
            <a:pPr lvl="2"/>
            <a:r>
              <a:rPr lang="en-US" sz="2000" dirty="0" smtClean="0"/>
              <a:t>Continue elbow  </a:t>
            </a:r>
            <a:r>
              <a:rPr lang="en-US" sz="2000" dirty="0"/>
              <a:t>AROM in brace</a:t>
            </a:r>
          </a:p>
          <a:p>
            <a:pPr lvl="2"/>
            <a:r>
              <a:rPr lang="en-US" sz="2000" dirty="0" smtClean="0"/>
              <a:t>Begin elbow isometrics in brace</a:t>
            </a:r>
          </a:p>
          <a:p>
            <a:pPr lvl="2"/>
            <a:r>
              <a:rPr lang="en-US" sz="2000" dirty="0" smtClean="0"/>
              <a:t>Scapular stabilization exercises </a:t>
            </a:r>
          </a:p>
          <a:p>
            <a:pPr lvl="1"/>
            <a:endParaRPr lang="en-US" dirty="0" smtClean="0"/>
          </a:p>
          <a:p>
            <a:pPr lvl="1"/>
            <a:endParaRPr lang="en-US" dirty="0" smtClean="0"/>
          </a:p>
          <a:p>
            <a:pPr lvl="1"/>
            <a:endParaRPr lang="en-US" dirty="0"/>
          </a:p>
        </p:txBody>
      </p:sp>
      <p:sp>
        <p:nvSpPr>
          <p:cNvPr id="5" name="Rounded Rectangle 4"/>
          <p:cNvSpPr/>
          <p:nvPr/>
        </p:nvSpPr>
        <p:spPr>
          <a:xfrm>
            <a:off x="1054608"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7" name="Rounded Rectangle 6"/>
          <p:cNvSpPr/>
          <p:nvPr/>
        </p:nvSpPr>
        <p:spPr>
          <a:xfrm>
            <a:off x="6364224" y="1607820"/>
            <a:ext cx="4770120" cy="536448"/>
          </a:xfrm>
          <a:prstGeom prst="round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48500" y="1604772"/>
            <a:ext cx="3401568" cy="523220"/>
          </a:xfrm>
          <a:prstGeom prst="rect">
            <a:avLst/>
          </a:prstGeom>
          <a:noFill/>
        </p:spPr>
        <p:txBody>
          <a:bodyPr wrap="square" rtlCol="0">
            <a:spAutoFit/>
          </a:bodyPr>
          <a:lstStyle/>
          <a:p>
            <a:r>
              <a:rPr lang="en-US" sz="2800" dirty="0" smtClean="0">
                <a:solidFill>
                  <a:schemeClr val="bg1"/>
                </a:solidFill>
              </a:rPr>
              <a:t>Docking Procedure </a:t>
            </a:r>
            <a:endParaRPr lang="en-US" sz="2800" dirty="0">
              <a:solidFill>
                <a:schemeClr val="bg1"/>
              </a:solidFill>
            </a:endParaRPr>
          </a:p>
        </p:txBody>
      </p:sp>
    </p:spTree>
    <p:extLst>
      <p:ext uri="{BB962C8B-B14F-4D97-AF65-F5344CB8AC3E}">
        <p14:creationId xmlns:p14="http://schemas.microsoft.com/office/powerpoint/2010/main" val="89199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2298" y="6015648"/>
            <a:ext cx="5359702" cy="68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4608" y="266700"/>
            <a:ext cx="10058400" cy="1609344"/>
          </a:xfrm>
        </p:spPr>
        <p:txBody>
          <a:bodyPr/>
          <a:lstStyle/>
          <a:p>
            <a:r>
              <a:rPr lang="en-US" u="sng" dirty="0" smtClean="0"/>
              <a:t>Phase 2:</a:t>
            </a:r>
            <a:r>
              <a:rPr lang="en-US" baseline="30000" dirty="0" smtClean="0"/>
              <a:t>59,60</a:t>
            </a:r>
            <a:endParaRPr lang="en-US" dirty="0"/>
          </a:p>
        </p:txBody>
      </p:sp>
      <p:sp>
        <p:nvSpPr>
          <p:cNvPr id="3" name="Content Placeholder 2"/>
          <p:cNvSpPr>
            <a:spLocks noGrp="1"/>
          </p:cNvSpPr>
          <p:nvPr>
            <p:ph sz="half" idx="1"/>
          </p:nvPr>
        </p:nvSpPr>
        <p:spPr>
          <a:xfrm>
            <a:off x="1069848" y="2194560"/>
            <a:ext cx="4754880" cy="4291584"/>
          </a:xfrm>
        </p:spPr>
        <p:txBody>
          <a:bodyPr>
            <a:normAutofit/>
          </a:bodyPr>
          <a:lstStyle/>
          <a:p>
            <a:r>
              <a:rPr lang="en-US" sz="2400" dirty="0" smtClean="0"/>
              <a:t>Week 6-8:</a:t>
            </a:r>
          </a:p>
          <a:p>
            <a:pPr lvl="1"/>
            <a:r>
              <a:rPr lang="en-US" sz="2200" b="1" u="sng" dirty="0" smtClean="0"/>
              <a:t>Discontinue brace </a:t>
            </a:r>
          </a:p>
          <a:p>
            <a:pPr lvl="1"/>
            <a:r>
              <a:rPr lang="en-US" sz="2200" dirty="0" smtClean="0"/>
              <a:t>Exercises</a:t>
            </a:r>
          </a:p>
          <a:p>
            <a:pPr lvl="2"/>
            <a:r>
              <a:rPr lang="en-US" sz="2000" dirty="0" smtClean="0"/>
              <a:t>Progress elbow strengthening exercises</a:t>
            </a:r>
          </a:p>
          <a:p>
            <a:pPr lvl="2"/>
            <a:r>
              <a:rPr lang="en-US" sz="2000" dirty="0" smtClean="0"/>
              <a:t>Progress shoulder ER strengthening </a:t>
            </a:r>
          </a:p>
          <a:p>
            <a:pPr lvl="2"/>
            <a:r>
              <a:rPr lang="en-US" sz="2000" b="1" dirty="0" smtClean="0"/>
              <a:t>Begin Throwers 10 Program  </a:t>
            </a:r>
            <a:r>
              <a:rPr lang="en-US" sz="2200" dirty="0" smtClean="0"/>
              <a:t/>
            </a:r>
            <a:br>
              <a:rPr lang="en-US" sz="2200" dirty="0" smtClean="0"/>
            </a:br>
            <a:endParaRPr lang="en-US" sz="2200" dirty="0" smtClean="0"/>
          </a:p>
          <a:p>
            <a:pPr lvl="3"/>
            <a:endParaRPr lang="en-US" sz="2000" dirty="0" smtClean="0"/>
          </a:p>
          <a:p>
            <a:pPr lvl="1"/>
            <a:endParaRPr lang="en-US" dirty="0" smtClean="0"/>
          </a:p>
        </p:txBody>
      </p:sp>
      <p:sp>
        <p:nvSpPr>
          <p:cNvPr id="5" name="Rounded Rectangle 4"/>
          <p:cNvSpPr/>
          <p:nvPr/>
        </p:nvSpPr>
        <p:spPr>
          <a:xfrm>
            <a:off x="1054608"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8" name="TextBox 7"/>
          <p:cNvSpPr txBox="1"/>
          <p:nvPr/>
        </p:nvSpPr>
        <p:spPr>
          <a:xfrm>
            <a:off x="7048500" y="1604772"/>
            <a:ext cx="3401568" cy="523220"/>
          </a:xfrm>
          <a:prstGeom prst="rect">
            <a:avLst/>
          </a:prstGeom>
          <a:noFill/>
        </p:spPr>
        <p:txBody>
          <a:bodyPr wrap="square" rtlCol="0">
            <a:spAutoFit/>
          </a:bodyPr>
          <a:lstStyle/>
          <a:p>
            <a:r>
              <a:rPr lang="en-US" sz="2800" dirty="0" smtClean="0">
                <a:solidFill>
                  <a:schemeClr val="bg1"/>
                </a:solidFill>
              </a:rPr>
              <a:t>Docking Procedure </a:t>
            </a:r>
            <a:endParaRPr lang="en-US" sz="2800" dirty="0">
              <a:solidFill>
                <a:schemeClr val="bg1"/>
              </a:solidFill>
            </a:endParaRPr>
          </a:p>
        </p:txBody>
      </p:sp>
      <p:cxnSp>
        <p:nvCxnSpPr>
          <p:cNvPr id="13" name="Straight Arrow Connector 12"/>
          <p:cNvCxnSpPr/>
          <p:nvPr/>
        </p:nvCxnSpPr>
        <p:spPr>
          <a:xfrm>
            <a:off x="1877568" y="4925568"/>
            <a:ext cx="4620768" cy="0"/>
          </a:xfrm>
          <a:prstGeom prst="straightConnector1">
            <a:avLst/>
          </a:prstGeom>
          <a:ln w="38100">
            <a:solidFill>
              <a:srgbClr val="B83F32"/>
            </a:solidFill>
            <a:tailEnd type="triangle"/>
          </a:ln>
        </p:spPr>
        <p:style>
          <a:lnRef idx="1">
            <a:schemeClr val="accent1"/>
          </a:lnRef>
          <a:fillRef idx="0">
            <a:schemeClr val="accent1"/>
          </a:fillRef>
          <a:effectRef idx="0">
            <a:schemeClr val="accent1"/>
          </a:effectRef>
          <a:fontRef idx="minor">
            <a:schemeClr val="tx1"/>
          </a:fontRef>
        </p:style>
      </p:cxnSp>
      <p:pic>
        <p:nvPicPr>
          <p:cNvPr id="5124" name="Picture 4" descr="Image result for throwers 10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018" y="145387"/>
            <a:ext cx="4696268" cy="60775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782870" y="6175335"/>
            <a:ext cx="4732988" cy="646331"/>
          </a:xfrm>
          <a:prstGeom prst="rect">
            <a:avLst/>
          </a:prstGeom>
          <a:noFill/>
        </p:spPr>
        <p:txBody>
          <a:bodyPr wrap="square" rtlCol="0">
            <a:spAutoFit/>
          </a:bodyPr>
          <a:lstStyle/>
          <a:p>
            <a:r>
              <a:rPr lang="en-US" sz="900" dirty="0" smtClean="0"/>
              <a:t>Exercise Program for Throwers (baseball). Yumpu</a:t>
            </a:r>
            <a:r>
              <a:rPr lang="en-US" sz="900" dirty="0"/>
              <a:t>. https://</a:t>
            </a:r>
            <a:r>
              <a:rPr lang="en-US" sz="900" dirty="0" smtClean="0"/>
              <a:t>www.google.com/search?q=throwers+10+program&amp;espv=2&amp;source=lnms&amp;tbm=isch&amp;sa=X&amp;ved=0ahUKEwjnzt7jx6TTAhVGiVQKHXHVCr0Q_AUIBigB&amp;biw=754&amp;bih=710#imgrc=lDep0cLIYA6eIM. Accessed April 14, 2017.</a:t>
            </a:r>
            <a:endParaRPr lang="en-US" sz="900" dirty="0"/>
          </a:p>
        </p:txBody>
      </p:sp>
    </p:spTree>
    <p:extLst>
      <p:ext uri="{BB962C8B-B14F-4D97-AF65-F5344CB8AC3E}">
        <p14:creationId xmlns:p14="http://schemas.microsoft.com/office/powerpoint/2010/main" val="16069738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3" y="387096"/>
            <a:ext cx="11398685" cy="1609344"/>
          </a:xfrm>
        </p:spPr>
        <p:txBody>
          <a:bodyPr>
            <a:normAutofit/>
          </a:bodyPr>
          <a:lstStyle/>
          <a:p>
            <a:r>
              <a:rPr lang="en-US" u="sng" dirty="0" smtClean="0"/>
              <a:t>Criteria for advancement into phase 3:</a:t>
            </a:r>
            <a:r>
              <a:rPr lang="en-US" baseline="30000" dirty="0" smtClean="0"/>
              <a:t>59,60</a:t>
            </a:r>
            <a:endParaRPr lang="en-US" dirty="0"/>
          </a:p>
        </p:txBody>
      </p:sp>
      <p:graphicFrame>
        <p:nvGraphicFramePr>
          <p:cNvPr id="7" name="Diagram 6"/>
          <p:cNvGraphicFramePr/>
          <p:nvPr>
            <p:extLst>
              <p:ext uri="{D42A27DB-BD31-4B8C-83A1-F6EECF244321}">
                <p14:modId xmlns:p14="http://schemas.microsoft.com/office/powerpoint/2010/main" val="1892226589"/>
              </p:ext>
            </p:extLst>
          </p:nvPr>
        </p:nvGraphicFramePr>
        <p:xfrm>
          <a:off x="2035048" y="12893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734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10316656" cy="3035808"/>
          </a:xfrm>
        </p:spPr>
        <p:txBody>
          <a:bodyPr/>
          <a:lstStyle/>
          <a:p>
            <a:r>
              <a:rPr lang="en-US" sz="8800" dirty="0" smtClean="0"/>
              <a:t>Post-operative Phase 3:</a:t>
            </a:r>
            <a:endParaRPr lang="en-US" sz="8800" dirty="0"/>
          </a:p>
        </p:txBody>
      </p:sp>
    </p:spTree>
    <p:extLst>
      <p:ext uri="{BB962C8B-B14F-4D97-AF65-F5344CB8AC3E}">
        <p14:creationId xmlns:p14="http://schemas.microsoft.com/office/powerpoint/2010/main" val="21490495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7096"/>
            <a:ext cx="10058400" cy="1609344"/>
          </a:xfrm>
        </p:spPr>
        <p:txBody>
          <a:bodyPr/>
          <a:lstStyle/>
          <a:p>
            <a:r>
              <a:rPr lang="en-US" u="sng" dirty="0" smtClean="0"/>
              <a:t>Phase 3 Goals:</a:t>
            </a:r>
            <a:r>
              <a:rPr lang="en-US" baseline="30000" dirty="0" smtClean="0"/>
              <a:t>59,60</a:t>
            </a:r>
            <a:endParaRPr lang="en-US" dirty="0"/>
          </a:p>
        </p:txBody>
      </p:sp>
      <p:graphicFrame>
        <p:nvGraphicFramePr>
          <p:cNvPr id="7" name="Diagram 6"/>
          <p:cNvGraphicFramePr/>
          <p:nvPr>
            <p:extLst>
              <p:ext uri="{D42A27DB-BD31-4B8C-83A1-F6EECF244321}">
                <p14:modId xmlns:p14="http://schemas.microsoft.com/office/powerpoint/2010/main" val="2630998290"/>
              </p:ext>
            </p:extLst>
          </p:nvPr>
        </p:nvGraphicFramePr>
        <p:xfrm>
          <a:off x="2035048" y="12893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160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15" y="692657"/>
            <a:ext cx="10058400" cy="1609344"/>
          </a:xfrm>
        </p:spPr>
        <p:txBody>
          <a:bodyPr/>
          <a:lstStyle/>
          <a:p>
            <a:r>
              <a:rPr lang="en-US" u="sng" dirty="0" smtClean="0"/>
              <a:t>Humeroradial Joint </a:t>
            </a:r>
            <a:endParaRPr lang="en-US" u="sng" dirty="0"/>
          </a:p>
        </p:txBody>
      </p:sp>
      <p:sp>
        <p:nvSpPr>
          <p:cNvPr id="3" name="Content Placeholder 2"/>
          <p:cNvSpPr>
            <a:spLocks noGrp="1"/>
          </p:cNvSpPr>
          <p:nvPr>
            <p:ph idx="1"/>
          </p:nvPr>
        </p:nvSpPr>
        <p:spPr>
          <a:xfrm>
            <a:off x="849715" y="2061209"/>
            <a:ext cx="5728228" cy="4050792"/>
          </a:xfrm>
        </p:spPr>
        <p:txBody>
          <a:bodyPr/>
          <a:lstStyle/>
          <a:p>
            <a:r>
              <a:rPr lang="en-US" sz="2400" dirty="0" smtClean="0"/>
              <a:t>Significantly smaller articulation</a:t>
            </a:r>
            <a:r>
              <a:rPr lang="en-US" sz="2400" baseline="30000" dirty="0" smtClean="0"/>
              <a:t>4,6</a:t>
            </a:r>
            <a:endParaRPr lang="en-US" sz="2400" dirty="0" smtClean="0"/>
          </a:p>
          <a:p>
            <a:r>
              <a:rPr lang="en-US" sz="2400" dirty="0"/>
              <a:t>Little bony </a:t>
            </a:r>
            <a:r>
              <a:rPr lang="en-US" sz="2400" dirty="0" smtClean="0"/>
              <a:t>stability</a:t>
            </a:r>
            <a:r>
              <a:rPr lang="en-US" sz="2400" baseline="30000" dirty="0"/>
              <a:t>4</a:t>
            </a:r>
            <a:endParaRPr lang="en-US" sz="2400" dirty="0"/>
          </a:p>
          <a:p>
            <a:pPr lvl="1"/>
            <a:r>
              <a:rPr lang="en-US" sz="2000" dirty="0" smtClean="0"/>
              <a:t>Provide a bony block to valgus motion </a:t>
            </a:r>
            <a:r>
              <a:rPr lang="en-US" sz="2000" dirty="0" smtClean="0">
                <a:sym typeface="Wingdings" panose="05000000000000000000" pitchFamily="2" charset="2"/>
              </a:rPr>
              <a:t> </a:t>
            </a:r>
            <a:r>
              <a:rPr lang="en-US" sz="2000" b="1" u="sng" dirty="0" smtClean="0">
                <a:sym typeface="Wingdings" panose="05000000000000000000" pitchFamily="2" charset="2"/>
              </a:rPr>
              <a:t>may become a site for injury </a:t>
            </a:r>
          </a:p>
          <a:p>
            <a:r>
              <a:rPr lang="en-US" sz="2200" dirty="0" smtClean="0">
                <a:sym typeface="Wingdings" panose="05000000000000000000" pitchFamily="2" charset="2"/>
              </a:rPr>
              <a:t>No significant WB component</a:t>
            </a:r>
            <a:r>
              <a:rPr lang="en-US" sz="2200" baseline="30000" dirty="0">
                <a:sym typeface="Wingdings" panose="05000000000000000000" pitchFamily="2" charset="2"/>
              </a:rPr>
              <a:t>4</a:t>
            </a:r>
            <a:r>
              <a:rPr lang="en-US" sz="2200" dirty="0" smtClean="0">
                <a:sym typeface="Wingdings" panose="05000000000000000000" pitchFamily="2" charset="2"/>
              </a:rPr>
              <a:t> </a:t>
            </a:r>
            <a:endParaRPr lang="en-US" sz="2200" dirty="0" smtClean="0"/>
          </a:p>
          <a:p>
            <a:endParaRPr lang="en-US" sz="2200" dirty="0" smtClean="0"/>
          </a:p>
          <a:p>
            <a:endParaRPr lang="en-US" dirty="0"/>
          </a:p>
        </p:txBody>
      </p:sp>
      <p:pic>
        <p:nvPicPr>
          <p:cNvPr id="3074" name="Picture 2" descr="http://3tmbz22brf5cu59rx3wvkm8k.wpengine.netdna-cdn.com/wp-content/uploads/2010/05/elbowxray-249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62" y="692657"/>
            <a:ext cx="4330172" cy="5217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7262" y="5909732"/>
            <a:ext cx="3293005" cy="646331"/>
          </a:xfrm>
          <a:prstGeom prst="rect">
            <a:avLst/>
          </a:prstGeom>
          <a:noFill/>
        </p:spPr>
        <p:txBody>
          <a:bodyPr wrap="square" rtlCol="0">
            <a:spAutoFit/>
          </a:bodyPr>
          <a:lstStyle/>
          <a:p>
            <a:r>
              <a:rPr lang="en-US" sz="900" dirty="0" smtClean="0"/>
              <a:t>Anatomy of radiograph of upper limb – radiographs of the shoulder, elbow, hand. </a:t>
            </a:r>
            <a:r>
              <a:rPr lang="en-US" sz="900" dirty="0"/>
              <a:t>Pinterest. https://www.pinterest.com/pin/394979829790354221</a:t>
            </a:r>
            <a:r>
              <a:rPr lang="en-US" sz="900" dirty="0" smtClean="0"/>
              <a:t>/. Accessed February 25, 2017.</a:t>
            </a:r>
            <a:endParaRPr lang="en-US" sz="900" dirty="0"/>
          </a:p>
        </p:txBody>
      </p:sp>
      <p:sp>
        <p:nvSpPr>
          <p:cNvPr id="5" name="Rectangle 4"/>
          <p:cNvSpPr/>
          <p:nvPr/>
        </p:nvSpPr>
        <p:spPr>
          <a:xfrm>
            <a:off x="8329808" y="2668044"/>
            <a:ext cx="1390389" cy="1991638"/>
          </a:xfrm>
          <a:prstGeom prst="rect">
            <a:avLst/>
          </a:prstGeom>
          <a:no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19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76728" y="2511819"/>
            <a:ext cx="3875532" cy="1269349"/>
          </a:xfrm>
          <a:prstGeom prst="rect">
            <a:avLst/>
          </a:prstGeom>
          <a:solidFill>
            <a:schemeClr val="tx2">
              <a:lumMod val="20000"/>
              <a:lumOff val="80000"/>
            </a:schemeClr>
          </a:solid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4608" y="266700"/>
            <a:ext cx="10058400" cy="1609344"/>
          </a:xfrm>
        </p:spPr>
        <p:txBody>
          <a:bodyPr/>
          <a:lstStyle/>
          <a:p>
            <a:r>
              <a:rPr lang="en-US" u="sng" dirty="0" smtClean="0"/>
              <a:t>Phase 3:</a:t>
            </a:r>
            <a:r>
              <a:rPr lang="en-US" baseline="30000" dirty="0" smtClean="0"/>
              <a:t>59,60</a:t>
            </a:r>
            <a:endParaRPr lang="en-US" dirty="0"/>
          </a:p>
        </p:txBody>
      </p:sp>
      <p:sp>
        <p:nvSpPr>
          <p:cNvPr id="3" name="Content Placeholder 2"/>
          <p:cNvSpPr>
            <a:spLocks noGrp="1"/>
          </p:cNvSpPr>
          <p:nvPr>
            <p:ph sz="half" idx="1"/>
          </p:nvPr>
        </p:nvSpPr>
        <p:spPr>
          <a:xfrm>
            <a:off x="1069848" y="2194560"/>
            <a:ext cx="4754880" cy="4291584"/>
          </a:xfrm>
        </p:spPr>
        <p:txBody>
          <a:bodyPr>
            <a:normAutofit lnSpcReduction="10000"/>
          </a:bodyPr>
          <a:lstStyle/>
          <a:p>
            <a:r>
              <a:rPr lang="en-US" sz="2400" dirty="0"/>
              <a:t>Week 9-11:</a:t>
            </a:r>
          </a:p>
          <a:p>
            <a:pPr lvl="1"/>
            <a:r>
              <a:rPr lang="en-US" sz="1900" dirty="0" smtClean="0"/>
              <a:t>Eccentric training </a:t>
            </a:r>
            <a:endParaRPr lang="en-US" sz="1900" dirty="0"/>
          </a:p>
          <a:p>
            <a:pPr lvl="1"/>
            <a:r>
              <a:rPr lang="en-US" sz="1900" dirty="0"/>
              <a:t>Continue isotonic program and Throwers 10 </a:t>
            </a:r>
          </a:p>
          <a:p>
            <a:pPr lvl="1"/>
            <a:r>
              <a:rPr lang="en-US" sz="1900" dirty="0"/>
              <a:t>PNF </a:t>
            </a:r>
            <a:r>
              <a:rPr lang="en-US" sz="1900" dirty="0" smtClean="0"/>
              <a:t>diagonals </a:t>
            </a:r>
            <a:endParaRPr lang="en-US" sz="1900" dirty="0"/>
          </a:p>
          <a:p>
            <a:pPr lvl="1"/>
            <a:r>
              <a:rPr lang="en-US" sz="1900" dirty="0"/>
              <a:t>Scapular strengthening and stabilization exercises</a:t>
            </a:r>
          </a:p>
          <a:p>
            <a:pPr lvl="1"/>
            <a:r>
              <a:rPr lang="en-US" sz="1900" dirty="0"/>
              <a:t>Core exercises </a:t>
            </a:r>
          </a:p>
          <a:p>
            <a:pPr lvl="1"/>
            <a:r>
              <a:rPr lang="en-US" sz="1900" dirty="0"/>
              <a:t>Initiate double arm plyometrics</a:t>
            </a:r>
          </a:p>
          <a:p>
            <a:r>
              <a:rPr lang="en-US" sz="2400" dirty="0"/>
              <a:t>Weeks 12-13:</a:t>
            </a:r>
          </a:p>
          <a:p>
            <a:pPr lvl="1"/>
            <a:r>
              <a:rPr lang="en-US" sz="1900" dirty="0"/>
              <a:t>Initiate single arm </a:t>
            </a:r>
            <a:r>
              <a:rPr lang="en-US" sz="1900" dirty="0" smtClean="0"/>
              <a:t>plyometrics</a:t>
            </a:r>
          </a:p>
          <a:p>
            <a:pPr lvl="1"/>
            <a:r>
              <a:rPr lang="en-US" sz="1900" dirty="0" smtClean="0"/>
              <a:t>Initiate interval hitting program </a:t>
            </a:r>
            <a:r>
              <a:rPr lang="en-US" dirty="0" smtClean="0"/>
              <a:t/>
            </a:r>
            <a:br>
              <a:rPr lang="en-US" dirty="0" smtClean="0"/>
            </a:br>
            <a:endParaRPr lang="en-US" dirty="0" smtClean="0"/>
          </a:p>
          <a:p>
            <a:pPr lvl="3"/>
            <a:endParaRPr lang="en-US" sz="2000" dirty="0" smtClean="0"/>
          </a:p>
          <a:p>
            <a:pPr lvl="1"/>
            <a:endParaRPr lang="en-US" dirty="0" smtClean="0"/>
          </a:p>
        </p:txBody>
      </p:sp>
      <p:sp>
        <p:nvSpPr>
          <p:cNvPr id="4" name="Content Placeholder 3"/>
          <p:cNvSpPr>
            <a:spLocks noGrp="1"/>
          </p:cNvSpPr>
          <p:nvPr>
            <p:ph sz="half" idx="2"/>
          </p:nvPr>
        </p:nvSpPr>
        <p:spPr>
          <a:xfrm>
            <a:off x="6554230" y="2194560"/>
            <a:ext cx="4754880" cy="4535424"/>
          </a:xfrm>
        </p:spPr>
        <p:txBody>
          <a:bodyPr>
            <a:normAutofit lnSpcReduction="10000"/>
          </a:bodyPr>
          <a:lstStyle/>
          <a:p>
            <a:r>
              <a:rPr lang="en-US" sz="2400" dirty="0" smtClean="0"/>
              <a:t>Weeks 6-12:</a:t>
            </a:r>
          </a:p>
          <a:p>
            <a:pPr lvl="1"/>
            <a:r>
              <a:rPr lang="en-US" sz="2200" b="1" u="sng" dirty="0" smtClean="0"/>
              <a:t>Precautions:</a:t>
            </a:r>
          </a:p>
          <a:p>
            <a:pPr lvl="2"/>
            <a:r>
              <a:rPr lang="en-US" sz="1900" dirty="0" smtClean="0"/>
              <a:t>Minimize valgus stress</a:t>
            </a:r>
          </a:p>
          <a:p>
            <a:pPr lvl="2"/>
            <a:r>
              <a:rPr lang="en-US" sz="1900" dirty="0" smtClean="0"/>
              <a:t>Avoid PROM</a:t>
            </a:r>
          </a:p>
          <a:p>
            <a:pPr lvl="2"/>
            <a:r>
              <a:rPr lang="en-US" sz="1900" dirty="0" smtClean="0"/>
              <a:t>Avoid pain with any activity</a:t>
            </a:r>
          </a:p>
          <a:p>
            <a:pPr lvl="1"/>
            <a:r>
              <a:rPr lang="en-US" sz="2200" dirty="0" smtClean="0"/>
              <a:t>Exercises:</a:t>
            </a:r>
          </a:p>
          <a:p>
            <a:pPr lvl="2"/>
            <a:r>
              <a:rPr lang="en-US" sz="1900" dirty="0" smtClean="0"/>
              <a:t>Continue elbow AROM</a:t>
            </a:r>
          </a:p>
          <a:p>
            <a:pPr lvl="2"/>
            <a:r>
              <a:rPr lang="en-US" sz="1900" dirty="0" smtClean="0"/>
              <a:t>Stretch into elbow extension</a:t>
            </a:r>
          </a:p>
          <a:p>
            <a:pPr lvl="2"/>
            <a:r>
              <a:rPr lang="en-US" sz="1900" dirty="0" smtClean="0"/>
              <a:t>Begin isotonics</a:t>
            </a:r>
          </a:p>
          <a:p>
            <a:pPr lvl="2"/>
            <a:r>
              <a:rPr lang="en-US" sz="1900" dirty="0" smtClean="0"/>
              <a:t> UBE </a:t>
            </a:r>
          </a:p>
          <a:p>
            <a:pPr lvl="2"/>
            <a:r>
              <a:rPr lang="en-US" sz="1900" dirty="0" smtClean="0"/>
              <a:t>Scapular stabilization exercises</a:t>
            </a:r>
          </a:p>
          <a:p>
            <a:pPr lvl="2"/>
            <a:r>
              <a:rPr lang="en-US" sz="1900" dirty="0" smtClean="0"/>
              <a:t>PNF diagonals </a:t>
            </a:r>
          </a:p>
          <a:p>
            <a:pPr lvl="2"/>
            <a:r>
              <a:rPr lang="en-US" sz="1900" dirty="0" smtClean="0"/>
              <a:t>Eccentric training</a:t>
            </a:r>
          </a:p>
          <a:p>
            <a:pPr lvl="1"/>
            <a:r>
              <a:rPr lang="en-US" sz="1900" b="1" u="sng" dirty="0" smtClean="0"/>
              <a:t>Discontinue brace </a:t>
            </a:r>
            <a:endParaRPr lang="en-US" b="1" u="sng" dirty="0" smtClean="0"/>
          </a:p>
          <a:p>
            <a:pPr lvl="1"/>
            <a:endParaRPr lang="en-US" dirty="0"/>
          </a:p>
        </p:txBody>
      </p:sp>
      <p:sp>
        <p:nvSpPr>
          <p:cNvPr id="5" name="Rounded Rectangle 4"/>
          <p:cNvSpPr/>
          <p:nvPr/>
        </p:nvSpPr>
        <p:spPr>
          <a:xfrm>
            <a:off x="1054608"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7" name="Rounded Rectangle 6"/>
          <p:cNvSpPr/>
          <p:nvPr/>
        </p:nvSpPr>
        <p:spPr>
          <a:xfrm>
            <a:off x="6364224"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48500" y="1604772"/>
            <a:ext cx="3401568" cy="523220"/>
          </a:xfrm>
          <a:prstGeom prst="rect">
            <a:avLst/>
          </a:prstGeom>
          <a:noFill/>
        </p:spPr>
        <p:txBody>
          <a:bodyPr wrap="square" rtlCol="0">
            <a:spAutoFit/>
          </a:bodyPr>
          <a:lstStyle/>
          <a:p>
            <a:r>
              <a:rPr lang="en-US" sz="2800" dirty="0" smtClean="0">
                <a:solidFill>
                  <a:schemeClr val="bg1"/>
                </a:solidFill>
              </a:rPr>
              <a:t>Docking Procedure </a:t>
            </a:r>
            <a:endParaRPr lang="en-US" sz="2800" dirty="0">
              <a:solidFill>
                <a:schemeClr val="bg1"/>
              </a:solidFill>
            </a:endParaRPr>
          </a:p>
        </p:txBody>
      </p:sp>
    </p:spTree>
    <p:extLst>
      <p:ext uri="{BB962C8B-B14F-4D97-AF65-F5344CB8AC3E}">
        <p14:creationId xmlns:p14="http://schemas.microsoft.com/office/powerpoint/2010/main" val="34619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608" y="266700"/>
            <a:ext cx="10058400" cy="1609344"/>
          </a:xfrm>
        </p:spPr>
        <p:txBody>
          <a:bodyPr/>
          <a:lstStyle/>
          <a:p>
            <a:r>
              <a:rPr lang="en-US" u="sng" dirty="0" smtClean="0"/>
              <a:t>Phase 3:</a:t>
            </a:r>
            <a:r>
              <a:rPr lang="en-US" baseline="30000" dirty="0" smtClean="0"/>
              <a:t>59,60</a:t>
            </a:r>
            <a:endParaRPr lang="en-US" dirty="0"/>
          </a:p>
        </p:txBody>
      </p:sp>
      <p:sp>
        <p:nvSpPr>
          <p:cNvPr id="3" name="Content Placeholder 2"/>
          <p:cNvSpPr>
            <a:spLocks noGrp="1"/>
          </p:cNvSpPr>
          <p:nvPr>
            <p:ph sz="half" idx="1"/>
          </p:nvPr>
        </p:nvSpPr>
        <p:spPr>
          <a:xfrm>
            <a:off x="1069848" y="2194560"/>
            <a:ext cx="4754880" cy="4291584"/>
          </a:xfrm>
        </p:spPr>
        <p:txBody>
          <a:bodyPr>
            <a:normAutofit/>
          </a:bodyPr>
          <a:lstStyle/>
          <a:p>
            <a:r>
              <a:rPr lang="en-US" sz="2400" dirty="0" smtClean="0"/>
              <a:t>Week 14-15:</a:t>
            </a:r>
          </a:p>
          <a:p>
            <a:pPr lvl="1"/>
            <a:r>
              <a:rPr lang="en-US" sz="1900" dirty="0" smtClean="0"/>
              <a:t>Initiate functional exercise/</a:t>
            </a:r>
            <a:r>
              <a:rPr lang="en-US" sz="1900" b="1" u="sng" dirty="0" smtClean="0"/>
              <a:t>light sporting activities </a:t>
            </a:r>
          </a:p>
          <a:p>
            <a:r>
              <a:rPr lang="en-US" sz="2400" dirty="0" smtClean="0"/>
              <a:t>Weeks 16-17:</a:t>
            </a:r>
          </a:p>
          <a:p>
            <a:pPr lvl="1"/>
            <a:r>
              <a:rPr lang="en-US" sz="1900" dirty="0" smtClean="0"/>
              <a:t>Continue UE strengthening</a:t>
            </a:r>
          </a:p>
          <a:p>
            <a:pPr lvl="1"/>
            <a:r>
              <a:rPr lang="en-US" sz="1900" dirty="0" smtClean="0"/>
              <a:t>Continue Core strengthening </a:t>
            </a:r>
          </a:p>
          <a:p>
            <a:pPr lvl="1"/>
            <a:r>
              <a:rPr lang="en-US" sz="1900" dirty="0" smtClean="0"/>
              <a:t>Continuing UE plyometrics</a:t>
            </a:r>
          </a:p>
          <a:p>
            <a:pPr lvl="1"/>
            <a:r>
              <a:rPr lang="en-US" sz="1900" b="1" u="sng" dirty="0" smtClean="0"/>
              <a:t>Isokinetic testing </a:t>
            </a:r>
            <a:r>
              <a:rPr lang="en-US" dirty="0" smtClean="0"/>
              <a:t/>
            </a:r>
            <a:br>
              <a:rPr lang="en-US" dirty="0" smtClean="0"/>
            </a:br>
            <a:endParaRPr lang="en-US" dirty="0" smtClean="0"/>
          </a:p>
          <a:p>
            <a:pPr lvl="3"/>
            <a:endParaRPr lang="en-US" sz="2000" dirty="0" smtClean="0"/>
          </a:p>
          <a:p>
            <a:pPr lvl="1"/>
            <a:endParaRPr lang="en-US" dirty="0" smtClean="0"/>
          </a:p>
        </p:txBody>
      </p:sp>
      <p:sp>
        <p:nvSpPr>
          <p:cNvPr id="4" name="Content Placeholder 3"/>
          <p:cNvSpPr>
            <a:spLocks noGrp="1"/>
          </p:cNvSpPr>
          <p:nvPr>
            <p:ph sz="half" idx="2"/>
          </p:nvPr>
        </p:nvSpPr>
        <p:spPr>
          <a:xfrm>
            <a:off x="6416535" y="2209594"/>
            <a:ext cx="4754880" cy="4535424"/>
          </a:xfrm>
        </p:spPr>
        <p:txBody>
          <a:bodyPr>
            <a:normAutofit/>
          </a:bodyPr>
          <a:lstStyle/>
          <a:p>
            <a:pPr lvl="1"/>
            <a:endParaRPr lang="en-US" dirty="0" smtClean="0"/>
          </a:p>
          <a:p>
            <a:pPr lvl="1"/>
            <a:endParaRPr lang="en-US" dirty="0"/>
          </a:p>
        </p:txBody>
      </p:sp>
      <p:sp>
        <p:nvSpPr>
          <p:cNvPr id="5" name="Rounded Rectangle 4"/>
          <p:cNvSpPr/>
          <p:nvPr/>
        </p:nvSpPr>
        <p:spPr>
          <a:xfrm>
            <a:off x="1054608"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8" name="TextBox 7"/>
          <p:cNvSpPr txBox="1"/>
          <p:nvPr/>
        </p:nvSpPr>
        <p:spPr>
          <a:xfrm>
            <a:off x="7454399" y="1597776"/>
            <a:ext cx="2589770" cy="523220"/>
          </a:xfrm>
          <a:prstGeom prst="rect">
            <a:avLst/>
          </a:prstGeom>
          <a:noFill/>
        </p:spPr>
        <p:txBody>
          <a:bodyPr wrap="square" rtlCol="0">
            <a:spAutoFit/>
          </a:bodyPr>
          <a:lstStyle/>
          <a:p>
            <a:r>
              <a:rPr lang="en-US" sz="2800" dirty="0" smtClean="0">
                <a:solidFill>
                  <a:schemeClr val="bg1"/>
                </a:solidFill>
              </a:rPr>
              <a:t>Modified Jobe </a:t>
            </a:r>
            <a:endParaRPr lang="en-US" sz="2800" dirty="0">
              <a:solidFill>
                <a:schemeClr val="bg1"/>
              </a:solidFill>
            </a:endParaRPr>
          </a:p>
        </p:txBody>
      </p:sp>
      <p:pic>
        <p:nvPicPr>
          <p:cNvPr id="6146" name="Picture 2" descr="System 4 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250" y="1523634"/>
            <a:ext cx="5701027" cy="4258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21828" y="5617241"/>
            <a:ext cx="3451541" cy="507831"/>
          </a:xfrm>
          <a:prstGeom prst="rect">
            <a:avLst/>
          </a:prstGeom>
          <a:noFill/>
        </p:spPr>
        <p:txBody>
          <a:bodyPr wrap="square" rtlCol="0">
            <a:spAutoFit/>
          </a:bodyPr>
          <a:lstStyle/>
          <a:p>
            <a:r>
              <a:rPr lang="en-US" sz="900" dirty="0" smtClean="0"/>
              <a:t>System 4 Pro. Biodex</a:t>
            </a:r>
            <a:r>
              <a:rPr lang="en-US" sz="900" dirty="0"/>
              <a:t>. http://</a:t>
            </a:r>
            <a:r>
              <a:rPr lang="en-US" sz="900" dirty="0" smtClean="0"/>
              <a:t>www.biodex.com/physical-medicine/products/dynamometers/system-4-pro. Updated 2017. Accessed April 14, 2017.  </a:t>
            </a:r>
            <a:endParaRPr lang="en-US" sz="900" dirty="0"/>
          </a:p>
        </p:txBody>
      </p:sp>
    </p:spTree>
    <p:extLst>
      <p:ext uri="{BB962C8B-B14F-4D97-AF65-F5344CB8AC3E}">
        <p14:creationId xmlns:p14="http://schemas.microsoft.com/office/powerpoint/2010/main" val="15630416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387096"/>
            <a:ext cx="11336055" cy="1609344"/>
          </a:xfrm>
        </p:spPr>
        <p:txBody>
          <a:bodyPr>
            <a:normAutofit/>
          </a:bodyPr>
          <a:lstStyle/>
          <a:p>
            <a:r>
              <a:rPr lang="en-US" u="sng" dirty="0" smtClean="0"/>
              <a:t>Criteria for advancement into phase 4:</a:t>
            </a:r>
            <a:r>
              <a:rPr lang="en-US" baseline="30000" dirty="0" smtClean="0"/>
              <a:t>59,60</a:t>
            </a:r>
            <a:endParaRPr lang="en-US" dirty="0"/>
          </a:p>
        </p:txBody>
      </p:sp>
      <p:graphicFrame>
        <p:nvGraphicFramePr>
          <p:cNvPr id="7" name="Diagram 6"/>
          <p:cNvGraphicFramePr/>
          <p:nvPr>
            <p:extLst>
              <p:ext uri="{D42A27DB-BD31-4B8C-83A1-F6EECF244321}">
                <p14:modId xmlns:p14="http://schemas.microsoft.com/office/powerpoint/2010/main" val="487428026"/>
              </p:ext>
            </p:extLst>
          </p:nvPr>
        </p:nvGraphicFramePr>
        <p:xfrm>
          <a:off x="2035048" y="12893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2069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10316656" cy="3035808"/>
          </a:xfrm>
        </p:spPr>
        <p:txBody>
          <a:bodyPr/>
          <a:lstStyle/>
          <a:p>
            <a:r>
              <a:rPr lang="en-US" sz="8800" dirty="0" smtClean="0"/>
              <a:t>Post-operative Phase 4:</a:t>
            </a:r>
            <a:endParaRPr lang="en-US" sz="8800" dirty="0"/>
          </a:p>
        </p:txBody>
      </p:sp>
    </p:spTree>
    <p:extLst>
      <p:ext uri="{BB962C8B-B14F-4D97-AF65-F5344CB8AC3E}">
        <p14:creationId xmlns:p14="http://schemas.microsoft.com/office/powerpoint/2010/main" val="21185827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7096"/>
            <a:ext cx="10058400" cy="1609344"/>
          </a:xfrm>
        </p:spPr>
        <p:txBody>
          <a:bodyPr/>
          <a:lstStyle/>
          <a:p>
            <a:r>
              <a:rPr lang="en-US" u="sng" dirty="0" smtClean="0"/>
              <a:t>Phase 4 Goals:</a:t>
            </a:r>
            <a:r>
              <a:rPr lang="en-US" baseline="30000" dirty="0" smtClean="0"/>
              <a:t>59,60</a:t>
            </a:r>
            <a:endParaRPr lang="en-US" dirty="0"/>
          </a:p>
        </p:txBody>
      </p:sp>
      <p:graphicFrame>
        <p:nvGraphicFramePr>
          <p:cNvPr id="7" name="Diagram 6"/>
          <p:cNvGraphicFramePr/>
          <p:nvPr>
            <p:extLst>
              <p:ext uri="{D42A27DB-BD31-4B8C-83A1-F6EECF244321}">
                <p14:modId xmlns:p14="http://schemas.microsoft.com/office/powerpoint/2010/main" val="338000562"/>
              </p:ext>
            </p:extLst>
          </p:nvPr>
        </p:nvGraphicFramePr>
        <p:xfrm>
          <a:off x="2035048" y="12893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0947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60271" y="2533135"/>
            <a:ext cx="3875532" cy="790833"/>
          </a:xfrm>
          <a:prstGeom prst="rect">
            <a:avLst/>
          </a:prstGeom>
          <a:solidFill>
            <a:schemeClr val="tx2">
              <a:lumMod val="20000"/>
              <a:lumOff val="80000"/>
            </a:schemeClr>
          </a:solid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4608" y="266700"/>
            <a:ext cx="10058400" cy="1609344"/>
          </a:xfrm>
        </p:spPr>
        <p:txBody>
          <a:bodyPr/>
          <a:lstStyle/>
          <a:p>
            <a:r>
              <a:rPr lang="en-US" u="sng" dirty="0" smtClean="0"/>
              <a:t>Phase 4:</a:t>
            </a:r>
            <a:r>
              <a:rPr lang="en-US" baseline="30000" dirty="0" smtClean="0"/>
              <a:t>59,60</a:t>
            </a:r>
            <a:endParaRPr lang="en-US" dirty="0"/>
          </a:p>
        </p:txBody>
      </p:sp>
      <p:sp>
        <p:nvSpPr>
          <p:cNvPr id="3" name="Content Placeholder 2"/>
          <p:cNvSpPr>
            <a:spLocks noGrp="1"/>
          </p:cNvSpPr>
          <p:nvPr>
            <p:ph sz="half" idx="1"/>
          </p:nvPr>
        </p:nvSpPr>
        <p:spPr>
          <a:xfrm>
            <a:off x="1069848" y="2194560"/>
            <a:ext cx="4754880" cy="4291584"/>
          </a:xfrm>
        </p:spPr>
        <p:txBody>
          <a:bodyPr>
            <a:normAutofit/>
          </a:bodyPr>
          <a:lstStyle/>
          <a:p>
            <a:r>
              <a:rPr lang="en-US" sz="2400" dirty="0" smtClean="0"/>
              <a:t>Weeks 18+:</a:t>
            </a:r>
            <a:endParaRPr lang="en-US" sz="2400" dirty="0"/>
          </a:p>
          <a:p>
            <a:pPr lvl="1"/>
            <a:r>
              <a:rPr lang="en-US" sz="1900" dirty="0" smtClean="0"/>
              <a:t>Begin Competitive Throwing Progression </a:t>
            </a:r>
            <a:r>
              <a:rPr lang="en-US" sz="1900" b="1" u="sng" dirty="0" smtClean="0"/>
              <a:t>AFTER</a:t>
            </a:r>
            <a:r>
              <a:rPr lang="en-US" sz="1900" dirty="0" smtClean="0"/>
              <a:t> physician clearance </a:t>
            </a:r>
          </a:p>
          <a:p>
            <a:pPr marL="548640" lvl="2" indent="0">
              <a:buNone/>
            </a:pPr>
            <a:r>
              <a:rPr lang="en-US" dirty="0" smtClean="0"/>
              <a:t/>
            </a:r>
            <a:br>
              <a:rPr lang="en-US" dirty="0" smtClean="0"/>
            </a:br>
            <a:endParaRPr lang="en-US" dirty="0" smtClean="0"/>
          </a:p>
          <a:p>
            <a:pPr lvl="3"/>
            <a:endParaRPr lang="en-US" sz="2000" dirty="0" smtClean="0"/>
          </a:p>
          <a:p>
            <a:pPr lvl="1"/>
            <a:endParaRPr lang="en-US" dirty="0" smtClean="0"/>
          </a:p>
        </p:txBody>
      </p:sp>
      <p:sp>
        <p:nvSpPr>
          <p:cNvPr id="4" name="Content Placeholder 3"/>
          <p:cNvSpPr>
            <a:spLocks noGrp="1"/>
          </p:cNvSpPr>
          <p:nvPr>
            <p:ph sz="half" idx="2"/>
          </p:nvPr>
        </p:nvSpPr>
        <p:spPr>
          <a:xfrm>
            <a:off x="6509970" y="2194560"/>
            <a:ext cx="4754880" cy="4535424"/>
          </a:xfrm>
        </p:spPr>
        <p:txBody>
          <a:bodyPr>
            <a:normAutofit/>
          </a:bodyPr>
          <a:lstStyle/>
          <a:p>
            <a:r>
              <a:rPr lang="en-US" sz="2400" dirty="0" smtClean="0"/>
              <a:t>Weeks 12-16:</a:t>
            </a:r>
          </a:p>
          <a:p>
            <a:pPr lvl="1"/>
            <a:r>
              <a:rPr lang="en-US" sz="2200" b="1" u="sng" dirty="0" smtClean="0"/>
              <a:t>Precautions:</a:t>
            </a:r>
          </a:p>
          <a:p>
            <a:pPr lvl="2"/>
            <a:r>
              <a:rPr lang="en-US" sz="1900" dirty="0" smtClean="0"/>
              <a:t>Pain-free plyometrics</a:t>
            </a:r>
          </a:p>
          <a:p>
            <a:pPr lvl="1"/>
            <a:r>
              <a:rPr lang="en-US" sz="2100" dirty="0" smtClean="0"/>
              <a:t>Advance IR/ER exercises to 90/90 position</a:t>
            </a:r>
          </a:p>
          <a:p>
            <a:pPr lvl="1"/>
            <a:r>
              <a:rPr lang="en-US" sz="2100" dirty="0" smtClean="0"/>
              <a:t>Full UE flexibility program</a:t>
            </a:r>
          </a:p>
          <a:p>
            <a:pPr lvl="1"/>
            <a:r>
              <a:rPr lang="en-US" sz="2100" dirty="0" smtClean="0"/>
              <a:t>Continue UE neuromuscular drills and endurance activities</a:t>
            </a:r>
          </a:p>
          <a:p>
            <a:pPr lvl="1"/>
            <a:r>
              <a:rPr lang="en-US" sz="2100" dirty="0" smtClean="0"/>
              <a:t>Begin UE plyometrics</a:t>
            </a:r>
          </a:p>
          <a:p>
            <a:pPr lvl="1"/>
            <a:r>
              <a:rPr lang="en-US" sz="2100" dirty="0" smtClean="0"/>
              <a:t>Implement LE and trunk strengthening</a:t>
            </a:r>
          </a:p>
          <a:p>
            <a:pPr lvl="1"/>
            <a:endParaRPr lang="en-US" dirty="0"/>
          </a:p>
        </p:txBody>
      </p:sp>
      <p:sp>
        <p:nvSpPr>
          <p:cNvPr id="5" name="Rounded Rectangle 4"/>
          <p:cNvSpPr/>
          <p:nvPr/>
        </p:nvSpPr>
        <p:spPr>
          <a:xfrm>
            <a:off x="1054608"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7" name="Rounded Rectangle 6"/>
          <p:cNvSpPr/>
          <p:nvPr/>
        </p:nvSpPr>
        <p:spPr>
          <a:xfrm>
            <a:off x="6364224"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48500" y="1604772"/>
            <a:ext cx="3401568" cy="523220"/>
          </a:xfrm>
          <a:prstGeom prst="rect">
            <a:avLst/>
          </a:prstGeom>
          <a:noFill/>
        </p:spPr>
        <p:txBody>
          <a:bodyPr wrap="square" rtlCol="0">
            <a:spAutoFit/>
          </a:bodyPr>
          <a:lstStyle/>
          <a:p>
            <a:r>
              <a:rPr lang="en-US" sz="2800" dirty="0" smtClean="0">
                <a:solidFill>
                  <a:schemeClr val="bg1"/>
                </a:solidFill>
              </a:rPr>
              <a:t>Docking Procedure </a:t>
            </a:r>
            <a:endParaRPr lang="en-US" sz="2800" dirty="0">
              <a:solidFill>
                <a:schemeClr val="bg1"/>
              </a:solidFill>
            </a:endParaRPr>
          </a:p>
        </p:txBody>
      </p:sp>
    </p:spTree>
    <p:extLst>
      <p:ext uri="{BB962C8B-B14F-4D97-AF65-F5344CB8AC3E}">
        <p14:creationId xmlns:p14="http://schemas.microsoft.com/office/powerpoint/2010/main" val="328095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387096"/>
            <a:ext cx="11336055" cy="1609344"/>
          </a:xfrm>
        </p:spPr>
        <p:txBody>
          <a:bodyPr>
            <a:normAutofit/>
          </a:bodyPr>
          <a:lstStyle/>
          <a:p>
            <a:r>
              <a:rPr lang="en-US" u="sng" dirty="0" smtClean="0"/>
              <a:t>Criteria for advancement into phase 5:</a:t>
            </a:r>
            <a:r>
              <a:rPr lang="en-US" baseline="30000" dirty="0" smtClean="0"/>
              <a:t>59</a:t>
            </a:r>
            <a:endParaRPr lang="en-US" dirty="0"/>
          </a:p>
        </p:txBody>
      </p:sp>
      <p:graphicFrame>
        <p:nvGraphicFramePr>
          <p:cNvPr id="7" name="Diagram 6"/>
          <p:cNvGraphicFramePr/>
          <p:nvPr>
            <p:extLst>
              <p:ext uri="{D42A27DB-BD31-4B8C-83A1-F6EECF244321}">
                <p14:modId xmlns:p14="http://schemas.microsoft.com/office/powerpoint/2010/main" val="9916421"/>
              </p:ext>
            </p:extLst>
          </p:nvPr>
        </p:nvGraphicFramePr>
        <p:xfrm>
          <a:off x="1796989" y="1487013"/>
          <a:ext cx="7408795" cy="5012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2856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10316656" cy="3035808"/>
          </a:xfrm>
        </p:spPr>
        <p:txBody>
          <a:bodyPr/>
          <a:lstStyle/>
          <a:p>
            <a:r>
              <a:rPr lang="en-US" sz="8800" dirty="0" smtClean="0"/>
              <a:t>Post-operative Phase 5:</a:t>
            </a:r>
            <a:endParaRPr lang="en-US" sz="8800" dirty="0"/>
          </a:p>
        </p:txBody>
      </p:sp>
    </p:spTree>
    <p:extLst>
      <p:ext uri="{BB962C8B-B14F-4D97-AF65-F5344CB8AC3E}">
        <p14:creationId xmlns:p14="http://schemas.microsoft.com/office/powerpoint/2010/main" val="13625774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87096"/>
            <a:ext cx="10058400" cy="1609344"/>
          </a:xfrm>
        </p:spPr>
        <p:txBody>
          <a:bodyPr/>
          <a:lstStyle/>
          <a:p>
            <a:r>
              <a:rPr lang="en-US" u="sng" dirty="0" smtClean="0"/>
              <a:t>Phase 5 Goals:</a:t>
            </a:r>
            <a:r>
              <a:rPr lang="en-US" baseline="30000" dirty="0" smtClean="0"/>
              <a:t>59</a:t>
            </a:r>
            <a:endParaRPr lang="en-US" dirty="0"/>
          </a:p>
        </p:txBody>
      </p:sp>
      <p:graphicFrame>
        <p:nvGraphicFramePr>
          <p:cNvPr id="7" name="Diagram 6"/>
          <p:cNvGraphicFramePr/>
          <p:nvPr>
            <p:extLst>
              <p:ext uri="{D42A27DB-BD31-4B8C-83A1-F6EECF244321}">
                <p14:modId xmlns:p14="http://schemas.microsoft.com/office/powerpoint/2010/main" val="3826436390"/>
              </p:ext>
            </p:extLst>
          </p:nvPr>
        </p:nvGraphicFramePr>
        <p:xfrm>
          <a:off x="2382861" y="1758446"/>
          <a:ext cx="7432374" cy="4711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5210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97341" y="2585980"/>
            <a:ext cx="3875532" cy="1541177"/>
          </a:xfrm>
          <a:prstGeom prst="rect">
            <a:avLst/>
          </a:prstGeom>
          <a:solidFill>
            <a:schemeClr val="tx2">
              <a:lumMod val="20000"/>
              <a:lumOff val="80000"/>
            </a:schemeClr>
          </a:solidFill>
          <a:ln w="57150">
            <a:solidFill>
              <a:srgbClr val="B83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54608" y="266700"/>
            <a:ext cx="4394701" cy="1609344"/>
          </a:xfrm>
        </p:spPr>
        <p:txBody>
          <a:bodyPr/>
          <a:lstStyle/>
          <a:p>
            <a:r>
              <a:rPr lang="en-US" u="sng" dirty="0" smtClean="0"/>
              <a:t>Phase 5:</a:t>
            </a:r>
            <a:r>
              <a:rPr lang="en-US" baseline="30000" dirty="0" smtClean="0"/>
              <a:t>59</a:t>
            </a:r>
            <a:endParaRPr lang="en-US" dirty="0"/>
          </a:p>
        </p:txBody>
      </p:sp>
      <p:sp>
        <p:nvSpPr>
          <p:cNvPr id="4" name="Content Placeholder 3"/>
          <p:cNvSpPr>
            <a:spLocks noGrp="1"/>
          </p:cNvSpPr>
          <p:nvPr>
            <p:ph sz="half" idx="2"/>
          </p:nvPr>
        </p:nvSpPr>
        <p:spPr>
          <a:xfrm>
            <a:off x="6522327" y="2191718"/>
            <a:ext cx="4754880" cy="4535424"/>
          </a:xfrm>
        </p:spPr>
        <p:txBody>
          <a:bodyPr>
            <a:normAutofit/>
          </a:bodyPr>
          <a:lstStyle/>
          <a:p>
            <a:r>
              <a:rPr lang="en-US" sz="2400" dirty="0" smtClean="0"/>
              <a:t>Weeks 16+:</a:t>
            </a:r>
          </a:p>
          <a:p>
            <a:pPr lvl="1"/>
            <a:r>
              <a:rPr lang="en-US" sz="2200" b="1" u="sng" dirty="0" smtClean="0"/>
              <a:t>Precautions:</a:t>
            </a:r>
          </a:p>
          <a:p>
            <a:pPr lvl="2"/>
            <a:r>
              <a:rPr lang="en-US" sz="1900" dirty="0" smtClean="0"/>
              <a:t>STOP throwing or hitting if significant pain develops</a:t>
            </a:r>
          </a:p>
          <a:p>
            <a:pPr lvl="2"/>
            <a:r>
              <a:rPr lang="en-US" sz="1900" dirty="0" smtClean="0"/>
              <a:t>Avoid loss of strength and flexibility </a:t>
            </a:r>
          </a:p>
          <a:p>
            <a:pPr lvl="1"/>
            <a:r>
              <a:rPr lang="en-US" sz="2100" b="1" u="sng" dirty="0" smtClean="0"/>
              <a:t>Isokinetic Testing</a:t>
            </a:r>
          </a:p>
          <a:p>
            <a:pPr lvl="1"/>
            <a:r>
              <a:rPr lang="en-US" sz="2100" dirty="0" smtClean="0"/>
              <a:t>Week 16: begin interval throwing</a:t>
            </a:r>
          </a:p>
          <a:p>
            <a:pPr lvl="1"/>
            <a:r>
              <a:rPr lang="en-US" sz="2100" dirty="0" smtClean="0"/>
              <a:t>Week 20: begin hitting program</a:t>
            </a:r>
          </a:p>
          <a:p>
            <a:pPr lvl="1"/>
            <a:r>
              <a:rPr lang="en-US" sz="2100" dirty="0" smtClean="0"/>
              <a:t>Continue strengthening and flexibility program </a:t>
            </a:r>
          </a:p>
          <a:p>
            <a:pPr lvl="1"/>
            <a:endParaRPr lang="en-US" sz="2100" dirty="0" smtClean="0"/>
          </a:p>
          <a:p>
            <a:pPr lvl="2"/>
            <a:endParaRPr lang="en-US" sz="1900" dirty="0" smtClean="0"/>
          </a:p>
          <a:p>
            <a:pPr lvl="1"/>
            <a:endParaRPr lang="en-US" dirty="0"/>
          </a:p>
        </p:txBody>
      </p:sp>
      <p:sp>
        <p:nvSpPr>
          <p:cNvPr id="6" name="TextBox 5"/>
          <p:cNvSpPr txBox="1"/>
          <p:nvPr/>
        </p:nvSpPr>
        <p:spPr>
          <a:xfrm>
            <a:off x="2193417" y="1621048"/>
            <a:ext cx="2507742" cy="523220"/>
          </a:xfrm>
          <a:prstGeom prst="rect">
            <a:avLst/>
          </a:prstGeom>
          <a:noFill/>
        </p:spPr>
        <p:txBody>
          <a:bodyPr wrap="square" rtlCol="0">
            <a:spAutoFit/>
          </a:bodyPr>
          <a:lstStyle/>
          <a:p>
            <a:r>
              <a:rPr lang="en-US" sz="2800" dirty="0" smtClean="0">
                <a:solidFill>
                  <a:schemeClr val="bg1"/>
                </a:solidFill>
              </a:rPr>
              <a:t>Modified Jobe</a:t>
            </a:r>
            <a:endParaRPr lang="en-US" sz="2800" dirty="0">
              <a:solidFill>
                <a:schemeClr val="bg1"/>
              </a:solidFill>
            </a:endParaRPr>
          </a:p>
        </p:txBody>
      </p:sp>
      <p:sp>
        <p:nvSpPr>
          <p:cNvPr id="7" name="Rounded Rectangle 6"/>
          <p:cNvSpPr/>
          <p:nvPr/>
        </p:nvSpPr>
        <p:spPr>
          <a:xfrm>
            <a:off x="6364224" y="1607820"/>
            <a:ext cx="4770120" cy="536448"/>
          </a:xfrm>
          <a:prstGeom prst="roundRect">
            <a:avLst/>
          </a:prstGeom>
          <a:solidFill>
            <a:srgbClr val="B83F3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48500" y="1604772"/>
            <a:ext cx="3401568" cy="523220"/>
          </a:xfrm>
          <a:prstGeom prst="rect">
            <a:avLst/>
          </a:prstGeom>
          <a:noFill/>
        </p:spPr>
        <p:txBody>
          <a:bodyPr wrap="square" rtlCol="0">
            <a:spAutoFit/>
          </a:bodyPr>
          <a:lstStyle/>
          <a:p>
            <a:r>
              <a:rPr lang="en-US" sz="2800" dirty="0" smtClean="0">
                <a:solidFill>
                  <a:schemeClr val="bg1"/>
                </a:solidFill>
              </a:rPr>
              <a:t>Docking Procedure </a:t>
            </a:r>
            <a:endParaRPr lang="en-US" sz="2800" dirty="0">
              <a:solidFill>
                <a:schemeClr val="bg1"/>
              </a:solidFill>
            </a:endParaRPr>
          </a:p>
        </p:txBody>
      </p:sp>
      <p:pic>
        <p:nvPicPr>
          <p:cNvPr id="7170" name="Picture 2" descr="Image result for baseball batting prac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30" y="2395678"/>
            <a:ext cx="5049715" cy="28278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2430" y="5288092"/>
            <a:ext cx="5049715" cy="507831"/>
          </a:xfrm>
          <a:prstGeom prst="rect">
            <a:avLst/>
          </a:prstGeom>
          <a:noFill/>
        </p:spPr>
        <p:txBody>
          <a:bodyPr wrap="square" rtlCol="0">
            <a:spAutoFit/>
          </a:bodyPr>
          <a:lstStyle/>
          <a:p>
            <a:pPr algn="ctr"/>
            <a:r>
              <a:rPr lang="en-US" sz="900" dirty="0" smtClean="0"/>
              <a:t>How to have a productive “Batting Practice” session.  Art </a:t>
            </a:r>
            <a:r>
              <a:rPr lang="en-US" sz="900" dirty="0"/>
              <a:t>of Baseball. http://artofbaseball.net/how-to-have-a-productive-batting-practice-session</a:t>
            </a:r>
            <a:r>
              <a:rPr lang="en-US" sz="900" dirty="0" smtClean="0"/>
              <a:t>/. Accessed Updated 2013. April 15, 2017.</a:t>
            </a:r>
            <a:endParaRPr lang="en-US" sz="900" dirty="0"/>
          </a:p>
        </p:txBody>
      </p:sp>
    </p:spTree>
    <p:extLst>
      <p:ext uri="{BB962C8B-B14F-4D97-AF65-F5344CB8AC3E}">
        <p14:creationId xmlns:p14="http://schemas.microsoft.com/office/powerpoint/2010/main" val="368954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UNC_template</Template>
  <TotalTime>18651</TotalTime>
  <Words>14911</Words>
  <Application>Microsoft Office PowerPoint</Application>
  <PresentationFormat>Widescreen</PresentationFormat>
  <Paragraphs>1484</Paragraphs>
  <Slides>111</Slides>
  <Notes>92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23" baseType="lpstr">
      <vt:lpstr>MS PGothic</vt:lpstr>
      <vt:lpstr>Arial</vt:lpstr>
      <vt:lpstr>Calibri</vt:lpstr>
      <vt:lpstr>inherit</vt:lpstr>
      <vt:lpstr>Rockwell</vt:lpstr>
      <vt:lpstr>Rockwell Condensed</vt:lpstr>
      <vt:lpstr>Times New Roman</vt:lpstr>
      <vt:lpstr>Trebuchet MS</vt:lpstr>
      <vt:lpstr>Verdana</vt:lpstr>
      <vt:lpstr>Wingdings</vt:lpstr>
      <vt:lpstr>Wood Type</vt:lpstr>
      <vt:lpstr>Worksheet</vt:lpstr>
      <vt:lpstr>ThE Baseball Elbow </vt:lpstr>
      <vt:lpstr>Objectives</vt:lpstr>
      <vt:lpstr>Baseball Statistics </vt:lpstr>
      <vt:lpstr>“Baseball is an island of activity amidst a sea of statistics”unknown</vt:lpstr>
      <vt:lpstr>data Supporting the rise in UCL tears amongst Baseball pitchers1 </vt:lpstr>
      <vt:lpstr>Anatomy and Biomechanical Review </vt:lpstr>
      <vt:lpstr>Anatomy4,5 </vt:lpstr>
      <vt:lpstr>Humeroulnar Joint4,6 </vt:lpstr>
      <vt:lpstr>Humeroradial Joint </vt:lpstr>
      <vt:lpstr>Radioulnar joint7  </vt:lpstr>
      <vt:lpstr>Capsular and Ligamentous Support4 </vt:lpstr>
      <vt:lpstr>Medial (Ulnar) Collateral Lig.4</vt:lpstr>
      <vt:lpstr>Structural Resistance to valgus Stress changes with Elbow flexion angle9 </vt:lpstr>
      <vt:lpstr>Osteokinematics: </vt:lpstr>
      <vt:lpstr>Arthrokinematics:4</vt:lpstr>
      <vt:lpstr>Post-Surgical Contractures:</vt:lpstr>
      <vt:lpstr>Post-Surgical Contractures:</vt:lpstr>
      <vt:lpstr>Pitching mechanics</vt:lpstr>
      <vt:lpstr>PowerPoint Presentation</vt:lpstr>
      <vt:lpstr>Stage 1: The Wind-up </vt:lpstr>
      <vt:lpstr>Stage 1: The Wind-up </vt:lpstr>
      <vt:lpstr>Stage 1: The Wind-up </vt:lpstr>
      <vt:lpstr>Stage 2: The Stride</vt:lpstr>
      <vt:lpstr>Stage 2: The Stride</vt:lpstr>
      <vt:lpstr>Stage 2: The Stride </vt:lpstr>
      <vt:lpstr>Stage 2: The Stride </vt:lpstr>
      <vt:lpstr>Stage 3: Arm cocking</vt:lpstr>
      <vt:lpstr>Stage 3: Arm cocking</vt:lpstr>
      <vt:lpstr>Critical Moment = High stress At Elbow15,19,20 </vt:lpstr>
      <vt:lpstr>Stage 3: Arm cocking</vt:lpstr>
      <vt:lpstr>Stage 4: Arm acceleration15,17,18</vt:lpstr>
      <vt:lpstr>Stage 4: Arm acceleration</vt:lpstr>
      <vt:lpstr>Stage 4: Arm Acceleration</vt:lpstr>
      <vt:lpstr>Stage 5: Arm Deceleration </vt:lpstr>
      <vt:lpstr>Stage 5: Arm Deceleration </vt:lpstr>
      <vt:lpstr>Muscle Actions1</vt:lpstr>
      <vt:lpstr>Muscle Actions1</vt:lpstr>
      <vt:lpstr>Stage 5: Arm Deceleration </vt:lpstr>
      <vt:lpstr>Stage 6: Follow Through15,18 </vt:lpstr>
      <vt:lpstr>Injury Prevention </vt:lpstr>
      <vt:lpstr>Youth Baseball Pitchers </vt:lpstr>
      <vt:lpstr>Factors that increase risk of UCL injuries in youth Baseball:</vt:lpstr>
      <vt:lpstr>Factors that increase risk of UCL injuries in youth baseball:</vt:lpstr>
      <vt:lpstr>Factors that increase risk of UCL injuries in youth baseball:  </vt:lpstr>
      <vt:lpstr>Never forget about the kinetic Chain27</vt:lpstr>
      <vt:lpstr>Recommendations to Minimize Risk:29</vt:lpstr>
      <vt:lpstr>Recommendations to Minimize Risk:15,24  </vt:lpstr>
      <vt:lpstr>Additional Recommendations:24</vt:lpstr>
      <vt:lpstr>Youth Baseball Pitch Counts</vt:lpstr>
      <vt:lpstr>Additional Recommendations:24</vt:lpstr>
      <vt:lpstr>When to intervene?23</vt:lpstr>
      <vt:lpstr>Elite Baseball Pitchers</vt:lpstr>
      <vt:lpstr>Factors that increase risk of UCL injuries in Elite Pitchers:</vt:lpstr>
      <vt:lpstr>Factors that increase risk of UCL injuries in Elite Pitchers:</vt:lpstr>
      <vt:lpstr>Recommendations to reduce risk:</vt:lpstr>
      <vt:lpstr>Diagnosis</vt:lpstr>
      <vt:lpstr>Subjective Examination:36,37,38 </vt:lpstr>
      <vt:lpstr>Objective Examination:36 </vt:lpstr>
      <vt:lpstr>Imaging36</vt:lpstr>
      <vt:lpstr>Acute vs Chronic:25</vt:lpstr>
      <vt:lpstr>Treatment Options + Prognoses</vt:lpstr>
      <vt:lpstr>Non-Operative:27,41,42,43  </vt:lpstr>
      <vt:lpstr>Operative:27</vt:lpstr>
      <vt:lpstr>Jobe:27,44,45 </vt:lpstr>
      <vt:lpstr>PowerPoint Presentation</vt:lpstr>
      <vt:lpstr>Modified Jobe:27,44,45 </vt:lpstr>
      <vt:lpstr>Docking:27,44,46,47,48  </vt:lpstr>
      <vt:lpstr>PowerPoint Presentation</vt:lpstr>
      <vt:lpstr>Modified Docking:44,45,48,49</vt:lpstr>
      <vt:lpstr>Interference Screw45,46</vt:lpstr>
      <vt:lpstr>How do you define/measure return to play rates??</vt:lpstr>
      <vt:lpstr>How do you define return to play rates??</vt:lpstr>
      <vt:lpstr>Why are we basing patient prognoses and outcomes on studies that draw conclusions from measures that are not Valid OR reliable?  Does A successful Outcome following UCL reconstruction involve more than just A “return to the same competitive level of play?”  </vt:lpstr>
      <vt:lpstr>Outcome measure  Pitching Performance Statistics:56,57,58</vt:lpstr>
      <vt:lpstr>Prognosis Synopsis:</vt:lpstr>
      <vt:lpstr>Rehabilitation</vt:lpstr>
      <vt:lpstr>Non-Operative Guidelines:30 </vt:lpstr>
      <vt:lpstr>Phase 1: Immediate Post-op Phase</vt:lpstr>
      <vt:lpstr>Phase 1 Goals:59,60</vt:lpstr>
      <vt:lpstr>Phase 1:59,60</vt:lpstr>
      <vt:lpstr>Phase 1:59,60</vt:lpstr>
      <vt:lpstr>Criteria for advancement into phase 2:59,60</vt:lpstr>
      <vt:lpstr>Post-operative Phase 2:</vt:lpstr>
      <vt:lpstr>Phase 2 Goals:59,60</vt:lpstr>
      <vt:lpstr>Phase 2:59,60</vt:lpstr>
      <vt:lpstr>Phase 2:59,60</vt:lpstr>
      <vt:lpstr>Criteria for advancement into phase 3:59,60</vt:lpstr>
      <vt:lpstr>Post-operative Phase 3:</vt:lpstr>
      <vt:lpstr>Phase 3 Goals:59,60</vt:lpstr>
      <vt:lpstr>Phase 3:59,60</vt:lpstr>
      <vt:lpstr>Phase 3:59,60</vt:lpstr>
      <vt:lpstr>Criteria for advancement into phase 4:59,60</vt:lpstr>
      <vt:lpstr>Post-operative Phase 4:</vt:lpstr>
      <vt:lpstr>Phase 4 Goals:59,60</vt:lpstr>
      <vt:lpstr>Phase 4:59,60</vt:lpstr>
      <vt:lpstr>Criteria for advancement into phase 5:59</vt:lpstr>
      <vt:lpstr>Post-operative Phase 5:</vt:lpstr>
      <vt:lpstr>Phase 5 Goals:59</vt:lpstr>
      <vt:lpstr>Phase 5:59</vt:lpstr>
      <vt:lpstr>Criteria for discharge59</vt:lpstr>
      <vt:lpstr>Key Points during the Rehab process:59,60,61</vt:lpstr>
      <vt:lpstr>Key differences during the rehab Process:</vt:lpstr>
      <vt:lpstr>Functional Activities:</vt:lpstr>
      <vt:lpstr>Future Research: </vt:lpstr>
      <vt:lpstr>Key Messages12 </vt:lpstr>
      <vt:lpstr>The END…Any Questions?</vt:lpstr>
      <vt:lpstr>Work Cited </vt:lpstr>
      <vt:lpstr>Work Cited </vt:lpstr>
      <vt:lpstr>Work Cited </vt:lpstr>
      <vt:lpstr>Work Cited </vt:lpstr>
      <vt:lpstr>Work Cited </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Baseball Elbow</dc:title>
  <dc:creator>Lauren Kozar</dc:creator>
  <cp:lastModifiedBy>Lauren Kozar</cp:lastModifiedBy>
  <cp:revision>930</cp:revision>
  <dcterms:created xsi:type="dcterms:W3CDTF">2016-04-10T13:57:49Z</dcterms:created>
  <dcterms:modified xsi:type="dcterms:W3CDTF">2017-04-20T17:25:09Z</dcterms:modified>
</cp:coreProperties>
</file>