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0" r:id="rId1"/>
  </p:sldMasterIdLst>
  <p:notesMasterIdLst>
    <p:notesMasterId r:id="rId26"/>
  </p:notesMasterIdLst>
  <p:handoutMasterIdLst>
    <p:handoutMasterId r:id="rId27"/>
  </p:handoutMasterIdLst>
  <p:sldIdLst>
    <p:sldId id="256" r:id="rId2"/>
    <p:sldId id="257" r:id="rId3"/>
    <p:sldId id="281" r:id="rId4"/>
    <p:sldId id="277" r:id="rId5"/>
    <p:sldId id="278" r:id="rId6"/>
    <p:sldId id="271" r:id="rId7"/>
    <p:sldId id="276" r:id="rId8"/>
    <p:sldId id="260" r:id="rId9"/>
    <p:sldId id="267" r:id="rId10"/>
    <p:sldId id="259" r:id="rId11"/>
    <p:sldId id="268" r:id="rId12"/>
    <p:sldId id="263" r:id="rId13"/>
    <p:sldId id="269" r:id="rId14"/>
    <p:sldId id="265" r:id="rId15"/>
    <p:sldId id="274" r:id="rId16"/>
    <p:sldId id="273" r:id="rId17"/>
    <p:sldId id="258" r:id="rId18"/>
    <p:sldId id="272" r:id="rId19"/>
    <p:sldId id="270" r:id="rId20"/>
    <p:sldId id="282" r:id="rId21"/>
    <p:sldId id="283" r:id="rId22"/>
    <p:sldId id="284" r:id="rId23"/>
    <p:sldId id="286" r:id="rId24"/>
    <p:sldId id="28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6000" autoAdjust="0"/>
  </p:normalViewPr>
  <p:slideViewPr>
    <p:cSldViewPr snapToGrid="0" snapToObjects="1">
      <p:cViewPr varScale="1">
        <p:scale>
          <a:sx n="213" d="100"/>
          <a:sy n="213" d="100"/>
        </p:scale>
        <p:origin x="-2304" y="88"/>
      </p:cViewPr>
      <p:guideLst>
        <p:guide orient="horz" pos="2160"/>
        <p:guide pos="2880"/>
      </p:guideLst>
    </p:cSldViewPr>
  </p:slideViewPr>
  <p:outlineViewPr>
    <p:cViewPr>
      <p:scale>
        <a:sx n="33" d="100"/>
        <a:sy n="33" d="100"/>
      </p:scale>
      <p:origin x="0" y="167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AC8320-9354-B348-A674-F209C1596C0F}" type="datetimeFigureOut">
              <a:rPr lang="en-US" smtClean="0"/>
              <a:t>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AC6D27-3B93-A643-868D-16E13CB4BEFC}" type="slidenum">
              <a:rPr lang="en-US" smtClean="0"/>
              <a:t>‹#›</a:t>
            </a:fld>
            <a:endParaRPr lang="en-US"/>
          </a:p>
        </p:txBody>
      </p:sp>
    </p:spTree>
    <p:extLst>
      <p:ext uri="{BB962C8B-B14F-4D97-AF65-F5344CB8AC3E}">
        <p14:creationId xmlns:p14="http://schemas.microsoft.com/office/powerpoint/2010/main" val="24166211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91080-9C23-6245-B94A-AB8A9FD72AD5}" type="datetimeFigureOut">
              <a:rPr lang="en-US" smtClean="0"/>
              <a:t>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FFDD18-19A4-8542-8B7C-198954508A5C}" type="slidenum">
              <a:rPr lang="en-US" smtClean="0"/>
              <a:t>‹#›</a:t>
            </a:fld>
            <a:endParaRPr lang="en-US"/>
          </a:p>
        </p:txBody>
      </p:sp>
    </p:spTree>
    <p:extLst>
      <p:ext uri="{BB962C8B-B14F-4D97-AF65-F5344CB8AC3E}">
        <p14:creationId xmlns:p14="http://schemas.microsoft.com/office/powerpoint/2010/main" val="23365340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Amputee Clinic</a:t>
            </a:r>
            <a:r>
              <a:rPr lang="en-US" baseline="0" dirty="0" smtClean="0"/>
              <a:t> is for veterans who have undergone lower limb amputation surgery and are ready to be assessed for whether they meet the requirements for trial of an prosthetic limb</a:t>
            </a:r>
          </a:p>
          <a:p>
            <a:r>
              <a:rPr lang="en-US" baseline="0" dirty="0" smtClean="0"/>
              <a:t>Physiatrist:  medical assessment of general health, co-morbidities, progression of co-morbidities, strength, skin and incision</a:t>
            </a:r>
          </a:p>
          <a:p>
            <a:r>
              <a:rPr lang="en-US" baseline="0" dirty="0" smtClean="0"/>
              <a:t>Physical or </a:t>
            </a:r>
            <a:r>
              <a:rPr lang="en-US" baseline="0" dirty="0" err="1" smtClean="0"/>
              <a:t>Kinesio</a:t>
            </a:r>
            <a:r>
              <a:rPr lang="en-US" baseline="0" dirty="0" smtClean="0"/>
              <a:t> therapist:  stamina/activity tolerance, ROM, cognition</a:t>
            </a:r>
          </a:p>
          <a:p>
            <a:r>
              <a:rPr lang="en-US" baseline="0" dirty="0" err="1" smtClean="0"/>
              <a:t>Prosthetist</a:t>
            </a:r>
            <a:r>
              <a:rPr lang="en-US" baseline="0" dirty="0" smtClean="0"/>
              <a:t>:  (3) 4 contract </a:t>
            </a:r>
            <a:r>
              <a:rPr lang="en-US" baseline="0" dirty="0" err="1" smtClean="0"/>
              <a:t>Prothetists</a:t>
            </a:r>
            <a:r>
              <a:rPr lang="en-US" baseline="0" dirty="0" smtClean="0"/>
              <a:t> at each clinic that make recommendations for most appropriate prosthesis</a:t>
            </a:r>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3</a:t>
            </a:fld>
            <a:endParaRPr lang="en-US"/>
          </a:p>
        </p:txBody>
      </p:sp>
    </p:spTree>
    <p:extLst>
      <p:ext uri="{BB962C8B-B14F-4D97-AF65-F5344CB8AC3E}">
        <p14:creationId xmlns:p14="http://schemas.microsoft.com/office/powerpoint/2010/main" val="3176713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925" lvl="1" indent="-288925">
              <a:buFont typeface="Wingdings" charset="2"/>
              <a:buChar char="q"/>
            </a:pPr>
            <a:r>
              <a:rPr lang="en-US" sz="2900" dirty="0" smtClean="0"/>
              <a:t>Prosthesis can be counterproductive</a:t>
            </a:r>
          </a:p>
          <a:p>
            <a:pPr marL="563245" lvl="2" indent="-288925">
              <a:buFont typeface="Wingdings" charset="2"/>
              <a:buChar char="q"/>
            </a:pPr>
            <a:r>
              <a:rPr lang="en-US" sz="2600" dirty="0" err="1" smtClean="0"/>
              <a:t>Incr</a:t>
            </a:r>
            <a:r>
              <a:rPr lang="en-US" sz="2600" dirty="0" smtClean="0"/>
              <a:t> expectation of Independent mobility</a:t>
            </a:r>
          </a:p>
          <a:p>
            <a:pPr marL="563245" lvl="2" indent="-288925">
              <a:buFont typeface="Wingdings" charset="2"/>
              <a:buChar char="q"/>
            </a:pPr>
            <a:r>
              <a:rPr lang="en-US" sz="2600" dirty="0" err="1" smtClean="0"/>
              <a:t>Incr</a:t>
            </a:r>
            <a:r>
              <a:rPr lang="en-US" sz="2600" dirty="0" smtClean="0"/>
              <a:t> risk for falls </a:t>
            </a:r>
            <a:r>
              <a:rPr lang="en-US" sz="2600" dirty="0" smtClean="0">
                <a:sym typeface="Wingdings"/>
              </a:rPr>
              <a:t> orthopedic injury</a:t>
            </a:r>
            <a:endParaRPr lang="en-US" sz="2600" dirty="0" smtClean="0"/>
          </a:p>
          <a:p>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14</a:t>
            </a:fld>
            <a:endParaRPr lang="en-US"/>
          </a:p>
        </p:txBody>
      </p:sp>
    </p:spTree>
    <p:extLst>
      <p:ext uri="{BB962C8B-B14F-4D97-AF65-F5344CB8AC3E}">
        <p14:creationId xmlns:p14="http://schemas.microsoft.com/office/powerpoint/2010/main" val="281245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Literature review by Coffey et 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Need</a:t>
            </a:r>
            <a:r>
              <a:rPr lang="en-US" baseline="0" dirty="0" smtClean="0"/>
              <a:t> to look at alternative solutions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Most prevalent causes Amputation linked to </a:t>
            </a:r>
            <a:r>
              <a:rPr lang="en-US" dirty="0" err="1" smtClean="0"/>
              <a:t>dec.</a:t>
            </a:r>
            <a:r>
              <a:rPr lang="en-US" dirty="0" smtClean="0"/>
              <a:t> cognitive </a:t>
            </a:r>
            <a:r>
              <a:rPr lang="en-US" dirty="0" err="1" smtClean="0"/>
              <a:t>fxn</a:t>
            </a:r>
            <a:r>
              <a:rPr lang="en-US" dirty="0" smtClean="0"/>
              <a:t> </a:t>
            </a:r>
            <a:r>
              <a:rPr lang="en-US" dirty="0" smtClean="0">
                <a:sym typeface="Wingdings"/>
              </a:rPr>
              <a:t> PVD, DMII</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ym typeface="Wingdings"/>
              </a:rPr>
              <a:t>3. Reasons for cognitive</a:t>
            </a:r>
            <a:r>
              <a:rPr lang="en-US" baseline="0" dirty="0" smtClean="0">
                <a:sym typeface="Wingdings"/>
              </a:rPr>
              <a:t> ability: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ym typeface="Wingdings"/>
              </a:rPr>
              <a:t>	Memory -&gt; able to remember care for px limb and sound limb</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ym typeface="Wingdings"/>
              </a:rPr>
              <a:t>	attention-&gt; needed for care of sound limb </a:t>
            </a:r>
            <a:r>
              <a:rPr lang="mr-IN" baseline="0" dirty="0" smtClean="0">
                <a:sym typeface="Wingdings"/>
              </a:rPr>
              <a:t>–</a:t>
            </a:r>
            <a:r>
              <a:rPr lang="en-US" baseline="0" dirty="0" smtClean="0">
                <a:sym typeface="Wingdings"/>
              </a:rPr>
              <a:t> skin inspection, blisters, rubbing within the px</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ym typeface="Wingdings"/>
              </a:rPr>
              <a:t>	visuospatial -&gt; donning liner for correct alignment of pin system socket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ym typeface="Wingdings"/>
              </a:rPr>
              <a:t>	problem solving -&gt; ability to understand when to add sock ply, controlling volume through dietary measures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ym typeface="Wingdings"/>
              </a:rPr>
              <a:t>	executive function-&gt; understanding the whole gestalt </a:t>
            </a:r>
            <a:endParaRPr lang="en-US" dirty="0" smtClean="0">
              <a:sym typeface="Wingdings"/>
            </a:endParaRPr>
          </a:p>
          <a:p>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15</a:t>
            </a:fld>
            <a:endParaRPr lang="en-US"/>
          </a:p>
        </p:txBody>
      </p:sp>
    </p:spTree>
    <p:extLst>
      <p:ext uri="{BB962C8B-B14F-4D97-AF65-F5344CB8AC3E}">
        <p14:creationId xmlns:p14="http://schemas.microsoft.com/office/powerpoint/2010/main" val="273817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Literature Review of [?] studies</a:t>
            </a:r>
          </a:p>
          <a:p>
            <a:pPr marL="228600" indent="-228600">
              <a:buAutoNum type="arabicPeriod"/>
            </a:pPr>
            <a:r>
              <a:rPr lang="en-US" dirty="0" smtClean="0"/>
              <a:t>Majority of our</a:t>
            </a:r>
            <a:r>
              <a:rPr lang="en-US" baseline="0" dirty="0" smtClean="0"/>
              <a:t> vet population &gt;65yo</a:t>
            </a:r>
            <a:endParaRPr lang="en-US" dirty="0" smtClean="0"/>
          </a:p>
          <a:p>
            <a:pPr marL="0" indent="0">
              <a:buNone/>
            </a:pPr>
            <a:r>
              <a:rPr lang="en-US" baseline="0" dirty="0" smtClean="0"/>
              <a:t>3.  Cognitive impairment as a contraindication for px</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4.  AKA success rate</a:t>
            </a:r>
            <a:r>
              <a:rPr lang="en-US" baseline="0" dirty="0" smtClean="0"/>
              <a:t> poor (&gt;66% not candidates)</a:t>
            </a:r>
            <a:r>
              <a:rPr lang="en-US" baseline="0" dirty="0" smtClean="0">
                <a:sym typeface="Wingdings"/>
              </a:rPr>
              <a:t>Therefore need to consider a</a:t>
            </a:r>
            <a:r>
              <a:rPr lang="en-US" dirty="0" smtClean="0"/>
              <a:t>lternate forms of mobility</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4. Vascular</a:t>
            </a:r>
            <a:r>
              <a:rPr lang="en-US" baseline="0" dirty="0" smtClean="0"/>
              <a:t> includes PVD and DMII.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Majority of our vet population have co-morbidities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Heart </a:t>
            </a:r>
            <a:r>
              <a:rPr lang="en-US" baseline="0" dirty="0" err="1" smtClean="0"/>
              <a:t>Dz</a:t>
            </a:r>
            <a:r>
              <a:rPr lang="en-US" baseline="0" dirty="0" smtClean="0"/>
              <a:t> will affect </a:t>
            </a:r>
            <a:r>
              <a:rPr lang="en-US" baseline="0" dirty="0" err="1" smtClean="0"/>
              <a:t>abiltiy</a:t>
            </a:r>
            <a:r>
              <a:rPr lang="en-US" baseline="0" dirty="0" smtClean="0"/>
              <a:t> to use px</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16</a:t>
            </a:fld>
            <a:endParaRPr lang="en-US"/>
          </a:p>
        </p:txBody>
      </p:sp>
    </p:spTree>
    <p:extLst>
      <p:ext uri="{BB962C8B-B14F-4D97-AF65-F5344CB8AC3E}">
        <p14:creationId xmlns:p14="http://schemas.microsoft.com/office/powerpoint/2010/main" val="111176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17</a:t>
            </a:fld>
            <a:endParaRPr lang="en-US"/>
          </a:p>
        </p:txBody>
      </p:sp>
    </p:spTree>
    <p:extLst>
      <p:ext uri="{BB962C8B-B14F-4D97-AF65-F5344CB8AC3E}">
        <p14:creationId xmlns:p14="http://schemas.microsoft.com/office/powerpoint/2010/main" val="1524996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predictive factors</a:t>
            </a:r>
          </a:p>
          <a:p>
            <a:r>
              <a:rPr lang="en-US" baseline="0" dirty="0" smtClean="0"/>
              <a:t>	SLS = balance capability, physical strength, ROM in sound limb</a:t>
            </a:r>
          </a:p>
          <a:p>
            <a:r>
              <a:rPr lang="en-US" baseline="0" dirty="0" smtClean="0"/>
              <a:t>	Cognition = </a:t>
            </a:r>
            <a:r>
              <a:rPr lang="en-US" baseline="0" dirty="0" err="1" smtClean="0"/>
              <a:t>ablilty</a:t>
            </a:r>
            <a:r>
              <a:rPr lang="en-US" baseline="0" dirty="0" smtClean="0"/>
              <a:t> to sequence steps for donning/doffing, safety awareness</a:t>
            </a:r>
          </a:p>
          <a:p>
            <a:r>
              <a:rPr lang="en-US" baseline="0" dirty="0" smtClean="0"/>
              <a:t>	Cause of Amp = </a:t>
            </a:r>
            <a:r>
              <a:rPr lang="en-US" baseline="0" dirty="0" err="1" smtClean="0"/>
              <a:t>Traumatice</a:t>
            </a:r>
            <a:r>
              <a:rPr lang="en-US" baseline="0" dirty="0" smtClean="0"/>
              <a:t> </a:t>
            </a:r>
            <a:r>
              <a:rPr lang="en-US" baseline="0" dirty="0" err="1" smtClean="0"/>
              <a:t>vs</a:t>
            </a:r>
            <a:r>
              <a:rPr lang="en-US" baseline="0" dirty="0" smtClean="0"/>
              <a:t> PVD (</a:t>
            </a:r>
            <a:r>
              <a:rPr lang="en-US" baseline="0" dirty="0" err="1" smtClean="0"/>
              <a:t>incl</a:t>
            </a:r>
            <a:r>
              <a:rPr lang="en-US" baseline="0" dirty="0" smtClean="0"/>
              <a:t> DM) linked to cognitive decline</a:t>
            </a:r>
          </a:p>
          <a:p>
            <a:r>
              <a:rPr lang="en-US" baseline="0" dirty="0" smtClean="0"/>
              <a:t>	Pre-amp living = how independent were they prior to amputation</a:t>
            </a:r>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18</a:t>
            </a:fld>
            <a:endParaRPr lang="en-US"/>
          </a:p>
        </p:txBody>
      </p:sp>
    </p:spTree>
    <p:extLst>
      <p:ext uri="{BB962C8B-B14F-4D97-AF65-F5344CB8AC3E}">
        <p14:creationId xmlns:p14="http://schemas.microsoft.com/office/powerpoint/2010/main" val="1473424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of guidelines to</a:t>
            </a:r>
            <a:r>
              <a:rPr lang="en-US" baseline="0" dirty="0" smtClean="0"/>
              <a:t> determine if veteran is an appropriate candidate for referral to Amputee </a:t>
            </a:r>
            <a:r>
              <a:rPr lang="en-US" baseline="0" dirty="0" err="1" smtClean="0"/>
              <a:t>Clnic</a:t>
            </a:r>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20</a:t>
            </a:fld>
            <a:endParaRPr lang="en-US"/>
          </a:p>
        </p:txBody>
      </p:sp>
    </p:spTree>
    <p:extLst>
      <p:ext uri="{BB962C8B-B14F-4D97-AF65-F5344CB8AC3E}">
        <p14:creationId xmlns:p14="http://schemas.microsoft.com/office/powerpoint/2010/main" val="3837307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limit confusion, provided flow diagram for Amputee Clinic</a:t>
            </a:r>
            <a:r>
              <a:rPr lang="en-US" baseline="0" dirty="0" smtClean="0"/>
              <a:t> consults</a:t>
            </a:r>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21</a:t>
            </a:fld>
            <a:endParaRPr lang="en-US"/>
          </a:p>
        </p:txBody>
      </p:sp>
    </p:spTree>
    <p:extLst>
      <p:ext uri="{BB962C8B-B14F-4D97-AF65-F5344CB8AC3E}">
        <p14:creationId xmlns:p14="http://schemas.microsoft.com/office/powerpoint/2010/main" val="2425552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confusing</a:t>
            </a:r>
            <a:r>
              <a:rPr lang="en-US" baseline="0" dirty="0" smtClean="0"/>
              <a:t> as it is for MDs, it is more confusing for Veterans.  As a result I have put together a brochure to help Veterans understand the process.</a:t>
            </a:r>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22</a:t>
            </a:fld>
            <a:endParaRPr lang="en-US"/>
          </a:p>
        </p:txBody>
      </p:sp>
    </p:spTree>
    <p:extLst>
      <p:ext uri="{BB962C8B-B14F-4D97-AF65-F5344CB8AC3E}">
        <p14:creationId xmlns:p14="http://schemas.microsoft.com/office/powerpoint/2010/main" val="3563720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confusing</a:t>
            </a:r>
            <a:r>
              <a:rPr lang="en-US" baseline="0" dirty="0" smtClean="0"/>
              <a:t> as it is for MDs, it is more confusing for Veterans.  As a result I have put together a brochure to help Veterans understand the process.</a:t>
            </a:r>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23</a:t>
            </a:fld>
            <a:endParaRPr lang="en-US"/>
          </a:p>
        </p:txBody>
      </p:sp>
    </p:spTree>
    <p:extLst>
      <p:ext uri="{BB962C8B-B14F-4D97-AF65-F5344CB8AC3E}">
        <p14:creationId xmlns:p14="http://schemas.microsoft.com/office/powerpoint/2010/main" val="356372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time at CLC, </a:t>
            </a:r>
            <a:r>
              <a:rPr lang="en-US" dirty="0" err="1" smtClean="0"/>
              <a:t>pt</a:t>
            </a:r>
            <a:r>
              <a:rPr lang="en-US" dirty="0" smtClean="0"/>
              <a:t> is put through</a:t>
            </a:r>
            <a:r>
              <a:rPr lang="en-US" baseline="0" dirty="0" smtClean="0"/>
              <a:t> cognitive testing to determine if he/she able to handle increased responsibility of px limb.</a:t>
            </a:r>
          </a:p>
          <a:p>
            <a:r>
              <a:rPr lang="en-US" baseline="0" dirty="0" smtClean="0"/>
              <a:t>Why important?  Once issued px limb, </a:t>
            </a:r>
            <a:r>
              <a:rPr lang="en-US" baseline="0" dirty="0" err="1" smtClean="0"/>
              <a:t>pt</a:t>
            </a:r>
            <a:r>
              <a:rPr lang="en-US" baseline="0" dirty="0" smtClean="0"/>
              <a:t> at risk for developing blisters if px not worn properly, increased risk for falls due to neuropathy in sound limb, </a:t>
            </a:r>
          </a:p>
          <a:p>
            <a:r>
              <a:rPr lang="en-US" baseline="0" dirty="0" smtClean="0"/>
              <a:t>Leads to potential injury resulting of infection from open blister (requiring additional amputation), or fracture from falls. </a:t>
            </a:r>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4</a:t>
            </a:fld>
            <a:endParaRPr lang="en-US"/>
          </a:p>
        </p:txBody>
      </p:sp>
    </p:spTree>
    <p:extLst>
      <p:ext uri="{BB962C8B-B14F-4D97-AF65-F5344CB8AC3E}">
        <p14:creationId xmlns:p14="http://schemas.microsoft.com/office/powerpoint/2010/main" val="152024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Guidelines assessed at CLC in Acute Surgical and </a:t>
            </a:r>
            <a:r>
              <a:rPr lang="en-US" dirty="0" err="1" smtClean="0"/>
              <a:t>Preprosthetic</a:t>
            </a:r>
            <a:r>
              <a:rPr lang="en-US" dirty="0" smtClean="0"/>
              <a:t> phase</a:t>
            </a:r>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5</a:t>
            </a:fld>
            <a:endParaRPr lang="en-US"/>
          </a:p>
        </p:txBody>
      </p:sp>
    </p:spTree>
    <p:extLst>
      <p:ext uri="{BB962C8B-B14F-4D97-AF65-F5344CB8AC3E}">
        <p14:creationId xmlns:p14="http://schemas.microsoft.com/office/powerpoint/2010/main" val="176891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 cost of</a:t>
            </a:r>
            <a:r>
              <a:rPr lang="en-US" baseline="0" dirty="0" smtClean="0"/>
              <a:t> NEW prosthesis,  calendar year 2016.  ~$450K were TFA,   $327K  were TTA</a:t>
            </a:r>
          </a:p>
          <a:p>
            <a:r>
              <a:rPr lang="en-US" baseline="0" dirty="0" smtClean="0"/>
              <a:t>Does not include ‘new sockets’  - these individuals  have been using their limbs like they were intended. </a:t>
            </a:r>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6</a:t>
            </a:fld>
            <a:endParaRPr lang="en-US"/>
          </a:p>
        </p:txBody>
      </p:sp>
    </p:spTree>
    <p:extLst>
      <p:ext uri="{BB962C8B-B14F-4D97-AF65-F5344CB8AC3E}">
        <p14:creationId xmlns:p14="http://schemas.microsoft.com/office/powerpoint/2010/main" val="3157875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beneficial to individual and VA to keep patients mobile, walking or independent as possible.  </a:t>
            </a:r>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7</a:t>
            </a:fld>
            <a:endParaRPr lang="en-US"/>
          </a:p>
        </p:txBody>
      </p:sp>
    </p:spTree>
    <p:extLst>
      <p:ext uri="{BB962C8B-B14F-4D97-AF65-F5344CB8AC3E}">
        <p14:creationId xmlns:p14="http://schemas.microsoft.com/office/powerpoint/2010/main" val="2386437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highlighted </a:t>
            </a:r>
            <a:r>
              <a:rPr lang="en-US" dirty="0" smtClean="0"/>
              <a:t>stages </a:t>
            </a:r>
            <a:r>
              <a:rPr lang="en-US" dirty="0" smtClean="0"/>
              <a:t>are the areas Rehab</a:t>
            </a:r>
            <a:r>
              <a:rPr lang="en-US" baseline="0" dirty="0" smtClean="0"/>
              <a:t> can have the most influential results. </a:t>
            </a:r>
          </a:p>
          <a:p>
            <a:r>
              <a:rPr lang="en-US" baseline="0" dirty="0" smtClean="0"/>
              <a:t>  -Acute postsurgical </a:t>
            </a:r>
            <a:r>
              <a:rPr lang="en-US" baseline="0" dirty="0" smtClean="0">
                <a:sym typeface="Wingdings"/>
              </a:rPr>
              <a:t> begin monitoring surgical site, begin shaping residual limb, begin pain control measures.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ym typeface="Wingdings"/>
              </a:rPr>
              <a:t>  -Pre-prosthetic  educating </a:t>
            </a:r>
            <a:r>
              <a:rPr lang="en-US" baseline="0" dirty="0" err="1" smtClean="0">
                <a:sym typeface="Wingdings"/>
              </a:rPr>
              <a:t>pt</a:t>
            </a:r>
            <a:r>
              <a:rPr lang="en-US" baseline="0" dirty="0" smtClean="0">
                <a:sym typeface="Wingdings"/>
              </a:rPr>
              <a:t> on importance of skin care, improving physical deficits (ROM, strength, balance), and begin to determine cognitive status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ym typeface="Wingdings"/>
              </a:rPr>
              <a:t>  -(Amputee Clinic)  medial assessment and provide input on physical and cognitive issues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ym typeface="Wingdings"/>
              </a:rPr>
              <a:t>  -Prosthetic training teaching </a:t>
            </a:r>
            <a:r>
              <a:rPr lang="en-US" baseline="0" dirty="0" err="1" smtClean="0">
                <a:sym typeface="Wingdings"/>
              </a:rPr>
              <a:t>pt</a:t>
            </a:r>
            <a:r>
              <a:rPr lang="en-US" baseline="0" dirty="0" smtClean="0">
                <a:sym typeface="Wingdings"/>
              </a:rPr>
              <a:t> donning/doffing px, gait training, and continue education skin care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ym typeface="Wingdings"/>
              </a:rPr>
              <a:t>  -Community integration ambulation level, </a:t>
            </a:r>
            <a:r>
              <a:rPr lang="en-US" baseline="0" dirty="0" err="1" smtClean="0">
                <a:sym typeface="Wingdings"/>
              </a:rPr>
              <a:t>unlevels</a:t>
            </a:r>
            <a:r>
              <a:rPr lang="en-US" baseline="0" dirty="0" smtClean="0">
                <a:sym typeface="Wingdings"/>
              </a:rPr>
              <a:t>, stairs, navigating bus and community businesses</a:t>
            </a:r>
          </a:p>
          <a:p>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8</a:t>
            </a:fld>
            <a:endParaRPr lang="en-US"/>
          </a:p>
        </p:txBody>
      </p:sp>
    </p:spTree>
    <p:extLst>
      <p:ext uri="{BB962C8B-B14F-4D97-AF65-F5344CB8AC3E}">
        <p14:creationId xmlns:p14="http://schemas.microsoft.com/office/powerpoint/2010/main" val="345336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Rehab following amputation multifactorial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*Physical</a:t>
            </a:r>
            <a:r>
              <a:rPr lang="en-US" sz="1200" baseline="0" dirty="0" smtClean="0"/>
              <a:t> Domain = </a:t>
            </a:r>
            <a:r>
              <a:rPr lang="en-US" sz="3800" dirty="0" smtClean="0"/>
              <a:t>(Strength, ROM, </a:t>
            </a:r>
            <a:r>
              <a:rPr lang="en-US" sz="3800" dirty="0" smtClean="0"/>
              <a:t>Coordination</a:t>
            </a:r>
            <a:r>
              <a:rPr lang="en-US" sz="3800" dirty="0" smtClean="0">
                <a:ln w="1905"/>
                <a:effectLst>
                  <a:innerShdw blurRad="69850" dist="43180" dir="5400000">
                    <a:srgbClr val="000000">
                      <a:alpha val="65000"/>
                    </a:srgbClr>
                  </a:innerShdw>
                </a:effectLst>
              </a:rPr>
              <a:t>, </a:t>
            </a:r>
            <a:r>
              <a:rPr lang="en-US" sz="3800" dirty="0" err="1" smtClean="0">
                <a:ln w="1905"/>
                <a:effectLst>
                  <a:innerShdw blurRad="69850" dist="43180" dir="5400000">
                    <a:srgbClr val="000000">
                      <a:alpha val="65000"/>
                    </a:srgbClr>
                  </a:innerShdw>
                </a:effectLst>
              </a:rPr>
              <a:t>praxia</a:t>
            </a:r>
            <a:r>
              <a:rPr lang="en-US" sz="3800" dirty="0" smtClean="0">
                <a:ln w="1905"/>
                <a:effectLst>
                  <a:innerShdw blurRad="69850" dist="43180" dir="5400000">
                    <a:srgbClr val="000000">
                      <a:alpha val="65000"/>
                    </a:srgbClr>
                  </a:innerShdw>
                </a:effectLst>
              </a:rPr>
              <a:t>, balance, </a:t>
            </a:r>
            <a:r>
              <a:rPr lang="en-US" sz="3800" dirty="0" smtClean="0"/>
              <a:t>)</a:t>
            </a:r>
            <a:endParaRPr lang="en-US" sz="3800" dirty="0" smtClean="0"/>
          </a:p>
          <a:p>
            <a:pPr lvl="1"/>
            <a:r>
              <a:rPr lang="en-US" sz="3800" dirty="0" smtClean="0"/>
              <a:t>Early detection </a:t>
            </a:r>
            <a:r>
              <a:rPr lang="en-US" sz="3800" dirty="0" smtClean="0">
                <a:sym typeface="Wingdings"/>
              </a:rPr>
              <a:t> make correction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*Cognitive Domain = </a:t>
            </a:r>
            <a:r>
              <a:rPr lang="en-US" sz="3800" dirty="0" smtClean="0">
                <a:ln w="1905"/>
                <a:effectLst>
                  <a:innerShdw blurRad="69850" dist="43180" dir="5400000">
                    <a:srgbClr val="000000">
                      <a:alpha val="65000"/>
                    </a:srgbClr>
                  </a:innerShdw>
                </a:effectLst>
                <a:sym typeface="Wingdings"/>
              </a:rPr>
              <a:t>Visuospatial, memory</a:t>
            </a:r>
            <a:r>
              <a:rPr lang="en-US" sz="3800" dirty="0" smtClean="0">
                <a:ln w="1905"/>
                <a:effectLst>
                  <a:innerShdw blurRad="69850" dist="43180" dir="5400000">
                    <a:srgbClr val="000000">
                      <a:alpha val="65000"/>
                    </a:srgbClr>
                  </a:innerShdw>
                </a:effectLst>
              </a:rPr>
              <a:t>, judgment, initiation, problem solving )</a:t>
            </a:r>
            <a:endParaRPr lang="en-US" sz="3800" dirty="0" smtClean="0">
              <a:ln w="1905"/>
              <a:effectLst>
                <a:innerShdw blurRad="69850" dist="43180" dir="5400000">
                  <a:srgbClr val="000000">
                    <a:alpha val="65000"/>
                  </a:srgbClr>
                </a:innerShdw>
              </a:effectLst>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3800" dirty="0" smtClean="0">
                <a:ln w="1905"/>
                <a:effectLst>
                  <a:innerShdw blurRad="69850" dist="43180" dir="5400000">
                    <a:srgbClr val="000000">
                      <a:alpha val="65000"/>
                    </a:srgbClr>
                  </a:innerShdw>
                </a:effectLst>
              </a:rPr>
              <a:t> 	Not easily detected</a:t>
            </a:r>
            <a:r>
              <a:rPr lang="en-US" sz="3800" baseline="0" dirty="0" smtClean="0">
                <a:ln w="1905"/>
                <a:effectLst>
                  <a:innerShdw blurRad="69850" dist="43180" dir="5400000">
                    <a:srgbClr val="000000">
                      <a:alpha val="65000"/>
                    </a:srgbClr>
                  </a:innerShdw>
                </a:effectLst>
              </a:rPr>
              <a:t> </a:t>
            </a:r>
            <a:r>
              <a:rPr lang="en-US" sz="3800" baseline="0" dirty="0" smtClean="0">
                <a:ln w="1905"/>
                <a:effectLst>
                  <a:innerShdw blurRad="69850" dist="43180" dir="5400000">
                    <a:srgbClr val="000000">
                      <a:alpha val="65000"/>
                    </a:srgbClr>
                  </a:innerShdw>
                </a:effectLst>
                <a:sym typeface="Wingdings"/>
              </a:rPr>
              <a:t> well into rehab process</a:t>
            </a:r>
            <a:endParaRPr lang="en-US" sz="3800" dirty="0" smtClean="0">
              <a:ln w="1905"/>
              <a:effectLst>
                <a:innerShdw blurRad="69850" dist="43180" dir="5400000">
                  <a:srgbClr val="000000">
                    <a:alpha val="65000"/>
                  </a:srgbClr>
                </a:inn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sz="3800" dirty="0" smtClean="0"/>
              <a:t>KOLT only measure showing significant difference between </a:t>
            </a:r>
            <a:r>
              <a:rPr lang="en-US" sz="3800" dirty="0" err="1" smtClean="0"/>
              <a:t>AmpPro</a:t>
            </a:r>
            <a:r>
              <a:rPr lang="en-US" sz="3800" dirty="0" smtClean="0"/>
              <a:t> and </a:t>
            </a:r>
            <a:r>
              <a:rPr lang="en-US" sz="3800" dirty="0" err="1" smtClean="0"/>
              <a:t>AmpNoPro</a:t>
            </a:r>
            <a:endParaRPr lang="en-US" sz="3800" dirty="0" smtClean="0"/>
          </a:p>
          <a:p>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10</a:t>
            </a:fld>
            <a:endParaRPr lang="en-US"/>
          </a:p>
        </p:txBody>
      </p:sp>
    </p:spTree>
    <p:extLst>
      <p:ext uri="{BB962C8B-B14F-4D97-AF65-F5344CB8AC3E}">
        <p14:creationId xmlns:p14="http://schemas.microsoft.com/office/powerpoint/2010/main" val="187231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Small</a:t>
            </a:r>
            <a:r>
              <a:rPr lang="en-US" baseline="0" dirty="0" smtClean="0"/>
              <a:t> p</a:t>
            </a:r>
            <a:r>
              <a:rPr lang="en-US" dirty="0" smtClean="0"/>
              <a:t>rospective cohort study by </a:t>
            </a:r>
            <a:r>
              <a:rPr lang="en-US" dirty="0" err="1" smtClean="0"/>
              <a:t>Shcoppen</a:t>
            </a:r>
            <a:r>
              <a:rPr lang="en-US" dirty="0" smtClean="0"/>
              <a:t> et al.</a:t>
            </a:r>
            <a:r>
              <a:rPr lang="en-US" baseline="0" dirty="0" smtClean="0"/>
              <a:t>   </a:t>
            </a:r>
            <a:r>
              <a:rPr lang="en-US" dirty="0" smtClean="0"/>
              <a:t>N=46        Age=73.9yo          72%TTA, 11%TFA</a:t>
            </a:r>
          </a:p>
          <a:p>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11</a:t>
            </a:fld>
            <a:endParaRPr lang="en-US"/>
          </a:p>
        </p:txBody>
      </p:sp>
    </p:spTree>
    <p:extLst>
      <p:ext uri="{BB962C8B-B14F-4D97-AF65-F5344CB8AC3E}">
        <p14:creationId xmlns:p14="http://schemas.microsoft.com/office/powerpoint/2010/main" val="32233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Systematic review of 13 studies </a:t>
            </a:r>
            <a:r>
              <a:rPr lang="en-US" dirty="0" smtClean="0">
                <a:sym typeface="Wingdings"/>
              </a:rPr>
              <a:t>majority of studies showed cognition predicted</a:t>
            </a:r>
            <a:r>
              <a:rPr lang="en-US" baseline="0" dirty="0" smtClean="0">
                <a:sym typeface="Wingdings"/>
              </a:rPr>
              <a:t> success of using px</a:t>
            </a:r>
            <a:endParaRPr lang="en-US" dirty="0" smtClean="0"/>
          </a:p>
          <a:p>
            <a:r>
              <a:rPr lang="en-US" dirty="0" smtClean="0"/>
              <a:t>Need to learn new complex sequence of task</a:t>
            </a:r>
          </a:p>
          <a:p>
            <a:endParaRPr lang="en-US" dirty="0" smtClean="0"/>
          </a:p>
          <a:p>
            <a:r>
              <a:rPr lang="en-US" dirty="0" smtClean="0"/>
              <a:t>Adverse effects if sub-steps incorrectly sequenced or missed</a:t>
            </a:r>
          </a:p>
          <a:p>
            <a:endParaRPr lang="en-US" dirty="0"/>
          </a:p>
        </p:txBody>
      </p:sp>
      <p:sp>
        <p:nvSpPr>
          <p:cNvPr id="4" name="Slide Number Placeholder 3"/>
          <p:cNvSpPr>
            <a:spLocks noGrp="1"/>
          </p:cNvSpPr>
          <p:nvPr>
            <p:ph type="sldNum" sz="quarter" idx="10"/>
          </p:nvPr>
        </p:nvSpPr>
        <p:spPr/>
        <p:txBody>
          <a:bodyPr/>
          <a:lstStyle/>
          <a:p>
            <a:fld id="{46FFDD18-19A4-8542-8B7C-198954508A5C}" type="slidenum">
              <a:rPr lang="en-US" smtClean="0"/>
              <a:t>12</a:t>
            </a:fld>
            <a:endParaRPr lang="en-US"/>
          </a:p>
        </p:txBody>
      </p:sp>
    </p:spTree>
    <p:extLst>
      <p:ext uri="{BB962C8B-B14F-4D97-AF65-F5344CB8AC3E}">
        <p14:creationId xmlns:p14="http://schemas.microsoft.com/office/powerpoint/2010/main" val="358126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E3CC4-6386-674B-B942-3E2A6D0EC22B}" type="datetime1">
              <a:rPr lang="en-US" smtClean="0"/>
              <a:t>4/20/17</a:t>
            </a:fld>
            <a:endParaRPr lang="en-US"/>
          </a:p>
        </p:txBody>
      </p:sp>
      <p:sp>
        <p:nvSpPr>
          <p:cNvPr id="5" name="Footer Placeholder 4"/>
          <p:cNvSpPr>
            <a:spLocks noGrp="1"/>
          </p:cNvSpPr>
          <p:nvPr>
            <p:ph type="ftr" sz="quarter" idx="11"/>
          </p:nvPr>
        </p:nvSpPr>
        <p:spPr/>
        <p:txBody>
          <a:bodyPr/>
          <a:lstStyle/>
          <a:p>
            <a:r>
              <a:rPr lang="is-IS" smtClean="0"/>
              <a:t>O'Neill (2008)</a:t>
            </a:r>
            <a:endParaRPr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3EC21-5B53-4247-9590-D5492C43B135}" type="datetime1">
              <a:rPr lang="en-US" smtClean="0"/>
              <a:t>4/20/17</a:t>
            </a:fld>
            <a:endParaRPr lang="en-US"/>
          </a:p>
        </p:txBody>
      </p:sp>
      <p:sp>
        <p:nvSpPr>
          <p:cNvPr id="5" name="Footer Placeholder 4"/>
          <p:cNvSpPr>
            <a:spLocks noGrp="1"/>
          </p:cNvSpPr>
          <p:nvPr>
            <p:ph type="ftr" sz="quarter" idx="11"/>
          </p:nvPr>
        </p:nvSpPr>
        <p:spPr/>
        <p:txBody>
          <a:bodyPr/>
          <a:lstStyle/>
          <a:p>
            <a:r>
              <a:rPr lang="is-IS" smtClean="0"/>
              <a:t>O'Neill (2008)</a:t>
            </a:r>
            <a:endParaRPr lang="en-US"/>
          </a:p>
        </p:txBody>
      </p:sp>
      <p:sp>
        <p:nvSpPr>
          <p:cNvPr id="6" name="Slide Number Placeholder 5"/>
          <p:cNvSpPr>
            <a:spLocks noGrp="1"/>
          </p:cNvSpPr>
          <p:nvPr>
            <p:ph type="sldNum" sz="quarter" idx="12"/>
          </p:nvPr>
        </p:nvSpPr>
        <p:spPr/>
        <p:txBody>
          <a:bodyPr/>
          <a:lstStyle/>
          <a:p>
            <a:fld id="{6C07F410-25A7-B04A-B81C-B350B745D6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98BE4-8B2A-3A44-A64C-E8FB5A59B4BE}" type="datetime1">
              <a:rPr lang="en-US" smtClean="0"/>
              <a:t>4/20/17</a:t>
            </a:fld>
            <a:endParaRPr lang="en-US"/>
          </a:p>
        </p:txBody>
      </p:sp>
      <p:sp>
        <p:nvSpPr>
          <p:cNvPr id="5" name="Footer Placeholder 4"/>
          <p:cNvSpPr>
            <a:spLocks noGrp="1"/>
          </p:cNvSpPr>
          <p:nvPr>
            <p:ph type="ftr" sz="quarter" idx="11"/>
          </p:nvPr>
        </p:nvSpPr>
        <p:spPr/>
        <p:txBody>
          <a:bodyPr/>
          <a:lstStyle/>
          <a:p>
            <a:r>
              <a:rPr lang="is-IS" smtClean="0"/>
              <a:t>O'Neill (2008)</a:t>
            </a:r>
            <a:endParaRPr lang="en-US"/>
          </a:p>
        </p:txBody>
      </p:sp>
      <p:sp>
        <p:nvSpPr>
          <p:cNvPr id="6" name="Slide Number Placeholder 5"/>
          <p:cNvSpPr>
            <a:spLocks noGrp="1"/>
          </p:cNvSpPr>
          <p:nvPr>
            <p:ph type="sldNum" sz="quarter" idx="12"/>
          </p:nvPr>
        </p:nvSpPr>
        <p:spPr/>
        <p:txBody>
          <a:bodyPr/>
          <a:lstStyle/>
          <a:p>
            <a:fld id="{6C07F410-25A7-B04A-B81C-B350B745D6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C3D993-66F0-664E-BCF5-06C0E6CF24A4}" type="datetime1">
              <a:rPr lang="en-US" smtClean="0"/>
              <a:t>4/20/17</a:t>
            </a:fld>
            <a:endParaRPr lang="en-US"/>
          </a:p>
        </p:txBody>
      </p:sp>
      <p:sp>
        <p:nvSpPr>
          <p:cNvPr id="5" name="Footer Placeholder 4"/>
          <p:cNvSpPr>
            <a:spLocks noGrp="1"/>
          </p:cNvSpPr>
          <p:nvPr>
            <p:ph type="ftr" sz="quarter" idx="11"/>
          </p:nvPr>
        </p:nvSpPr>
        <p:spPr/>
        <p:txBody>
          <a:bodyPr/>
          <a:lstStyle/>
          <a:p>
            <a:r>
              <a:rPr lang="is-IS" smtClean="0"/>
              <a:t>O'Neill (2008)</a:t>
            </a:r>
            <a:endParaRPr lang="en-US"/>
          </a:p>
        </p:txBody>
      </p:sp>
      <p:sp>
        <p:nvSpPr>
          <p:cNvPr id="6" name="Slide Number Placeholder 5"/>
          <p:cNvSpPr>
            <a:spLocks noGrp="1"/>
          </p:cNvSpPr>
          <p:nvPr>
            <p:ph type="sldNum" sz="quarter" idx="12"/>
          </p:nvPr>
        </p:nvSpPr>
        <p:spPr/>
        <p:txBody>
          <a:bodyPr/>
          <a:lstStyle/>
          <a:p>
            <a:fld id="{6C07F410-25A7-B04A-B81C-B350B745D6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28651-ECA7-8C45-BB16-B442C8AF26E0}" type="datetime1">
              <a:rPr lang="en-US" smtClean="0"/>
              <a:t>4/20/17</a:t>
            </a:fld>
            <a:endParaRPr lang="en-US"/>
          </a:p>
        </p:txBody>
      </p:sp>
      <p:sp>
        <p:nvSpPr>
          <p:cNvPr id="5" name="Footer Placeholder 4"/>
          <p:cNvSpPr>
            <a:spLocks noGrp="1"/>
          </p:cNvSpPr>
          <p:nvPr>
            <p:ph type="ftr" sz="quarter" idx="11"/>
          </p:nvPr>
        </p:nvSpPr>
        <p:spPr/>
        <p:txBody>
          <a:bodyPr/>
          <a:lstStyle/>
          <a:p>
            <a:r>
              <a:rPr lang="is-IS" smtClean="0"/>
              <a:t>O'Neill (2008)</a:t>
            </a:r>
            <a:endParaRPr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4C44A7-AD97-4E46-82F7-B0288E90EBE7}" type="datetime1">
              <a:rPr lang="en-US" smtClean="0"/>
              <a:t>4/20/17</a:t>
            </a:fld>
            <a:endParaRPr lang="en-US"/>
          </a:p>
        </p:txBody>
      </p:sp>
      <p:sp>
        <p:nvSpPr>
          <p:cNvPr id="6" name="Footer Placeholder 5"/>
          <p:cNvSpPr>
            <a:spLocks noGrp="1"/>
          </p:cNvSpPr>
          <p:nvPr>
            <p:ph type="ftr" sz="quarter" idx="11"/>
          </p:nvPr>
        </p:nvSpPr>
        <p:spPr/>
        <p:txBody>
          <a:bodyPr/>
          <a:lstStyle/>
          <a:p>
            <a:r>
              <a:rPr lang="is-IS" smtClean="0"/>
              <a:t>O'Neill (2008)</a:t>
            </a:r>
            <a:endParaRPr lang="en-US"/>
          </a:p>
        </p:txBody>
      </p:sp>
      <p:sp>
        <p:nvSpPr>
          <p:cNvPr id="7" name="Slide Number Placeholder 6"/>
          <p:cNvSpPr>
            <a:spLocks noGrp="1"/>
          </p:cNvSpPr>
          <p:nvPr>
            <p:ph type="sldNum" sz="quarter" idx="12"/>
          </p:nvPr>
        </p:nvSpPr>
        <p:spPr/>
        <p:txBody>
          <a:bodyPr/>
          <a:lstStyle/>
          <a:p>
            <a:fld id="{6C07F410-25A7-B04A-B81C-B350B745D6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809CE6-44BB-0845-AABA-EE2BB95297BB}" type="datetime1">
              <a:rPr lang="en-US" smtClean="0"/>
              <a:t>4/20/17</a:t>
            </a:fld>
            <a:endParaRPr lang="en-US"/>
          </a:p>
        </p:txBody>
      </p:sp>
      <p:sp>
        <p:nvSpPr>
          <p:cNvPr id="8" name="Footer Placeholder 7"/>
          <p:cNvSpPr>
            <a:spLocks noGrp="1"/>
          </p:cNvSpPr>
          <p:nvPr>
            <p:ph type="ftr" sz="quarter" idx="11"/>
          </p:nvPr>
        </p:nvSpPr>
        <p:spPr/>
        <p:txBody>
          <a:bodyPr/>
          <a:lstStyle/>
          <a:p>
            <a:r>
              <a:rPr lang="is-IS" smtClean="0"/>
              <a:t>O'Neill (2008)</a:t>
            </a:r>
            <a:endParaRPr lang="en-US"/>
          </a:p>
        </p:txBody>
      </p:sp>
      <p:sp>
        <p:nvSpPr>
          <p:cNvPr id="9" name="Slide Number Placeholder 8"/>
          <p:cNvSpPr>
            <a:spLocks noGrp="1"/>
          </p:cNvSpPr>
          <p:nvPr>
            <p:ph type="sldNum" sz="quarter" idx="12"/>
          </p:nvPr>
        </p:nvSpPr>
        <p:spPr/>
        <p:txBody>
          <a:bodyPr/>
          <a:lstStyle/>
          <a:p>
            <a:fld id="{6C07F410-25A7-B04A-B81C-B350B745D6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BD753-FF10-6746-86F4-624D78BF4772}" type="datetime1">
              <a:rPr lang="en-US" smtClean="0"/>
              <a:t>4/20/17</a:t>
            </a:fld>
            <a:endParaRPr lang="en-US"/>
          </a:p>
        </p:txBody>
      </p:sp>
      <p:sp>
        <p:nvSpPr>
          <p:cNvPr id="4" name="Footer Placeholder 3"/>
          <p:cNvSpPr>
            <a:spLocks noGrp="1"/>
          </p:cNvSpPr>
          <p:nvPr>
            <p:ph type="ftr" sz="quarter" idx="11"/>
          </p:nvPr>
        </p:nvSpPr>
        <p:spPr/>
        <p:txBody>
          <a:bodyPr/>
          <a:lstStyle/>
          <a:p>
            <a:r>
              <a:rPr lang="is-IS" smtClean="0"/>
              <a:t>O'Neill (2008)</a:t>
            </a:r>
            <a:endParaRPr lang="en-US"/>
          </a:p>
        </p:txBody>
      </p:sp>
      <p:sp>
        <p:nvSpPr>
          <p:cNvPr id="5" name="Slide Number Placeholder 4"/>
          <p:cNvSpPr>
            <a:spLocks noGrp="1"/>
          </p:cNvSpPr>
          <p:nvPr>
            <p:ph type="sldNum" sz="quarter" idx="12"/>
          </p:nvPr>
        </p:nvSpPr>
        <p:spPr/>
        <p:txBody>
          <a:bodyPr/>
          <a:lstStyle/>
          <a:p>
            <a:fld id="{6C07F410-25A7-B04A-B81C-B350B745D6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3BA73-827D-614C-A14A-2BD1D86AB145}" type="datetime1">
              <a:rPr lang="en-US" smtClean="0"/>
              <a:t>4/20/17</a:t>
            </a:fld>
            <a:endParaRPr lang="en-US"/>
          </a:p>
        </p:txBody>
      </p:sp>
      <p:sp>
        <p:nvSpPr>
          <p:cNvPr id="3" name="Footer Placeholder 2"/>
          <p:cNvSpPr>
            <a:spLocks noGrp="1"/>
          </p:cNvSpPr>
          <p:nvPr>
            <p:ph type="ftr" sz="quarter" idx="11"/>
          </p:nvPr>
        </p:nvSpPr>
        <p:spPr/>
        <p:txBody>
          <a:bodyPr/>
          <a:lstStyle/>
          <a:p>
            <a:r>
              <a:rPr lang="is-IS" smtClean="0"/>
              <a:t>O'Neill (2008)</a:t>
            </a:r>
            <a:endParaRPr lang="en-US"/>
          </a:p>
        </p:txBody>
      </p:sp>
      <p:sp>
        <p:nvSpPr>
          <p:cNvPr id="4" name="Slide Number Placeholder 3"/>
          <p:cNvSpPr>
            <a:spLocks noGrp="1"/>
          </p:cNvSpPr>
          <p:nvPr>
            <p:ph type="sldNum" sz="quarter" idx="12"/>
          </p:nvPr>
        </p:nvSpPr>
        <p:spPr/>
        <p:txBody>
          <a:bodyPr/>
          <a:lstStyle/>
          <a:p>
            <a:fld id="{6C07F410-25A7-B04A-B81C-B350B745D6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C1499-4E3A-D34C-AF19-BBA854427399}" type="datetime1">
              <a:rPr lang="en-US" smtClean="0"/>
              <a:t>4/20/17</a:t>
            </a:fld>
            <a:endParaRPr lang="en-US"/>
          </a:p>
        </p:txBody>
      </p:sp>
      <p:sp>
        <p:nvSpPr>
          <p:cNvPr id="6" name="Footer Placeholder 5"/>
          <p:cNvSpPr>
            <a:spLocks noGrp="1"/>
          </p:cNvSpPr>
          <p:nvPr>
            <p:ph type="ftr" sz="quarter" idx="11"/>
          </p:nvPr>
        </p:nvSpPr>
        <p:spPr/>
        <p:txBody>
          <a:bodyPr/>
          <a:lstStyle/>
          <a:p>
            <a:r>
              <a:rPr lang="is-IS" smtClean="0"/>
              <a:t>O'Neill (2008)</a:t>
            </a:r>
            <a:endParaRPr lang="en-US"/>
          </a:p>
        </p:txBody>
      </p:sp>
      <p:sp>
        <p:nvSpPr>
          <p:cNvPr id="7" name="Slide Number Placeholder 6"/>
          <p:cNvSpPr>
            <a:spLocks noGrp="1"/>
          </p:cNvSpPr>
          <p:nvPr>
            <p:ph type="sldNum" sz="quarter" idx="12"/>
          </p:nvPr>
        </p:nvSpPr>
        <p:spPr/>
        <p:txBody>
          <a:bodyPr/>
          <a:lstStyle/>
          <a:p>
            <a:fld id="{6C07F410-25A7-B04A-B81C-B350B745D631}"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EA4FCDA-0654-D445-BFCB-A7F970AE6FBA}" type="datetime1">
              <a:rPr lang="en-US" smtClean="0"/>
              <a:t>4/20/17</a:t>
            </a:fld>
            <a:endParaRPr lang="en-US"/>
          </a:p>
        </p:txBody>
      </p:sp>
      <p:sp>
        <p:nvSpPr>
          <p:cNvPr id="9" name="Slide Number Placeholder 8"/>
          <p:cNvSpPr>
            <a:spLocks noGrp="1"/>
          </p:cNvSpPr>
          <p:nvPr>
            <p:ph type="sldNum" sz="quarter" idx="11"/>
          </p:nvPr>
        </p:nvSpPr>
        <p:spPr/>
        <p:txBody>
          <a:bodyPr/>
          <a:lstStyle/>
          <a:p>
            <a:fld id="{6C07F410-25A7-B04A-B81C-B350B745D631}" type="slidenum">
              <a:rPr lang="en-US" smtClean="0"/>
              <a:t>‹#›</a:t>
            </a:fld>
            <a:endParaRPr lang="en-US"/>
          </a:p>
        </p:txBody>
      </p:sp>
      <p:sp>
        <p:nvSpPr>
          <p:cNvPr id="10" name="Footer Placeholder 9"/>
          <p:cNvSpPr>
            <a:spLocks noGrp="1"/>
          </p:cNvSpPr>
          <p:nvPr>
            <p:ph type="ftr" sz="quarter" idx="12"/>
          </p:nvPr>
        </p:nvSpPr>
        <p:spPr/>
        <p:txBody>
          <a:bodyPr/>
          <a:lstStyle/>
          <a:p>
            <a:r>
              <a:rPr lang="is-IS" smtClean="0"/>
              <a:t>O'Neill (2008)</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C07F410-25A7-B04A-B81C-B350B745D631}"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is-IS" smtClean="0"/>
              <a:t>O'Neill (2008)</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950C81C-B878-C64C-915D-7076F2C4C20F}" type="datetime1">
              <a:rPr lang="en-US" smtClean="0"/>
              <a:t>4/20/17</a:t>
            </a:fld>
            <a:endParaRPr lang="en-US"/>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package" Target="../embeddings/Microsoft_Word_Document1.docx"/><Relationship Id="rId5"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package" Target="../embeddings/Microsoft_Word_Document2.docx"/><Relationship Id="rId5"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Amputee Clinic</a:t>
            </a:r>
            <a:endParaRPr lang="en-US" dirty="0"/>
          </a:p>
        </p:txBody>
      </p:sp>
      <p:sp>
        <p:nvSpPr>
          <p:cNvPr id="3" name="Subtitle 2"/>
          <p:cNvSpPr>
            <a:spLocks noGrp="1"/>
          </p:cNvSpPr>
          <p:nvPr>
            <p:ph type="subTitle" idx="1"/>
          </p:nvPr>
        </p:nvSpPr>
        <p:spPr/>
        <p:txBody>
          <a:bodyPr/>
          <a:lstStyle/>
          <a:p>
            <a:r>
              <a:rPr lang="en-US" dirty="0" smtClean="0"/>
              <a:t>Process, Guidelines &amp; Other FAQ</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64153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Larner</a:t>
            </a:r>
            <a:r>
              <a:rPr lang="en-US" dirty="0" smtClean="0"/>
              <a:t>, 2003</a:t>
            </a:r>
            <a:endParaRPr lang="en-US" dirty="0"/>
          </a:p>
        </p:txBody>
      </p:sp>
      <p:sp>
        <p:nvSpPr>
          <p:cNvPr id="3" name="Content Placeholder 2"/>
          <p:cNvSpPr>
            <a:spLocks noGrp="1"/>
          </p:cNvSpPr>
          <p:nvPr>
            <p:ph idx="1"/>
          </p:nvPr>
        </p:nvSpPr>
        <p:spPr>
          <a:xfrm>
            <a:off x="612648" y="1507090"/>
            <a:ext cx="8153400" cy="4495800"/>
          </a:xfrm>
        </p:spPr>
        <p:txBody>
          <a:bodyPr>
            <a:normAutofit fontScale="70000" lnSpcReduction="20000"/>
          </a:bodyPr>
          <a:lstStyle/>
          <a:p>
            <a:r>
              <a:rPr lang="en-US" sz="5100" dirty="0" smtClean="0"/>
              <a:t>Skills needed</a:t>
            </a:r>
          </a:p>
          <a:p>
            <a:pPr lvl="1"/>
            <a:r>
              <a:rPr lang="en-US" sz="3800" dirty="0" smtClean="0"/>
              <a:t>Physical Domain </a:t>
            </a:r>
          </a:p>
          <a:p>
            <a:pPr lvl="1"/>
            <a:r>
              <a:rPr lang="en-US" sz="3800" dirty="0" smtClean="0">
                <a:ln w="1905"/>
                <a:effectLst>
                  <a:innerShdw blurRad="69850" dist="43180" dir="5400000">
                    <a:srgbClr val="000000">
                      <a:alpha val="65000"/>
                    </a:srgbClr>
                  </a:innerShdw>
                </a:effectLst>
              </a:rPr>
              <a:t>Cognitive Domain </a:t>
            </a:r>
          </a:p>
          <a:p>
            <a:pPr lvl="1"/>
            <a:r>
              <a:rPr lang="en-US" sz="3800" dirty="0" smtClean="0"/>
              <a:t>Cognitive </a:t>
            </a:r>
            <a:r>
              <a:rPr lang="en-US" sz="3800" dirty="0"/>
              <a:t>assessments:</a:t>
            </a:r>
          </a:p>
          <a:p>
            <a:pPr lvl="2"/>
            <a:r>
              <a:rPr lang="en-US" sz="3800" dirty="0"/>
              <a:t>Kendrick Objective Learning Test (KOLT) </a:t>
            </a:r>
            <a:r>
              <a:rPr lang="en-US" sz="3800" dirty="0">
                <a:sym typeface="Wingdings"/>
              </a:rPr>
              <a:t> Learning ability, dementia middle </a:t>
            </a:r>
            <a:r>
              <a:rPr lang="en-US" sz="3800" dirty="0" smtClean="0">
                <a:sym typeface="Wingdings"/>
              </a:rPr>
              <a:t>age</a:t>
            </a:r>
          </a:p>
          <a:p>
            <a:pPr marL="685800" lvl="2" indent="0">
              <a:buNone/>
            </a:pPr>
            <a:endParaRPr lang="en-US" sz="3800" dirty="0">
              <a:sym typeface="Wingdings"/>
            </a:endParaRPr>
          </a:p>
          <a:p>
            <a:r>
              <a:rPr lang="en-US" sz="5100" dirty="0" smtClean="0"/>
              <a:t>Conclusion </a:t>
            </a:r>
            <a:r>
              <a:rPr lang="en-US" sz="5100" dirty="0"/>
              <a:t>= Level of Amputation + </a:t>
            </a:r>
            <a:r>
              <a:rPr lang="en-US" sz="5100" dirty="0" smtClean="0"/>
              <a:t>Learning </a:t>
            </a:r>
            <a:r>
              <a:rPr lang="en-US" sz="5100" dirty="0"/>
              <a:t>skill correctly predicts success 81</a:t>
            </a:r>
            <a:r>
              <a:rPr lang="en-US" sz="5100" dirty="0" smtClean="0"/>
              <a:t>%</a:t>
            </a:r>
            <a:endParaRPr lang="en-US" dirty="0" smtClean="0"/>
          </a:p>
        </p:txBody>
      </p:sp>
      <p:sp>
        <p:nvSpPr>
          <p:cNvPr id="5" name="Footer Placeholder 4"/>
          <p:cNvSpPr>
            <a:spLocks noGrp="1"/>
          </p:cNvSpPr>
          <p:nvPr>
            <p:ph type="ftr" sz="quarter" idx="11"/>
          </p:nvPr>
        </p:nvSpPr>
        <p:spPr>
          <a:xfrm>
            <a:off x="609600" y="6002890"/>
            <a:ext cx="7805252" cy="610441"/>
          </a:xfrm>
        </p:spPr>
        <p:txBody>
          <a:bodyPr/>
          <a:lstStyle/>
          <a:p>
            <a:r>
              <a:rPr lang="en-US" smtClean="0"/>
              <a:t>Larner, S. (2003). Do psychological measures predict the ability of lower limb amputees to learn to use a prosthesis?</a:t>
            </a:r>
            <a:r>
              <a:rPr lang="en-US" i="1" smtClean="0"/>
              <a:t> Clinical Rehabilitation, 17</a:t>
            </a:r>
            <a:r>
              <a:rPr lang="en-US" smtClean="0"/>
              <a:t>(5), 493; 493-498; 498. </a:t>
            </a:r>
            <a:endParaRPr lang="en-US" dirty="0"/>
          </a:p>
        </p:txBody>
      </p:sp>
    </p:spTree>
    <p:extLst>
      <p:ext uri="{BB962C8B-B14F-4D97-AF65-F5344CB8AC3E}">
        <p14:creationId xmlns:p14="http://schemas.microsoft.com/office/powerpoint/2010/main" val="9517190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Schoppen</a:t>
            </a:r>
            <a:r>
              <a:rPr lang="en-US" dirty="0" smtClean="0"/>
              <a:t>, et al. 2003</a:t>
            </a:r>
            <a:endParaRPr lang="en-US" dirty="0"/>
          </a:p>
        </p:txBody>
      </p:sp>
      <p:sp>
        <p:nvSpPr>
          <p:cNvPr id="4" name="Content Placeholder 3"/>
          <p:cNvSpPr>
            <a:spLocks noGrp="1"/>
          </p:cNvSpPr>
          <p:nvPr>
            <p:ph idx="1"/>
          </p:nvPr>
        </p:nvSpPr>
        <p:spPr>
          <a:xfrm>
            <a:off x="457200" y="1499188"/>
            <a:ext cx="8153400" cy="4495800"/>
          </a:xfrm>
        </p:spPr>
        <p:txBody>
          <a:bodyPr>
            <a:normAutofit/>
          </a:bodyPr>
          <a:lstStyle/>
          <a:p>
            <a:r>
              <a:rPr lang="en-US" dirty="0" smtClean="0"/>
              <a:t>Functional use </a:t>
            </a:r>
            <a:r>
              <a:rPr lang="en-US" dirty="0" smtClean="0"/>
              <a:t>at 1yr </a:t>
            </a:r>
            <a:r>
              <a:rPr lang="en-US" dirty="0" smtClean="0"/>
              <a:t>= 49%</a:t>
            </a:r>
          </a:p>
          <a:p>
            <a:r>
              <a:rPr lang="en-US" dirty="0" smtClean="0"/>
              <a:t>Mortality at 1yr = 26-39%</a:t>
            </a:r>
          </a:p>
          <a:p>
            <a:r>
              <a:rPr lang="en-US" dirty="0" smtClean="0"/>
              <a:t>Functional prognosis less positive if unable SLS</a:t>
            </a:r>
          </a:p>
          <a:p>
            <a:r>
              <a:rPr lang="en-US" dirty="0" smtClean="0"/>
              <a:t>Memory most important mental predictor</a:t>
            </a:r>
          </a:p>
          <a:p>
            <a:r>
              <a:rPr lang="en-US" dirty="0" smtClean="0"/>
              <a:t>Conclusion= Predict success </a:t>
            </a:r>
            <a:r>
              <a:rPr lang="en-US" dirty="0" smtClean="0">
                <a:sym typeface="Wingdings"/>
              </a:rPr>
              <a:t></a:t>
            </a:r>
            <a:r>
              <a:rPr lang="en-US" dirty="0" smtClean="0"/>
              <a:t>Age, SLS, </a:t>
            </a:r>
            <a:r>
              <a:rPr lang="en-US" u="sng" dirty="0" smtClean="0">
                <a:ln w="1905"/>
                <a:solidFill>
                  <a:srgbClr val="000000"/>
                </a:solidFill>
                <a:effectLst>
                  <a:innerShdw blurRad="69850" dist="43180" dir="5400000">
                    <a:srgbClr val="000000">
                      <a:alpha val="65000"/>
                    </a:srgbClr>
                  </a:innerShdw>
                </a:effectLst>
              </a:rPr>
              <a:t>Cog Impairment</a:t>
            </a:r>
            <a:endParaRPr lang="en-US" dirty="0"/>
          </a:p>
        </p:txBody>
      </p:sp>
      <p:sp>
        <p:nvSpPr>
          <p:cNvPr id="3" name="Footer Placeholder 2"/>
          <p:cNvSpPr>
            <a:spLocks noGrp="1"/>
          </p:cNvSpPr>
          <p:nvPr>
            <p:ph type="ftr" sz="quarter" idx="11"/>
          </p:nvPr>
        </p:nvSpPr>
        <p:spPr>
          <a:xfrm>
            <a:off x="457200" y="5786550"/>
            <a:ext cx="7991424" cy="826781"/>
          </a:xfrm>
        </p:spPr>
        <p:txBody>
          <a:bodyPr/>
          <a:lstStyle/>
          <a:p>
            <a:r>
              <a:rPr lang="en-US" smtClean="0"/>
              <a:t>Schoppen, T., Boonstra, A., Groothoff, J. W., de Vries, J., Goeken, L. N., &amp; Eisma, W. H. (2003). Physical, mental, and social predictors of functional outcome in unilateral lower-limb amputees.</a:t>
            </a:r>
            <a:r>
              <a:rPr lang="en-US" i="1" smtClean="0"/>
              <a:t> Archives of Physical Medicine and Rehabilitation, 84</a:t>
            </a:r>
            <a:r>
              <a:rPr lang="en-US" smtClean="0"/>
              <a:t>(6), 803-811. doi:S0003999302049523 [pii] </a:t>
            </a:r>
            <a:endParaRPr lang="en-US" dirty="0"/>
          </a:p>
        </p:txBody>
      </p:sp>
    </p:spTree>
    <p:extLst>
      <p:ext uri="{BB962C8B-B14F-4D97-AF65-F5344CB8AC3E}">
        <p14:creationId xmlns:p14="http://schemas.microsoft.com/office/powerpoint/2010/main" val="33377394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O’Neill &amp; O’Neill,  2008</a:t>
            </a:r>
            <a:endParaRPr lang="en-US" dirty="0"/>
          </a:p>
        </p:txBody>
      </p:sp>
      <p:sp>
        <p:nvSpPr>
          <p:cNvPr id="3" name="Content Placeholder 2"/>
          <p:cNvSpPr>
            <a:spLocks noGrp="1"/>
          </p:cNvSpPr>
          <p:nvPr>
            <p:ph idx="1"/>
          </p:nvPr>
        </p:nvSpPr>
        <p:spPr>
          <a:xfrm>
            <a:off x="612648" y="1585810"/>
            <a:ext cx="8153400" cy="4495800"/>
          </a:xfrm>
        </p:spPr>
        <p:txBody>
          <a:bodyPr>
            <a:noAutofit/>
          </a:bodyPr>
          <a:lstStyle/>
          <a:p>
            <a:r>
              <a:rPr lang="en-US" sz="2400" dirty="0" smtClean="0"/>
              <a:t>Systematic Review</a:t>
            </a:r>
          </a:p>
          <a:p>
            <a:pPr lvl="1"/>
            <a:r>
              <a:rPr lang="en-US" sz="2400" dirty="0" smtClean="0"/>
              <a:t>8/13 studies </a:t>
            </a:r>
            <a:r>
              <a:rPr lang="mr-IN" sz="2400" dirty="0" smtClean="0"/>
              <a:t>–</a:t>
            </a:r>
            <a:r>
              <a:rPr lang="en-US" sz="2400" dirty="0" smtClean="0"/>
              <a:t> cognition predicted outcomes</a:t>
            </a:r>
          </a:p>
          <a:p>
            <a:pPr lvl="1"/>
            <a:r>
              <a:rPr lang="en-US" sz="2400" dirty="0" smtClean="0"/>
              <a:t>6/13 studies </a:t>
            </a:r>
            <a:r>
              <a:rPr lang="mr-IN" sz="2400" dirty="0" smtClean="0"/>
              <a:t>–</a:t>
            </a:r>
            <a:r>
              <a:rPr lang="en-US" sz="2400" dirty="0" smtClean="0"/>
              <a:t> age predicted outcomes</a:t>
            </a:r>
          </a:p>
          <a:p>
            <a:pPr lvl="1"/>
            <a:endParaRPr lang="en-US" sz="2400" dirty="0" smtClean="0"/>
          </a:p>
          <a:p>
            <a:pPr lvl="1"/>
            <a:r>
              <a:rPr lang="en-US" sz="2400" dirty="0" smtClean="0"/>
              <a:t>Reliable predictors </a:t>
            </a:r>
            <a:r>
              <a:rPr lang="mr-IN" sz="2400" dirty="0" smtClean="0"/>
              <a:t>–</a:t>
            </a:r>
            <a:endParaRPr lang="en-US" sz="2400" dirty="0" smtClean="0"/>
          </a:p>
          <a:p>
            <a:pPr lvl="2"/>
            <a:r>
              <a:rPr lang="en-US" sz="2400" dirty="0" smtClean="0"/>
              <a:t>Age, Level of amp, </a:t>
            </a:r>
            <a:r>
              <a:rPr lang="en-US" sz="2400" u="sng" dirty="0" smtClean="0">
                <a:ln w="1905"/>
                <a:solidFill>
                  <a:srgbClr val="000000"/>
                </a:solidFill>
                <a:effectLst>
                  <a:innerShdw blurRad="69850" dist="43180" dir="5400000">
                    <a:srgbClr val="000000">
                      <a:alpha val="65000"/>
                    </a:srgbClr>
                  </a:innerShdw>
                </a:effectLst>
              </a:rPr>
              <a:t>Cognition</a:t>
            </a:r>
            <a:r>
              <a:rPr lang="en-US" sz="2400" dirty="0" smtClean="0">
                <a:ln w="1905"/>
                <a:solidFill>
                  <a:srgbClr val="000000"/>
                </a:solidFill>
                <a:effectLst>
                  <a:innerShdw blurRad="69850" dist="43180" dir="5400000">
                    <a:srgbClr val="000000">
                      <a:alpha val="65000"/>
                    </a:srgbClr>
                  </a:innerShdw>
                </a:effectLst>
              </a:rPr>
              <a:t>, </a:t>
            </a:r>
            <a:r>
              <a:rPr lang="en-US" sz="2400" u="sng" dirty="0" smtClean="0">
                <a:ln w="1905"/>
                <a:solidFill>
                  <a:srgbClr val="000000"/>
                </a:solidFill>
                <a:effectLst>
                  <a:innerShdw blurRad="69850" dist="43180" dir="5400000">
                    <a:srgbClr val="000000">
                      <a:alpha val="65000"/>
                    </a:srgbClr>
                  </a:innerShdw>
                </a:effectLst>
              </a:rPr>
              <a:t>Dementia</a:t>
            </a:r>
            <a:r>
              <a:rPr lang="en-US" sz="2400" dirty="0" smtClean="0"/>
              <a:t>, Balance, Co-morbidities</a:t>
            </a:r>
          </a:p>
          <a:p>
            <a:pPr lvl="2"/>
            <a:r>
              <a:rPr lang="en-US" sz="2400" b="1" u="sng" dirty="0" smtClean="0">
                <a:ln w="1905"/>
                <a:solidFill>
                  <a:srgbClr val="000000"/>
                </a:solidFill>
                <a:effectLst>
                  <a:innerShdw blurRad="69850" dist="43180" dir="5400000">
                    <a:srgbClr val="000000">
                      <a:alpha val="65000"/>
                    </a:srgbClr>
                  </a:innerShdw>
                </a:effectLst>
              </a:rPr>
              <a:t>Cognitive domains </a:t>
            </a:r>
            <a:r>
              <a:rPr lang="mr-IN" sz="2400" b="1" dirty="0" smtClean="0">
                <a:ln w="1905"/>
                <a:solidFill>
                  <a:srgbClr val="000000"/>
                </a:solidFill>
                <a:effectLst>
                  <a:innerShdw blurRad="69850" dist="43180" dir="5400000">
                    <a:srgbClr val="000000">
                      <a:alpha val="65000"/>
                    </a:srgbClr>
                  </a:innerShdw>
                </a:effectLst>
              </a:rPr>
              <a:t>–</a:t>
            </a:r>
            <a:r>
              <a:rPr lang="en-US" sz="2400" b="1" dirty="0" smtClean="0">
                <a:ln w="1905"/>
                <a:solidFill>
                  <a:srgbClr val="000000"/>
                </a:solidFill>
                <a:effectLst>
                  <a:innerShdw blurRad="69850" dist="43180" dir="5400000">
                    <a:srgbClr val="000000">
                      <a:alpha val="65000"/>
                    </a:srgbClr>
                  </a:innerShdw>
                </a:effectLst>
              </a:rPr>
              <a:t> Memory, visuospatial, executive function, </a:t>
            </a:r>
            <a:endParaRPr lang="en-US" sz="2400" b="1" dirty="0" smtClean="0">
              <a:ln w="1905"/>
              <a:solidFill>
                <a:srgbClr val="000000"/>
              </a:solidFill>
              <a:effectLst>
                <a:innerShdw blurRad="69850" dist="43180" dir="5400000">
                  <a:srgbClr val="000000">
                    <a:alpha val="65000"/>
                  </a:srgbClr>
                </a:innerShdw>
              </a:effectLst>
            </a:endParaRPr>
          </a:p>
          <a:p>
            <a:pPr marL="1051560" lvl="3" indent="0">
              <a:buNone/>
            </a:pPr>
            <a:r>
              <a:rPr lang="en-US" sz="2400" b="1" dirty="0">
                <a:ln w="1905"/>
                <a:solidFill>
                  <a:srgbClr val="000000"/>
                </a:solidFill>
                <a:effectLst>
                  <a:innerShdw blurRad="69850" dist="43180" dir="5400000">
                    <a:srgbClr val="000000">
                      <a:alpha val="65000"/>
                    </a:srgbClr>
                  </a:innerShdw>
                </a:effectLst>
              </a:rPr>
              <a:t>	</a:t>
            </a:r>
            <a:r>
              <a:rPr lang="en-US" sz="2400" b="1" dirty="0" smtClean="0">
                <a:ln w="1905"/>
                <a:solidFill>
                  <a:srgbClr val="000000"/>
                </a:solidFill>
                <a:effectLst>
                  <a:innerShdw blurRad="69850" dist="43180" dir="5400000">
                    <a:srgbClr val="000000">
                      <a:alpha val="65000"/>
                    </a:srgbClr>
                  </a:innerShdw>
                </a:effectLst>
              </a:rPr>
              <a:t>language</a:t>
            </a:r>
            <a:r>
              <a:rPr lang="en-US" sz="2400" b="1" dirty="0" smtClean="0">
                <a:ln w="1905"/>
                <a:solidFill>
                  <a:srgbClr val="000000"/>
                </a:solidFill>
                <a:effectLst>
                  <a:innerShdw blurRad="69850" dist="43180" dir="5400000">
                    <a:srgbClr val="000000">
                      <a:alpha val="65000"/>
                    </a:srgbClr>
                  </a:innerShdw>
                </a:effectLst>
              </a:rPr>
              <a:t>.</a:t>
            </a:r>
          </a:p>
        </p:txBody>
      </p:sp>
      <p:sp>
        <p:nvSpPr>
          <p:cNvPr id="4" name="Footer Placeholder 3"/>
          <p:cNvSpPr>
            <a:spLocks noGrp="1"/>
          </p:cNvSpPr>
          <p:nvPr>
            <p:ph type="ftr" sz="quarter" idx="11"/>
          </p:nvPr>
        </p:nvSpPr>
        <p:spPr>
          <a:xfrm>
            <a:off x="612648" y="6104017"/>
            <a:ext cx="7788249" cy="509314"/>
          </a:xfrm>
        </p:spPr>
        <p:txBody>
          <a:bodyPr/>
          <a:lstStyle/>
          <a:p>
            <a:r>
              <a:rPr lang="en-US" dirty="0" smtClean="0"/>
              <a:t>O’Neill, B., &amp; O’Neill BF. (2008). Cognition and mobility rehabilitation following lower limb amputation. </a:t>
            </a:r>
            <a:r>
              <a:rPr lang="en-US" i="1" dirty="0" err="1" smtClean="0"/>
              <a:t>Psychoprosthetics</a:t>
            </a:r>
            <a:r>
              <a:rPr lang="en-US" dirty="0" smtClean="0"/>
              <a:t> (pp. 53; 53-65; 65). London: Springer. </a:t>
            </a:r>
          </a:p>
          <a:p>
            <a:endParaRPr lang="en-US" dirty="0"/>
          </a:p>
        </p:txBody>
      </p:sp>
    </p:spTree>
    <p:extLst>
      <p:ext uri="{BB962C8B-B14F-4D97-AF65-F5344CB8AC3E}">
        <p14:creationId xmlns:p14="http://schemas.microsoft.com/office/powerpoint/2010/main" val="35141093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Sansam</a:t>
            </a:r>
            <a:r>
              <a:rPr lang="en-US" dirty="0" smtClean="0"/>
              <a:t>, et al., 2009</a:t>
            </a:r>
            <a:endParaRPr lang="en-US" dirty="0"/>
          </a:p>
        </p:txBody>
      </p:sp>
      <p:sp>
        <p:nvSpPr>
          <p:cNvPr id="4" name="Content Placeholder 3"/>
          <p:cNvSpPr>
            <a:spLocks noGrp="1"/>
          </p:cNvSpPr>
          <p:nvPr>
            <p:ph idx="1"/>
          </p:nvPr>
        </p:nvSpPr>
        <p:spPr>
          <a:xfrm>
            <a:off x="457200" y="1600200"/>
            <a:ext cx="8153400" cy="4027617"/>
          </a:xfrm>
        </p:spPr>
        <p:txBody>
          <a:bodyPr>
            <a:normAutofit/>
          </a:bodyPr>
          <a:lstStyle/>
          <a:p>
            <a:r>
              <a:rPr lang="en-US" sz="2400" dirty="0" smtClean="0"/>
              <a:t>Cognition consistent predictor of walking ability</a:t>
            </a:r>
          </a:p>
          <a:p>
            <a:pPr lvl="1"/>
            <a:r>
              <a:rPr lang="en-US" sz="2400" dirty="0" smtClean="0"/>
              <a:t>Kendrick Objective Learning Test (KOLT) </a:t>
            </a:r>
            <a:r>
              <a:rPr lang="mr-IN" sz="2400" dirty="0" smtClean="0"/>
              <a:t>–</a:t>
            </a:r>
            <a:r>
              <a:rPr lang="en-US" sz="2400" dirty="0" smtClean="0"/>
              <a:t> </a:t>
            </a:r>
          </a:p>
          <a:p>
            <a:pPr lvl="2"/>
            <a:r>
              <a:rPr lang="en-US" sz="2400" dirty="0" smtClean="0"/>
              <a:t>correctly predicts outcome 70% cases</a:t>
            </a:r>
            <a:endParaRPr lang="en-US" sz="2400" dirty="0"/>
          </a:p>
          <a:p>
            <a:pPr lvl="2"/>
            <a:r>
              <a:rPr lang="en-US" sz="2400" dirty="0"/>
              <a:t>a</a:t>
            </a:r>
            <a:r>
              <a:rPr lang="en-US" sz="2400" dirty="0" smtClean="0"/>
              <a:t>ccuracy increases to 81% when level amp considered</a:t>
            </a:r>
          </a:p>
          <a:p>
            <a:r>
              <a:rPr lang="en-US" sz="2400" dirty="0" smtClean="0"/>
              <a:t>SLS = + predictor of success</a:t>
            </a:r>
          </a:p>
          <a:p>
            <a:r>
              <a:rPr lang="en-US" sz="2400" dirty="0" smtClean="0"/>
              <a:t>Pre-op walking status = + predictor</a:t>
            </a:r>
            <a:endParaRPr lang="en-US" sz="2400" dirty="0"/>
          </a:p>
        </p:txBody>
      </p:sp>
      <p:sp>
        <p:nvSpPr>
          <p:cNvPr id="3" name="Footer Placeholder 2"/>
          <p:cNvSpPr>
            <a:spLocks noGrp="1"/>
          </p:cNvSpPr>
          <p:nvPr>
            <p:ph type="ftr" sz="quarter" idx="11"/>
          </p:nvPr>
        </p:nvSpPr>
        <p:spPr>
          <a:xfrm>
            <a:off x="612648" y="5974144"/>
            <a:ext cx="7771908" cy="639188"/>
          </a:xfrm>
        </p:spPr>
        <p:txBody>
          <a:bodyPr/>
          <a:lstStyle/>
          <a:p>
            <a:r>
              <a:rPr lang="en-US" smtClean="0"/>
              <a:t>Sansam, K., Neumann, V., O'Connor, R., &amp; Bhakta, B. (2009). Predicting walking ability following lower limb amputation: A systematic review of the literature.</a:t>
            </a:r>
            <a:r>
              <a:rPr lang="en-US" i="1" smtClean="0"/>
              <a:t> Journal of Rehabilitation Medicine, 41</a:t>
            </a:r>
            <a:r>
              <a:rPr lang="en-US" smtClean="0"/>
              <a:t>(8), 593-603. doi:10.2340/16501977-0393 [doi] </a:t>
            </a:r>
          </a:p>
          <a:p>
            <a:endParaRPr lang="en-US" dirty="0"/>
          </a:p>
        </p:txBody>
      </p:sp>
    </p:spTree>
    <p:extLst>
      <p:ext uri="{BB962C8B-B14F-4D97-AF65-F5344CB8AC3E}">
        <p14:creationId xmlns:p14="http://schemas.microsoft.com/office/powerpoint/2010/main" val="16657909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O’Neill &amp; O’Neill,  2008 (continued)</a:t>
            </a:r>
            <a:endParaRPr lang="en-US" dirty="0"/>
          </a:p>
        </p:txBody>
      </p:sp>
      <p:sp>
        <p:nvSpPr>
          <p:cNvPr id="3" name="Content Placeholder 2"/>
          <p:cNvSpPr>
            <a:spLocks noGrp="1"/>
          </p:cNvSpPr>
          <p:nvPr>
            <p:ph idx="1"/>
          </p:nvPr>
        </p:nvSpPr>
        <p:spPr>
          <a:xfrm>
            <a:off x="612648" y="1600200"/>
            <a:ext cx="8153400" cy="4301794"/>
          </a:xfrm>
        </p:spPr>
        <p:txBody>
          <a:bodyPr>
            <a:normAutofit/>
          </a:bodyPr>
          <a:lstStyle/>
          <a:p>
            <a:r>
              <a:rPr lang="en-US" sz="2800" dirty="0" smtClean="0"/>
              <a:t>High rate of attrition, use of px (TTA)</a:t>
            </a:r>
          </a:p>
          <a:p>
            <a:pPr lvl="1"/>
            <a:r>
              <a:rPr lang="en-US" sz="2800" dirty="0"/>
              <a:t>50% of patients fitted with definitive socket</a:t>
            </a:r>
          </a:p>
          <a:p>
            <a:pPr lvl="1"/>
            <a:r>
              <a:rPr lang="en-US" sz="2800" dirty="0"/>
              <a:t>40% of patients use px infrequently or NOT at all at 1year follow up.</a:t>
            </a:r>
          </a:p>
          <a:p>
            <a:pPr marL="0" indent="0">
              <a:buNone/>
            </a:pPr>
            <a:endParaRPr lang="en-US" sz="2800" dirty="0" smtClean="0"/>
          </a:p>
          <a:p>
            <a:pPr marL="320040" lvl="2" indent="-320040">
              <a:spcBef>
                <a:spcPts val="700"/>
              </a:spcBef>
              <a:buSzPct val="60000"/>
              <a:buFont typeface="Wingdings"/>
              <a:buChar char=""/>
            </a:pPr>
            <a:r>
              <a:rPr lang="en-US" sz="2900" dirty="0" smtClean="0"/>
              <a:t>Verbal fluency predictive of #</a:t>
            </a:r>
            <a:r>
              <a:rPr lang="en-US" sz="2900" dirty="0" err="1" smtClean="0"/>
              <a:t>hrs</a:t>
            </a:r>
            <a:r>
              <a:rPr lang="en-US" sz="2900" dirty="0" smtClean="0"/>
              <a:t> of wear </a:t>
            </a:r>
            <a:r>
              <a:rPr lang="mr-IN" sz="2900" dirty="0" smtClean="0"/>
              <a:t>–</a:t>
            </a:r>
            <a:r>
              <a:rPr lang="en-US" sz="2900" dirty="0" smtClean="0"/>
              <a:t> initiation of use</a:t>
            </a:r>
            <a:endParaRPr lang="en-US" dirty="0" smtClean="0"/>
          </a:p>
        </p:txBody>
      </p:sp>
      <p:sp>
        <p:nvSpPr>
          <p:cNvPr id="4" name="Footer Placeholder 3"/>
          <p:cNvSpPr>
            <a:spLocks noGrp="1"/>
          </p:cNvSpPr>
          <p:nvPr>
            <p:ph type="ftr" sz="quarter" idx="11"/>
          </p:nvPr>
        </p:nvSpPr>
        <p:spPr>
          <a:xfrm>
            <a:off x="609600" y="5901994"/>
            <a:ext cx="7763387" cy="711338"/>
          </a:xfrm>
        </p:spPr>
        <p:txBody>
          <a:bodyPr/>
          <a:lstStyle/>
          <a:p>
            <a:pPr algn="r"/>
            <a:r>
              <a:rPr lang="en-US" dirty="0" smtClean="0"/>
              <a:t>O’Neill, </a:t>
            </a:r>
            <a:r>
              <a:rPr lang="en-US" dirty="0" smtClean="0">
                <a:solidFill>
                  <a:srgbClr val="E4E0A7"/>
                </a:solidFill>
              </a:rPr>
              <a:t>B., &amp; O’Neill BF. (2008). Cognition and mobility rehabilitation following lower limb amputation. </a:t>
            </a:r>
            <a:r>
              <a:rPr lang="en-US" i="1" dirty="0" err="1" smtClean="0">
                <a:solidFill>
                  <a:srgbClr val="E4E0A7"/>
                </a:solidFill>
              </a:rPr>
              <a:t>Psychoprosthetics</a:t>
            </a:r>
            <a:r>
              <a:rPr lang="en-US" dirty="0" smtClean="0">
                <a:solidFill>
                  <a:srgbClr val="E4E0A7"/>
                </a:solidFill>
              </a:rPr>
              <a:t> (pp. 53; 53-65; 65). London: Springer. </a:t>
            </a:r>
            <a:endParaRPr lang="en-US" dirty="0">
              <a:solidFill>
                <a:srgbClr val="E4E0A7"/>
              </a:solidFill>
            </a:endParaRPr>
          </a:p>
        </p:txBody>
      </p:sp>
    </p:spTree>
    <p:extLst>
      <p:ext uri="{BB962C8B-B14F-4D97-AF65-F5344CB8AC3E}">
        <p14:creationId xmlns:p14="http://schemas.microsoft.com/office/powerpoint/2010/main" val="38455071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Coffey, et al., 2012</a:t>
            </a:r>
            <a:endParaRPr lang="en-US" dirty="0"/>
          </a:p>
        </p:txBody>
      </p:sp>
      <p:sp>
        <p:nvSpPr>
          <p:cNvPr id="4" name="Content Placeholder 3"/>
          <p:cNvSpPr>
            <a:spLocks noGrp="1"/>
          </p:cNvSpPr>
          <p:nvPr>
            <p:ph idx="1"/>
          </p:nvPr>
        </p:nvSpPr>
        <p:spPr>
          <a:xfrm>
            <a:off x="457200" y="1600200"/>
            <a:ext cx="8156448" cy="4099768"/>
          </a:xfrm>
        </p:spPr>
        <p:txBody>
          <a:bodyPr>
            <a:normAutofit/>
          </a:bodyPr>
          <a:lstStyle/>
          <a:p>
            <a:r>
              <a:rPr lang="en-US" dirty="0" smtClean="0"/>
              <a:t>Cognitive ability </a:t>
            </a:r>
            <a:r>
              <a:rPr lang="en-US" dirty="0" smtClean="0">
                <a:sym typeface="Wingdings"/>
              </a:rPr>
              <a:t></a:t>
            </a:r>
            <a:r>
              <a:rPr lang="en-US" dirty="0" smtClean="0"/>
              <a:t> suitability of px vs. WC</a:t>
            </a:r>
          </a:p>
          <a:p>
            <a:pPr lvl="1"/>
            <a:r>
              <a:rPr lang="en-US" dirty="0" smtClean="0"/>
              <a:t>Ability to learn new skill &amp; adapt to diff situations</a:t>
            </a:r>
          </a:p>
          <a:p>
            <a:r>
              <a:rPr lang="en-US" dirty="0" smtClean="0"/>
              <a:t>Cognitive Impairment more prevalent among LE amp </a:t>
            </a:r>
            <a:r>
              <a:rPr lang="en-US" dirty="0" err="1" smtClean="0"/>
              <a:t>vs</a:t>
            </a:r>
            <a:r>
              <a:rPr lang="en-US" dirty="0" smtClean="0"/>
              <a:t> general population</a:t>
            </a:r>
            <a:r>
              <a:rPr lang="en-US" dirty="0"/>
              <a:t>. </a:t>
            </a:r>
            <a:endParaRPr lang="en-US" dirty="0" smtClean="0"/>
          </a:p>
          <a:p>
            <a:r>
              <a:rPr lang="en-US" dirty="0" smtClean="0"/>
              <a:t>Cognitive domains:</a:t>
            </a:r>
          </a:p>
          <a:p>
            <a:pPr lvl="1"/>
            <a:r>
              <a:rPr lang="en-US" dirty="0" smtClean="0"/>
              <a:t>Memory, attention, concentration, visuospatial </a:t>
            </a:r>
            <a:r>
              <a:rPr lang="en-US" dirty="0" err="1" smtClean="0"/>
              <a:t>fxn</a:t>
            </a:r>
            <a:r>
              <a:rPr lang="en-US" dirty="0" smtClean="0"/>
              <a:t>, organization, problem solving, executive </a:t>
            </a:r>
            <a:r>
              <a:rPr lang="en-US" dirty="0" err="1" smtClean="0"/>
              <a:t>fxn</a:t>
            </a:r>
            <a:endParaRPr lang="en-US" dirty="0"/>
          </a:p>
        </p:txBody>
      </p:sp>
      <p:sp>
        <p:nvSpPr>
          <p:cNvPr id="3" name="Footer Placeholder 2"/>
          <p:cNvSpPr>
            <a:spLocks noGrp="1"/>
          </p:cNvSpPr>
          <p:nvPr>
            <p:ph type="ftr" sz="quarter" idx="11"/>
          </p:nvPr>
        </p:nvSpPr>
        <p:spPr>
          <a:xfrm>
            <a:off x="555939" y="6096000"/>
            <a:ext cx="7819207" cy="517331"/>
          </a:xfrm>
        </p:spPr>
        <p:txBody>
          <a:bodyPr/>
          <a:lstStyle/>
          <a:p>
            <a:r>
              <a:rPr lang="en-US" dirty="0" smtClean="0"/>
              <a:t>Coffey, L., O'Keeffe, F., Gallagher, P., Desmond, D., &amp; Lombard-Vance, R. (2012). Cognitive functioning in persons with lower limb amputations: A review.</a:t>
            </a:r>
            <a:r>
              <a:rPr lang="en-US" i="1" dirty="0" smtClean="0"/>
              <a:t> Disability and Rehabilitation, 34</a:t>
            </a:r>
            <a:r>
              <a:rPr lang="en-US" dirty="0" smtClean="0"/>
              <a:t>(23), 1950-1964. doi:10.3109/09638288.2012.667190 [</a:t>
            </a:r>
            <a:r>
              <a:rPr lang="en-US" dirty="0" err="1" smtClean="0"/>
              <a:t>doi</a:t>
            </a:r>
            <a:r>
              <a:rPr lang="en-US" dirty="0" smtClean="0"/>
              <a:t>] </a:t>
            </a:r>
          </a:p>
          <a:p>
            <a:endParaRPr lang="en-US" dirty="0"/>
          </a:p>
        </p:txBody>
      </p:sp>
    </p:spTree>
    <p:extLst>
      <p:ext uri="{BB962C8B-B14F-4D97-AF65-F5344CB8AC3E}">
        <p14:creationId xmlns:p14="http://schemas.microsoft.com/office/powerpoint/2010/main" val="4993566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Fleury</a:t>
            </a:r>
            <a:r>
              <a:rPr lang="en-US" dirty="0" smtClean="0"/>
              <a:t>, </a:t>
            </a:r>
            <a:r>
              <a:rPr lang="en-US" dirty="0" err="1" smtClean="0"/>
              <a:t>Salih</a:t>
            </a:r>
            <a:r>
              <a:rPr lang="en-US" dirty="0" smtClean="0"/>
              <a:t> &amp; Peel, 2013</a:t>
            </a:r>
            <a:endParaRPr lang="en-US" dirty="0"/>
          </a:p>
        </p:txBody>
      </p:sp>
      <p:sp>
        <p:nvSpPr>
          <p:cNvPr id="4" name="Content Placeholder 3"/>
          <p:cNvSpPr>
            <a:spLocks noGrp="1"/>
          </p:cNvSpPr>
          <p:nvPr>
            <p:ph idx="1"/>
          </p:nvPr>
        </p:nvSpPr>
        <p:spPr/>
        <p:txBody>
          <a:bodyPr>
            <a:normAutofit/>
          </a:bodyPr>
          <a:lstStyle/>
          <a:p>
            <a:r>
              <a:rPr lang="en-US" dirty="0" smtClean="0"/>
              <a:t>75% LE Amputation occur </a:t>
            </a:r>
            <a:r>
              <a:rPr lang="en-US" dirty="0" err="1" smtClean="0"/>
              <a:t>pt</a:t>
            </a:r>
            <a:r>
              <a:rPr lang="en-US" dirty="0" smtClean="0"/>
              <a:t> &gt;65yo</a:t>
            </a:r>
          </a:p>
          <a:p>
            <a:pPr lvl="1"/>
            <a:r>
              <a:rPr lang="en-US" dirty="0"/>
              <a:t>Inc age = </a:t>
            </a:r>
            <a:r>
              <a:rPr lang="en-US" dirty="0" err="1"/>
              <a:t>dec</a:t>
            </a:r>
            <a:r>
              <a:rPr lang="en-US" dirty="0"/>
              <a:t> success &amp; return to </a:t>
            </a:r>
            <a:r>
              <a:rPr lang="en-US" dirty="0" smtClean="0"/>
              <a:t>Independence</a:t>
            </a:r>
          </a:p>
          <a:p>
            <a:r>
              <a:rPr lang="en-US" dirty="0" smtClean="0"/>
              <a:t>Cognitive </a:t>
            </a:r>
            <a:r>
              <a:rPr lang="en-US" dirty="0"/>
              <a:t>Impairment = contraindication to </a:t>
            </a:r>
            <a:r>
              <a:rPr lang="en-US" dirty="0" smtClean="0"/>
              <a:t>px</a:t>
            </a:r>
          </a:p>
          <a:p>
            <a:r>
              <a:rPr lang="en-US" dirty="0"/>
              <a:t>AKA =   &lt;1/3 success </a:t>
            </a:r>
            <a:r>
              <a:rPr lang="en-US" dirty="0" smtClean="0"/>
              <a:t>rate</a:t>
            </a:r>
          </a:p>
          <a:p>
            <a:r>
              <a:rPr lang="en-US" dirty="0" smtClean="0"/>
              <a:t>90% Amputation vascular in nature</a:t>
            </a:r>
          </a:p>
          <a:p>
            <a:pPr lvl="1"/>
            <a:r>
              <a:rPr lang="en-US" dirty="0" smtClean="0"/>
              <a:t>Co-morbidities affect success</a:t>
            </a:r>
          </a:p>
          <a:p>
            <a:pPr lvl="1"/>
            <a:r>
              <a:rPr lang="en-US" dirty="0"/>
              <a:t>75% with concomitant heart disease</a:t>
            </a:r>
          </a:p>
          <a:p>
            <a:pPr lvl="1"/>
            <a:r>
              <a:rPr lang="en-US" dirty="0"/>
              <a:t>Inc energy expenditure </a:t>
            </a:r>
            <a:r>
              <a:rPr lang="en-US" dirty="0">
                <a:sym typeface="Wingdings"/>
              </a:rPr>
              <a:t> Heart </a:t>
            </a:r>
            <a:r>
              <a:rPr lang="en-US" dirty="0" err="1">
                <a:sym typeface="Wingdings"/>
              </a:rPr>
              <a:t>dz</a:t>
            </a:r>
            <a:r>
              <a:rPr lang="en-US" dirty="0">
                <a:sym typeface="Wingdings"/>
              </a:rPr>
              <a:t> </a:t>
            </a:r>
            <a:r>
              <a:rPr lang="en-US" dirty="0" smtClean="0">
                <a:sym typeface="Wingdings"/>
              </a:rPr>
              <a:t>apparent</a:t>
            </a:r>
          </a:p>
          <a:p>
            <a:pPr marL="411480" lvl="1" indent="0">
              <a:buNone/>
            </a:pPr>
            <a:r>
              <a:rPr lang="en-US" dirty="0" smtClean="0">
                <a:sym typeface="Wingdings"/>
              </a:rPr>
              <a:t>   </a:t>
            </a:r>
            <a:r>
              <a:rPr lang="en-US" dirty="0" smtClean="0">
                <a:solidFill>
                  <a:schemeClr val="tx1">
                    <a:lumMod val="25000"/>
                    <a:lumOff val="75000"/>
                  </a:schemeClr>
                </a:solidFill>
                <a:sym typeface="Wingdings"/>
              </a:rPr>
              <a:t> </a:t>
            </a:r>
            <a:r>
              <a:rPr lang="en-US" i="1" dirty="0" smtClean="0">
                <a:solidFill>
                  <a:schemeClr val="tx1">
                    <a:lumMod val="25000"/>
                    <a:lumOff val="75000"/>
                  </a:schemeClr>
                </a:solidFill>
                <a:sym typeface="Wingdings"/>
              </a:rPr>
              <a:t>(the following slide demonstrates effects of energy expenditure)</a:t>
            </a:r>
            <a:endParaRPr lang="en-US" i="1" dirty="0">
              <a:solidFill>
                <a:schemeClr val="tx1">
                  <a:lumMod val="25000"/>
                  <a:lumOff val="75000"/>
                </a:schemeClr>
              </a:solidFill>
              <a:sym typeface="Wingdings"/>
            </a:endParaRPr>
          </a:p>
          <a:p>
            <a:pPr lvl="1"/>
            <a:endParaRPr lang="en-US" i="1" dirty="0" smtClean="0">
              <a:solidFill>
                <a:schemeClr val="tx1">
                  <a:lumMod val="25000"/>
                  <a:lumOff val="75000"/>
                </a:schemeClr>
              </a:solidFill>
              <a:sym typeface="Wingdings"/>
            </a:endParaRPr>
          </a:p>
          <a:p>
            <a:pPr lvl="1"/>
            <a:endParaRPr lang="en-US" dirty="0" smtClean="0"/>
          </a:p>
          <a:p>
            <a:pPr marL="365760" lvl="1" indent="0">
              <a:buNone/>
            </a:pPr>
            <a:endParaRPr lang="en-US" dirty="0"/>
          </a:p>
        </p:txBody>
      </p:sp>
      <p:sp>
        <p:nvSpPr>
          <p:cNvPr id="3" name="Footer Placeholder 2"/>
          <p:cNvSpPr>
            <a:spLocks noGrp="1"/>
          </p:cNvSpPr>
          <p:nvPr>
            <p:ph type="ftr" sz="quarter" idx="11"/>
          </p:nvPr>
        </p:nvSpPr>
        <p:spPr>
          <a:xfrm>
            <a:off x="612648" y="6096000"/>
            <a:ext cx="7802204" cy="517332"/>
          </a:xfrm>
        </p:spPr>
        <p:txBody>
          <a:bodyPr/>
          <a:lstStyle/>
          <a:p>
            <a:r>
              <a:rPr lang="en-US" dirty="0" err="1" smtClean="0"/>
              <a:t>Fleury</a:t>
            </a:r>
            <a:r>
              <a:rPr lang="en-US" dirty="0" smtClean="0"/>
              <a:t>, A. M., </a:t>
            </a:r>
            <a:r>
              <a:rPr lang="en-US" dirty="0" err="1" smtClean="0"/>
              <a:t>Salih</a:t>
            </a:r>
            <a:r>
              <a:rPr lang="en-US" dirty="0" smtClean="0"/>
              <a:t>, S. A., &amp; Peel, N. M. (2013). Rehabilitation of the older vascular amputee: A review of the literature.</a:t>
            </a:r>
            <a:r>
              <a:rPr lang="en-US" i="1" dirty="0" smtClean="0"/>
              <a:t> Geriatrics &amp; Gerontology International, 13</a:t>
            </a:r>
            <a:r>
              <a:rPr lang="en-US" dirty="0" smtClean="0"/>
              <a:t>(2), 264-273. doi:10.1111/ggi.12016 [</a:t>
            </a:r>
            <a:r>
              <a:rPr lang="en-US" dirty="0" err="1" smtClean="0"/>
              <a:t>doi</a:t>
            </a:r>
            <a:r>
              <a:rPr lang="en-US" dirty="0" smtClean="0"/>
              <a:t>] </a:t>
            </a:r>
          </a:p>
          <a:p>
            <a:endParaRPr lang="en-US" dirty="0"/>
          </a:p>
        </p:txBody>
      </p:sp>
    </p:spTree>
    <p:extLst>
      <p:ext uri="{BB962C8B-B14F-4D97-AF65-F5344CB8AC3E}">
        <p14:creationId xmlns:p14="http://schemas.microsoft.com/office/powerpoint/2010/main" val="25890499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Physical Systems</a:t>
            </a:r>
            <a:endParaRPr lang="en-US" dirty="0"/>
          </a:p>
        </p:txBody>
      </p:sp>
      <p:pic>
        <p:nvPicPr>
          <p:cNvPr id="4" name="Content Placeholder 4" descr="expenditure pic"/>
          <p:cNvPicPr>
            <a:picLocks noGrp="1" noChangeAspect="1"/>
          </p:cNvPicPr>
          <p:nvPr>
            <p:ph idx="1"/>
          </p:nvPr>
        </p:nvPicPr>
        <p:blipFill rotWithShape="1">
          <a:blip r:embed="rId3">
            <a:extLst>
              <a:ext uri="{28A0092B-C50C-407E-A947-70E740481C1C}">
                <a14:useLocalDpi xmlns:a14="http://schemas.microsoft.com/office/drawing/2010/main" val="0"/>
              </a:ext>
            </a:extLst>
          </a:blip>
          <a:srcRect l="-37133" r="-37133"/>
          <a:stretch/>
        </p:blipFill>
        <p:spPr>
          <a:xfrm>
            <a:off x="293054" y="1417638"/>
            <a:ext cx="7661283" cy="4304631"/>
          </a:xfrm>
        </p:spPr>
      </p:pic>
      <p:sp>
        <p:nvSpPr>
          <p:cNvPr id="3" name="TextBox 2"/>
          <p:cNvSpPr txBox="1"/>
          <p:nvPr/>
        </p:nvSpPr>
        <p:spPr>
          <a:xfrm>
            <a:off x="609601" y="6085144"/>
            <a:ext cx="7467600" cy="461665"/>
          </a:xfrm>
          <a:prstGeom prst="rect">
            <a:avLst/>
          </a:prstGeom>
          <a:noFill/>
        </p:spPr>
        <p:txBody>
          <a:bodyPr wrap="square" rtlCol="0">
            <a:spAutoFit/>
          </a:bodyPr>
          <a:lstStyle/>
          <a:p>
            <a:pPr algn="r"/>
            <a:r>
              <a:rPr lang="en-US" sz="1200" dirty="0">
                <a:solidFill>
                  <a:schemeClr val="accent3">
                    <a:lumMod val="60000"/>
                    <a:lumOff val="40000"/>
                  </a:schemeClr>
                </a:solidFill>
              </a:rPr>
              <a:t>Esquenazi, A., &amp; </a:t>
            </a:r>
            <a:r>
              <a:rPr lang="en-US" sz="1200" dirty="0" err="1">
                <a:solidFill>
                  <a:schemeClr val="accent3">
                    <a:lumMod val="60000"/>
                    <a:lumOff val="40000"/>
                  </a:schemeClr>
                </a:solidFill>
              </a:rPr>
              <a:t>DiGiacomo</a:t>
            </a:r>
            <a:r>
              <a:rPr lang="en-US" sz="1200" dirty="0">
                <a:solidFill>
                  <a:schemeClr val="accent3">
                    <a:lumMod val="60000"/>
                    <a:lumOff val="40000"/>
                  </a:schemeClr>
                </a:solidFill>
              </a:rPr>
              <a:t>, R. (2001). Rehabilitation after amputation.</a:t>
            </a:r>
            <a:r>
              <a:rPr lang="en-US" sz="1200" i="1" dirty="0">
                <a:solidFill>
                  <a:schemeClr val="accent3">
                    <a:lumMod val="60000"/>
                    <a:lumOff val="40000"/>
                  </a:schemeClr>
                </a:solidFill>
              </a:rPr>
              <a:t> Journal of the American Podiatric Medical Association, 91</a:t>
            </a:r>
            <a:r>
              <a:rPr lang="en-US" sz="1200" dirty="0">
                <a:solidFill>
                  <a:schemeClr val="accent3">
                    <a:lumMod val="60000"/>
                    <a:lumOff val="40000"/>
                  </a:schemeClr>
                </a:solidFill>
              </a:rPr>
              <a:t>(1), 13-22 10p. </a:t>
            </a:r>
          </a:p>
        </p:txBody>
      </p:sp>
    </p:spTree>
    <p:extLst>
      <p:ext uri="{BB962C8B-B14F-4D97-AF65-F5344CB8AC3E}">
        <p14:creationId xmlns:p14="http://schemas.microsoft.com/office/powerpoint/2010/main" val="15945233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Kahle</a:t>
            </a:r>
            <a:r>
              <a:rPr lang="en-US" dirty="0" smtClean="0"/>
              <a:t>, et al., 2016 </a:t>
            </a:r>
            <a:endParaRPr lang="en-US" dirty="0"/>
          </a:p>
        </p:txBody>
      </p:sp>
      <p:sp>
        <p:nvSpPr>
          <p:cNvPr id="4" name="Content Placeholder 3"/>
          <p:cNvSpPr>
            <a:spLocks noGrp="1"/>
          </p:cNvSpPr>
          <p:nvPr>
            <p:ph idx="1"/>
          </p:nvPr>
        </p:nvSpPr>
        <p:spPr>
          <a:xfrm>
            <a:off x="612648" y="1571339"/>
            <a:ext cx="8153400" cy="4114199"/>
          </a:xfrm>
        </p:spPr>
        <p:txBody>
          <a:bodyPr>
            <a:normAutofit/>
          </a:bodyPr>
          <a:lstStyle/>
          <a:p>
            <a:r>
              <a:rPr lang="en-US" sz="2400" dirty="0" smtClean="0"/>
              <a:t>Meta-analysis  N=21 studies</a:t>
            </a:r>
          </a:p>
          <a:p>
            <a:r>
              <a:rPr lang="en-US" sz="2400" dirty="0" smtClean="0"/>
              <a:t>Predictive factors for prosthetic success:</a:t>
            </a:r>
          </a:p>
          <a:p>
            <a:pPr lvl="1"/>
            <a:r>
              <a:rPr lang="en-US" sz="2400" dirty="0" smtClean="0"/>
              <a:t>SLS</a:t>
            </a:r>
          </a:p>
          <a:p>
            <a:pPr lvl="1"/>
            <a:r>
              <a:rPr lang="en-US" sz="2400" dirty="0" smtClean="0"/>
              <a:t>Cognition &amp; Mood disturbance</a:t>
            </a:r>
          </a:p>
          <a:p>
            <a:pPr lvl="1"/>
            <a:r>
              <a:rPr lang="en-US" sz="2400" dirty="0" smtClean="0"/>
              <a:t>Gender</a:t>
            </a:r>
          </a:p>
          <a:p>
            <a:pPr lvl="1"/>
            <a:r>
              <a:rPr lang="en-US" sz="2400" dirty="0" smtClean="0"/>
              <a:t>Cause of amputation</a:t>
            </a:r>
          </a:p>
          <a:p>
            <a:pPr lvl="1"/>
            <a:r>
              <a:rPr lang="en-US" sz="2400" dirty="0" smtClean="0"/>
              <a:t>Pre-amputation living status</a:t>
            </a:r>
            <a:endParaRPr lang="en-US" sz="2400" dirty="0"/>
          </a:p>
        </p:txBody>
      </p:sp>
      <p:sp>
        <p:nvSpPr>
          <p:cNvPr id="3" name="Footer Placeholder 2"/>
          <p:cNvSpPr>
            <a:spLocks noGrp="1"/>
          </p:cNvSpPr>
          <p:nvPr>
            <p:ph type="ftr" sz="quarter" idx="11"/>
          </p:nvPr>
        </p:nvSpPr>
        <p:spPr>
          <a:xfrm>
            <a:off x="612648" y="5815410"/>
            <a:ext cx="7788249" cy="797921"/>
          </a:xfrm>
        </p:spPr>
        <p:txBody>
          <a:bodyPr/>
          <a:lstStyle/>
          <a:p>
            <a:r>
              <a:rPr lang="en-US" smtClean="0"/>
              <a:t>Kahle, J. T., Highsmith, M. J., Schaepper, H., Johannesson, A., Orendurff, M. S., &amp; Kaufman, K. (2016). Predicting walking ability following lower limb amputation: An updated systematic literature review.</a:t>
            </a:r>
            <a:r>
              <a:rPr lang="en-US" i="1" smtClean="0"/>
              <a:t> Technology and Innovation, 18</a:t>
            </a:r>
            <a:r>
              <a:rPr lang="en-US" smtClean="0"/>
              <a:t>(2-3), 125-137. doi:10.21300/18.2-3.2016.125 [doi] </a:t>
            </a:r>
            <a:endParaRPr lang="en-US" dirty="0"/>
          </a:p>
        </p:txBody>
      </p:sp>
    </p:spTree>
    <p:extLst>
      <p:ext uri="{BB962C8B-B14F-4D97-AF65-F5344CB8AC3E}">
        <p14:creationId xmlns:p14="http://schemas.microsoft.com/office/powerpoint/2010/main" val="35483732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Mundel</a:t>
            </a:r>
            <a:r>
              <a:rPr lang="en-US" dirty="0" smtClean="0"/>
              <a:t>, et al., 2016</a:t>
            </a:r>
            <a:endParaRPr lang="en-US" dirty="0"/>
          </a:p>
        </p:txBody>
      </p:sp>
      <p:sp>
        <p:nvSpPr>
          <p:cNvPr id="4" name="Content Placeholder 3"/>
          <p:cNvSpPr>
            <a:spLocks noGrp="1"/>
          </p:cNvSpPr>
          <p:nvPr>
            <p:ph idx="1"/>
          </p:nvPr>
        </p:nvSpPr>
        <p:spPr>
          <a:xfrm>
            <a:off x="563766" y="1600200"/>
            <a:ext cx="7620000" cy="4800600"/>
          </a:xfrm>
        </p:spPr>
        <p:txBody>
          <a:bodyPr>
            <a:normAutofit/>
          </a:bodyPr>
          <a:lstStyle/>
          <a:p>
            <a:pPr>
              <a:buFont typeface="Arial"/>
              <a:buChar char="•"/>
            </a:pPr>
            <a:r>
              <a:rPr lang="en-US" sz="2400" dirty="0" smtClean="0"/>
              <a:t>Retrospective</a:t>
            </a:r>
            <a:r>
              <a:rPr lang="en-US" sz="2400" dirty="0"/>
              <a:t>, population-based cohort </a:t>
            </a:r>
            <a:r>
              <a:rPr lang="en-US" sz="2400" dirty="0" smtClean="0"/>
              <a:t>study</a:t>
            </a:r>
          </a:p>
          <a:p>
            <a:pPr lvl="1">
              <a:buFont typeface="Arial"/>
              <a:buChar char="•"/>
            </a:pPr>
            <a:r>
              <a:rPr lang="en-US" sz="2400" dirty="0" smtClean="0"/>
              <a:t>N=93 patients &gt;18yo</a:t>
            </a:r>
          </a:p>
          <a:p>
            <a:pPr lvl="1">
              <a:buFont typeface="Arial"/>
              <a:buChar char="•"/>
            </a:pPr>
            <a:endParaRPr lang="en-US" sz="2400" dirty="0"/>
          </a:p>
          <a:p>
            <a:pPr marL="457200" lvl="1" indent="-457200">
              <a:buFont typeface="Arial"/>
              <a:buChar char="•"/>
            </a:pPr>
            <a:r>
              <a:rPr lang="en-US" sz="2400" dirty="0" smtClean="0"/>
              <a:t>Age + prior walking ability associated with success </a:t>
            </a:r>
          </a:p>
          <a:p>
            <a:pPr marL="457200" lvl="1" indent="-457200">
              <a:buFont typeface="Arial"/>
              <a:buChar char="•"/>
            </a:pPr>
            <a:r>
              <a:rPr lang="en-US" sz="2400" dirty="0" smtClean="0"/>
              <a:t>Every 10 </a:t>
            </a:r>
            <a:r>
              <a:rPr lang="en-US" sz="2400" dirty="0" err="1" smtClean="0"/>
              <a:t>yr</a:t>
            </a:r>
            <a:r>
              <a:rPr lang="en-US" sz="2400" dirty="0" smtClean="0"/>
              <a:t> aging significantly decreases probability of success prosthetic use</a:t>
            </a:r>
            <a:endParaRPr lang="en-US" sz="2400" dirty="0"/>
          </a:p>
        </p:txBody>
      </p:sp>
      <p:sp>
        <p:nvSpPr>
          <p:cNvPr id="3" name="Footer Placeholder 2"/>
          <p:cNvSpPr>
            <a:spLocks noGrp="1"/>
          </p:cNvSpPr>
          <p:nvPr>
            <p:ph type="ftr" sz="quarter" idx="11"/>
          </p:nvPr>
        </p:nvSpPr>
        <p:spPr>
          <a:xfrm>
            <a:off x="458642" y="5844271"/>
            <a:ext cx="7749432" cy="769060"/>
          </a:xfrm>
        </p:spPr>
        <p:txBody>
          <a:bodyPr/>
          <a:lstStyle/>
          <a:p>
            <a:r>
              <a:rPr lang="en-US" dirty="0" err="1" smtClean="0"/>
              <a:t>Mundell</a:t>
            </a:r>
            <a:r>
              <a:rPr lang="en-US" dirty="0" smtClean="0"/>
              <a:t>, B. F., </a:t>
            </a:r>
            <a:r>
              <a:rPr lang="en-US" dirty="0" err="1" smtClean="0"/>
              <a:t>Kremers</a:t>
            </a:r>
            <a:r>
              <a:rPr lang="en-US" dirty="0" smtClean="0"/>
              <a:t>, H. M., </a:t>
            </a:r>
            <a:r>
              <a:rPr lang="en-US" dirty="0" err="1" smtClean="0"/>
              <a:t>Visscher</a:t>
            </a:r>
            <a:r>
              <a:rPr lang="en-US" dirty="0" smtClean="0"/>
              <a:t>, S., Hoppe, K. M., &amp; Kaufman, K. R. (2016). Predictors of receiving a prosthesis for adults with above-knee amputations in a well-defined population.</a:t>
            </a:r>
            <a:r>
              <a:rPr lang="en-US" i="1" dirty="0" smtClean="0"/>
              <a:t> PM &amp; R: Journal of Injury, Function &amp; Rehabilitation, 8</a:t>
            </a:r>
            <a:r>
              <a:rPr lang="en-US" dirty="0" smtClean="0"/>
              <a:t>(8), 730-737. doi:10.1016/j.pmrj.2015.11.012 </a:t>
            </a:r>
          </a:p>
          <a:p>
            <a:endParaRPr lang="en-US" dirty="0"/>
          </a:p>
        </p:txBody>
      </p:sp>
    </p:spTree>
    <p:extLst>
      <p:ext uri="{BB962C8B-B14F-4D97-AF65-F5344CB8AC3E}">
        <p14:creationId xmlns:p14="http://schemas.microsoft.com/office/powerpoint/2010/main" val="33666046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Following this presentation, participants will be able to:</a:t>
            </a:r>
          </a:p>
          <a:p>
            <a:pPr lvl="1"/>
            <a:r>
              <a:rPr lang="en-US" dirty="0" smtClean="0"/>
              <a:t>Identify </a:t>
            </a:r>
            <a:r>
              <a:rPr lang="en-US" dirty="0"/>
              <a:t>three </a:t>
            </a:r>
            <a:r>
              <a:rPr lang="en-US" dirty="0" smtClean="0"/>
              <a:t>cognitive or physical capabilities for successful use of a prosthesis</a:t>
            </a:r>
          </a:p>
          <a:p>
            <a:pPr lvl="1"/>
            <a:r>
              <a:rPr lang="en-US" dirty="0" smtClean="0"/>
              <a:t>Identify three </a:t>
            </a:r>
            <a:r>
              <a:rPr lang="en-US" dirty="0" smtClean="0"/>
              <a:t>criteria </a:t>
            </a:r>
            <a:r>
              <a:rPr lang="en-US" dirty="0"/>
              <a:t>needed for referral to Amputee </a:t>
            </a:r>
            <a:r>
              <a:rPr lang="en-US" dirty="0" smtClean="0"/>
              <a:t>Clinic</a:t>
            </a:r>
          </a:p>
          <a:p>
            <a:pPr lvl="1"/>
            <a:r>
              <a:rPr lang="en-US" dirty="0" smtClean="0"/>
              <a:t>Describe at least two tasks a veteran should be able to accomplish without assistance prior to a referral to Amputee Clinic</a:t>
            </a:r>
            <a:endParaRPr lang="en-US" dirty="0" smtClean="0"/>
          </a:p>
          <a:p>
            <a:pPr lvl="1"/>
            <a:r>
              <a:rPr lang="en-US" dirty="0" smtClean="0"/>
              <a:t>Place an appropriate consult to Amputee Clinic</a:t>
            </a:r>
          </a:p>
          <a:p>
            <a:pPr lvl="1"/>
            <a:endParaRPr lang="en-US" dirty="0"/>
          </a:p>
          <a:p>
            <a:pPr lvl="1"/>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330297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581672" y="1439196"/>
            <a:ext cx="5255279" cy="2765936"/>
          </a:xfrm>
          <a:prstGeom prst="rect">
            <a:avLst/>
          </a:prstGeom>
        </p:spPr>
      </p:pic>
      <p:sp>
        <p:nvSpPr>
          <p:cNvPr id="2" name="Title 1"/>
          <p:cNvSpPr>
            <a:spLocks noGrp="1"/>
          </p:cNvSpPr>
          <p:nvPr>
            <p:ph type="title"/>
          </p:nvPr>
        </p:nvSpPr>
        <p:spPr/>
        <p:txBody>
          <a:bodyPr/>
          <a:lstStyle/>
          <a:p>
            <a:r>
              <a:rPr lang="en-US" dirty="0" smtClean="0"/>
              <a:t>Review </a:t>
            </a:r>
            <a:r>
              <a:rPr lang="en-US" dirty="0" smtClean="0">
                <a:sym typeface="Wingdings"/>
              </a:rPr>
              <a:t> </a:t>
            </a:r>
            <a:r>
              <a:rPr lang="en-US" dirty="0" smtClean="0"/>
              <a:t>Guidelines	</a:t>
            </a:r>
            <a:endParaRPr lang="en-US" dirty="0"/>
          </a:p>
        </p:txBody>
      </p:sp>
      <p:sp>
        <p:nvSpPr>
          <p:cNvPr id="4" name="Content Placeholder 3"/>
          <p:cNvSpPr>
            <a:spLocks noGrp="1"/>
          </p:cNvSpPr>
          <p:nvPr>
            <p:ph idx="1"/>
          </p:nvPr>
        </p:nvSpPr>
        <p:spPr/>
        <p:txBody>
          <a:bodyPr/>
          <a:lstStyle/>
          <a:p>
            <a:r>
              <a:rPr lang="en-US" dirty="0" smtClean="0"/>
              <a:t>Transfers</a:t>
            </a:r>
          </a:p>
          <a:p>
            <a:r>
              <a:rPr lang="en-US" dirty="0" smtClean="0"/>
              <a:t>Gait</a:t>
            </a:r>
          </a:p>
          <a:p>
            <a:r>
              <a:rPr lang="en-US" dirty="0" smtClean="0"/>
              <a:t>Endurance</a:t>
            </a:r>
          </a:p>
          <a:p>
            <a:r>
              <a:rPr lang="en-US" dirty="0" smtClean="0"/>
              <a:t>Skin Care</a:t>
            </a:r>
          </a:p>
          <a:p>
            <a:r>
              <a:rPr lang="en-US" dirty="0" smtClean="0"/>
              <a:t>Cognition/Mental health</a:t>
            </a:r>
            <a:endParaRPr lang="en-US" dirty="0"/>
          </a:p>
        </p:txBody>
      </p:sp>
      <p:sp>
        <p:nvSpPr>
          <p:cNvPr id="3" name="Footer Placeholder 2"/>
          <p:cNvSpPr>
            <a:spLocks noGrp="1"/>
          </p:cNvSpPr>
          <p:nvPr>
            <p:ph type="ftr" sz="quarter" idx="11"/>
          </p:nvPr>
        </p:nvSpPr>
        <p:spPr/>
        <p:txBody>
          <a:bodyPr/>
          <a:lstStyle/>
          <a:p>
            <a:endParaRPr lang="en-US" dirty="0"/>
          </a:p>
        </p:txBody>
      </p:sp>
      <p:pic>
        <p:nvPicPr>
          <p:cNvPr id="7" name="Picture 6" descr="1263250415_sara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872" y="3932238"/>
            <a:ext cx="2133600" cy="2133600"/>
          </a:xfrm>
          <a:prstGeom prst="rect">
            <a:avLst/>
          </a:prstGeom>
        </p:spPr>
      </p:pic>
      <p:pic>
        <p:nvPicPr>
          <p:cNvPr id="8" name="Picture 7" descr="ski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2598" y="4485641"/>
            <a:ext cx="2794000" cy="1859280"/>
          </a:xfrm>
          <a:prstGeom prst="rect">
            <a:avLst/>
          </a:prstGeom>
        </p:spPr>
      </p:pic>
    </p:spTree>
    <p:extLst>
      <p:ext uri="{BB962C8B-B14F-4D97-AF65-F5344CB8AC3E}">
        <p14:creationId xmlns:p14="http://schemas.microsoft.com/office/powerpoint/2010/main" val="39400129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9"/>
            <a:ext cx="8229600" cy="674592"/>
          </a:xfrm>
        </p:spPr>
        <p:txBody>
          <a:bodyPr>
            <a:normAutofit fontScale="90000"/>
          </a:bodyPr>
          <a:lstStyle/>
          <a:p>
            <a:r>
              <a:rPr lang="en-US" dirty="0" smtClean="0"/>
              <a:t>Flow Diagram</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986037"/>
              </p:ext>
            </p:extLst>
          </p:nvPr>
        </p:nvGraphicFramePr>
        <p:xfrm>
          <a:off x="2752529" y="188092"/>
          <a:ext cx="5650793" cy="6443667"/>
        </p:xfrm>
        <a:graphic>
          <a:graphicData uri="http://schemas.openxmlformats.org/presentationml/2006/ole">
            <mc:AlternateContent xmlns:mc="http://schemas.openxmlformats.org/markup-compatibility/2006">
              <mc:Choice xmlns:v="urn:schemas-microsoft-com:vml" Requires="v">
                <p:oleObj spid="_x0000_s2061" name="Document" r:id="rId4" imgW="6426200" imgH="7327900" progId="Word.Document.12">
                  <p:embed/>
                </p:oleObj>
              </mc:Choice>
              <mc:Fallback>
                <p:oleObj name="Document" r:id="rId4" imgW="6426200" imgH="7327900" progId="Word.Document.12">
                  <p:embed/>
                  <p:pic>
                    <p:nvPicPr>
                      <p:cNvPr id="0" name=""/>
                      <p:cNvPicPr/>
                      <p:nvPr/>
                    </p:nvPicPr>
                    <p:blipFill>
                      <a:blip r:embed="rId5"/>
                      <a:stretch>
                        <a:fillRect/>
                      </a:stretch>
                    </p:blipFill>
                    <p:spPr>
                      <a:xfrm>
                        <a:off x="2752529" y="188092"/>
                        <a:ext cx="5650793" cy="6443667"/>
                      </a:xfrm>
                      <a:prstGeom prst="rect">
                        <a:avLst/>
                      </a:prstGeom>
                    </p:spPr>
                  </p:pic>
                </p:oleObj>
              </mc:Fallback>
            </mc:AlternateContent>
          </a:graphicData>
        </a:graphic>
      </p:graphicFrame>
    </p:spTree>
    <p:extLst>
      <p:ext uri="{BB962C8B-B14F-4D97-AF65-F5344CB8AC3E}">
        <p14:creationId xmlns:p14="http://schemas.microsoft.com/office/powerpoint/2010/main" val="39643765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Amputee Clinic Brochure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07740613"/>
              </p:ext>
            </p:extLst>
          </p:nvPr>
        </p:nvGraphicFramePr>
        <p:xfrm>
          <a:off x="1185615" y="1417638"/>
          <a:ext cx="10056328" cy="4481118"/>
        </p:xfrm>
        <a:graphic>
          <a:graphicData uri="http://schemas.openxmlformats.org/presentationml/2006/ole">
            <mc:AlternateContent xmlns:mc="http://schemas.openxmlformats.org/markup-compatibility/2006">
              <mc:Choice xmlns:v="urn:schemas-microsoft-com:vml" Requires="v">
                <p:oleObj spid="_x0000_s3085" name="Document" r:id="rId4" imgW="14795500" imgH="6591300" progId="Word.Document.12">
                  <p:embed/>
                </p:oleObj>
              </mc:Choice>
              <mc:Fallback>
                <p:oleObj name="Document" r:id="rId4" imgW="14795500" imgH="6591300" progId="Word.Document.12">
                  <p:embed/>
                  <p:pic>
                    <p:nvPicPr>
                      <p:cNvPr id="0" name=""/>
                      <p:cNvPicPr/>
                      <p:nvPr/>
                    </p:nvPicPr>
                    <p:blipFill>
                      <a:blip r:embed="rId5"/>
                      <a:stretch>
                        <a:fillRect/>
                      </a:stretch>
                    </p:blipFill>
                    <p:spPr>
                      <a:xfrm>
                        <a:off x="1185615" y="1417638"/>
                        <a:ext cx="10056328" cy="4481118"/>
                      </a:xfrm>
                      <a:prstGeom prst="rect">
                        <a:avLst/>
                      </a:prstGeom>
                    </p:spPr>
                  </p:pic>
                </p:oleObj>
              </mc:Fallback>
            </mc:AlternateContent>
          </a:graphicData>
        </a:graphic>
      </p:graphicFrame>
      <p:cxnSp>
        <p:nvCxnSpPr>
          <p:cNvPr id="14" name="Straight Connector 13"/>
          <p:cNvCxnSpPr/>
          <p:nvPr/>
        </p:nvCxnSpPr>
        <p:spPr>
          <a:xfrm>
            <a:off x="846843" y="1339573"/>
            <a:ext cx="66485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509827" y="1339573"/>
            <a:ext cx="0" cy="47316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846844" y="6071188"/>
            <a:ext cx="666298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846843" y="1339573"/>
            <a:ext cx="1" cy="473161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48613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Picture 9"/>
          <p:cNvPicPr>
            <a:picLocks noChangeAspect="1"/>
          </p:cNvPicPr>
          <p:nvPr/>
        </p:nvPicPr>
        <p:blipFill>
          <a:blip r:embed="rId3"/>
          <a:stretch>
            <a:fillRect/>
          </a:stretch>
        </p:blipFill>
        <p:spPr>
          <a:xfrm>
            <a:off x="5641431" y="362837"/>
            <a:ext cx="2954341" cy="6858000"/>
          </a:xfrm>
          <a:prstGeom prst="rect">
            <a:avLst/>
          </a:prstGeom>
        </p:spPr>
      </p:pic>
      <p:sp>
        <p:nvSpPr>
          <p:cNvPr id="11" name="Text Box 47"/>
          <p:cNvSpPr txBox="1"/>
          <p:nvPr/>
        </p:nvSpPr>
        <p:spPr>
          <a:xfrm>
            <a:off x="274320" y="274638"/>
            <a:ext cx="2688965" cy="6912927"/>
          </a:xfrm>
          <a:prstGeom prst="rect">
            <a:avLst/>
          </a:prstGeom>
          <a:noFill/>
          <a:ln>
            <a:noFill/>
          </a:ln>
          <a:effectLst/>
          <a:extLst>
            <a:ext uri="{C572A759-6A51-4108-AA02-DFA0A04FC94B}">
              <ma14:wrappingTextBoxFlag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1000"/>
              </a:spcAft>
            </a:pPr>
            <a:r>
              <a:rPr lang="en-US" sz="1300" dirty="0">
                <a:effectLst/>
                <a:latin typeface="Calibri"/>
                <a:ea typeface="ＭＳ 明朝"/>
                <a:cs typeface="Times New Roman"/>
              </a:rPr>
              <a:t>Amputee Clinic is for veterans who have undergone lower limb amputation surgery and are ready to be assessed for whether they meet the requirements to try an artificial limb called a prosthetic limb.     </a:t>
            </a:r>
            <a:endParaRPr lang="en-US" sz="1300" dirty="0">
              <a:effectLst/>
              <a:ea typeface="ＭＳ 明朝"/>
              <a:cs typeface="Times New Roman"/>
            </a:endParaRPr>
          </a:p>
          <a:p>
            <a:pPr marL="0" marR="0" algn="just">
              <a:spcBef>
                <a:spcPts val="0"/>
              </a:spcBef>
              <a:spcAft>
                <a:spcPts val="1000"/>
              </a:spcAft>
            </a:pPr>
            <a:r>
              <a:rPr lang="en-US" sz="1300" dirty="0">
                <a:effectLst/>
                <a:latin typeface="Calibri"/>
                <a:ea typeface="ＭＳ 明朝"/>
                <a:cs typeface="Times New Roman"/>
              </a:rPr>
              <a:t>The Amputee Clinic team includes a </a:t>
            </a:r>
            <a:r>
              <a:rPr lang="en-US" sz="1300" b="1" dirty="0">
                <a:effectLst/>
                <a:latin typeface="Calibri"/>
                <a:ea typeface="ＭＳ 明朝"/>
                <a:cs typeface="Times New Roman"/>
              </a:rPr>
              <a:t>physiatrist</a:t>
            </a:r>
            <a:r>
              <a:rPr lang="en-US" sz="1300" dirty="0">
                <a:effectLst/>
                <a:latin typeface="Calibri"/>
                <a:ea typeface="ＭＳ 明朝"/>
                <a:cs typeface="Times New Roman"/>
              </a:rPr>
              <a:t> (medical doctor who specializes in treating illnesses that affect how we move), several </a:t>
            </a:r>
            <a:r>
              <a:rPr lang="en-US" sz="1300" b="1" dirty="0" err="1">
                <a:effectLst/>
                <a:latin typeface="Calibri"/>
                <a:ea typeface="ＭＳ 明朝"/>
                <a:cs typeface="Times New Roman"/>
              </a:rPr>
              <a:t>prosthetists</a:t>
            </a:r>
            <a:r>
              <a:rPr lang="en-US" sz="1300" dirty="0">
                <a:effectLst/>
                <a:latin typeface="Calibri"/>
                <a:ea typeface="ＭＳ 明朝"/>
                <a:cs typeface="Times New Roman"/>
              </a:rPr>
              <a:t> (specialists who make the prosthetic limb), and a </a:t>
            </a:r>
            <a:r>
              <a:rPr lang="en-US" sz="1300" b="1" dirty="0">
                <a:effectLst/>
                <a:latin typeface="Calibri"/>
                <a:ea typeface="ＭＳ 明朝"/>
                <a:cs typeface="Times New Roman"/>
              </a:rPr>
              <a:t>physical or </a:t>
            </a:r>
            <a:r>
              <a:rPr lang="en-US" sz="1300" b="1" dirty="0" err="1">
                <a:effectLst/>
                <a:latin typeface="Calibri"/>
                <a:ea typeface="ＭＳ 明朝"/>
                <a:cs typeface="Times New Roman"/>
              </a:rPr>
              <a:t>kinesio</a:t>
            </a:r>
            <a:r>
              <a:rPr lang="en-US" sz="1300" b="1" dirty="0">
                <a:effectLst/>
                <a:latin typeface="Calibri"/>
                <a:ea typeface="ＭＳ 明朝"/>
                <a:cs typeface="Times New Roman"/>
              </a:rPr>
              <a:t> therapist</a:t>
            </a:r>
            <a:r>
              <a:rPr lang="en-US" sz="1300" dirty="0">
                <a:effectLst/>
                <a:latin typeface="Calibri"/>
                <a:ea typeface="ＭＳ 明朝"/>
                <a:cs typeface="Times New Roman"/>
              </a:rPr>
              <a:t>.</a:t>
            </a:r>
            <a:endParaRPr lang="en-US" sz="1300" dirty="0">
              <a:effectLst/>
              <a:ea typeface="ＭＳ 明朝"/>
              <a:cs typeface="Times New Roman"/>
            </a:endParaRPr>
          </a:p>
          <a:p>
            <a:pPr marL="0" marR="0" algn="just">
              <a:spcBef>
                <a:spcPts val="0"/>
              </a:spcBef>
              <a:spcAft>
                <a:spcPts val="1000"/>
              </a:spcAft>
            </a:pPr>
            <a:r>
              <a:rPr lang="en-US" sz="1300" dirty="0">
                <a:effectLst/>
                <a:latin typeface="Calibri"/>
                <a:ea typeface="ＭＳ 明朝"/>
                <a:cs typeface="Times New Roman"/>
              </a:rPr>
              <a:t>The purpose of this clinic is to determine if the veteran will be able to care for their existing limb, the prosthetic limb, and be able to use the prosthetic limb safely.  </a:t>
            </a:r>
            <a:endParaRPr lang="en-US" sz="1300" dirty="0">
              <a:effectLst/>
              <a:ea typeface="ＭＳ 明朝"/>
              <a:cs typeface="Times New Roman"/>
            </a:endParaRPr>
          </a:p>
          <a:p>
            <a:pPr marL="0" marR="0" algn="just">
              <a:spcBef>
                <a:spcPts val="0"/>
              </a:spcBef>
              <a:spcAft>
                <a:spcPts val="1000"/>
              </a:spcAft>
            </a:pPr>
            <a:r>
              <a:rPr lang="en-US" sz="1300" dirty="0">
                <a:effectLst/>
                <a:latin typeface="Calibri"/>
                <a:ea typeface="ＭＳ 明朝"/>
                <a:cs typeface="Times New Roman"/>
              </a:rPr>
              <a:t>The physiatrist will assess your general health, strength, skin care, and the sensation in your lower leg.   </a:t>
            </a:r>
            <a:endParaRPr lang="en-US" sz="1300" dirty="0">
              <a:effectLst/>
              <a:ea typeface="ＭＳ 明朝"/>
              <a:cs typeface="Times New Roman"/>
            </a:endParaRPr>
          </a:p>
          <a:p>
            <a:pPr marL="0" marR="0" algn="just">
              <a:spcBef>
                <a:spcPts val="0"/>
              </a:spcBef>
              <a:spcAft>
                <a:spcPts val="1000"/>
              </a:spcAft>
            </a:pPr>
            <a:r>
              <a:rPr lang="en-US" sz="1300" dirty="0">
                <a:effectLst/>
                <a:latin typeface="Calibri"/>
                <a:ea typeface="ＭＳ 明朝"/>
                <a:cs typeface="Times New Roman"/>
              </a:rPr>
              <a:t>The therapist will assess your activity tolerance, range of motion and your ability to correctly follow directions.</a:t>
            </a:r>
            <a:endParaRPr lang="en-US" sz="1300" dirty="0">
              <a:effectLst/>
              <a:ea typeface="ＭＳ 明朝"/>
              <a:cs typeface="Times New Roman"/>
            </a:endParaRPr>
          </a:p>
          <a:p>
            <a:pPr marL="0" marR="0" algn="just">
              <a:spcBef>
                <a:spcPts val="0"/>
              </a:spcBef>
              <a:spcAft>
                <a:spcPts val="1000"/>
              </a:spcAft>
            </a:pPr>
            <a:r>
              <a:rPr lang="en-US" sz="1300" dirty="0">
                <a:effectLst/>
                <a:latin typeface="Calibri"/>
                <a:ea typeface="ＭＳ 明朝"/>
                <a:cs typeface="Times New Roman"/>
              </a:rPr>
              <a:t>The </a:t>
            </a:r>
            <a:r>
              <a:rPr lang="en-US" sz="1300" dirty="0" err="1">
                <a:effectLst/>
                <a:latin typeface="Calibri"/>
                <a:ea typeface="ＭＳ 明朝"/>
                <a:cs typeface="Times New Roman"/>
              </a:rPr>
              <a:t>prosthetist</a:t>
            </a:r>
            <a:r>
              <a:rPr lang="en-US" sz="1300" dirty="0">
                <a:effectLst/>
                <a:latin typeface="Calibri"/>
                <a:ea typeface="ＭＳ 明朝"/>
                <a:cs typeface="Times New Roman"/>
              </a:rPr>
              <a:t> will help decide what prosthetic limb is best suited for your abilities.    </a:t>
            </a:r>
            <a:endParaRPr lang="en-US" sz="1300" dirty="0">
              <a:effectLst/>
              <a:ea typeface="ＭＳ 明朝"/>
              <a:cs typeface="Times New Roman"/>
            </a:endParaRPr>
          </a:p>
          <a:p>
            <a:pPr marL="0" marR="0">
              <a:spcBef>
                <a:spcPts val="0"/>
              </a:spcBef>
              <a:spcAft>
                <a:spcPts val="1000"/>
              </a:spcAft>
            </a:pPr>
            <a:r>
              <a:rPr lang="en-US" sz="1300" dirty="0">
                <a:effectLst/>
                <a:latin typeface="Calibri"/>
                <a:ea typeface="ＭＳ 明朝"/>
                <a:cs typeface="Times New Roman"/>
              </a:rPr>
              <a:t> </a:t>
            </a:r>
            <a:endParaRPr lang="en-US" sz="1300" dirty="0">
              <a:effectLst/>
              <a:ea typeface="ＭＳ 明朝"/>
              <a:cs typeface="Times New Roman"/>
            </a:endParaRPr>
          </a:p>
          <a:p>
            <a:pPr marL="0" marR="0">
              <a:spcBef>
                <a:spcPts val="0"/>
              </a:spcBef>
              <a:spcAft>
                <a:spcPts val="1000"/>
              </a:spcAft>
            </a:pPr>
            <a:r>
              <a:rPr lang="en-US" sz="1350" dirty="0">
                <a:effectLst/>
                <a:latin typeface="Calibri"/>
                <a:ea typeface="ＭＳ 明朝"/>
                <a:cs typeface="Times New Roman"/>
              </a:rPr>
              <a:t> </a:t>
            </a:r>
            <a:endParaRPr lang="en-US" sz="1200" dirty="0">
              <a:effectLst/>
              <a:ea typeface="ＭＳ 明朝"/>
              <a:cs typeface="Times New Roman"/>
            </a:endParaRPr>
          </a:p>
          <a:p>
            <a:pPr marL="0" marR="0">
              <a:spcBef>
                <a:spcPts val="0"/>
              </a:spcBef>
              <a:spcAft>
                <a:spcPts val="1000"/>
              </a:spcAft>
            </a:pPr>
            <a:r>
              <a:rPr lang="en-US" sz="1350" dirty="0">
                <a:effectLst/>
                <a:ea typeface="ＭＳ 明朝"/>
                <a:cs typeface="Times New Roman"/>
              </a:rPr>
              <a:t> </a:t>
            </a:r>
            <a:endParaRPr lang="en-US" sz="1200" dirty="0">
              <a:effectLst/>
              <a:ea typeface="ＭＳ 明朝"/>
              <a:cs typeface="Times New Roman"/>
            </a:endParaRPr>
          </a:p>
        </p:txBody>
      </p:sp>
      <p:sp>
        <p:nvSpPr>
          <p:cNvPr id="12" name="Text Box 48"/>
          <p:cNvSpPr txBox="1"/>
          <p:nvPr/>
        </p:nvSpPr>
        <p:spPr>
          <a:xfrm>
            <a:off x="3010535" y="3534093"/>
            <a:ext cx="3060700" cy="2324100"/>
          </a:xfrm>
          <a:prstGeom prst="rect">
            <a:avLst/>
          </a:prstGeom>
          <a:noFill/>
          <a:ln>
            <a:noFill/>
          </a:ln>
          <a:effectLst/>
          <a:extLst>
            <a:ext uri="{C572A759-6A51-4108-AA02-DFA0A04FC94B}">
              <ma14:wrappingTextBoxFlag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1000"/>
              </a:spcAft>
            </a:pPr>
            <a:r>
              <a:rPr lang="en-US" sz="1600">
                <a:effectLst/>
                <a:ea typeface="ＭＳ 明朝"/>
                <a:cs typeface="Times New Roman"/>
              </a:rPr>
              <a:t> </a:t>
            </a:r>
            <a:endParaRPr lang="en-US" sz="1200">
              <a:effectLst/>
              <a:ea typeface="ＭＳ 明朝"/>
              <a:cs typeface="Times New Roman"/>
            </a:endParaRPr>
          </a:p>
        </p:txBody>
      </p:sp>
      <p:sp>
        <p:nvSpPr>
          <p:cNvPr id="13" name="Text Box 49"/>
          <p:cNvSpPr txBox="1"/>
          <p:nvPr/>
        </p:nvSpPr>
        <p:spPr>
          <a:xfrm>
            <a:off x="3010535" y="274638"/>
            <a:ext cx="2883535" cy="6057900"/>
          </a:xfrm>
          <a:prstGeom prst="rect">
            <a:avLst/>
          </a:prstGeom>
          <a:noFill/>
          <a:ln>
            <a:noFill/>
          </a:ln>
          <a:effectLst/>
          <a:extLst>
            <a:ext uri="{C572A759-6A51-4108-AA02-DFA0A04FC94B}">
              <ma14:wrappingTextBoxFlag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1350" b="1" u="sng" dirty="0">
                <a:effectLst/>
                <a:latin typeface="Calibri"/>
                <a:ea typeface="ＭＳ 明朝"/>
                <a:cs typeface="Times New Roman"/>
              </a:rPr>
              <a:t>Guidelines for Approval</a:t>
            </a:r>
            <a:endParaRPr lang="en-US" sz="1200" dirty="0">
              <a:effectLst/>
              <a:ea typeface="ＭＳ 明朝"/>
              <a:cs typeface="Times New Roman"/>
            </a:endParaRPr>
          </a:p>
          <a:p>
            <a:pPr marL="342900" marR="0" lvl="0" indent="-342900" algn="just">
              <a:spcBef>
                <a:spcPts val="0"/>
              </a:spcBef>
              <a:spcAft>
                <a:spcPts val="0"/>
              </a:spcAft>
              <a:buFont typeface="Symbol"/>
              <a:buChar char=""/>
              <a:tabLst>
                <a:tab pos="182880" algn="l"/>
              </a:tabLst>
            </a:pPr>
            <a:r>
              <a:rPr lang="en-US" sz="1350" u="sng" dirty="0">
                <a:effectLst/>
                <a:latin typeface="Calibri"/>
                <a:ea typeface="ＭＳ 明朝"/>
                <a:cs typeface="Times New Roman"/>
              </a:rPr>
              <a:t>Transfers</a:t>
            </a:r>
            <a:r>
              <a:rPr lang="en-US" sz="1350" dirty="0">
                <a:effectLst/>
                <a:latin typeface="Calibri"/>
                <a:ea typeface="ＭＳ 明朝"/>
                <a:cs typeface="Times New Roman"/>
              </a:rPr>
              <a:t>:  able to stand up from a chair without help.  </a:t>
            </a:r>
            <a:endParaRPr lang="en-US" sz="1200" dirty="0">
              <a:effectLst/>
              <a:ea typeface="ＭＳ 明朝"/>
              <a:cs typeface="Times New Roman"/>
            </a:endParaRPr>
          </a:p>
          <a:p>
            <a:pPr marL="114300" marR="0" algn="just">
              <a:spcBef>
                <a:spcPts val="0"/>
              </a:spcBef>
              <a:spcAft>
                <a:spcPts val="0"/>
              </a:spcAft>
            </a:pPr>
            <a:r>
              <a:rPr lang="en-US" sz="1350" dirty="0">
                <a:effectLst/>
                <a:latin typeface="Calibri"/>
                <a:ea typeface="ＭＳ 明朝"/>
                <a:cs typeface="Times New Roman"/>
              </a:rPr>
              <a:t> </a:t>
            </a:r>
            <a:endParaRPr lang="en-US" sz="1200" dirty="0">
              <a:effectLst/>
              <a:ea typeface="ＭＳ 明朝"/>
              <a:cs typeface="Times New Roman"/>
            </a:endParaRPr>
          </a:p>
          <a:p>
            <a:pPr marL="342900" marR="0" lvl="0" indent="-342900" algn="just">
              <a:spcBef>
                <a:spcPts val="0"/>
              </a:spcBef>
              <a:spcAft>
                <a:spcPts val="0"/>
              </a:spcAft>
              <a:buFont typeface="Symbol"/>
              <a:buChar char=""/>
              <a:tabLst>
                <a:tab pos="182880" algn="l"/>
              </a:tabLst>
            </a:pPr>
            <a:r>
              <a:rPr lang="en-US" sz="1350" u="sng" dirty="0">
                <a:effectLst/>
                <a:latin typeface="Calibri"/>
                <a:ea typeface="ＭＳ 明朝"/>
                <a:cs typeface="Times New Roman"/>
              </a:rPr>
              <a:t>Gait:</a:t>
            </a:r>
            <a:r>
              <a:rPr lang="en-US" sz="1350" dirty="0">
                <a:effectLst/>
                <a:latin typeface="Calibri"/>
                <a:ea typeface="ＭＳ 明朝"/>
                <a:cs typeface="Times New Roman"/>
              </a:rPr>
              <a:t>  able to walk with a walker for at least 20 feet with limited help.</a:t>
            </a:r>
            <a:endParaRPr lang="en-US" sz="1200" dirty="0">
              <a:effectLst/>
              <a:ea typeface="ＭＳ 明朝"/>
              <a:cs typeface="Times New Roman"/>
            </a:endParaRPr>
          </a:p>
          <a:p>
            <a:pPr marL="114300" marR="0" algn="just">
              <a:spcBef>
                <a:spcPts val="0"/>
              </a:spcBef>
              <a:spcAft>
                <a:spcPts val="0"/>
              </a:spcAft>
            </a:pPr>
            <a:r>
              <a:rPr lang="en-US" sz="1350" u="none" strike="noStrike" dirty="0">
                <a:effectLst/>
                <a:latin typeface="Calibri"/>
                <a:ea typeface="ＭＳ 明朝"/>
                <a:cs typeface="Times New Roman"/>
              </a:rPr>
              <a:t> </a:t>
            </a:r>
            <a:endParaRPr lang="en-US" sz="1200" dirty="0">
              <a:effectLst/>
              <a:ea typeface="ＭＳ 明朝"/>
              <a:cs typeface="Times New Roman"/>
            </a:endParaRPr>
          </a:p>
          <a:p>
            <a:pPr marL="342900" marR="0" lvl="0" indent="-342900" algn="just">
              <a:spcBef>
                <a:spcPts val="0"/>
              </a:spcBef>
              <a:spcAft>
                <a:spcPts val="0"/>
              </a:spcAft>
              <a:buFont typeface="Symbol"/>
              <a:buChar char=""/>
              <a:tabLst>
                <a:tab pos="182880" algn="l"/>
              </a:tabLst>
            </a:pPr>
            <a:r>
              <a:rPr lang="en-US" sz="1350" u="sng" dirty="0">
                <a:effectLst/>
                <a:latin typeface="Calibri"/>
                <a:ea typeface="ＭＳ 明朝"/>
                <a:cs typeface="Times New Roman"/>
              </a:rPr>
              <a:t>Endurance</a:t>
            </a:r>
            <a:r>
              <a:rPr lang="en-US" sz="1350" dirty="0">
                <a:effectLst/>
                <a:latin typeface="Calibri"/>
                <a:ea typeface="ＭＳ 明朝"/>
                <a:cs typeface="Times New Roman"/>
              </a:rPr>
              <a:t>: able to stand with a walker for 5 minutes without sitting. </a:t>
            </a:r>
            <a:endParaRPr lang="en-US" sz="1200" dirty="0">
              <a:effectLst/>
              <a:ea typeface="ＭＳ 明朝"/>
              <a:cs typeface="Times New Roman"/>
            </a:endParaRPr>
          </a:p>
          <a:p>
            <a:pPr marL="114300" marR="0" algn="just">
              <a:spcBef>
                <a:spcPts val="0"/>
              </a:spcBef>
              <a:spcAft>
                <a:spcPts val="0"/>
              </a:spcAft>
            </a:pPr>
            <a:r>
              <a:rPr lang="en-US" sz="1350" u="none" strike="noStrike" dirty="0">
                <a:effectLst/>
                <a:latin typeface="Calibri"/>
                <a:ea typeface="ＭＳ 明朝"/>
                <a:cs typeface="Times New Roman"/>
              </a:rPr>
              <a:t> </a:t>
            </a:r>
            <a:endParaRPr lang="en-US" sz="1200" dirty="0">
              <a:effectLst/>
              <a:ea typeface="ＭＳ 明朝"/>
              <a:cs typeface="Times New Roman"/>
            </a:endParaRPr>
          </a:p>
          <a:p>
            <a:pPr marL="342900" marR="0" lvl="0" indent="-342900" algn="just">
              <a:spcBef>
                <a:spcPts val="0"/>
              </a:spcBef>
              <a:spcAft>
                <a:spcPts val="0"/>
              </a:spcAft>
              <a:buFont typeface="Symbol"/>
              <a:buChar char=""/>
              <a:tabLst>
                <a:tab pos="182880" algn="l"/>
              </a:tabLst>
            </a:pPr>
            <a:r>
              <a:rPr lang="en-US" sz="1350" u="sng" dirty="0">
                <a:effectLst/>
                <a:latin typeface="Calibri"/>
                <a:ea typeface="ＭＳ 明朝"/>
                <a:cs typeface="Times New Roman"/>
              </a:rPr>
              <a:t>Skin care</a:t>
            </a:r>
            <a:r>
              <a:rPr lang="en-US" sz="1350" dirty="0">
                <a:effectLst/>
                <a:latin typeface="Calibri"/>
                <a:ea typeface="ＭＳ 明朝"/>
                <a:cs typeface="Times New Roman"/>
              </a:rPr>
              <a:t>:  no wounds on either leg. </a:t>
            </a:r>
            <a:endParaRPr lang="en-US" sz="1200" dirty="0">
              <a:effectLst/>
              <a:ea typeface="ＭＳ 明朝"/>
              <a:cs typeface="Times New Roman"/>
            </a:endParaRPr>
          </a:p>
          <a:p>
            <a:pPr marL="114300" marR="0" algn="just">
              <a:spcBef>
                <a:spcPts val="0"/>
              </a:spcBef>
              <a:spcAft>
                <a:spcPts val="0"/>
              </a:spcAft>
            </a:pPr>
            <a:r>
              <a:rPr lang="en-US" sz="1350" u="none" strike="noStrike" dirty="0">
                <a:effectLst/>
                <a:latin typeface="Calibri"/>
                <a:ea typeface="ＭＳ 明朝"/>
                <a:cs typeface="Times New Roman"/>
              </a:rPr>
              <a:t> </a:t>
            </a:r>
            <a:endParaRPr lang="en-US" sz="1200" dirty="0">
              <a:effectLst/>
              <a:ea typeface="ＭＳ 明朝"/>
              <a:cs typeface="Times New Roman"/>
            </a:endParaRPr>
          </a:p>
          <a:p>
            <a:pPr marL="342900" marR="0" lvl="0" indent="-342900" algn="just">
              <a:spcBef>
                <a:spcPts val="0"/>
              </a:spcBef>
              <a:spcAft>
                <a:spcPts val="1000"/>
              </a:spcAft>
              <a:buFont typeface="Symbol"/>
              <a:buChar char=""/>
              <a:tabLst>
                <a:tab pos="182880" algn="l"/>
              </a:tabLst>
            </a:pPr>
            <a:r>
              <a:rPr lang="en-US" sz="1350" u="sng" dirty="0">
                <a:effectLst/>
                <a:latin typeface="Calibri"/>
                <a:ea typeface="ＭＳ 明朝"/>
                <a:cs typeface="Times New Roman"/>
              </a:rPr>
              <a:t>Mental health</a:t>
            </a:r>
            <a:r>
              <a:rPr lang="en-US" sz="1350" dirty="0">
                <a:effectLst/>
                <a:latin typeface="Calibri"/>
                <a:ea typeface="ＭＳ 明朝"/>
                <a:cs typeface="Times New Roman"/>
              </a:rPr>
              <a:t>: able to follow instructions that have multiple steps.  A brief mental health assessment may be needed.</a:t>
            </a:r>
            <a:endParaRPr lang="en-US" sz="1200" dirty="0">
              <a:effectLst/>
              <a:ea typeface="ＭＳ 明朝"/>
              <a:cs typeface="Times New Roman"/>
            </a:endParaRPr>
          </a:p>
          <a:p>
            <a:pPr marL="0" marR="0">
              <a:spcBef>
                <a:spcPts val="0"/>
              </a:spcBef>
              <a:spcAft>
                <a:spcPts val="1000"/>
              </a:spcAft>
            </a:pPr>
            <a:r>
              <a:rPr lang="en-US" sz="1400" dirty="0">
                <a:effectLst/>
                <a:latin typeface="Calibri"/>
                <a:ea typeface="ＭＳ 明朝"/>
                <a:cs typeface="Times New Roman"/>
              </a:rPr>
              <a:t> </a:t>
            </a:r>
            <a:endParaRPr lang="en-US" sz="1200" dirty="0">
              <a:effectLst/>
              <a:ea typeface="ＭＳ 明朝"/>
              <a:cs typeface="Times New Roman"/>
            </a:endParaRPr>
          </a:p>
        </p:txBody>
      </p:sp>
      <p:sp>
        <p:nvSpPr>
          <p:cNvPr id="14" name="Text Box 50"/>
          <p:cNvSpPr txBox="1"/>
          <p:nvPr/>
        </p:nvSpPr>
        <p:spPr>
          <a:xfrm>
            <a:off x="6182360" y="274638"/>
            <a:ext cx="2570361" cy="6210300"/>
          </a:xfrm>
          <a:prstGeom prst="rect">
            <a:avLst/>
          </a:prstGeom>
          <a:noFill/>
          <a:ln>
            <a:noFill/>
          </a:ln>
          <a:effectLst/>
          <a:extLst>
            <a:ext uri="{C572A759-6A51-4108-AA02-DFA0A04FC94B}">
              <ma14:wrappingTextBoxFlag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1350" b="1" u="sng" dirty="0">
                <a:effectLst/>
                <a:latin typeface="Calibri"/>
                <a:ea typeface="ＭＳ 明朝"/>
                <a:cs typeface="Times New Roman"/>
              </a:rPr>
              <a:t>Approved? Now what?</a:t>
            </a:r>
            <a:endParaRPr lang="en-US" sz="1200" dirty="0">
              <a:effectLst/>
              <a:ea typeface="ＭＳ 明朝"/>
              <a:cs typeface="Times New Roman"/>
            </a:endParaRPr>
          </a:p>
          <a:p>
            <a:pPr marL="0" marR="0" algn="just">
              <a:spcBef>
                <a:spcPts val="0"/>
              </a:spcBef>
              <a:spcAft>
                <a:spcPts val="1000"/>
              </a:spcAft>
            </a:pPr>
            <a:r>
              <a:rPr lang="en-US" sz="1350" dirty="0">
                <a:effectLst/>
                <a:latin typeface="Calibri"/>
                <a:ea typeface="ＭＳ 明朝"/>
                <a:cs typeface="Times New Roman"/>
              </a:rPr>
              <a:t>Once approved by the Amputee Clinic, you will be fitted with a prototype prosthetic limb called a </a:t>
            </a:r>
            <a:r>
              <a:rPr lang="en-US" sz="1350" b="1" dirty="0">
                <a:effectLst/>
                <a:latin typeface="Calibri"/>
                <a:ea typeface="ＭＳ 明朝"/>
                <a:cs typeface="Times New Roman"/>
              </a:rPr>
              <a:t>‘test socket’</a:t>
            </a:r>
            <a:r>
              <a:rPr lang="en-US" sz="1350" dirty="0">
                <a:effectLst/>
                <a:latin typeface="Calibri"/>
                <a:ea typeface="ＭＳ 明朝"/>
                <a:cs typeface="Times New Roman"/>
              </a:rPr>
              <a:t> specifically made to fit you. </a:t>
            </a:r>
            <a:endParaRPr lang="en-US" sz="1200" dirty="0">
              <a:effectLst/>
              <a:ea typeface="ＭＳ 明朝"/>
              <a:cs typeface="Times New Roman"/>
            </a:endParaRPr>
          </a:p>
          <a:p>
            <a:pPr marL="0" marR="0" algn="just">
              <a:spcBef>
                <a:spcPts val="0"/>
              </a:spcBef>
              <a:spcAft>
                <a:spcPts val="1000"/>
              </a:spcAft>
            </a:pPr>
            <a:r>
              <a:rPr lang="en-US" sz="1350" dirty="0">
                <a:effectLst/>
                <a:latin typeface="Calibri"/>
                <a:ea typeface="ＭＳ 明朝"/>
                <a:cs typeface="Times New Roman"/>
              </a:rPr>
              <a:t>You will be admitted to the </a:t>
            </a:r>
            <a:r>
              <a:rPr lang="en-US" sz="1350" b="1" dirty="0">
                <a:effectLst/>
                <a:latin typeface="Calibri"/>
                <a:ea typeface="ＭＳ 明朝"/>
                <a:cs typeface="Times New Roman"/>
              </a:rPr>
              <a:t>Community Living Center</a:t>
            </a:r>
            <a:r>
              <a:rPr lang="en-US" sz="1350" dirty="0">
                <a:effectLst/>
                <a:latin typeface="Calibri"/>
                <a:ea typeface="ＭＳ 明朝"/>
                <a:cs typeface="Times New Roman"/>
              </a:rPr>
              <a:t> (CLC) to learn how to safely use the prosthetic limb. </a:t>
            </a:r>
            <a:endParaRPr lang="en-US" sz="1200" dirty="0">
              <a:effectLst/>
              <a:ea typeface="ＭＳ 明朝"/>
              <a:cs typeface="Times New Roman"/>
            </a:endParaRPr>
          </a:p>
          <a:p>
            <a:pPr marL="0" marR="0" algn="just">
              <a:spcBef>
                <a:spcPts val="0"/>
              </a:spcBef>
              <a:spcAft>
                <a:spcPts val="1000"/>
              </a:spcAft>
            </a:pPr>
            <a:r>
              <a:rPr lang="en-US" sz="1350" dirty="0">
                <a:effectLst/>
                <a:latin typeface="Calibri"/>
                <a:ea typeface="ＭＳ 明朝"/>
                <a:cs typeface="Times New Roman"/>
              </a:rPr>
              <a:t>You will learn how to put on/take off the limb, how to walk, and how to manage changes in the skin and volume of the leg, which happens with walking. </a:t>
            </a:r>
            <a:endParaRPr lang="en-US" sz="1200" dirty="0">
              <a:effectLst/>
              <a:ea typeface="ＭＳ 明朝"/>
              <a:cs typeface="Times New Roman"/>
            </a:endParaRPr>
          </a:p>
          <a:p>
            <a:pPr marL="0" marR="0" algn="just">
              <a:spcBef>
                <a:spcPts val="0"/>
              </a:spcBef>
              <a:spcAft>
                <a:spcPts val="1000"/>
              </a:spcAft>
            </a:pPr>
            <a:r>
              <a:rPr lang="en-US" sz="1350" dirty="0">
                <a:effectLst/>
                <a:latin typeface="Calibri"/>
                <a:ea typeface="ＭＳ 明朝"/>
                <a:cs typeface="Times New Roman"/>
              </a:rPr>
              <a:t>During your stay at the CLC, the rehabilitation team will assess how well you are adjusting to the increased responsibilities of having a prosthetic limb.  </a:t>
            </a:r>
            <a:endParaRPr lang="en-US" sz="1200" dirty="0">
              <a:effectLst/>
              <a:ea typeface="ＭＳ 明朝"/>
              <a:cs typeface="Times New Roman"/>
            </a:endParaRPr>
          </a:p>
          <a:p>
            <a:pPr marL="0" marR="0" algn="just">
              <a:spcBef>
                <a:spcPts val="0"/>
              </a:spcBef>
              <a:spcAft>
                <a:spcPts val="1000"/>
              </a:spcAft>
            </a:pPr>
            <a:r>
              <a:rPr lang="en-US" sz="1350" dirty="0">
                <a:effectLst/>
                <a:latin typeface="Calibri"/>
                <a:ea typeface="ＭＳ 明朝"/>
                <a:cs typeface="Times New Roman"/>
              </a:rPr>
              <a:t>If you demonstrate you are able to handle these responsibilities, the test socket will be converted to a permanent socket before you discharge home.</a:t>
            </a:r>
            <a:endParaRPr lang="en-US" sz="1200" dirty="0">
              <a:effectLst/>
              <a:ea typeface="ＭＳ 明朝"/>
              <a:cs typeface="Times New Roman"/>
            </a:endParaRPr>
          </a:p>
          <a:p>
            <a:pPr marL="0" marR="0">
              <a:spcBef>
                <a:spcPts val="0"/>
              </a:spcBef>
              <a:spcAft>
                <a:spcPts val="1000"/>
              </a:spcAft>
            </a:pPr>
            <a:r>
              <a:rPr lang="en-US" sz="1350" dirty="0">
                <a:effectLst/>
                <a:latin typeface="Calibri"/>
                <a:ea typeface="ＭＳ 明朝"/>
                <a:cs typeface="Times New Roman"/>
              </a:rPr>
              <a:t> </a:t>
            </a:r>
            <a:endParaRPr lang="en-US" sz="1200" dirty="0">
              <a:effectLst/>
              <a:ea typeface="ＭＳ 明朝"/>
              <a:cs typeface="Times New Roman"/>
            </a:endParaRPr>
          </a:p>
          <a:p>
            <a:pPr marL="0" marR="0">
              <a:spcBef>
                <a:spcPts val="0"/>
              </a:spcBef>
              <a:spcAft>
                <a:spcPts val="1000"/>
              </a:spcAft>
            </a:pPr>
            <a:r>
              <a:rPr lang="en-US" sz="1350" dirty="0">
                <a:effectLst/>
                <a:latin typeface="Calibri"/>
                <a:ea typeface="ＭＳ 明朝"/>
                <a:cs typeface="Times New Roman"/>
              </a:rPr>
              <a:t> </a:t>
            </a:r>
            <a:endParaRPr lang="en-US" sz="1200" dirty="0">
              <a:effectLst/>
              <a:ea typeface="ＭＳ 明朝"/>
              <a:cs typeface="Times New Roman"/>
            </a:endParaRPr>
          </a:p>
          <a:p>
            <a:pPr marL="0" marR="0">
              <a:spcBef>
                <a:spcPts val="0"/>
              </a:spcBef>
              <a:spcAft>
                <a:spcPts val="1000"/>
              </a:spcAft>
            </a:pPr>
            <a:r>
              <a:rPr lang="en-US" sz="1350" dirty="0">
                <a:effectLst/>
                <a:latin typeface="Calibri"/>
                <a:ea typeface="ＭＳ 明朝"/>
                <a:cs typeface="Times New Roman"/>
              </a:rPr>
              <a:t> </a:t>
            </a:r>
            <a:endParaRPr lang="en-US" sz="1200" dirty="0">
              <a:effectLst/>
              <a:ea typeface="ＭＳ 明朝"/>
              <a:cs typeface="Times New Roman"/>
            </a:endParaRPr>
          </a:p>
          <a:p>
            <a:pPr marL="0" marR="0">
              <a:spcBef>
                <a:spcPts val="0"/>
              </a:spcBef>
              <a:spcAft>
                <a:spcPts val="1000"/>
              </a:spcAft>
            </a:pPr>
            <a:r>
              <a:rPr lang="en-US" sz="1350" dirty="0">
                <a:effectLst/>
                <a:latin typeface="Calibri"/>
                <a:ea typeface="ＭＳ 明朝"/>
                <a:cs typeface="Times New Roman"/>
              </a:rPr>
              <a:t> </a:t>
            </a:r>
            <a:endParaRPr lang="en-US" sz="1200" dirty="0">
              <a:effectLst/>
              <a:ea typeface="ＭＳ 明朝"/>
              <a:cs typeface="Times New Roman"/>
            </a:endParaRPr>
          </a:p>
          <a:p>
            <a:pPr marL="0" marR="0">
              <a:spcBef>
                <a:spcPts val="0"/>
              </a:spcBef>
              <a:spcAft>
                <a:spcPts val="1000"/>
              </a:spcAft>
            </a:pPr>
            <a:r>
              <a:rPr lang="en-US" sz="1350" dirty="0">
                <a:effectLst/>
                <a:latin typeface="Calibri"/>
                <a:ea typeface="ＭＳ 明朝"/>
                <a:cs typeface="Times New Roman"/>
              </a:rPr>
              <a:t> </a:t>
            </a:r>
            <a:endParaRPr lang="en-US" sz="1200" dirty="0">
              <a:effectLst/>
              <a:ea typeface="ＭＳ 明朝"/>
              <a:cs typeface="Times New Roman"/>
            </a:endParaRPr>
          </a:p>
        </p:txBody>
      </p:sp>
      <p:pic>
        <p:nvPicPr>
          <p:cNvPr id="15" name="Picture 14"/>
          <p:cNvPicPr/>
          <p:nvPr/>
        </p:nvPicPr>
        <p:blipFill rotWithShape="1">
          <a:blip r:embed="rId4">
            <a:extLst>
              <a:ext uri="{28A0092B-C50C-407E-A947-70E740481C1C}">
                <a14:useLocalDpi xmlns:a14="http://schemas.microsoft.com/office/drawing/2010/main" val="0"/>
              </a:ext>
            </a:extLst>
          </a:blip>
          <a:srcRect l="-3932" t="-5566" r="3932" b="5566"/>
          <a:stretch/>
        </p:blipFill>
        <p:spPr>
          <a:xfrm>
            <a:off x="3062491" y="4359088"/>
            <a:ext cx="2883535" cy="2254250"/>
          </a:xfrm>
          <a:prstGeom prst="rect">
            <a:avLst/>
          </a:prstGeom>
        </p:spPr>
      </p:pic>
    </p:spTree>
    <p:extLst>
      <p:ext uri="{BB962C8B-B14F-4D97-AF65-F5344CB8AC3E}">
        <p14:creationId xmlns:p14="http://schemas.microsoft.com/office/powerpoint/2010/main" val="1949151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descr="crewwalking-2-2.jpg"/>
          <p:cNvPicPr>
            <a:picLocks noGrp="1" noChangeAspect="1"/>
          </p:cNvPicPr>
          <p:nvPr>
            <p:ph idx="1"/>
          </p:nvPr>
        </p:nvPicPr>
        <p:blipFill>
          <a:blip r:embed="rId2">
            <a:extLst>
              <a:ext uri="{28A0092B-C50C-407E-A947-70E740481C1C}">
                <a14:useLocalDpi xmlns:a14="http://schemas.microsoft.com/office/drawing/2010/main" val="0"/>
              </a:ext>
            </a:extLst>
          </a:blip>
          <a:srcRect t="5414" b="5414"/>
          <a:stretch>
            <a:fillRect/>
          </a:stretch>
        </p:blipFill>
        <p:spPr/>
      </p:pic>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403236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Amputee Clinic?</a:t>
            </a:r>
            <a:endParaRPr lang="en-US" dirty="0"/>
          </a:p>
        </p:txBody>
      </p:sp>
      <p:sp>
        <p:nvSpPr>
          <p:cNvPr id="4" name="Content Placeholder 3"/>
          <p:cNvSpPr>
            <a:spLocks noGrp="1"/>
          </p:cNvSpPr>
          <p:nvPr>
            <p:ph idx="1"/>
          </p:nvPr>
        </p:nvSpPr>
        <p:spPr/>
        <p:txBody>
          <a:bodyPr/>
          <a:lstStyle/>
          <a:p>
            <a:r>
              <a:rPr lang="en-US" dirty="0" smtClean="0"/>
              <a:t>CGVAMC Clinic for Veterans to assess whether veteran meets requirements for a trial of a prosthetic (px) limb</a:t>
            </a:r>
          </a:p>
          <a:p>
            <a:r>
              <a:rPr lang="en-US" dirty="0" smtClean="0"/>
              <a:t>Physiatrist: general health, strength, skin</a:t>
            </a:r>
          </a:p>
          <a:p>
            <a:r>
              <a:rPr lang="en-US" dirty="0" smtClean="0"/>
              <a:t>Physical or </a:t>
            </a:r>
            <a:r>
              <a:rPr lang="en-US" dirty="0" err="1" smtClean="0"/>
              <a:t>kinesio</a:t>
            </a:r>
            <a:r>
              <a:rPr lang="en-US" dirty="0" smtClean="0"/>
              <a:t> therapist: activity tolerance, ROM, cognitive </a:t>
            </a:r>
          </a:p>
          <a:p>
            <a:r>
              <a:rPr lang="en-US" dirty="0" err="1" smtClean="0"/>
              <a:t>Prosthetist</a:t>
            </a:r>
            <a:r>
              <a:rPr lang="en-US" dirty="0" smtClean="0"/>
              <a:t>: makes recommendations for px</a:t>
            </a:r>
          </a:p>
          <a:p>
            <a:endParaRPr lang="en-US" dirty="0" smtClean="0"/>
          </a:p>
          <a:p>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972997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Amputee Clinic</a:t>
            </a:r>
            <a:endParaRPr lang="en-US" dirty="0"/>
          </a:p>
        </p:txBody>
      </p:sp>
      <p:sp>
        <p:nvSpPr>
          <p:cNvPr id="4" name="Content Placeholder 3"/>
          <p:cNvSpPr>
            <a:spLocks noGrp="1"/>
          </p:cNvSpPr>
          <p:nvPr>
            <p:ph idx="1"/>
          </p:nvPr>
        </p:nvSpPr>
        <p:spPr/>
        <p:txBody>
          <a:bodyPr>
            <a:normAutofit/>
          </a:bodyPr>
          <a:lstStyle/>
          <a:p>
            <a:r>
              <a:rPr lang="en-US" dirty="0" smtClean="0"/>
              <a:t>Previously:</a:t>
            </a:r>
          </a:p>
          <a:p>
            <a:pPr lvl="1"/>
            <a:r>
              <a:rPr lang="en-US" dirty="0" smtClean="0"/>
              <a:t> Medical assessment </a:t>
            </a:r>
          </a:p>
          <a:p>
            <a:pPr lvl="1"/>
            <a:r>
              <a:rPr lang="en-US" dirty="0" smtClean="0"/>
              <a:t> Issued px limb &amp; educated in px care and gait training @ (CLC</a:t>
            </a:r>
            <a:r>
              <a:rPr lang="en-US" dirty="0" smtClean="0"/>
              <a:t>)</a:t>
            </a:r>
          </a:p>
          <a:p>
            <a:pPr lvl="1"/>
            <a:endParaRPr lang="en-US" dirty="0" smtClean="0"/>
          </a:p>
          <a:p>
            <a:r>
              <a:rPr lang="en-US" dirty="0" smtClean="0"/>
              <a:t>Currently:</a:t>
            </a:r>
          </a:p>
          <a:p>
            <a:pPr lvl="1"/>
            <a:r>
              <a:rPr lang="en-US" dirty="0"/>
              <a:t>Medical </a:t>
            </a:r>
            <a:r>
              <a:rPr lang="en-US" dirty="0" smtClean="0"/>
              <a:t>assessment </a:t>
            </a:r>
          </a:p>
          <a:p>
            <a:pPr lvl="1"/>
            <a:r>
              <a:rPr lang="en-US" dirty="0" smtClean="0"/>
              <a:t>Rehabilitation assessment &amp; guidelines</a:t>
            </a:r>
          </a:p>
          <a:p>
            <a:pPr lvl="1"/>
            <a:r>
              <a:rPr lang="en-US" i="1" u="sng" dirty="0"/>
              <a:t>T</a:t>
            </a:r>
            <a:r>
              <a:rPr lang="en-US" i="1" u="sng" dirty="0" smtClean="0"/>
              <a:t>rial</a:t>
            </a:r>
            <a:r>
              <a:rPr lang="en-US" dirty="0" smtClean="0"/>
              <a:t> of px care and gait training (CLC)</a:t>
            </a:r>
          </a:p>
          <a:p>
            <a:pPr lvl="1"/>
            <a:r>
              <a:rPr lang="en-US" i="1" u="sng" dirty="0"/>
              <a:t>I</a:t>
            </a:r>
            <a:r>
              <a:rPr lang="en-US" i="1" u="sng" dirty="0" smtClean="0"/>
              <a:t>ssued</a:t>
            </a:r>
            <a:r>
              <a:rPr lang="en-US" dirty="0" smtClean="0"/>
              <a:t> px limb if able to demonstrate ability to handle increased responsibility</a:t>
            </a:r>
            <a:endParaRPr lang="en-US" i="1" u="sng"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872525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Amputee Clinic</a:t>
            </a:r>
            <a:endParaRPr lang="en-US" dirty="0"/>
          </a:p>
        </p:txBody>
      </p:sp>
      <p:sp>
        <p:nvSpPr>
          <p:cNvPr id="4" name="Content Placeholder 3"/>
          <p:cNvSpPr>
            <a:spLocks noGrp="1"/>
          </p:cNvSpPr>
          <p:nvPr>
            <p:ph idx="1"/>
          </p:nvPr>
        </p:nvSpPr>
        <p:spPr/>
        <p:txBody>
          <a:bodyPr>
            <a:normAutofit/>
          </a:bodyPr>
          <a:lstStyle/>
          <a:p>
            <a:r>
              <a:rPr lang="en-US" b="1" dirty="0" smtClean="0"/>
              <a:t>Transfers</a:t>
            </a:r>
          </a:p>
          <a:p>
            <a:pPr lvl="1"/>
            <a:r>
              <a:rPr lang="en-US" i="1" dirty="0" smtClean="0"/>
              <a:t>Stand up from chair without help</a:t>
            </a:r>
          </a:p>
          <a:p>
            <a:r>
              <a:rPr lang="en-US" b="1" dirty="0" smtClean="0"/>
              <a:t>Gait</a:t>
            </a:r>
          </a:p>
          <a:p>
            <a:pPr lvl="1"/>
            <a:r>
              <a:rPr lang="en-US" i="1" dirty="0" smtClean="0"/>
              <a:t>Walk with walker for &gt;20’ without help</a:t>
            </a:r>
          </a:p>
          <a:p>
            <a:r>
              <a:rPr lang="en-US" b="1" dirty="0" smtClean="0"/>
              <a:t>Endurance</a:t>
            </a:r>
          </a:p>
          <a:p>
            <a:pPr lvl="1"/>
            <a:r>
              <a:rPr lang="en-US" i="1" dirty="0" smtClean="0"/>
              <a:t>Stand with walker &gt;5 min without sitting</a:t>
            </a:r>
          </a:p>
          <a:p>
            <a:r>
              <a:rPr lang="en-US" b="1" dirty="0" smtClean="0"/>
              <a:t>Skin Care</a:t>
            </a:r>
          </a:p>
          <a:p>
            <a:pPr lvl="1"/>
            <a:r>
              <a:rPr lang="en-US" i="1" dirty="0" smtClean="0"/>
              <a:t>No wounds on either leg</a:t>
            </a:r>
          </a:p>
          <a:p>
            <a:r>
              <a:rPr lang="en-US" b="1" dirty="0" smtClean="0"/>
              <a:t>Mental Health</a:t>
            </a:r>
          </a:p>
          <a:p>
            <a:pPr lvl="1"/>
            <a:r>
              <a:rPr lang="en-US" i="1" dirty="0" smtClean="0"/>
              <a:t>Follow instructions with </a:t>
            </a:r>
            <a:r>
              <a:rPr lang="en-US" i="1" dirty="0" smtClean="0"/>
              <a:t>multiple </a:t>
            </a:r>
            <a:r>
              <a:rPr lang="en-US" i="1" dirty="0" smtClean="0"/>
              <a:t>steps</a:t>
            </a:r>
          </a:p>
          <a:p>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691273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cost 2016</a:t>
            </a:r>
            <a:endParaRPr lang="en-US" dirty="0"/>
          </a:p>
        </p:txBody>
      </p:sp>
      <p:sp>
        <p:nvSpPr>
          <p:cNvPr id="4" name="Content Placeholder 3"/>
          <p:cNvSpPr>
            <a:spLocks noGrp="1"/>
          </p:cNvSpPr>
          <p:nvPr>
            <p:ph idx="1"/>
          </p:nvPr>
        </p:nvSpPr>
        <p:spPr>
          <a:xfrm>
            <a:off x="1717319" y="1600200"/>
            <a:ext cx="5079800" cy="1069405"/>
          </a:xfrm>
        </p:spPr>
        <p:txBody>
          <a:bodyPr>
            <a:normAutofit fontScale="77500" lnSpcReduction="20000"/>
          </a:bodyPr>
          <a:lstStyle/>
          <a:p>
            <a:pPr marL="0" indent="0" algn="ctr">
              <a:buNone/>
            </a:pPr>
            <a:r>
              <a:rPr lang="en-US" sz="9600" dirty="0" smtClean="0"/>
              <a:t>$777,500</a:t>
            </a:r>
            <a:endParaRPr lang="en-US" sz="9600" dirty="0"/>
          </a:p>
        </p:txBody>
      </p:sp>
      <p:sp>
        <p:nvSpPr>
          <p:cNvPr id="3" name="Footer Placeholder 2"/>
          <p:cNvSpPr>
            <a:spLocks noGrp="1"/>
          </p:cNvSpPr>
          <p:nvPr>
            <p:ph type="ftr" sz="quarter" idx="11"/>
          </p:nvPr>
        </p:nvSpPr>
        <p:spPr/>
        <p:txBody>
          <a:bodyPr/>
          <a:lstStyle/>
          <a:p>
            <a:r>
              <a:rPr lang="en-US" smtClean="0"/>
              <a:t>CGVAMC, 2016</a:t>
            </a:r>
            <a:endParaRPr lang="en-US" dirty="0"/>
          </a:p>
        </p:txBody>
      </p:sp>
      <p:pic>
        <p:nvPicPr>
          <p:cNvPr id="5" name="Picture 4" descr="Seated soldier b_l TFA.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425" y="2669605"/>
            <a:ext cx="2336800" cy="3467100"/>
          </a:xfrm>
          <a:prstGeom prst="rect">
            <a:avLst/>
          </a:prstGeom>
        </p:spPr>
      </p:pic>
    </p:spTree>
    <p:extLst>
      <p:ext uri="{BB962C8B-B14F-4D97-AF65-F5344CB8AC3E}">
        <p14:creationId xmlns:p14="http://schemas.microsoft.com/office/powerpoint/2010/main" val="18227045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Estimated cost 2016</a:t>
            </a:r>
            <a:endParaRPr lang="en-US" dirty="0"/>
          </a:p>
        </p:txBody>
      </p:sp>
      <p:pic>
        <p:nvPicPr>
          <p:cNvPr id="5" name="Content Placeholder 4" descr="standing solider TFA.jpeg"/>
          <p:cNvPicPr>
            <a:picLocks noGrp="1" noChangeAspect="1"/>
          </p:cNvPicPr>
          <p:nvPr>
            <p:ph idx="1"/>
          </p:nvPr>
        </p:nvPicPr>
        <p:blipFill>
          <a:blip r:embed="rId3">
            <a:extLst>
              <a:ext uri="{28A0092B-C50C-407E-A947-70E740481C1C}">
                <a14:useLocalDpi xmlns:a14="http://schemas.microsoft.com/office/drawing/2010/main" val="0"/>
              </a:ext>
            </a:extLst>
          </a:blip>
          <a:srcRect l="-74841" r="-74841"/>
          <a:stretch>
            <a:fillRect/>
          </a:stretch>
        </p:blipFill>
        <p:spPr>
          <a:xfrm>
            <a:off x="-1148045" y="1688345"/>
            <a:ext cx="4993375" cy="3636321"/>
          </a:xfrm>
        </p:spPr>
      </p:pic>
      <p:sp>
        <p:nvSpPr>
          <p:cNvPr id="3" name="Footer Placeholder 2"/>
          <p:cNvSpPr>
            <a:spLocks noGrp="1"/>
          </p:cNvSpPr>
          <p:nvPr>
            <p:ph type="ftr" sz="quarter" idx="11"/>
          </p:nvPr>
        </p:nvSpPr>
        <p:spPr/>
        <p:txBody>
          <a:bodyPr/>
          <a:lstStyle/>
          <a:p>
            <a:r>
              <a:rPr lang="en-US" smtClean="0"/>
              <a:t>CGVAMC, 2016</a:t>
            </a:r>
            <a:endParaRPr lang="en-US" dirty="0"/>
          </a:p>
        </p:txBody>
      </p:sp>
      <p:sp>
        <p:nvSpPr>
          <p:cNvPr id="6" name="TextBox 5"/>
          <p:cNvSpPr txBox="1"/>
          <p:nvPr/>
        </p:nvSpPr>
        <p:spPr>
          <a:xfrm>
            <a:off x="2063670" y="1818219"/>
            <a:ext cx="6253498" cy="4647426"/>
          </a:xfrm>
          <a:prstGeom prst="rect">
            <a:avLst/>
          </a:prstGeom>
          <a:noFill/>
        </p:spPr>
        <p:txBody>
          <a:bodyPr wrap="square" rtlCol="0">
            <a:spAutoFit/>
          </a:bodyPr>
          <a:lstStyle/>
          <a:p>
            <a:pPr marL="571500" indent="-571500">
              <a:buFont typeface="Arial"/>
              <a:buChar char="•"/>
            </a:pPr>
            <a:r>
              <a:rPr lang="en-US" sz="3600" dirty="0" smtClean="0"/>
              <a:t>Average cost of a power WC = </a:t>
            </a:r>
            <a:r>
              <a:rPr lang="en-US" sz="3600" dirty="0" smtClean="0"/>
              <a:t>$4,000-$12,000/</a:t>
            </a:r>
            <a:r>
              <a:rPr lang="en-US" sz="3600" dirty="0" smtClean="0"/>
              <a:t>WC</a:t>
            </a:r>
          </a:p>
          <a:p>
            <a:endParaRPr lang="en-US" sz="4000" dirty="0" smtClean="0"/>
          </a:p>
          <a:p>
            <a:pPr marL="571500" indent="-571500">
              <a:buFont typeface="Arial"/>
              <a:buChar char="•"/>
            </a:pPr>
            <a:r>
              <a:rPr lang="en-US" sz="3600" dirty="0" smtClean="0"/>
              <a:t>Medical cost resulting from </a:t>
            </a:r>
            <a:r>
              <a:rPr lang="en-US" sz="3600" dirty="0" smtClean="0"/>
              <a:t>prolonged immobility </a:t>
            </a:r>
            <a:r>
              <a:rPr lang="en-US" sz="3600" dirty="0" smtClean="0"/>
              <a:t>(pneumonia, uncontrolled DM, pressure ulcer) = ?</a:t>
            </a:r>
          </a:p>
          <a:p>
            <a:pPr marL="571500" indent="-571500">
              <a:buFont typeface="Arial"/>
              <a:buChar char="•"/>
            </a:pPr>
            <a:endParaRPr lang="en-US" sz="4000" dirty="0"/>
          </a:p>
        </p:txBody>
      </p:sp>
    </p:spTree>
    <p:extLst>
      <p:ext uri="{BB962C8B-B14F-4D97-AF65-F5344CB8AC3E}">
        <p14:creationId xmlns:p14="http://schemas.microsoft.com/office/powerpoint/2010/main" val="40759581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Rehabilitation</a:t>
            </a:r>
            <a:endParaRPr lang="en-US" dirty="0"/>
          </a:p>
        </p:txBody>
      </p:sp>
      <p:sp>
        <p:nvSpPr>
          <p:cNvPr id="3" name="Content Placeholder 2"/>
          <p:cNvSpPr>
            <a:spLocks noGrp="1"/>
          </p:cNvSpPr>
          <p:nvPr>
            <p:ph idx="1"/>
          </p:nvPr>
        </p:nvSpPr>
        <p:spPr/>
        <p:txBody>
          <a:bodyPr>
            <a:normAutofit/>
          </a:bodyPr>
          <a:lstStyle/>
          <a:p>
            <a:r>
              <a:rPr lang="en-US" dirty="0"/>
              <a:t>Preoperative</a:t>
            </a:r>
          </a:p>
          <a:p>
            <a:r>
              <a:rPr lang="en-US" dirty="0"/>
              <a:t>Amputation surgery/dressing</a:t>
            </a:r>
          </a:p>
          <a:p>
            <a:r>
              <a:rPr lang="en-US" b="1" dirty="0"/>
              <a:t>Acute postsurgical</a:t>
            </a:r>
          </a:p>
          <a:p>
            <a:r>
              <a:rPr lang="en-US" b="1" dirty="0" err="1"/>
              <a:t>Preprosthetic</a:t>
            </a:r>
            <a:endParaRPr lang="en-US" b="1" dirty="0"/>
          </a:p>
          <a:p>
            <a:r>
              <a:rPr lang="en-US" dirty="0"/>
              <a:t>Prosthetic prescription/</a:t>
            </a:r>
            <a:r>
              <a:rPr lang="en-US" dirty="0" smtClean="0"/>
              <a:t>fabrication </a:t>
            </a:r>
            <a:r>
              <a:rPr lang="en-US" b="1" dirty="0" smtClean="0"/>
              <a:t>(Amputee Clinic)</a:t>
            </a:r>
            <a:endParaRPr lang="en-US" b="1" dirty="0"/>
          </a:p>
          <a:p>
            <a:r>
              <a:rPr lang="en-US" b="1" dirty="0"/>
              <a:t>Prosthetic training</a:t>
            </a:r>
          </a:p>
          <a:p>
            <a:r>
              <a:rPr lang="en-US" b="1" dirty="0"/>
              <a:t>Community integration</a:t>
            </a:r>
          </a:p>
          <a:p>
            <a:r>
              <a:rPr lang="en-US" dirty="0"/>
              <a:t>Vocational rehabilitation</a:t>
            </a:r>
          </a:p>
          <a:p>
            <a:r>
              <a:rPr lang="en-US" dirty="0"/>
              <a:t>Follow-up</a:t>
            </a:r>
          </a:p>
          <a:p>
            <a:endParaRPr lang="en-US" dirty="0"/>
          </a:p>
        </p:txBody>
      </p:sp>
      <p:sp>
        <p:nvSpPr>
          <p:cNvPr id="4" name="Footer Placeholder 3"/>
          <p:cNvSpPr>
            <a:spLocks noGrp="1"/>
          </p:cNvSpPr>
          <p:nvPr>
            <p:ph type="ftr" sz="quarter" idx="11"/>
          </p:nvPr>
        </p:nvSpPr>
        <p:spPr>
          <a:xfrm>
            <a:off x="970381" y="5896728"/>
            <a:ext cx="7106819" cy="711795"/>
          </a:xfrm>
        </p:spPr>
        <p:txBody>
          <a:bodyPr/>
          <a:lstStyle/>
          <a:p>
            <a:pPr algn="r"/>
            <a:r>
              <a:rPr lang="en-US" smtClean="0">
                <a:solidFill>
                  <a:schemeClr val="accent3">
                    <a:lumMod val="60000"/>
                    <a:lumOff val="40000"/>
                  </a:schemeClr>
                </a:solidFill>
              </a:rPr>
              <a:t>Esquenazi, A., &amp; DiGiacomo, R. (2001). Rehabilitation after amputation.</a:t>
            </a:r>
            <a:r>
              <a:rPr lang="en-US" i="1" smtClean="0">
                <a:solidFill>
                  <a:schemeClr val="accent3">
                    <a:lumMod val="60000"/>
                    <a:lumOff val="40000"/>
                  </a:schemeClr>
                </a:solidFill>
              </a:rPr>
              <a:t> Journal of the American Podiatric Medical Association, 91</a:t>
            </a:r>
            <a:r>
              <a:rPr lang="en-US" smtClean="0">
                <a:solidFill>
                  <a:schemeClr val="accent3">
                    <a:lumMod val="60000"/>
                    <a:lumOff val="40000"/>
                  </a:schemeClr>
                </a:solidFill>
              </a:rPr>
              <a:t>(1), 13-22 10p. </a:t>
            </a:r>
            <a:endParaRPr lang="en-US" dirty="0">
              <a:solidFill>
                <a:schemeClr val="accent3">
                  <a:lumMod val="60000"/>
                  <a:lumOff val="40000"/>
                </a:schemeClr>
              </a:solidFill>
            </a:endParaRPr>
          </a:p>
        </p:txBody>
      </p:sp>
    </p:spTree>
    <p:extLst>
      <p:ext uri="{BB962C8B-B14F-4D97-AF65-F5344CB8AC3E}">
        <p14:creationId xmlns:p14="http://schemas.microsoft.com/office/powerpoint/2010/main" val="37030627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Gailey</a:t>
            </a:r>
            <a:r>
              <a:rPr lang="en-US" dirty="0" smtClean="0"/>
              <a:t>, et al.  </a:t>
            </a:r>
            <a:r>
              <a:rPr lang="en-US" dirty="0" smtClean="0"/>
              <a:t>2002</a:t>
            </a:r>
            <a:endParaRPr lang="en-US" dirty="0"/>
          </a:p>
        </p:txBody>
      </p:sp>
      <p:sp>
        <p:nvSpPr>
          <p:cNvPr id="4" name="Content Placeholder 3"/>
          <p:cNvSpPr>
            <a:spLocks noGrp="1"/>
          </p:cNvSpPr>
          <p:nvPr>
            <p:ph idx="1"/>
          </p:nvPr>
        </p:nvSpPr>
        <p:spPr>
          <a:xfrm>
            <a:off x="609600" y="1505601"/>
            <a:ext cx="8153400" cy="4495800"/>
          </a:xfrm>
        </p:spPr>
        <p:txBody>
          <a:bodyPr>
            <a:normAutofit/>
          </a:bodyPr>
          <a:lstStyle/>
          <a:p>
            <a:pPr>
              <a:buFont typeface="Arial"/>
              <a:buChar char="•"/>
            </a:pPr>
            <a:r>
              <a:rPr lang="en-US" sz="2800" dirty="0" smtClean="0"/>
              <a:t>Amputee Mobility Predictor (AMP) </a:t>
            </a:r>
            <a:r>
              <a:rPr lang="mr-IN" sz="2800" dirty="0" smtClean="0"/>
              <a:t>–</a:t>
            </a:r>
            <a:r>
              <a:rPr lang="en-US" sz="2800" dirty="0" smtClean="0"/>
              <a:t> tool used to predict ability</a:t>
            </a:r>
          </a:p>
          <a:p>
            <a:pPr>
              <a:buFont typeface="Arial"/>
              <a:buChar char="•"/>
            </a:pPr>
            <a:endParaRPr lang="en-US" sz="2800" dirty="0"/>
          </a:p>
          <a:p>
            <a:pPr>
              <a:buFont typeface="Arial"/>
              <a:buChar char="•"/>
            </a:pPr>
            <a:r>
              <a:rPr lang="en-US" sz="2800" dirty="0" smtClean="0"/>
              <a:t>Inter-rater reliability = very good</a:t>
            </a:r>
          </a:p>
          <a:p>
            <a:pPr>
              <a:buFont typeface="Arial"/>
              <a:buChar char="•"/>
            </a:pPr>
            <a:r>
              <a:rPr lang="en-US" sz="2800" dirty="0" smtClean="0"/>
              <a:t>Intra-rater reliability = very good</a:t>
            </a:r>
          </a:p>
          <a:p>
            <a:pPr>
              <a:buFont typeface="Arial"/>
              <a:buChar char="•"/>
            </a:pPr>
            <a:r>
              <a:rPr lang="en-US" sz="2800" dirty="0" smtClean="0"/>
              <a:t>AMP = good construct validity, ‘readiness to ambulate’.  Comparable to 6-Minute Walk</a:t>
            </a:r>
          </a:p>
        </p:txBody>
      </p:sp>
      <p:sp>
        <p:nvSpPr>
          <p:cNvPr id="3" name="Footer Placeholder 2"/>
          <p:cNvSpPr>
            <a:spLocks noGrp="1"/>
          </p:cNvSpPr>
          <p:nvPr>
            <p:ph type="ftr" sz="quarter" idx="11"/>
          </p:nvPr>
        </p:nvSpPr>
        <p:spPr>
          <a:xfrm>
            <a:off x="316545" y="5920447"/>
            <a:ext cx="8156448" cy="678924"/>
          </a:xfrm>
        </p:spPr>
        <p:txBody>
          <a:bodyPr/>
          <a:lstStyle/>
          <a:p>
            <a:r>
              <a:rPr lang="en-US" dirty="0" err="1" smtClean="0"/>
              <a:t>Gailey</a:t>
            </a:r>
            <a:r>
              <a:rPr lang="en-US" dirty="0" smtClean="0"/>
              <a:t>, R. S., Roach, K. E., Applegate, E. B., Cho, B., </a:t>
            </a:r>
            <a:r>
              <a:rPr lang="en-US" dirty="0" err="1" smtClean="0"/>
              <a:t>Cunniffe</a:t>
            </a:r>
            <a:r>
              <a:rPr lang="en-US" dirty="0" smtClean="0"/>
              <a:t>, B., </a:t>
            </a:r>
            <a:r>
              <a:rPr lang="en-US" dirty="0" err="1" smtClean="0"/>
              <a:t>Licht</a:t>
            </a:r>
            <a:r>
              <a:rPr lang="en-US" dirty="0" smtClean="0"/>
              <a:t>, S., et al. (2002). The amputee mobility predictor: An instrument to assess determinants of the lower-limb amputee's ability to ambulate.</a:t>
            </a:r>
            <a:r>
              <a:rPr lang="en-US" i="1" dirty="0" smtClean="0"/>
              <a:t> Archives of Physical Medicine and Rehabilitation, 83</a:t>
            </a:r>
            <a:r>
              <a:rPr lang="en-US" dirty="0" smtClean="0"/>
              <a:t>(5), 613-627. doi:S0003-9993(02)47460-6 [</a:t>
            </a:r>
            <a:r>
              <a:rPr lang="en-US" dirty="0" err="1" smtClean="0"/>
              <a:t>pii</a:t>
            </a:r>
            <a:r>
              <a:rPr lang="en-US" dirty="0" smtClean="0"/>
              <a:t>] </a:t>
            </a:r>
            <a:endParaRPr lang="en-US" dirty="0"/>
          </a:p>
        </p:txBody>
      </p:sp>
    </p:spTree>
    <p:extLst>
      <p:ext uri="{BB962C8B-B14F-4D97-AF65-F5344CB8AC3E}">
        <p14:creationId xmlns:p14="http://schemas.microsoft.com/office/powerpoint/2010/main" val="69184591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17901</TotalTime>
  <Words>2504</Words>
  <Application>Microsoft Macintosh PowerPoint</Application>
  <PresentationFormat>On-screen Show (4:3)</PresentationFormat>
  <Paragraphs>254</Paragraphs>
  <Slides>24</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Adjacency</vt:lpstr>
      <vt:lpstr>Microsoft Word Document</vt:lpstr>
      <vt:lpstr>Document</vt:lpstr>
      <vt:lpstr>Amputee Clinic</vt:lpstr>
      <vt:lpstr>Objectives</vt:lpstr>
      <vt:lpstr>What is Amputee Clinic?</vt:lpstr>
      <vt:lpstr>Amputee Clinic</vt:lpstr>
      <vt:lpstr>Guidelines for Amputee Clinic</vt:lpstr>
      <vt:lpstr>Estimated cost 2016</vt:lpstr>
      <vt:lpstr>Estimated cost 2016</vt:lpstr>
      <vt:lpstr>Stages of Rehabilitation</vt:lpstr>
      <vt:lpstr>Gailey, et al.  2002</vt:lpstr>
      <vt:lpstr>Larner, 2003</vt:lpstr>
      <vt:lpstr>Schoppen, et al. 2003</vt:lpstr>
      <vt:lpstr>O’Neill &amp; O’Neill,  2008</vt:lpstr>
      <vt:lpstr>Sansam, et al., 2009</vt:lpstr>
      <vt:lpstr>O’Neill &amp; O’Neill,  2008 (continued)</vt:lpstr>
      <vt:lpstr>Coffey, et al., 2012</vt:lpstr>
      <vt:lpstr>Fleury, Salih &amp; Peel, 2013</vt:lpstr>
      <vt:lpstr>Effects on Physical Systems</vt:lpstr>
      <vt:lpstr>Kahle, et al., 2016 </vt:lpstr>
      <vt:lpstr>Mundel, et al., 2016</vt:lpstr>
      <vt:lpstr>Review  Guidelines </vt:lpstr>
      <vt:lpstr>Flow Diagram</vt:lpstr>
      <vt:lpstr>Amputee Clinic Brochure</vt:lpstr>
      <vt:lpstr>PowerPoint Presentation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Amputee Clinic</dc:title>
  <dc:creator>anne hammonds</dc:creator>
  <cp:lastModifiedBy>anne hammonds</cp:lastModifiedBy>
  <cp:revision>69</cp:revision>
  <cp:lastPrinted>2017-04-05T02:10:10Z</cp:lastPrinted>
  <dcterms:created xsi:type="dcterms:W3CDTF">2017-03-17T02:07:31Z</dcterms:created>
  <dcterms:modified xsi:type="dcterms:W3CDTF">2017-04-22T00:06:44Z</dcterms:modified>
</cp:coreProperties>
</file>