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9" r:id="rId3"/>
    <p:sldId id="260" r:id="rId4"/>
    <p:sldId id="261" r:id="rId5"/>
    <p:sldId id="271" r:id="rId6"/>
    <p:sldId id="262" r:id="rId7"/>
    <p:sldId id="263" r:id="rId8"/>
    <p:sldId id="276" r:id="rId9"/>
    <p:sldId id="274" r:id="rId10"/>
    <p:sldId id="275" r:id="rId11"/>
    <p:sldId id="265" r:id="rId12"/>
    <p:sldId id="267" r:id="rId13"/>
    <p:sldId id="266" r:id="rId14"/>
    <p:sldId id="268" r:id="rId15"/>
    <p:sldId id="269" r:id="rId16"/>
    <p:sldId id="273"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84670" autoAdjust="0"/>
  </p:normalViewPr>
  <p:slideViewPr>
    <p:cSldViewPr snapToGrid="0">
      <p:cViewPr varScale="1">
        <p:scale>
          <a:sx n="70" d="100"/>
          <a:sy n="70" d="100"/>
        </p:scale>
        <p:origin x="44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AB0A0-B417-4CC6-B15D-CE39950B3F91}" type="datetimeFigureOut">
              <a:rPr lang="en-US" smtClean="0"/>
              <a:t>4/14/2017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301DA-98CB-4E4A-BE05-EDB2BA3B0345}" type="slidenum">
              <a:rPr lang="en-US" smtClean="0"/>
              <a:t>‹#›</a:t>
            </a:fld>
            <a:endParaRPr lang="en-US"/>
          </a:p>
        </p:txBody>
      </p:sp>
    </p:spTree>
    <p:extLst>
      <p:ext uri="{BB962C8B-B14F-4D97-AF65-F5344CB8AC3E}">
        <p14:creationId xmlns:p14="http://schemas.microsoft.com/office/powerpoint/2010/main" val="208652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:00-:01  Hi, I am Jessica Reynolds. </a:t>
            </a:r>
            <a:r>
              <a:rPr lang="en-US" baseline="0" dirty="0" smtClean="0"/>
              <a:t>I’m in my final year of the doctorate of physical therapy program here at UNC, and I’m also an MS Scholar.   As an MS Scholar, I’ve had additional opportunities for clinical rotations, educational experiences, and involvement with the population with MS here in the Triangle.  </a:t>
            </a:r>
          </a:p>
          <a:p>
            <a:endParaRPr lang="en-US" baseline="0" dirty="0" smtClean="0"/>
          </a:p>
          <a:p>
            <a:r>
              <a:rPr lang="en-US" dirty="0" smtClean="0"/>
              <a:t>I</a:t>
            </a:r>
            <a:r>
              <a:rPr lang="en-US" baseline="0" dirty="0" smtClean="0"/>
              <a:t> appreciate the opportunity to speak to all of you today. Thank you for your commitment to excellence working with patients who have MS.  I’m here to discuss the benefits of physical therapy for this population, to provide insight about what patients are doing in physical therapy, and to help you determine when to refer a patient to PT.</a:t>
            </a:r>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1</a:t>
            </a:fld>
            <a:endParaRPr lang="en-US"/>
          </a:p>
        </p:txBody>
      </p:sp>
    </p:spTree>
    <p:extLst>
      <p:ext uri="{BB962C8B-B14F-4D97-AF65-F5344CB8AC3E}">
        <p14:creationId xmlns:p14="http://schemas.microsoft.com/office/powerpoint/2010/main" val="843797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Treadmill training- the</a:t>
            </a:r>
            <a:r>
              <a:rPr lang="en-US" baseline="0" dirty="0" smtClean="0"/>
              <a:t> patient is safely in a harness, this activity may or not be weight-assisted depending on the level  of the patient.  Here, we would perform interval training at a gait speed just beyond the level of comfort for the patient.  Fast enough to challenge them, but feasible for them to accomplish                                            .  We can also vary the incline and/or the direction walked to further challenge the patient.  With some patients, we’ll place targets on the treadmill and/or objects to step over to vary the level of challenge.  With patients who have an inhibited VOR reflex, we may place two targets at different sides of the wall in front of them so that they have to look from side to side.</a:t>
            </a:r>
          </a:p>
        </p:txBody>
      </p:sp>
      <p:sp>
        <p:nvSpPr>
          <p:cNvPr id="4" name="Slide Number Placeholder 3"/>
          <p:cNvSpPr>
            <a:spLocks noGrp="1"/>
          </p:cNvSpPr>
          <p:nvPr>
            <p:ph type="sldNum" sz="quarter" idx="10"/>
          </p:nvPr>
        </p:nvSpPr>
        <p:spPr/>
        <p:txBody>
          <a:bodyPr/>
          <a:lstStyle/>
          <a:p>
            <a:fld id="{7CB301DA-98CB-4E4A-BE05-EDB2BA3B0345}" type="slidenum">
              <a:rPr lang="en-US" smtClean="0"/>
              <a:t>10</a:t>
            </a:fld>
            <a:endParaRPr lang="en-US"/>
          </a:p>
        </p:txBody>
      </p:sp>
    </p:spTree>
    <p:extLst>
      <p:ext uri="{BB962C8B-B14F-4D97-AF65-F5344CB8AC3E}">
        <p14:creationId xmlns:p14="http://schemas.microsoft.com/office/powerpoint/2010/main" val="150175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:16-17:  This chart can be found in your packet.  It describes some examples</a:t>
            </a:r>
            <a:r>
              <a:rPr lang="en-US" baseline="0" dirty="0" smtClean="0"/>
              <a:t> of common physical therapy interventions. For example… (DESCRIBE 2) .   We’re looking at strength and balance training as well as gait in a multi-dimensional, task-oriented approach and constantly challenging the patients.  The patients may be challenged even more vigorously if they’re </a:t>
            </a:r>
            <a:r>
              <a:rPr lang="en-US" baseline="0" dirty="0" err="1" smtClean="0"/>
              <a:t>dalfampridine</a:t>
            </a:r>
            <a:r>
              <a:rPr lang="en-US" baseline="0" dirty="0" smtClean="0"/>
              <a:t> responders to further build upon their progress.</a:t>
            </a:r>
          </a:p>
          <a:p>
            <a:endParaRPr lang="en-US" baseline="0" dirty="0" smtClean="0"/>
          </a:p>
          <a:p>
            <a:r>
              <a:rPr lang="en-US" baseline="0" dirty="0" smtClean="0"/>
              <a:t>www.hep2go.com</a:t>
            </a:r>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11</a:t>
            </a:fld>
            <a:endParaRPr lang="en-US"/>
          </a:p>
        </p:txBody>
      </p:sp>
    </p:spTree>
    <p:extLst>
      <p:ext uri="{BB962C8B-B14F-4D97-AF65-F5344CB8AC3E}">
        <p14:creationId xmlns:p14="http://schemas.microsoft.com/office/powerpoint/2010/main" val="1804975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:17-:19  PT</a:t>
            </a:r>
            <a:r>
              <a:rPr lang="en-US" baseline="0" dirty="0" smtClean="0"/>
              <a:t> is appropriate for patients across all disability levels with MS.  While all patients can benefit from PT, the individualized goals and treatment will vary depending upon the patient’s current level of function.  You’ll find a resource developed by the APTA in your handout that explains various PT interventions that might be used across different EDSS categories.   </a:t>
            </a:r>
            <a:endParaRPr lang="en-US" dirty="0" smtClean="0"/>
          </a:p>
          <a:p>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12</a:t>
            </a:fld>
            <a:endParaRPr lang="en-US"/>
          </a:p>
        </p:txBody>
      </p:sp>
    </p:spTree>
    <p:extLst>
      <p:ext uri="{BB962C8B-B14F-4D97-AF65-F5344CB8AC3E}">
        <p14:creationId xmlns:p14="http://schemas.microsoft.com/office/powerpoint/2010/main" val="330004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:17-19</a:t>
            </a:r>
            <a:r>
              <a:rPr lang="en-US" baseline="0" dirty="0" smtClean="0"/>
              <a:t>  </a:t>
            </a:r>
            <a:r>
              <a:rPr lang="en-US" dirty="0" smtClean="0"/>
              <a:t>Here’s an example from your handout.  (Walk through how the same task </a:t>
            </a:r>
            <a:r>
              <a:rPr lang="en-US" baseline="0" dirty="0" smtClean="0"/>
              <a:t>is modified at different levels).</a:t>
            </a:r>
          </a:p>
          <a:p>
            <a:endParaRPr lang="en-US" baseline="0" dirty="0" smtClean="0"/>
          </a:p>
          <a:p>
            <a:r>
              <a:rPr lang="en-US" baseline="0" dirty="0" smtClean="0"/>
              <a:t>For example, stepping over an obstacle using no assistive device and stepping onto a foam surface</a:t>
            </a:r>
            <a:br>
              <a:rPr lang="en-US" baseline="0" dirty="0" smtClean="0"/>
            </a:br>
            <a:r>
              <a:rPr lang="en-US" baseline="0" dirty="0" smtClean="0"/>
              <a:t>Moderate disability, may perform similar task, but use an assistive device</a:t>
            </a:r>
            <a:br>
              <a:rPr lang="en-US" baseline="0" dirty="0" smtClean="0"/>
            </a:br>
            <a:r>
              <a:rPr lang="en-US" baseline="0" dirty="0" smtClean="0"/>
              <a:t>Severe- APTA didn’t list anything here, but in a </a:t>
            </a:r>
            <a:r>
              <a:rPr lang="en-US" baseline="0" dirty="0" err="1" smtClean="0"/>
              <a:t>nonambulatory</a:t>
            </a:r>
            <a:r>
              <a:rPr lang="en-US" baseline="0" dirty="0" smtClean="0"/>
              <a:t> patient, we’d still work on reaching tasks in sitting to challenge balance.</a:t>
            </a:r>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13</a:t>
            </a:fld>
            <a:endParaRPr lang="en-US"/>
          </a:p>
        </p:txBody>
      </p:sp>
    </p:spTree>
    <p:extLst>
      <p:ext uri="{BB962C8B-B14F-4D97-AF65-F5344CB8AC3E}">
        <p14:creationId xmlns:p14="http://schemas.microsoft.com/office/powerpoint/2010/main" val="4194379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:19-23</a:t>
            </a:r>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14</a:t>
            </a:fld>
            <a:endParaRPr lang="en-US"/>
          </a:p>
        </p:txBody>
      </p:sp>
    </p:spTree>
    <p:extLst>
      <p:ext uri="{BB962C8B-B14F-4D97-AF65-F5344CB8AC3E}">
        <p14:creationId xmlns:p14="http://schemas.microsoft.com/office/powerpoint/2010/main" val="126659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:19-23  Here’s a sample timeline of interactions</a:t>
            </a:r>
            <a:r>
              <a:rPr lang="en-US" baseline="0" dirty="0" smtClean="0"/>
              <a:t> with a patient who has just been diagnosed with MS.  You can see that we recommend prescribing physical therapy at the follow-up session after </a:t>
            </a:r>
            <a:r>
              <a:rPr lang="en-US" baseline="0" dirty="0" err="1" smtClean="0"/>
              <a:t>dalfampridine</a:t>
            </a:r>
            <a:r>
              <a:rPr lang="en-US" baseline="0" dirty="0" smtClean="0"/>
              <a:t> has been prescribed.  Evidence suggests that patients experience the most benefits when at least 3 months of physical therapy are prescribed.  Outside of Medicaid which only covers 3 visits, insurance companies typically cover 20-30 visits of OT/PT combined in one year.  Just like you check in with your patients annually, annual check-ups with a PT are also important for patients with MS to address new deficits and to prevent secondary weakness from inactivity.  I’ve included a resource in your packet that details how to refer patients to the CRC for PT.</a:t>
            </a:r>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15</a:t>
            </a:fld>
            <a:endParaRPr lang="en-US"/>
          </a:p>
        </p:txBody>
      </p:sp>
    </p:spTree>
    <p:extLst>
      <p:ext uri="{BB962C8B-B14F-4D97-AF65-F5344CB8AC3E}">
        <p14:creationId xmlns:p14="http://schemas.microsoft.com/office/powerpoint/2010/main" val="292786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16</a:t>
            </a:fld>
            <a:endParaRPr lang="en-US"/>
          </a:p>
        </p:txBody>
      </p:sp>
    </p:spTree>
    <p:extLst>
      <p:ext uri="{BB962C8B-B14F-4D97-AF65-F5344CB8AC3E}">
        <p14:creationId xmlns:p14="http://schemas.microsoft.com/office/powerpoint/2010/main" val="396151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:01-:02</a:t>
            </a:r>
            <a:r>
              <a:rPr lang="en-US" baseline="0" dirty="0" smtClean="0"/>
              <a:t>  </a:t>
            </a:r>
            <a:r>
              <a:rPr lang="en-US" dirty="0" smtClean="0"/>
              <a:t>In the</a:t>
            </a:r>
            <a:r>
              <a:rPr lang="en-US" baseline="0" dirty="0" smtClean="0"/>
              <a:t> time that we have together, I’ll strive to highlight current research about PT, discuss the benefits of PT, share examples of PT interventions, and discuss when to prescribe PT for a patient.  I’ll also leave time to answer your questions.  Please feel free to ask questions throughout the presentation. We’ll stop about 5 minutes before you need to leave and so that you have time to complete a brief exit slip.  I’m using these to check for understanding as a part of the evaluation process of this presentation.  </a:t>
            </a:r>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2</a:t>
            </a:fld>
            <a:endParaRPr lang="en-US"/>
          </a:p>
        </p:txBody>
      </p:sp>
    </p:spTree>
    <p:extLst>
      <p:ext uri="{BB962C8B-B14F-4D97-AF65-F5344CB8AC3E}">
        <p14:creationId xmlns:p14="http://schemas.microsoft.com/office/powerpoint/2010/main" val="240596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:02-:03  I’d like to start with a brief review of the evidence</a:t>
            </a:r>
            <a:r>
              <a:rPr lang="en-US" baseline="0" dirty="0" smtClean="0"/>
              <a:t> through the lens of a PICO question.  </a:t>
            </a:r>
            <a:r>
              <a:rPr lang="en-US" dirty="0" smtClean="0"/>
              <a:t>This</a:t>
            </a:r>
            <a:r>
              <a:rPr lang="en-US" baseline="0" dirty="0" smtClean="0"/>
              <a:t> PICO question is from a Critically Appraised Topic conducted last fall.  I’ll send it via email after our meeting today in case you’d like to review it further.  </a:t>
            </a:r>
          </a:p>
          <a:p>
            <a:r>
              <a:rPr lang="en-US" baseline="0" dirty="0" smtClean="0"/>
              <a:t>(READ ALOUD QUESTION)</a:t>
            </a:r>
          </a:p>
          <a:p>
            <a:r>
              <a:rPr lang="en-US" baseline="0" dirty="0" smtClean="0"/>
              <a:t>I asked this particular question since complications of MS can lead to a decrease in gait speed, which can in turn decrease a person’s functional mobility, independence, and level of participation in the community.  </a:t>
            </a:r>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3</a:t>
            </a:fld>
            <a:endParaRPr lang="en-US"/>
          </a:p>
        </p:txBody>
      </p:sp>
    </p:spTree>
    <p:extLst>
      <p:ext uri="{BB962C8B-B14F-4D97-AF65-F5344CB8AC3E}">
        <p14:creationId xmlns:p14="http://schemas.microsoft.com/office/powerpoint/2010/main" val="258396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:03-:05 --I’ll let you reference the specific details of the CAT in your own time,</a:t>
            </a:r>
            <a:r>
              <a:rPr lang="en-US" baseline="0" dirty="0" smtClean="0"/>
              <a:t> but here’s a general overview of the findings:  (READ).  In addition to the benefits of exercise for the general population, we can see that it also influences gait speed</a:t>
            </a:r>
            <a:r>
              <a:rPr lang="en-US" dirty="0" smtClean="0"/>
              <a:t>.  As PTs, we’re trained to develop a</a:t>
            </a:r>
            <a:r>
              <a:rPr lang="en-US" baseline="0" dirty="0" smtClean="0"/>
              <a:t> progressive exercise and treatment program, taking the unique needs of each patient into account to provide the appropriate level of challenge.</a:t>
            </a:r>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4</a:t>
            </a:fld>
            <a:endParaRPr lang="en-US"/>
          </a:p>
        </p:txBody>
      </p:sp>
    </p:spTree>
    <p:extLst>
      <p:ext uri="{BB962C8B-B14F-4D97-AF65-F5344CB8AC3E}">
        <p14:creationId xmlns:p14="http://schemas.microsoft.com/office/powerpoint/2010/main" val="14242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:05-:09</a:t>
            </a:r>
            <a:r>
              <a:rPr lang="en-US" baseline="0" dirty="0" smtClean="0"/>
              <a:t> </a:t>
            </a:r>
            <a:r>
              <a:rPr lang="en-US" dirty="0" smtClean="0"/>
              <a:t>Dr.</a:t>
            </a:r>
            <a:r>
              <a:rPr lang="en-US" baseline="0" dirty="0" smtClean="0"/>
              <a:t> </a:t>
            </a:r>
            <a:r>
              <a:rPr lang="en-US" baseline="0" dirty="0" err="1" smtClean="0"/>
              <a:t>Marckovic-Plese</a:t>
            </a:r>
            <a:r>
              <a:rPr lang="en-US" baseline="0" dirty="0" smtClean="0"/>
              <a:t> has collaborated with Dr. Plummer, Whitney </a:t>
            </a:r>
            <a:r>
              <a:rPr lang="en-US" baseline="0" dirty="0" err="1" smtClean="0"/>
              <a:t>Huryta</a:t>
            </a:r>
            <a:r>
              <a:rPr lang="en-US" baseline="0" dirty="0" smtClean="0"/>
              <a:t> and I to examine the impact of PT with and without </a:t>
            </a:r>
            <a:r>
              <a:rPr lang="en-US" baseline="0" dirty="0" err="1" smtClean="0"/>
              <a:t>dalfampridine</a:t>
            </a:r>
            <a:r>
              <a:rPr lang="en-US" baseline="0" dirty="0" smtClean="0"/>
              <a:t> on gait in people with MS.  We know that </a:t>
            </a:r>
            <a:r>
              <a:rPr lang="en-US" dirty="0" smtClean="0"/>
              <a:t>PT and </a:t>
            </a:r>
            <a:r>
              <a:rPr lang="en-US" dirty="0" err="1" smtClean="0"/>
              <a:t>dalfampridine</a:t>
            </a:r>
            <a:r>
              <a:rPr lang="en-US" dirty="0" smtClean="0"/>
              <a:t> can improve gait speed in patients with MS, but no previous studies compared the interventions or looked at their combined impact.</a:t>
            </a:r>
          </a:p>
          <a:p>
            <a:endParaRPr lang="en-US" baseline="0" dirty="0" smtClean="0"/>
          </a:p>
          <a:p>
            <a:r>
              <a:rPr lang="en-US" baseline="0" dirty="0" smtClean="0"/>
              <a:t>--So far, 6 people have completed the study.  I’ve highlighted the results we’ve seen from those six.  (Explain groups).  Data:  Here at Week 0, the average baseline for the two groups was very similar.   Week 3 assessed the effectiveness of </a:t>
            </a:r>
            <a:r>
              <a:rPr lang="en-US" baseline="0" dirty="0" err="1" smtClean="0"/>
              <a:t>dalfampridine</a:t>
            </a:r>
            <a:r>
              <a:rPr lang="en-US" baseline="0" dirty="0" smtClean="0"/>
              <a:t> only for the DER + PT group.  You can see the group in red represents </a:t>
            </a:r>
            <a:r>
              <a:rPr lang="en-US" baseline="0" dirty="0" err="1" smtClean="0"/>
              <a:t>dalfampridine</a:t>
            </a:r>
            <a:r>
              <a:rPr lang="en-US" baseline="0" dirty="0" smtClean="0"/>
              <a:t> + PT.  While they improved at this point, they were </a:t>
            </a:r>
            <a:r>
              <a:rPr lang="en-US" baseline="0" dirty="0" err="1" smtClean="0"/>
              <a:t>nonresponders</a:t>
            </a:r>
            <a:r>
              <a:rPr lang="en-US" baseline="0" dirty="0" smtClean="0"/>
              <a:t> to </a:t>
            </a:r>
            <a:r>
              <a:rPr lang="en-US" baseline="0" dirty="0" err="1" smtClean="0"/>
              <a:t>dalfampridine</a:t>
            </a:r>
            <a:r>
              <a:rPr lang="en-US" baseline="0" dirty="0" smtClean="0"/>
              <a:t> with only a 15.8% improvement on gait speed as measured by the T25FW.  The criteria for being a responder is a 20% improvement.   At Week 3, the PT only group had received no intervention.  Between weeks 3 and 9, everyone received PT 2x weekly.  (Walk through highlighted </a:t>
            </a:r>
            <a:r>
              <a:rPr lang="en-US" baseline="0" dirty="0" err="1" smtClean="0"/>
              <a:t>datapoints</a:t>
            </a:r>
            <a:r>
              <a:rPr lang="en-US" baseline="0" dirty="0" smtClean="0"/>
              <a:t>, acknowledge that 15.8% improvement on T25FW is considered “non-responder” b/c it doesn’t meet the 20% threshold.)</a:t>
            </a:r>
          </a:p>
          <a:p>
            <a:r>
              <a:rPr lang="en-US" baseline="0" dirty="0" smtClean="0"/>
              <a:t>--These results were also consistent for self-selected gait speed, dual-task gait speed, and self-rated improvement in walking study.</a:t>
            </a:r>
          </a:p>
          <a:p>
            <a:r>
              <a:rPr lang="en-US" baseline="0" dirty="0" smtClean="0"/>
              <a:t>--Week 12 served as a follow-up period.  We weren’t able to gather data from all 6 participants, so we do not have a reported average yet for this point.</a:t>
            </a:r>
          </a:p>
          <a:p>
            <a:r>
              <a:rPr lang="en-US" baseline="0" dirty="0" smtClean="0"/>
              <a:t>--You can see in the graph that those who received </a:t>
            </a:r>
            <a:r>
              <a:rPr lang="en-US" baseline="0" dirty="0" err="1" smtClean="0"/>
              <a:t>dalfampridine</a:t>
            </a:r>
            <a:r>
              <a:rPr lang="en-US" baseline="0" dirty="0" smtClean="0"/>
              <a:t> initially demonstrated modest improvements in gait speed, but then the slope of the line increased between weeks 3 and 9 when they received </a:t>
            </a:r>
            <a:r>
              <a:rPr lang="en-US" baseline="0" dirty="0" err="1" smtClean="0"/>
              <a:t>dalfampridine</a:t>
            </a:r>
            <a:r>
              <a:rPr lang="en-US" baseline="0" dirty="0" smtClean="0"/>
              <a:t> on top of PT.</a:t>
            </a:r>
          </a:p>
          <a:p>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5</a:t>
            </a:fld>
            <a:endParaRPr lang="en-US"/>
          </a:p>
        </p:txBody>
      </p:sp>
    </p:spTree>
    <p:extLst>
      <p:ext uri="{BB962C8B-B14F-4D97-AF65-F5344CB8AC3E}">
        <p14:creationId xmlns:p14="http://schemas.microsoft.com/office/powerpoint/2010/main" val="27188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:09-:11</a:t>
            </a:r>
            <a:r>
              <a:rPr lang="en-US" baseline="0" dirty="0" smtClean="0"/>
              <a:t>  </a:t>
            </a:r>
            <a:r>
              <a:rPr lang="en-US" dirty="0" smtClean="0"/>
              <a:t>You’ll find these notes on page 1 if your handout</a:t>
            </a:r>
          </a:p>
          <a:p>
            <a:pPr lvl="0"/>
            <a:r>
              <a:rPr lang="en-US" sz="1200" kern="1200" dirty="0" smtClean="0">
                <a:solidFill>
                  <a:schemeClr val="tx1"/>
                </a:solidFill>
                <a:effectLst/>
                <a:latin typeface="+mn-lt"/>
                <a:ea typeface="+mn-ea"/>
                <a:cs typeface="+mn-cs"/>
              </a:rPr>
              <a:t>EVALUATE:  Provide a thorough evaluation of patient, including:  functional mobility, falls risk, balance, strength, flexibility, spasticity, gait analysis.  We use specific outcome measures so that we can</a:t>
            </a:r>
          </a:p>
          <a:p>
            <a:pPr lvl="0"/>
            <a:r>
              <a:rPr lang="en-US" sz="1200" kern="1200" dirty="0" smtClean="0">
                <a:solidFill>
                  <a:schemeClr val="tx1"/>
                </a:solidFill>
                <a:effectLst/>
                <a:latin typeface="+mn-lt"/>
                <a:ea typeface="+mn-ea"/>
                <a:cs typeface="+mn-cs"/>
              </a:rPr>
              <a:t>CREATE INDIVIDUALIZED GOALS AND A TREATMENT PLAN: The treatment plan is aligned the patient’s unique goals.  Typically, primary goals are designed around improving functional mobility to enhance community participation</a:t>
            </a:r>
            <a:r>
              <a:rPr lang="en-US" sz="1200" kern="1200" baseline="0" dirty="0" smtClean="0">
                <a:solidFill>
                  <a:schemeClr val="tx1"/>
                </a:solidFill>
                <a:effectLst/>
                <a:latin typeface="+mn-lt"/>
                <a:ea typeface="+mn-ea"/>
                <a:cs typeface="+mn-cs"/>
              </a:rPr>
              <a:t> and are made with patient input.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CHALLENGE AND PROGRESS </a:t>
            </a:r>
            <a:r>
              <a:rPr lang="en-US" sz="1200" kern="1200" dirty="0" err="1" smtClean="0">
                <a:solidFill>
                  <a:schemeClr val="tx1"/>
                </a:solidFill>
                <a:effectLst/>
                <a:latin typeface="+mn-lt"/>
                <a:ea typeface="+mn-ea"/>
                <a:cs typeface="+mn-cs"/>
              </a:rPr>
              <a:t>Progress</a:t>
            </a:r>
            <a:r>
              <a:rPr lang="en-US" sz="1200" kern="1200" dirty="0" smtClean="0">
                <a:solidFill>
                  <a:schemeClr val="tx1"/>
                </a:solidFill>
                <a:effectLst/>
                <a:latin typeface="+mn-lt"/>
                <a:ea typeface="+mn-ea"/>
                <a:cs typeface="+mn-cs"/>
              </a:rPr>
              <a:t> patients through a treatment plan at an appropriately challenging level.</a:t>
            </a:r>
          </a:p>
          <a:p>
            <a:pPr lvl="0"/>
            <a:r>
              <a:rPr lang="en-US" sz="1200" kern="1200" dirty="0" smtClean="0">
                <a:solidFill>
                  <a:schemeClr val="tx1"/>
                </a:solidFill>
                <a:effectLst/>
                <a:latin typeface="+mn-lt"/>
                <a:ea typeface="+mn-ea"/>
                <a:cs typeface="+mn-cs"/>
              </a:rPr>
              <a:t>EDUCATE patients about their condition, the importance of exercise, how to exercise with MS, energy management, </a:t>
            </a:r>
            <a:r>
              <a:rPr lang="en-US" sz="1200" kern="1200" dirty="0" err="1" smtClean="0">
                <a:solidFill>
                  <a:schemeClr val="tx1"/>
                </a:solidFill>
                <a:effectLst/>
                <a:latin typeface="+mn-lt"/>
                <a:ea typeface="+mn-ea"/>
                <a:cs typeface="+mn-cs"/>
              </a:rPr>
              <a:t>thermosensitivity</a:t>
            </a:r>
            <a:r>
              <a:rPr lang="en-US" sz="1200" kern="1200" dirty="0" smtClean="0">
                <a:solidFill>
                  <a:schemeClr val="tx1"/>
                </a:solidFill>
                <a:effectLst/>
                <a:latin typeface="+mn-lt"/>
                <a:ea typeface="+mn-ea"/>
                <a:cs typeface="+mn-cs"/>
              </a:rPr>
              <a:t>, and avoiding falls. </a:t>
            </a:r>
          </a:p>
          <a:p>
            <a:pPr lvl="0"/>
            <a:r>
              <a:rPr lang="en-US" sz="1200" kern="1200" dirty="0" smtClean="0">
                <a:solidFill>
                  <a:schemeClr val="tx1"/>
                </a:solidFill>
                <a:effectLst/>
                <a:latin typeface="+mn-lt"/>
                <a:ea typeface="+mn-ea"/>
                <a:cs typeface="+mn-cs"/>
              </a:rPr>
              <a:t>We can also recommend and train patients on the use of assistive devices and/or orthoses (if necessary) to maximize safety and independence with ambulation.</a:t>
            </a:r>
          </a:p>
          <a:p>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6</a:t>
            </a:fld>
            <a:endParaRPr lang="en-US"/>
          </a:p>
        </p:txBody>
      </p:sp>
    </p:spTree>
    <p:extLst>
      <p:ext uri="{BB962C8B-B14F-4D97-AF65-F5344CB8AC3E}">
        <p14:creationId xmlns:p14="http://schemas.microsoft.com/office/powerpoint/2010/main" val="321812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:11-:16  Has</a:t>
            </a:r>
            <a:r>
              <a:rPr lang="en-US" baseline="0" dirty="0" smtClean="0"/>
              <a:t> anyone here had the chance to observe any PT sessions for patients with MS?  I’d like to provide a little more context with some examples of patient interventions.  </a:t>
            </a:r>
            <a:r>
              <a:rPr lang="en-US" dirty="0" smtClean="0"/>
              <a:t>First, we’ll start examining a few</a:t>
            </a:r>
            <a:r>
              <a:rPr lang="en-US" baseline="0" dirty="0" smtClean="0"/>
              <a:t> videos and pictures that </a:t>
            </a:r>
            <a:r>
              <a:rPr lang="en-US" dirty="0" smtClean="0"/>
              <a:t>demonstrate a common PT interventions.  </a:t>
            </a:r>
          </a:p>
        </p:txBody>
      </p:sp>
      <p:sp>
        <p:nvSpPr>
          <p:cNvPr id="4" name="Slide Number Placeholder 3"/>
          <p:cNvSpPr>
            <a:spLocks noGrp="1"/>
          </p:cNvSpPr>
          <p:nvPr>
            <p:ph type="sldNum" sz="quarter" idx="10"/>
          </p:nvPr>
        </p:nvSpPr>
        <p:spPr/>
        <p:txBody>
          <a:bodyPr/>
          <a:lstStyle/>
          <a:p>
            <a:fld id="{7CB301DA-98CB-4E4A-BE05-EDB2BA3B0345}" type="slidenum">
              <a:rPr lang="en-US" smtClean="0"/>
              <a:t>7</a:t>
            </a:fld>
            <a:endParaRPr lang="en-US"/>
          </a:p>
        </p:txBody>
      </p:sp>
    </p:spTree>
    <p:extLst>
      <p:ext uri="{BB962C8B-B14F-4D97-AF65-F5344CB8AC3E}">
        <p14:creationId xmlns:p14="http://schemas.microsoft.com/office/powerpoint/2010/main" val="20671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patient’s balance is being challenged by varying her base of support and support surface.  In the first picture, she’s standing on foam- more difficult to stand on than even ground.    </a:t>
            </a:r>
          </a:p>
          <a:p>
            <a:r>
              <a:rPr lang="en-US" baseline="0" dirty="0" smtClean="0"/>
              <a:t>We can make either of these activities more challenging by reducing visual input (asking pts to close their eyes), or asking them to divide their attention between this task and another (counting backwards, naming objects in a category, etc.)</a:t>
            </a:r>
          </a:p>
          <a:p>
            <a:r>
              <a:rPr lang="en-US" baseline="0" dirty="0" smtClean="0"/>
              <a:t>We’re asking patients to get into a position that is really challenging to sustain and something that isn’t possible to safely perform on their own.  It’s important to provide a sufficient challenge in order for the patients to improve.  The physical therapist guards closely and uses a gait belt to keep the patient safe.</a:t>
            </a:r>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8</a:t>
            </a:fld>
            <a:endParaRPr lang="en-US"/>
          </a:p>
        </p:txBody>
      </p:sp>
    </p:spTree>
    <p:extLst>
      <p:ext uri="{BB962C8B-B14F-4D97-AF65-F5344CB8AC3E}">
        <p14:creationId xmlns:p14="http://schemas.microsoft.com/office/powerpoint/2010/main" val="59859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Task-specific Gait</a:t>
            </a:r>
            <a:r>
              <a:rPr lang="en-US" baseline="0" dirty="0" smtClean="0"/>
              <a:t> training- negotiating obstacles while maintaining balance, picture on the left is also strengthening hip abductors while walking sideways</a:t>
            </a:r>
          </a:p>
          <a:p>
            <a:r>
              <a:rPr lang="en-US" baseline="0" dirty="0" smtClean="0"/>
              <a:t>These activities help with very specific daily tasks, i.e. Walking to your car, navigating a tight space, stepping over a curb or object on the floor.  Again, we might make this even more challenging by adding a dual tasking cognitive component.</a:t>
            </a:r>
            <a:endParaRPr lang="en-US" dirty="0"/>
          </a:p>
        </p:txBody>
      </p:sp>
      <p:sp>
        <p:nvSpPr>
          <p:cNvPr id="4" name="Slide Number Placeholder 3"/>
          <p:cNvSpPr>
            <a:spLocks noGrp="1"/>
          </p:cNvSpPr>
          <p:nvPr>
            <p:ph type="sldNum" sz="quarter" idx="10"/>
          </p:nvPr>
        </p:nvSpPr>
        <p:spPr/>
        <p:txBody>
          <a:bodyPr/>
          <a:lstStyle/>
          <a:p>
            <a:fld id="{7CB301DA-98CB-4E4A-BE05-EDB2BA3B0345}" type="slidenum">
              <a:rPr lang="en-US" smtClean="0"/>
              <a:t>9</a:t>
            </a:fld>
            <a:endParaRPr lang="en-US"/>
          </a:p>
        </p:txBody>
      </p:sp>
    </p:spTree>
    <p:extLst>
      <p:ext uri="{BB962C8B-B14F-4D97-AF65-F5344CB8AC3E}">
        <p14:creationId xmlns:p14="http://schemas.microsoft.com/office/powerpoint/2010/main" val="340093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4/14/2017</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4/14/2017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4/14/2017</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03c68c1.netsolhost.com/wordpress1/?p=904"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www.ptnow.org/ClinicalSummaries/QuickDetail.aspx?cid=343ee67d-7ea5-494c-92f2-95959b7c678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Therapy (PT) for Patients with MS</a:t>
            </a:r>
            <a:endParaRPr lang="en-US" dirty="0"/>
          </a:p>
        </p:txBody>
      </p:sp>
      <p:sp>
        <p:nvSpPr>
          <p:cNvPr id="3" name="Subtitle 2"/>
          <p:cNvSpPr>
            <a:spLocks noGrp="1"/>
          </p:cNvSpPr>
          <p:nvPr>
            <p:ph type="subTitle" idx="1"/>
          </p:nvPr>
        </p:nvSpPr>
        <p:spPr/>
        <p:txBody>
          <a:bodyPr/>
          <a:lstStyle/>
          <a:p>
            <a:r>
              <a:rPr lang="en-US" dirty="0" smtClean="0"/>
              <a:t>Jessica Reynolds, SPT</a:t>
            </a:r>
          </a:p>
        </p:txBody>
      </p:sp>
    </p:spTree>
    <p:extLst>
      <p:ext uri="{BB962C8B-B14F-4D97-AF65-F5344CB8AC3E}">
        <p14:creationId xmlns:p14="http://schemas.microsoft.com/office/powerpoint/2010/main" val="75418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86" y="0"/>
            <a:ext cx="5151549"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490" y="0"/>
            <a:ext cx="5151549" cy="6858000"/>
          </a:xfrm>
          <a:prstGeom prst="rect">
            <a:avLst/>
          </a:prstGeom>
        </p:spPr>
      </p:pic>
    </p:spTree>
    <p:extLst>
      <p:ext uri="{BB962C8B-B14F-4D97-AF65-F5344CB8AC3E}">
        <p14:creationId xmlns:p14="http://schemas.microsoft.com/office/powerpoint/2010/main" val="447857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4693822"/>
              </p:ext>
            </p:extLst>
          </p:nvPr>
        </p:nvGraphicFramePr>
        <p:xfrm>
          <a:off x="353844" y="45550"/>
          <a:ext cx="11386210" cy="6665919"/>
        </p:xfrm>
        <a:graphic>
          <a:graphicData uri="http://schemas.openxmlformats.org/drawingml/2006/table">
            <a:tbl>
              <a:tblPr firstRow="1" firstCol="1" bandRow="1">
                <a:tableStyleId>{5C22544A-7EE6-4342-B048-85BDC9FD1C3A}</a:tableStyleId>
              </a:tblPr>
              <a:tblGrid>
                <a:gridCol w="5693105"/>
                <a:gridCol w="5693105"/>
              </a:tblGrid>
              <a:tr h="330246">
                <a:tc>
                  <a:txBody>
                    <a:bodyPr/>
                    <a:lstStyle/>
                    <a:p>
                      <a:pPr marL="0" marR="0" algn="ctr">
                        <a:lnSpc>
                          <a:spcPct val="107000"/>
                        </a:lnSpc>
                        <a:spcBef>
                          <a:spcPts val="0"/>
                        </a:spcBef>
                        <a:spcAft>
                          <a:spcPts val="0"/>
                        </a:spcAft>
                      </a:pPr>
                      <a:r>
                        <a:rPr lang="en-US" sz="2200" dirty="0">
                          <a:effectLst/>
                        </a:rPr>
                        <a:t>INTERVENTIONS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RATIONALE</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5782">
                <a:tc>
                  <a:txBody>
                    <a:bodyPr/>
                    <a:lstStyle/>
                    <a:p>
                      <a:pPr marL="0" marR="0">
                        <a:lnSpc>
                          <a:spcPct val="107000"/>
                        </a:lnSpc>
                        <a:spcBef>
                          <a:spcPts val="0"/>
                        </a:spcBef>
                        <a:spcAft>
                          <a:spcPts val="0"/>
                        </a:spcAft>
                      </a:pPr>
                      <a:r>
                        <a:rPr lang="en-US" sz="2200" dirty="0">
                          <a:effectLst/>
                        </a:rPr>
                        <a:t>Gait training (with or without an assistive device or parallel bars)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200">
                          <a:effectLst/>
                        </a:rPr>
                        <a:t>Train movement patterns for efficient, safe mobility</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5782">
                <a:tc>
                  <a:txBody>
                    <a:bodyPr/>
                    <a:lstStyle/>
                    <a:p>
                      <a:pPr marL="0" marR="0">
                        <a:lnSpc>
                          <a:spcPct val="107000"/>
                        </a:lnSpc>
                        <a:spcBef>
                          <a:spcPts val="0"/>
                        </a:spcBef>
                        <a:spcAft>
                          <a:spcPts val="0"/>
                        </a:spcAft>
                      </a:pPr>
                      <a:r>
                        <a:rPr lang="en-US" sz="2200" dirty="0">
                          <a:effectLst/>
                        </a:rPr>
                        <a:t>Standing and/or walking on uneven surfaces and over obstacles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200" dirty="0">
                          <a:effectLst/>
                        </a:rPr>
                        <a:t>Improved ability to ambulate on uneven ground, stepping over objects in one’s path, etc.</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21317">
                <a:tc>
                  <a:txBody>
                    <a:bodyPr/>
                    <a:lstStyle/>
                    <a:p>
                      <a:pPr marL="0" marR="0">
                        <a:lnSpc>
                          <a:spcPct val="107000"/>
                        </a:lnSpc>
                        <a:spcBef>
                          <a:spcPts val="0"/>
                        </a:spcBef>
                        <a:spcAft>
                          <a:spcPts val="0"/>
                        </a:spcAft>
                      </a:pPr>
                      <a:r>
                        <a:rPr lang="en-US" sz="2200" dirty="0">
                          <a:effectLst/>
                        </a:rPr>
                        <a:t>Narrow walking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200">
                          <a:effectLst/>
                        </a:rPr>
                        <a:t>Improved ability to ambulate in narrow paths (i.e. between two tightly parked cars in a parking lot)</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5782">
                <a:tc>
                  <a:txBody>
                    <a:bodyPr/>
                    <a:lstStyle/>
                    <a:p>
                      <a:pPr marL="0" marR="0">
                        <a:lnSpc>
                          <a:spcPct val="107000"/>
                        </a:lnSpc>
                        <a:spcBef>
                          <a:spcPts val="0"/>
                        </a:spcBef>
                        <a:spcAft>
                          <a:spcPts val="0"/>
                        </a:spcAft>
                      </a:pPr>
                      <a:r>
                        <a:rPr lang="en-US" sz="2200" dirty="0" err="1">
                          <a:effectLst/>
                        </a:rPr>
                        <a:t>Vestibulo</a:t>
                      </a:r>
                      <a:r>
                        <a:rPr lang="en-US" sz="2200" dirty="0">
                          <a:effectLst/>
                        </a:rPr>
                        <a:t>-Ocular Reflex (VOR) exercises (in sitting, standing, or walking</a:t>
                      </a:r>
                      <a:r>
                        <a:rPr lang="en-US" sz="2200" dirty="0" smtClean="0">
                          <a:effectLst/>
                        </a:rPr>
                        <a:t>) </a:t>
                      </a:r>
                      <a:r>
                        <a:rPr lang="en-U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200" dirty="0">
                          <a:effectLst/>
                        </a:rPr>
                        <a:t>To improve the functioning of the vestibular system if VOR Reflex is </a:t>
                      </a:r>
                      <a:r>
                        <a:rPr lang="en-US" sz="2200" dirty="0" smtClean="0">
                          <a:effectLst/>
                        </a:rPr>
                        <a:t>impaired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246">
                <a:tc>
                  <a:txBody>
                    <a:bodyPr/>
                    <a:lstStyle/>
                    <a:p>
                      <a:pPr marL="0" marR="0">
                        <a:lnSpc>
                          <a:spcPct val="107000"/>
                        </a:lnSpc>
                        <a:spcBef>
                          <a:spcPts val="0"/>
                        </a:spcBef>
                        <a:spcAft>
                          <a:spcPts val="0"/>
                        </a:spcAft>
                      </a:pPr>
                      <a:r>
                        <a:rPr lang="en-US" sz="2200" dirty="0">
                          <a:solidFill>
                            <a:schemeClr val="tx1"/>
                          </a:solidFill>
                          <a:effectLst/>
                        </a:rPr>
                        <a:t>Dynamic movements</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200" dirty="0">
                          <a:effectLst/>
                        </a:rPr>
                        <a:t>Improved stability and balance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5782">
                <a:tc>
                  <a:txBody>
                    <a:bodyPr/>
                    <a:lstStyle/>
                    <a:p>
                      <a:pPr marL="0" marR="0">
                        <a:lnSpc>
                          <a:spcPct val="107000"/>
                        </a:lnSpc>
                        <a:spcBef>
                          <a:spcPts val="0"/>
                        </a:spcBef>
                        <a:spcAft>
                          <a:spcPts val="0"/>
                        </a:spcAft>
                      </a:pPr>
                      <a:r>
                        <a:rPr lang="en-US" sz="2200" dirty="0">
                          <a:solidFill>
                            <a:schemeClr val="tx1"/>
                          </a:solidFill>
                          <a:effectLst/>
                        </a:rPr>
                        <a:t>Responses to perturbations</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200" dirty="0">
                          <a:solidFill>
                            <a:schemeClr val="bg1"/>
                          </a:solidFill>
                          <a:effectLst/>
                        </a:rPr>
                        <a:t>Improved response to perturbations to maintain balance and avoid falls</a:t>
                      </a:r>
                      <a:endPar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1844">
                <a:tc>
                  <a:txBody>
                    <a:bodyPr/>
                    <a:lstStyle/>
                    <a:p>
                      <a:pPr marL="0" marR="0">
                        <a:lnSpc>
                          <a:spcPct val="107000"/>
                        </a:lnSpc>
                        <a:spcBef>
                          <a:spcPts val="0"/>
                        </a:spcBef>
                        <a:spcAft>
                          <a:spcPts val="0"/>
                        </a:spcAft>
                      </a:pPr>
                      <a:r>
                        <a:rPr lang="en-US" sz="2200" dirty="0">
                          <a:effectLst/>
                        </a:rPr>
                        <a:t>Functional strengthening of antigravity muscles</a:t>
                      </a:r>
                      <a:br>
                        <a:rPr lang="en-US" sz="2200" dirty="0">
                          <a:effectLst/>
                        </a:rPr>
                      </a:br>
                      <a:r>
                        <a:rPr lang="en-US" sz="2200" dirty="0">
                          <a:effectLst/>
                        </a:rPr>
                        <a:t>(example: prone to quadruped to tall kneeling transitions and exercises, sit to stand transitions, marching, etc.)</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200" dirty="0">
                          <a:effectLst/>
                        </a:rPr>
                        <a:t>Patients often show weakness initially in the hip flexors, knee flexors, and ankle </a:t>
                      </a:r>
                      <a:r>
                        <a:rPr lang="en-US" sz="2200" dirty="0" err="1">
                          <a:effectLst/>
                        </a:rPr>
                        <a:t>dorsiflexors</a:t>
                      </a:r>
                      <a:r>
                        <a:rPr lang="en-US" sz="2200" dirty="0">
                          <a:effectLst/>
                        </a:rPr>
                        <a:t> which can impact gait</a:t>
                      </a:r>
                      <a:br>
                        <a:rPr lang="en-US" sz="2200" dirty="0">
                          <a:effectLst/>
                        </a:rPr>
                      </a:br>
                      <a:r>
                        <a:rPr lang="en-U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30204556"/>
              </p:ext>
            </p:extLst>
          </p:nvPr>
        </p:nvGraphicFramePr>
        <p:xfrm>
          <a:off x="353844" y="45550"/>
          <a:ext cx="11474990" cy="6615951"/>
        </p:xfrm>
        <a:graphic>
          <a:graphicData uri="http://schemas.openxmlformats.org/drawingml/2006/table">
            <a:tbl>
              <a:tblPr firstRow="1" firstCol="1" bandRow="1">
                <a:tableStyleId>{5C22544A-7EE6-4342-B048-85BDC9FD1C3A}</a:tableStyleId>
              </a:tblPr>
              <a:tblGrid>
                <a:gridCol w="5737495"/>
                <a:gridCol w="5737495"/>
              </a:tblGrid>
              <a:tr h="776013">
                <a:tc>
                  <a:txBody>
                    <a:bodyPr/>
                    <a:lstStyle/>
                    <a:p>
                      <a:pPr marL="0" marR="0" algn="ctr">
                        <a:lnSpc>
                          <a:spcPct val="107000"/>
                        </a:lnSpc>
                        <a:spcBef>
                          <a:spcPts val="0"/>
                        </a:spcBef>
                        <a:spcAft>
                          <a:spcPts val="0"/>
                        </a:spcAft>
                      </a:pPr>
                      <a:r>
                        <a:rPr lang="en-US" sz="2200" dirty="0">
                          <a:effectLst/>
                        </a:rPr>
                        <a:t>INTERVENTIONS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RATIONALE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39938">
                <a:tc>
                  <a:txBody>
                    <a:bodyPr/>
                    <a:lstStyle/>
                    <a:p>
                      <a:pPr marL="0" marR="0">
                        <a:lnSpc>
                          <a:spcPct val="107000"/>
                        </a:lnSpc>
                        <a:spcBef>
                          <a:spcPts val="0"/>
                        </a:spcBef>
                        <a:spcAft>
                          <a:spcPts val="0"/>
                        </a:spcAft>
                      </a:pPr>
                      <a:r>
                        <a:rPr lang="en-US" sz="2200" dirty="0">
                          <a:effectLst/>
                        </a:rPr>
                        <a:t>Functional strengthening of antigravity muscles</a:t>
                      </a:r>
                      <a:br>
                        <a:rPr lang="en-US" sz="2200" dirty="0">
                          <a:effectLst/>
                        </a:rPr>
                      </a:br>
                      <a:r>
                        <a:rPr lang="en-US" sz="2200" dirty="0">
                          <a:effectLst/>
                        </a:rPr>
                        <a:t>(example: prone to quadruped to tall kneeling transitions and exercises, sit to stand transitions, marching, etc</a:t>
                      </a:r>
                      <a:r>
                        <a:rPr lang="en-US" sz="2200" dirty="0" smtClean="0">
                          <a:effectLst/>
                        </a:rPr>
                        <a:t>.)</a:t>
                      </a:r>
                    </a:p>
                    <a:p>
                      <a:pPr marL="0" marR="0">
                        <a:lnSpc>
                          <a:spcPct val="107000"/>
                        </a:lnSpc>
                        <a:spcBef>
                          <a:spcPts val="0"/>
                        </a:spcBef>
                        <a:spcAft>
                          <a:spcPts val="0"/>
                        </a:spcAft>
                      </a:pPr>
                      <a:endParaRPr lang="en-US"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200" dirty="0">
                          <a:effectLst/>
                        </a:rPr>
                        <a:t>Patients often show weakness initially in the hip flexors, knee flexors, and ankle </a:t>
                      </a:r>
                      <a:r>
                        <a:rPr lang="en-US" sz="2200" dirty="0" err="1">
                          <a:effectLst/>
                        </a:rPr>
                        <a:t>dorsiflexors</a:t>
                      </a:r>
                      <a:r>
                        <a:rPr lang="en-US" sz="2200" dirty="0">
                          <a:effectLst/>
                        </a:rPr>
                        <a:t> which can impact gait</a:t>
                      </a:r>
                      <a:br>
                        <a:rPr lang="en-US" sz="2200" dirty="0">
                          <a:effectLst/>
                        </a:rPr>
                      </a:br>
                      <a:r>
                        <a:rPr lang="en-U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 name="Picture 8"/>
          <p:cNvPicPr>
            <a:picLocks noChangeAspect="1"/>
          </p:cNvPicPr>
          <p:nvPr/>
        </p:nvPicPr>
        <p:blipFill>
          <a:blip r:embed="rId3"/>
          <a:stretch>
            <a:fillRect/>
          </a:stretch>
        </p:blipFill>
        <p:spPr>
          <a:xfrm>
            <a:off x="1319559" y="3666089"/>
            <a:ext cx="3061781" cy="1504807"/>
          </a:xfrm>
          <a:prstGeom prst="rect">
            <a:avLst/>
          </a:prstGeom>
        </p:spPr>
      </p:pic>
      <p:pic>
        <p:nvPicPr>
          <p:cNvPr id="10" name="Picture 9"/>
          <p:cNvPicPr>
            <a:picLocks noChangeAspect="1"/>
          </p:cNvPicPr>
          <p:nvPr/>
        </p:nvPicPr>
        <p:blipFill>
          <a:blip r:embed="rId4"/>
          <a:stretch>
            <a:fillRect/>
          </a:stretch>
        </p:blipFill>
        <p:spPr>
          <a:xfrm rot="5400000">
            <a:off x="4228101" y="3598556"/>
            <a:ext cx="4137433" cy="1639874"/>
          </a:xfrm>
          <a:prstGeom prst="rect">
            <a:avLst/>
          </a:prstGeom>
        </p:spPr>
      </p:pic>
      <p:sp>
        <p:nvSpPr>
          <p:cNvPr id="11" name="Right Arrow 10"/>
          <p:cNvSpPr/>
          <p:nvPr/>
        </p:nvSpPr>
        <p:spPr>
          <a:xfrm>
            <a:off x="4629831" y="4164492"/>
            <a:ext cx="492180" cy="38910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ight Arrow 11"/>
          <p:cNvSpPr/>
          <p:nvPr/>
        </p:nvSpPr>
        <p:spPr>
          <a:xfrm>
            <a:off x="7613737" y="4107180"/>
            <a:ext cx="492180" cy="38910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rot="5400000">
            <a:off x="7689730" y="2908924"/>
            <a:ext cx="4184778" cy="3066483"/>
          </a:xfrm>
          <a:prstGeom prst="rect">
            <a:avLst/>
          </a:prstGeom>
        </p:spPr>
      </p:pic>
    </p:spTree>
    <p:extLst>
      <p:ext uri="{BB962C8B-B14F-4D97-AF65-F5344CB8AC3E}">
        <p14:creationId xmlns:p14="http://schemas.microsoft.com/office/powerpoint/2010/main" val="36867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PT benefit patients of different ability levels?</a:t>
            </a:r>
          </a:p>
        </p:txBody>
      </p:sp>
    </p:spTree>
    <p:extLst>
      <p:ext uri="{BB962C8B-B14F-4D97-AF65-F5344CB8AC3E}">
        <p14:creationId xmlns:p14="http://schemas.microsoft.com/office/powerpoint/2010/main" val="4239789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163"/>
            <a:ext cx="9783763" cy="1508125"/>
          </a:xfrm>
        </p:spPr>
        <p:txBody>
          <a:bodyPr/>
          <a:lstStyle/>
          <a:p>
            <a:r>
              <a:rPr lang="en-US" dirty="0" smtClean="0"/>
              <a:t>How can PT benefit patients of different ability levels?</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049425557"/>
              </p:ext>
            </p:extLst>
          </p:nvPr>
        </p:nvGraphicFramePr>
        <p:xfrm>
          <a:off x="529200" y="284163"/>
          <a:ext cx="10980000" cy="2925737"/>
        </p:xfrm>
        <a:graphic>
          <a:graphicData uri="http://schemas.openxmlformats.org/drawingml/2006/table">
            <a:tbl>
              <a:tblPr firstRow="1" firstCol="1" bandRow="1">
                <a:tableStyleId>{5C22544A-7EE6-4342-B048-85BDC9FD1C3A}</a:tableStyleId>
              </a:tblPr>
              <a:tblGrid>
                <a:gridCol w="2745000"/>
                <a:gridCol w="2745000"/>
                <a:gridCol w="2745000"/>
                <a:gridCol w="2745000"/>
              </a:tblGrid>
              <a:tr h="770613">
                <a:tc gridSpan="4">
                  <a:txBody>
                    <a:bodyPr/>
                    <a:lstStyle/>
                    <a:p>
                      <a:pPr marL="0" marR="0">
                        <a:lnSpc>
                          <a:spcPct val="107000"/>
                        </a:lnSpc>
                        <a:spcBef>
                          <a:spcPts val="0"/>
                        </a:spcBef>
                        <a:spcAft>
                          <a:spcPts val="1500"/>
                        </a:spcAft>
                      </a:pPr>
                      <a:r>
                        <a:rPr lang="en-US" sz="2000" dirty="0">
                          <a:effectLst/>
                        </a:rPr>
                        <a:t>Rehabilitative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hMerge="1">
                  <a:txBody>
                    <a:bodyPr/>
                    <a:lstStyle/>
                    <a:p>
                      <a:endParaRPr lang="en-US"/>
                    </a:p>
                  </a:txBody>
                  <a:tcPr/>
                </a:tc>
                <a:tc hMerge="1">
                  <a:txBody>
                    <a:bodyPr/>
                    <a:lstStyle/>
                    <a:p>
                      <a:endParaRPr lang="en-US"/>
                    </a:p>
                  </a:txBody>
                  <a:tcPr/>
                </a:tc>
                <a:tc hMerge="1">
                  <a:txBody>
                    <a:bodyPr/>
                    <a:lstStyle/>
                    <a:p>
                      <a:endParaRPr lang="en-US"/>
                    </a:p>
                  </a:txBody>
                  <a:tcPr/>
                </a:tc>
              </a:tr>
              <a:tr h="893231">
                <a:tc>
                  <a:txBody>
                    <a:bodyPr/>
                    <a:lstStyle/>
                    <a:p>
                      <a:pPr marL="0" marR="0">
                        <a:lnSpc>
                          <a:spcPct val="107000"/>
                        </a:lnSpc>
                        <a:spcBef>
                          <a:spcPts val="0"/>
                        </a:spcBef>
                        <a:spcAft>
                          <a:spcPts val="750"/>
                        </a:spcAft>
                      </a:pPr>
                      <a:r>
                        <a:rPr lang="en-US" sz="2000">
                          <a:effectLst/>
                        </a:rPr>
                        <a:t>EDSS 0-3.5</a:t>
                      </a:r>
                      <a:br>
                        <a:rPr lang="en-US" sz="2000">
                          <a:effectLst/>
                        </a:rPr>
                      </a:br>
                      <a:r>
                        <a:rPr lang="en-US" sz="2000">
                          <a:effectLst/>
                        </a:rPr>
                        <a:t>Little Disability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a:effectLst/>
                        </a:rPr>
                        <a:t>EDSS 4-5.5</a:t>
                      </a:r>
                      <a:br>
                        <a:rPr lang="en-US" sz="2000">
                          <a:effectLst/>
                        </a:rPr>
                      </a:br>
                      <a:r>
                        <a:rPr lang="en-US" sz="2000">
                          <a:effectLst/>
                        </a:rPr>
                        <a:t>Mild Disability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a:effectLst/>
                        </a:rPr>
                        <a:t>EDSS 6.0-7.5</a:t>
                      </a:r>
                      <a:br>
                        <a:rPr lang="en-US" sz="2000">
                          <a:effectLst/>
                        </a:rPr>
                      </a:br>
                      <a:r>
                        <a:rPr lang="en-US" sz="2000">
                          <a:effectLst/>
                        </a:rPr>
                        <a:t>Moderate Disability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a:effectLst/>
                        </a:rPr>
                        <a:t>EDSS 8-9.5</a:t>
                      </a:r>
                      <a:br>
                        <a:rPr lang="en-US" sz="2000">
                          <a:effectLst/>
                        </a:rPr>
                      </a:br>
                      <a:r>
                        <a:rPr lang="en-US" sz="2000">
                          <a:effectLst/>
                        </a:rPr>
                        <a:t>Severe Disability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r>
              <a:tr h="1261893">
                <a:tc>
                  <a:txBody>
                    <a:bodyPr/>
                    <a:lstStyle/>
                    <a:p>
                      <a:pPr marL="0" marR="0">
                        <a:lnSpc>
                          <a:spcPct val="107000"/>
                        </a:lnSpc>
                        <a:spcBef>
                          <a:spcPts val="0"/>
                        </a:spcBef>
                        <a:spcAft>
                          <a:spcPts val="750"/>
                        </a:spcAft>
                      </a:pPr>
                      <a:r>
                        <a:rPr lang="en-US" sz="2000" dirty="0">
                          <a:effectLst/>
                        </a:rPr>
                        <a:t>Task-specific training of relevant skills (</a:t>
                      </a:r>
                      <a:r>
                        <a:rPr lang="en-US" sz="2000" dirty="0" err="1">
                          <a:effectLst/>
                        </a:rPr>
                        <a:t>eg</a:t>
                      </a:r>
                      <a:r>
                        <a:rPr lang="en-US" sz="2000" dirty="0">
                          <a:effectLst/>
                        </a:rPr>
                        <a:t>, balance, gait, reaching)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dirty="0">
                          <a:effectLst/>
                        </a:rPr>
                        <a:t>Task-specific training of relevant skills (</a:t>
                      </a:r>
                      <a:r>
                        <a:rPr lang="en-US" sz="2000" dirty="0" err="1">
                          <a:effectLst/>
                        </a:rPr>
                        <a:t>eg</a:t>
                      </a:r>
                      <a:r>
                        <a:rPr lang="en-US" sz="2000" dirty="0">
                          <a:effectLst/>
                        </a:rPr>
                        <a:t>, balance, gait, reaching)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a:effectLst/>
                        </a:rPr>
                        <a:t>Modify tasks and activities to maximize participation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09846552"/>
              </p:ext>
            </p:extLst>
          </p:nvPr>
        </p:nvGraphicFramePr>
        <p:xfrm>
          <a:off x="529200" y="3477814"/>
          <a:ext cx="11016000" cy="3238637"/>
        </p:xfrm>
        <a:graphic>
          <a:graphicData uri="http://schemas.openxmlformats.org/drawingml/2006/table">
            <a:tbl>
              <a:tblPr firstRow="1" firstCol="1" bandRow="1">
                <a:tableStyleId>{5C22544A-7EE6-4342-B048-85BDC9FD1C3A}</a:tableStyleId>
              </a:tblPr>
              <a:tblGrid>
                <a:gridCol w="2754000"/>
                <a:gridCol w="2754000"/>
                <a:gridCol w="2754000"/>
                <a:gridCol w="2754000"/>
              </a:tblGrid>
              <a:tr h="572648">
                <a:tc gridSpan="4">
                  <a:txBody>
                    <a:bodyPr/>
                    <a:lstStyle/>
                    <a:p>
                      <a:pPr marL="0" marR="0">
                        <a:lnSpc>
                          <a:spcPct val="107000"/>
                        </a:lnSpc>
                        <a:spcBef>
                          <a:spcPts val="0"/>
                        </a:spcBef>
                        <a:spcAft>
                          <a:spcPts val="0"/>
                        </a:spcAft>
                      </a:pPr>
                      <a:r>
                        <a:rPr lang="en-US" sz="2000" dirty="0">
                          <a:effectLst/>
                        </a:rPr>
                        <a:t>Preventive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hMerge="1">
                  <a:txBody>
                    <a:bodyPr/>
                    <a:lstStyle/>
                    <a:p>
                      <a:endParaRPr lang="en-US"/>
                    </a:p>
                  </a:txBody>
                  <a:tcPr/>
                </a:tc>
                <a:tc hMerge="1">
                  <a:txBody>
                    <a:bodyPr/>
                    <a:lstStyle/>
                    <a:p>
                      <a:endParaRPr lang="en-US"/>
                    </a:p>
                  </a:txBody>
                  <a:tcPr/>
                </a:tc>
                <a:tc hMerge="1">
                  <a:txBody>
                    <a:bodyPr/>
                    <a:lstStyle/>
                    <a:p>
                      <a:endParaRPr lang="en-US"/>
                    </a:p>
                  </a:txBody>
                  <a:tcPr/>
                </a:tc>
              </a:tr>
              <a:tr h="882909">
                <a:tc>
                  <a:txBody>
                    <a:bodyPr/>
                    <a:lstStyle/>
                    <a:p>
                      <a:pPr marL="0" marR="0">
                        <a:lnSpc>
                          <a:spcPct val="107000"/>
                        </a:lnSpc>
                        <a:spcBef>
                          <a:spcPts val="0"/>
                        </a:spcBef>
                        <a:spcAft>
                          <a:spcPts val="750"/>
                        </a:spcAft>
                      </a:pPr>
                      <a:r>
                        <a:rPr lang="en-US" sz="2000">
                          <a:effectLst/>
                        </a:rPr>
                        <a:t>EDSS 0-3.5</a:t>
                      </a:r>
                      <a:br>
                        <a:rPr lang="en-US" sz="2000">
                          <a:effectLst/>
                        </a:rPr>
                      </a:br>
                      <a:r>
                        <a:rPr lang="en-US" sz="2000">
                          <a:effectLst/>
                        </a:rPr>
                        <a:t>Little Disability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a:effectLst/>
                        </a:rPr>
                        <a:t>EDSS 4-5.5</a:t>
                      </a:r>
                      <a:br>
                        <a:rPr lang="en-US" sz="2000">
                          <a:effectLst/>
                        </a:rPr>
                      </a:br>
                      <a:r>
                        <a:rPr lang="en-US" sz="2000">
                          <a:effectLst/>
                        </a:rPr>
                        <a:t>Mild Disability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a:effectLst/>
                        </a:rPr>
                        <a:t>EDSS 6.0-7.5</a:t>
                      </a:r>
                      <a:br>
                        <a:rPr lang="en-US" sz="2000">
                          <a:effectLst/>
                        </a:rPr>
                      </a:br>
                      <a:r>
                        <a:rPr lang="en-US" sz="2000">
                          <a:effectLst/>
                        </a:rPr>
                        <a:t>Moderate Disability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a:effectLst/>
                        </a:rPr>
                        <a:t>EDSS 8-9.5</a:t>
                      </a:r>
                      <a:br>
                        <a:rPr lang="en-US" sz="2000">
                          <a:effectLst/>
                        </a:rPr>
                      </a:br>
                      <a:r>
                        <a:rPr lang="en-US" sz="2000">
                          <a:effectLst/>
                        </a:rPr>
                        <a:t>Severe Disability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r>
              <a:tr h="1503430">
                <a:tc>
                  <a:txBody>
                    <a:bodyPr/>
                    <a:lstStyle/>
                    <a:p>
                      <a:pPr marL="0" marR="0">
                        <a:lnSpc>
                          <a:spcPct val="107000"/>
                        </a:lnSpc>
                        <a:spcBef>
                          <a:spcPts val="0"/>
                        </a:spcBef>
                        <a:spcAft>
                          <a:spcPts val="750"/>
                        </a:spcAft>
                      </a:pPr>
                      <a:r>
                        <a:rPr lang="en-US" sz="2000">
                          <a:effectLst/>
                        </a:rPr>
                        <a:t>Falls prevention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dirty="0">
                          <a:effectLst/>
                        </a:rPr>
                        <a:t>Falls prevention programs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a:effectLst/>
                        </a:rPr>
                        <a:t>Continued falls prevention programs and initiation of appropriate caregiver training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marL="0" marR="0">
                        <a:lnSpc>
                          <a:spcPct val="107000"/>
                        </a:lnSpc>
                        <a:spcBef>
                          <a:spcPts val="0"/>
                        </a:spcBef>
                        <a:spcAft>
                          <a:spcPts val="750"/>
                        </a:spcAft>
                      </a:pPr>
                      <a:r>
                        <a:rPr lang="en-US" sz="2000" dirty="0">
                          <a:effectLst/>
                        </a:rPr>
                        <a:t>Caregiver training in transfers, a home exercise program, and bed mobility to ensure patient safety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r>
            </a:tbl>
          </a:graphicData>
        </a:graphic>
      </p:graphicFrame>
    </p:spTree>
    <p:extLst>
      <p:ext uri="{BB962C8B-B14F-4D97-AF65-F5344CB8AC3E}">
        <p14:creationId xmlns:p14="http://schemas.microsoft.com/office/powerpoint/2010/main" val="1071801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When should I prescribe PT?</a:t>
            </a:r>
            <a:endParaRPr lang="en-US" dirty="0"/>
          </a:p>
        </p:txBody>
      </p:sp>
    </p:spTree>
    <p:extLst>
      <p:ext uri="{BB962C8B-B14F-4D97-AF65-F5344CB8AC3E}">
        <p14:creationId xmlns:p14="http://schemas.microsoft.com/office/powerpoint/2010/main" val="3493313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1348" y="163425"/>
            <a:ext cx="11424339" cy="6536987"/>
          </a:xfrm>
          <a:prstGeom prst="rect">
            <a:avLst/>
          </a:prstGeom>
        </p:spPr>
      </p:pic>
      <p:sp>
        <p:nvSpPr>
          <p:cNvPr id="3" name="Oval 2"/>
          <p:cNvSpPr/>
          <p:nvPr/>
        </p:nvSpPr>
        <p:spPr>
          <a:xfrm>
            <a:off x="2622577" y="2284054"/>
            <a:ext cx="7260725" cy="8054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354742" y="4529846"/>
            <a:ext cx="7260725" cy="8054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8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Rectangle 2"/>
          <p:cNvSpPr/>
          <p:nvPr/>
        </p:nvSpPr>
        <p:spPr>
          <a:xfrm>
            <a:off x="30849" y="1792936"/>
            <a:ext cx="11960008" cy="5103320"/>
          </a:xfrm>
          <a:prstGeom prst="rect">
            <a:avLst/>
          </a:prstGeom>
        </p:spPr>
        <p:txBody>
          <a:bodyPr wrap="square">
            <a:spAutoFit/>
          </a:bodyPr>
          <a:lstStyle/>
          <a:p>
            <a:pPr>
              <a:lnSpc>
                <a:spcPct val="107000"/>
              </a:lnSpc>
              <a:spcAft>
                <a:spcPts val="800"/>
              </a:spcAft>
            </a:pPr>
            <a:r>
              <a:rPr lang="en-US" dirty="0" smtClean="0">
                <a:solidFill>
                  <a:schemeClr val="bg1"/>
                </a:solidFill>
                <a:latin typeface="Calibri" panose="020F0502020204030204" pitchFamily="34" charset="0"/>
                <a:ea typeface="Calibri" panose="020F0502020204030204" pitchFamily="34" charset="0"/>
                <a:cs typeface="Calibri" panose="020F0502020204030204" pitchFamily="34" charset="0"/>
              </a:rPr>
              <a:t>1. </a:t>
            </a:r>
            <a:r>
              <a:rPr lang="en-US"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Huryta</a:t>
            </a:r>
            <a:r>
              <a:rPr lang="en-US" dirty="0" smtClean="0">
                <a:solidFill>
                  <a:schemeClr val="bg1"/>
                </a:solidFill>
                <a:latin typeface="Calibri" panose="020F0502020204030204" pitchFamily="34" charset="0"/>
                <a:ea typeface="Calibri" panose="020F0502020204030204" pitchFamily="34" charset="0"/>
                <a:cs typeface="Calibri" panose="020F0502020204030204" pitchFamily="34" charset="0"/>
              </a:rPr>
              <a:t> WW, Reynolds JH, </a:t>
            </a:r>
            <a:r>
              <a:rPr lang="en-US"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Markovic-Plese</a:t>
            </a:r>
            <a:r>
              <a:rPr lang="en-US" dirty="0" smtClean="0">
                <a:solidFill>
                  <a:schemeClr val="bg1"/>
                </a:solidFill>
                <a:latin typeface="Calibri" panose="020F0502020204030204" pitchFamily="34" charset="0"/>
                <a:ea typeface="Calibri" panose="020F0502020204030204" pitchFamily="34" charset="0"/>
                <a:cs typeface="Calibri" panose="020F0502020204030204" pitchFamily="34" charset="0"/>
              </a:rPr>
              <a:t> S, Plummer P.  </a:t>
            </a:r>
            <a:r>
              <a:rPr lang="en-US" dirty="0" smtClean="0">
                <a:solidFill>
                  <a:schemeClr val="bg1"/>
                </a:solidFill>
              </a:rPr>
              <a:t>Effect </a:t>
            </a:r>
            <a:r>
              <a:rPr lang="en-US" dirty="0">
                <a:solidFill>
                  <a:schemeClr val="bg1"/>
                </a:solidFill>
              </a:rPr>
              <a:t>of physical therapy with and without </a:t>
            </a:r>
            <a:r>
              <a:rPr lang="en-US" dirty="0" err="1">
                <a:solidFill>
                  <a:schemeClr val="bg1"/>
                </a:solidFill>
              </a:rPr>
              <a:t>dalfampridine</a:t>
            </a:r>
            <a:r>
              <a:rPr lang="en-US" dirty="0">
                <a:solidFill>
                  <a:schemeClr val="bg1"/>
                </a:solidFill>
              </a:rPr>
              <a:t> on gait in people with multiple </a:t>
            </a:r>
            <a:r>
              <a:rPr lang="en-US" dirty="0" smtClean="0">
                <a:solidFill>
                  <a:schemeClr val="bg1"/>
                </a:solidFill>
              </a:rPr>
              <a:t>sclerosis.</a:t>
            </a:r>
            <a:r>
              <a:rPr lang="en-US" b="1" dirty="0" smtClean="0">
                <a:solidFill>
                  <a:schemeClr val="bg1"/>
                </a:solidFill>
              </a:rPr>
              <a:t>  </a:t>
            </a:r>
            <a:r>
              <a:rPr lang="en-US" dirty="0" smtClean="0">
                <a:solidFill>
                  <a:schemeClr val="bg1"/>
                </a:solidFill>
              </a:rPr>
              <a:t>March 2017.  </a:t>
            </a:r>
            <a:r>
              <a:rPr lang="en-US" i="1" dirty="0" smtClean="0">
                <a:solidFill>
                  <a:schemeClr val="bg1"/>
                </a:solidFill>
              </a:rPr>
              <a:t>(In progress)</a:t>
            </a:r>
          </a:p>
          <a:p>
            <a:pPr>
              <a:lnSpc>
                <a:spcPct val="107000"/>
              </a:lnSpc>
              <a:spcAft>
                <a:spcPts val="800"/>
              </a:spcAft>
            </a:pPr>
            <a:r>
              <a:rPr lang="en-AU" dirty="0" smtClean="0">
                <a:solidFill>
                  <a:schemeClr val="bg1"/>
                </a:solidFill>
              </a:rPr>
              <a:t>2.  Newman </a:t>
            </a:r>
            <a:r>
              <a:rPr lang="en-AU" dirty="0">
                <a:solidFill>
                  <a:schemeClr val="bg1"/>
                </a:solidFill>
              </a:rPr>
              <a:t>MA, Dawes H, van den Berg M, Wade DT, Burridge J, Izadi H. Can aerobic treadmill training reduce the effort of walking and fatigue in people with multiple sclerosis: a pilot study. </a:t>
            </a:r>
            <a:r>
              <a:rPr lang="en-AU" i="1" dirty="0" err="1">
                <a:solidFill>
                  <a:schemeClr val="bg1"/>
                </a:solidFill>
              </a:rPr>
              <a:t>Mult</a:t>
            </a:r>
            <a:r>
              <a:rPr lang="en-AU" i="1" dirty="0">
                <a:solidFill>
                  <a:schemeClr val="bg1"/>
                </a:solidFill>
              </a:rPr>
              <a:t> </a:t>
            </a:r>
            <a:r>
              <a:rPr lang="en-AU" i="1" dirty="0" err="1">
                <a:solidFill>
                  <a:schemeClr val="bg1"/>
                </a:solidFill>
              </a:rPr>
              <a:t>Scler</a:t>
            </a:r>
            <a:r>
              <a:rPr lang="en-AU" i="1" dirty="0">
                <a:solidFill>
                  <a:schemeClr val="bg1"/>
                </a:solidFill>
              </a:rPr>
              <a:t> J</a:t>
            </a:r>
            <a:r>
              <a:rPr lang="en-AU" dirty="0">
                <a:solidFill>
                  <a:schemeClr val="bg1"/>
                </a:solidFill>
              </a:rPr>
              <a:t>. 2007;13(1):113-119. doi:10.1177/1352458506071169.</a:t>
            </a:r>
            <a:endParaRPr lang="en-US" dirty="0">
              <a:solidFill>
                <a:schemeClr val="bg1"/>
              </a:solidFill>
            </a:endParaRPr>
          </a:p>
          <a:p>
            <a:r>
              <a:rPr lang="en-AU" dirty="0" smtClean="0">
                <a:solidFill>
                  <a:schemeClr val="bg1"/>
                </a:solidFill>
              </a:rPr>
              <a:t>3. </a:t>
            </a:r>
            <a:r>
              <a:rPr lang="en-AU" dirty="0">
                <a:solidFill>
                  <a:schemeClr val="bg1"/>
                </a:solidFill>
              </a:rPr>
              <a:t> </a:t>
            </a:r>
            <a:r>
              <a:rPr lang="en-AU" dirty="0" smtClean="0">
                <a:solidFill>
                  <a:schemeClr val="bg1"/>
                </a:solidFill>
              </a:rPr>
              <a:t> Romberg </a:t>
            </a:r>
            <a:r>
              <a:rPr lang="en-AU" dirty="0">
                <a:solidFill>
                  <a:schemeClr val="bg1"/>
                </a:solidFill>
              </a:rPr>
              <a:t>A, Virtanen A, </a:t>
            </a:r>
            <a:r>
              <a:rPr lang="en-AU" dirty="0" err="1">
                <a:solidFill>
                  <a:schemeClr val="bg1"/>
                </a:solidFill>
              </a:rPr>
              <a:t>Ruutiainen</a:t>
            </a:r>
            <a:r>
              <a:rPr lang="en-AU" dirty="0">
                <a:solidFill>
                  <a:schemeClr val="bg1"/>
                </a:solidFill>
              </a:rPr>
              <a:t> J, et al. Effects of a 6-month exercise program on patients with multiple sclerosis: A randomized study. </a:t>
            </a:r>
            <a:r>
              <a:rPr lang="en-AU" i="1" dirty="0">
                <a:solidFill>
                  <a:schemeClr val="bg1"/>
                </a:solidFill>
              </a:rPr>
              <a:t>Neurology</a:t>
            </a:r>
            <a:r>
              <a:rPr lang="en-AU" dirty="0">
                <a:solidFill>
                  <a:schemeClr val="bg1"/>
                </a:solidFill>
              </a:rPr>
              <a:t>. 2004;63(11):2034-2038. doi:10.1212/01.WNL.0000145761.38400.65.</a:t>
            </a:r>
            <a:endParaRPr lang="en-US" dirty="0">
              <a:solidFill>
                <a:schemeClr val="bg1"/>
              </a:solidFill>
            </a:endParaRPr>
          </a:p>
          <a:p>
            <a:r>
              <a:rPr lang="en-AU" dirty="0" smtClean="0">
                <a:solidFill>
                  <a:schemeClr val="bg1"/>
                </a:solidFill>
              </a:rPr>
              <a:t/>
            </a:r>
            <a:br>
              <a:rPr lang="en-AU" dirty="0" smtClean="0">
                <a:solidFill>
                  <a:schemeClr val="bg1"/>
                </a:solidFill>
              </a:rPr>
            </a:br>
            <a:r>
              <a:rPr lang="en-AU" dirty="0" smtClean="0">
                <a:solidFill>
                  <a:schemeClr val="bg1"/>
                </a:solidFill>
              </a:rPr>
              <a:t>4.  Goodman </a:t>
            </a:r>
            <a:r>
              <a:rPr lang="en-AU" dirty="0">
                <a:solidFill>
                  <a:schemeClr val="bg1"/>
                </a:solidFill>
              </a:rPr>
              <a:t>AD, Brown TR, Krupp LB, et al. Sustained-release oral </a:t>
            </a:r>
            <a:r>
              <a:rPr lang="en-AU" dirty="0" err="1">
                <a:solidFill>
                  <a:schemeClr val="bg1"/>
                </a:solidFill>
              </a:rPr>
              <a:t>fampridine</a:t>
            </a:r>
            <a:r>
              <a:rPr lang="en-AU" dirty="0">
                <a:solidFill>
                  <a:schemeClr val="bg1"/>
                </a:solidFill>
              </a:rPr>
              <a:t> in multiple sclerosis: a randomised, double-blind, controlled trial. </a:t>
            </a:r>
            <a:r>
              <a:rPr lang="en-AU" i="1" dirty="0">
                <a:solidFill>
                  <a:schemeClr val="bg1"/>
                </a:solidFill>
              </a:rPr>
              <a:t>Lancet</a:t>
            </a:r>
            <a:r>
              <a:rPr lang="en-AU" dirty="0">
                <a:solidFill>
                  <a:schemeClr val="bg1"/>
                </a:solidFill>
              </a:rPr>
              <a:t>. 2009;373(9665):732-738. doi:10.1016/S0140-6736(09)60442-6.</a:t>
            </a:r>
            <a:endParaRPr lang="en-US" dirty="0">
              <a:solidFill>
                <a:schemeClr val="bg1"/>
              </a:solidFill>
            </a:endParaRPr>
          </a:p>
          <a:p>
            <a:r>
              <a:rPr lang="en-AU" dirty="0">
                <a:solidFill>
                  <a:schemeClr val="bg1"/>
                </a:solidFill>
              </a:rPr>
              <a:t/>
            </a:r>
            <a:br>
              <a:rPr lang="en-AU" dirty="0">
                <a:solidFill>
                  <a:schemeClr val="bg1"/>
                </a:solidFill>
              </a:rPr>
            </a:br>
            <a:r>
              <a:rPr lang="en-AU" dirty="0" smtClean="0">
                <a:solidFill>
                  <a:schemeClr val="bg1"/>
                </a:solidFill>
              </a:rPr>
              <a:t>5. International Organization of Multiple Sclerosis Rehabilitation Therapists</a:t>
            </a:r>
            <a:r>
              <a:rPr lang="en-AU" dirty="0">
                <a:solidFill>
                  <a:schemeClr val="bg1"/>
                </a:solidFill>
              </a:rPr>
              <a:t>. Promoting Successful Rehabilitation Outcomes in Multiple Sclerosis. </a:t>
            </a:r>
            <a:r>
              <a:rPr lang="en-AU" dirty="0" smtClean="0">
                <a:solidFill>
                  <a:schemeClr val="bg1"/>
                </a:solidFill>
                <a:hlinkClick r:id="rId3"/>
              </a:rPr>
              <a:t>http</a:t>
            </a:r>
            <a:r>
              <a:rPr lang="en-AU" dirty="0">
                <a:solidFill>
                  <a:schemeClr val="bg1"/>
                </a:solidFill>
                <a:hlinkClick r:id="rId3"/>
              </a:rPr>
              <a:t>://03c68c1.netsolhost.com/wordpress1/?</a:t>
            </a:r>
            <a:r>
              <a:rPr lang="en-AU" dirty="0" smtClean="0">
                <a:solidFill>
                  <a:schemeClr val="bg1"/>
                </a:solidFill>
                <a:hlinkClick r:id="rId3"/>
              </a:rPr>
              <a:t>p=904</a:t>
            </a:r>
            <a:r>
              <a:rPr lang="en-AU" dirty="0" smtClean="0">
                <a:solidFill>
                  <a:schemeClr val="bg1"/>
                </a:solidFill>
              </a:rPr>
              <a:t>.  Published April 2002.  Accessed February 15, 2017.</a:t>
            </a:r>
            <a:br>
              <a:rPr lang="en-AU" dirty="0" smtClean="0">
                <a:solidFill>
                  <a:schemeClr val="bg1"/>
                </a:solidFill>
              </a:rPr>
            </a:br>
            <a:endParaRPr lang="en-US" dirty="0">
              <a:solidFill>
                <a:schemeClr val="bg1"/>
              </a:solidFill>
              <a:latin typeface="Calibri" panose="020F0502020204030204" pitchFamily="34" charset="0"/>
              <a:cs typeface="Calibri" panose="020F0502020204030204" pitchFamily="34" charset="0"/>
            </a:endParaRPr>
          </a:p>
          <a:p>
            <a:r>
              <a:rPr lang="en-US" dirty="0" smtClean="0">
                <a:solidFill>
                  <a:schemeClr val="bg1"/>
                </a:solidFill>
                <a:latin typeface="Calibri" panose="020F0502020204030204" pitchFamily="34" charset="0"/>
                <a:ea typeface="Calibri" panose="020F0502020204030204" pitchFamily="34" charset="0"/>
                <a:cs typeface="Calibri" panose="020F0502020204030204" pitchFamily="34" charset="0"/>
              </a:rPr>
              <a:t>6.  American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Physical Therapy Association Website.  PT Now:  Multiple Sclerosis Clinical Summary.  </a:t>
            </a:r>
            <a:r>
              <a:rPr lang="en-US" u="sng"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rPr>
              <a:t>http://www.ptnow.org/ClinicalSummaries/QuickDetail.aspx?cid=343ee67d-7ea5-494c-92f2-95959b7c6781</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Published January 12, 2015. Accessed February 17, 2017</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5554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342651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OutLine</a:t>
            </a:r>
            <a:endParaRPr lang="en-US" dirty="0"/>
          </a:p>
        </p:txBody>
      </p:sp>
      <p:sp>
        <p:nvSpPr>
          <p:cNvPr id="3" name="Content Placeholder 2"/>
          <p:cNvSpPr>
            <a:spLocks noGrp="1"/>
          </p:cNvSpPr>
          <p:nvPr>
            <p:ph idx="1"/>
          </p:nvPr>
        </p:nvSpPr>
        <p:spPr/>
        <p:txBody>
          <a:bodyPr/>
          <a:lstStyle/>
          <a:p>
            <a:r>
              <a:rPr lang="en-US" sz="3000" dirty="0" smtClean="0"/>
              <a:t>The Research:  PT and </a:t>
            </a:r>
            <a:r>
              <a:rPr lang="en-US" sz="3000" dirty="0" err="1" smtClean="0"/>
              <a:t>dalfampridine</a:t>
            </a:r>
            <a:endParaRPr lang="en-US" sz="3000" dirty="0" smtClean="0"/>
          </a:p>
          <a:p>
            <a:r>
              <a:rPr lang="en-US" sz="3000" dirty="0" smtClean="0"/>
              <a:t>Benefits of PT</a:t>
            </a:r>
          </a:p>
          <a:p>
            <a:r>
              <a:rPr lang="en-US" sz="3000" dirty="0" smtClean="0"/>
              <a:t>PT Interventions across ability levels</a:t>
            </a:r>
          </a:p>
          <a:p>
            <a:r>
              <a:rPr lang="en-US" sz="3000" dirty="0" smtClean="0"/>
              <a:t>Referring a patient to PT</a:t>
            </a:r>
          </a:p>
          <a:p>
            <a:r>
              <a:rPr lang="en-US" sz="3000" dirty="0" smtClean="0"/>
              <a:t>Q&amp;A</a:t>
            </a:r>
          </a:p>
          <a:p>
            <a:r>
              <a:rPr lang="en-US" sz="3000" dirty="0" smtClean="0"/>
              <a:t>Exit slips </a:t>
            </a:r>
          </a:p>
          <a:p>
            <a:endParaRPr lang="en-US" dirty="0" smtClean="0"/>
          </a:p>
          <a:p>
            <a:endParaRPr lang="en-US" dirty="0"/>
          </a:p>
        </p:txBody>
      </p:sp>
    </p:spTree>
    <p:extLst>
      <p:ext uri="{BB962C8B-B14F-4D97-AF65-F5344CB8AC3E}">
        <p14:creationId xmlns:p14="http://schemas.microsoft.com/office/powerpoint/2010/main" val="4227476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PICO </a:t>
            </a:r>
            <a:r>
              <a:rPr lang="en-US" dirty="0" err="1" smtClean="0"/>
              <a:t>QuestION</a:t>
            </a:r>
            <a:r>
              <a:rPr lang="en-US" dirty="0" smtClean="0"/>
              <a:t>:</a:t>
            </a:r>
            <a:endParaRPr lang="en-US" dirty="0"/>
          </a:p>
        </p:txBody>
      </p:sp>
      <p:sp>
        <p:nvSpPr>
          <p:cNvPr id="3" name="Content Placeholder 2"/>
          <p:cNvSpPr>
            <a:spLocks noGrp="1"/>
          </p:cNvSpPr>
          <p:nvPr>
            <p:ph idx="1"/>
          </p:nvPr>
        </p:nvSpPr>
        <p:spPr/>
        <p:txBody>
          <a:bodyPr>
            <a:normAutofit/>
          </a:bodyPr>
          <a:lstStyle/>
          <a:p>
            <a:r>
              <a:rPr lang="en-US" sz="4000" dirty="0"/>
              <a:t>In a 30 year old woman with RRMS who ambulates without an assistive </a:t>
            </a:r>
            <a:r>
              <a:rPr lang="en-US" sz="4000" dirty="0" smtClean="0"/>
              <a:t>device</a:t>
            </a:r>
            <a:r>
              <a:rPr lang="en-US" sz="4000" dirty="0"/>
              <a:t>, </a:t>
            </a:r>
            <a:r>
              <a:rPr lang="en-US" sz="4000" b="1" dirty="0"/>
              <a:t>is </a:t>
            </a:r>
            <a:r>
              <a:rPr lang="en-US" sz="4000" b="1" dirty="0" smtClean="0"/>
              <a:t>aerobic exercise or </a:t>
            </a:r>
            <a:r>
              <a:rPr lang="en-US" sz="4000" b="1" dirty="0" err="1" smtClean="0"/>
              <a:t>dalfampridine</a:t>
            </a:r>
            <a:r>
              <a:rPr lang="en-US" sz="4000" b="1" dirty="0" smtClean="0"/>
              <a:t> more effective for improving gait speed?</a:t>
            </a:r>
            <a:endParaRPr lang="en-US" sz="4000" b="1" dirty="0"/>
          </a:p>
        </p:txBody>
      </p:sp>
    </p:spTree>
    <p:extLst>
      <p:ext uri="{BB962C8B-B14F-4D97-AF65-F5344CB8AC3E}">
        <p14:creationId xmlns:p14="http://schemas.microsoft.com/office/powerpoint/2010/main" val="1174074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Bottom Line</a:t>
            </a:r>
            <a:endParaRPr lang="en-US" dirty="0"/>
          </a:p>
        </p:txBody>
      </p:sp>
      <p:sp>
        <p:nvSpPr>
          <p:cNvPr id="3" name="Content Placeholder 2"/>
          <p:cNvSpPr>
            <a:spLocks noGrp="1"/>
          </p:cNvSpPr>
          <p:nvPr>
            <p:ph idx="1"/>
          </p:nvPr>
        </p:nvSpPr>
        <p:spPr>
          <a:xfrm>
            <a:off x="532015" y="2011679"/>
            <a:ext cx="11371810" cy="4580313"/>
          </a:xfrm>
        </p:spPr>
        <p:txBody>
          <a:bodyPr>
            <a:normAutofit/>
          </a:bodyPr>
          <a:lstStyle/>
          <a:p>
            <a:r>
              <a:rPr lang="en-AU" sz="2800" dirty="0" smtClean="0"/>
              <a:t>About 1/3 </a:t>
            </a:r>
            <a:r>
              <a:rPr lang="en-AU" sz="2800" dirty="0"/>
              <a:t>of patients with MS significantly improve gait speed after taking </a:t>
            </a:r>
            <a:r>
              <a:rPr lang="en-AU" sz="2800" dirty="0" err="1" smtClean="0"/>
              <a:t>dalfampridine</a:t>
            </a:r>
            <a:endParaRPr lang="en-AU" sz="2800" dirty="0" smtClean="0"/>
          </a:p>
          <a:p>
            <a:r>
              <a:rPr lang="en-AU" sz="2800" dirty="0" smtClean="0"/>
              <a:t>Aerobic exercise (1-3x/week, ≥4 weeks) </a:t>
            </a:r>
            <a:r>
              <a:rPr lang="en-AU" sz="2800" dirty="0"/>
              <a:t>may benefit a greater percentage of patients with MS than </a:t>
            </a:r>
            <a:r>
              <a:rPr lang="en-AU" sz="2800" dirty="0" err="1" smtClean="0"/>
              <a:t>dalfampridine</a:t>
            </a:r>
            <a:r>
              <a:rPr lang="en-AU" sz="2800" dirty="0" smtClean="0"/>
              <a:t> </a:t>
            </a:r>
            <a:r>
              <a:rPr lang="en-AU" sz="2800" dirty="0"/>
              <a:t>and seems </a:t>
            </a:r>
            <a:r>
              <a:rPr lang="en-AU" sz="2800" dirty="0" smtClean="0"/>
              <a:t>more effective for </a:t>
            </a:r>
            <a:r>
              <a:rPr lang="en-AU" sz="2800" dirty="0" err="1" smtClean="0"/>
              <a:t>dalfampridine</a:t>
            </a:r>
            <a:r>
              <a:rPr lang="en-AU" sz="2800" dirty="0" smtClean="0"/>
              <a:t> non-responders </a:t>
            </a:r>
          </a:p>
          <a:p>
            <a:r>
              <a:rPr lang="en-AU" sz="2800" dirty="0" smtClean="0"/>
              <a:t>It is unclear whether </a:t>
            </a:r>
            <a:r>
              <a:rPr lang="en-AU" sz="2800" dirty="0"/>
              <a:t>aerobic exercise or </a:t>
            </a:r>
            <a:r>
              <a:rPr lang="en-AU" sz="2800" dirty="0" err="1"/>
              <a:t>dalfampridine</a:t>
            </a:r>
            <a:r>
              <a:rPr lang="en-AU" sz="2800" dirty="0"/>
              <a:t> is a superior intervention in </a:t>
            </a:r>
            <a:r>
              <a:rPr lang="en-AU" sz="2800" dirty="0" err="1" smtClean="0"/>
              <a:t>dalfampridine</a:t>
            </a:r>
            <a:r>
              <a:rPr lang="en-AU" sz="2800" dirty="0" smtClean="0"/>
              <a:t> responders</a:t>
            </a:r>
            <a:endParaRPr lang="en-US" sz="2800" dirty="0"/>
          </a:p>
        </p:txBody>
      </p:sp>
    </p:spTree>
    <p:extLst>
      <p:ext uri="{BB962C8B-B14F-4D97-AF65-F5344CB8AC3E}">
        <p14:creationId xmlns:p14="http://schemas.microsoft.com/office/powerpoint/2010/main" val="1646399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459" y="284176"/>
            <a:ext cx="11698397" cy="1389139"/>
          </a:xfrm>
        </p:spPr>
        <p:txBody>
          <a:bodyPr>
            <a:normAutofit fontScale="90000"/>
          </a:bodyPr>
          <a:lstStyle/>
          <a:p>
            <a:r>
              <a:rPr lang="en-US" dirty="0" smtClean="0"/>
              <a:t>Effect of physical therapy with and without </a:t>
            </a:r>
            <a:r>
              <a:rPr lang="en-US" dirty="0" err="1" smtClean="0"/>
              <a:t>dalfampridine</a:t>
            </a:r>
            <a:r>
              <a:rPr lang="en-US" dirty="0" smtClean="0"/>
              <a:t> on gait in people with MS</a:t>
            </a:r>
            <a:br>
              <a:rPr lang="en-US" dirty="0" smtClean="0"/>
            </a:br>
            <a:endParaRPr lang="en-US" dirty="0"/>
          </a:p>
        </p:txBody>
      </p:sp>
      <p:sp>
        <p:nvSpPr>
          <p:cNvPr id="3" name="Content Placeholder 2"/>
          <p:cNvSpPr>
            <a:spLocks noGrp="1"/>
          </p:cNvSpPr>
          <p:nvPr>
            <p:ph idx="1"/>
          </p:nvPr>
        </p:nvSpPr>
        <p:spPr>
          <a:xfrm>
            <a:off x="140438" y="1908024"/>
            <a:ext cx="4471033" cy="4751918"/>
          </a:xfrm>
        </p:spPr>
        <p:txBody>
          <a:bodyPr>
            <a:normAutofit/>
          </a:bodyPr>
          <a:lstStyle/>
          <a:p>
            <a:r>
              <a:rPr lang="en-US" dirty="0"/>
              <a:t>n</a:t>
            </a:r>
            <a:r>
              <a:rPr lang="en-US" dirty="0" smtClean="0"/>
              <a:t>=6</a:t>
            </a:r>
            <a:endParaRPr lang="en-US" dirty="0"/>
          </a:p>
          <a:p>
            <a:pPr lvl="1"/>
            <a:r>
              <a:rPr lang="en-US" dirty="0"/>
              <a:t>3 received PT only (PT)</a:t>
            </a:r>
          </a:p>
          <a:p>
            <a:pPr lvl="1"/>
            <a:r>
              <a:rPr lang="en-US" dirty="0" smtClean="0"/>
              <a:t>3 received </a:t>
            </a:r>
            <a:r>
              <a:rPr lang="en-US" dirty="0" err="1" smtClean="0"/>
              <a:t>dalfampridine</a:t>
            </a:r>
            <a:r>
              <a:rPr lang="en-US" dirty="0" smtClean="0"/>
              <a:t> + PT (DER + PT)</a:t>
            </a:r>
          </a:p>
          <a:p>
            <a:r>
              <a:rPr lang="en-US" dirty="0" smtClean="0"/>
              <a:t>DER + PT </a:t>
            </a:r>
          </a:p>
          <a:p>
            <a:pPr lvl="1"/>
            <a:r>
              <a:rPr lang="en-US" dirty="0" err="1" smtClean="0"/>
              <a:t>Wk</a:t>
            </a:r>
            <a:r>
              <a:rPr lang="en-US" dirty="0" smtClean="0"/>
              <a:t> 3- </a:t>
            </a:r>
            <a:r>
              <a:rPr lang="en-US" dirty="0" err="1" smtClean="0"/>
              <a:t>nonresponders</a:t>
            </a:r>
            <a:r>
              <a:rPr lang="en-US" dirty="0" smtClean="0"/>
              <a:t> to </a:t>
            </a:r>
            <a:r>
              <a:rPr lang="en-US" dirty="0" err="1" smtClean="0"/>
              <a:t>dalfampridine</a:t>
            </a:r>
            <a:r>
              <a:rPr lang="en-US" dirty="0" smtClean="0"/>
              <a:t> (15.8% improvement)</a:t>
            </a:r>
          </a:p>
          <a:p>
            <a:pPr lvl="1"/>
            <a:r>
              <a:rPr lang="en-US" dirty="0" err="1" smtClean="0"/>
              <a:t>Wk</a:t>
            </a:r>
            <a:r>
              <a:rPr lang="en-US" dirty="0" smtClean="0"/>
              <a:t> 9- additional improvement of 22.4% (total:  34.7%)</a:t>
            </a:r>
          </a:p>
          <a:p>
            <a:r>
              <a:rPr lang="en-US" b="1" dirty="0" smtClean="0"/>
              <a:t>PT appears to enhance the effects of DER on gait speed</a:t>
            </a:r>
          </a:p>
          <a:p>
            <a:endParaRPr lang="en-US" dirty="0"/>
          </a:p>
        </p:txBody>
      </p:sp>
      <p:sp>
        <p:nvSpPr>
          <p:cNvPr id="4" name="TextBox 3"/>
          <p:cNvSpPr txBox="1"/>
          <p:nvPr/>
        </p:nvSpPr>
        <p:spPr>
          <a:xfrm>
            <a:off x="710788" y="1292006"/>
            <a:ext cx="7274478" cy="646331"/>
          </a:xfrm>
          <a:prstGeom prst="rect">
            <a:avLst/>
          </a:prstGeom>
          <a:noFill/>
        </p:spPr>
        <p:txBody>
          <a:bodyPr wrap="square" rtlCol="0">
            <a:spAutoFit/>
          </a:bodyPr>
          <a:lstStyle/>
          <a:p>
            <a:r>
              <a:rPr lang="en-US" i="1" dirty="0">
                <a:solidFill>
                  <a:schemeClr val="bg1"/>
                </a:solidFill>
              </a:rPr>
              <a:t>Whitney </a:t>
            </a:r>
            <a:r>
              <a:rPr lang="en-US" i="1" dirty="0" err="1">
                <a:solidFill>
                  <a:schemeClr val="bg1"/>
                </a:solidFill>
              </a:rPr>
              <a:t>Huryta</a:t>
            </a:r>
            <a:r>
              <a:rPr lang="en-US" i="1" dirty="0">
                <a:solidFill>
                  <a:schemeClr val="bg1"/>
                </a:solidFill>
              </a:rPr>
              <a:t>, Jessica Reynolds, Silva </a:t>
            </a:r>
            <a:r>
              <a:rPr lang="en-US" i="1" dirty="0" err="1">
                <a:solidFill>
                  <a:schemeClr val="bg1"/>
                </a:solidFill>
              </a:rPr>
              <a:t>Markovic-Plese</a:t>
            </a:r>
            <a:r>
              <a:rPr lang="en-US" i="1" dirty="0">
                <a:solidFill>
                  <a:schemeClr val="bg1"/>
                </a:solidFill>
              </a:rPr>
              <a:t>, Prue Plummer</a:t>
            </a:r>
          </a:p>
          <a:p>
            <a:endParaRPr lang="en-US" dirty="0"/>
          </a:p>
        </p:txBody>
      </p:sp>
      <p:pic>
        <p:nvPicPr>
          <p:cNvPr id="6" name="Picture 5"/>
          <p:cNvPicPr>
            <a:picLocks noChangeAspect="1"/>
          </p:cNvPicPr>
          <p:nvPr/>
        </p:nvPicPr>
        <p:blipFill>
          <a:blip r:embed="rId3"/>
          <a:stretch>
            <a:fillRect/>
          </a:stretch>
        </p:blipFill>
        <p:spPr>
          <a:xfrm>
            <a:off x="4747659" y="2057358"/>
            <a:ext cx="7133540" cy="4453249"/>
          </a:xfrm>
          <a:prstGeom prst="rect">
            <a:avLst/>
          </a:prstGeom>
        </p:spPr>
      </p:pic>
    </p:spTree>
    <p:extLst>
      <p:ext uri="{BB962C8B-B14F-4D97-AF65-F5344CB8AC3E}">
        <p14:creationId xmlns:p14="http://schemas.microsoft.com/office/powerpoint/2010/main" val="544973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A physical therapist do for patients with MS?</a:t>
            </a:r>
            <a:endParaRPr lang="en-US" dirty="0"/>
          </a:p>
        </p:txBody>
      </p:sp>
      <p:sp>
        <p:nvSpPr>
          <p:cNvPr id="3" name="Content Placeholder 2"/>
          <p:cNvSpPr>
            <a:spLocks noGrp="1"/>
          </p:cNvSpPr>
          <p:nvPr>
            <p:ph idx="1"/>
          </p:nvPr>
        </p:nvSpPr>
        <p:spPr/>
        <p:txBody>
          <a:bodyPr/>
          <a:lstStyle/>
          <a:p>
            <a:pPr lvl="0"/>
            <a:r>
              <a:rPr lang="en-US" sz="3200" dirty="0" smtClean="0"/>
              <a:t>EVALUATE</a:t>
            </a:r>
          </a:p>
          <a:p>
            <a:pPr lvl="0"/>
            <a:r>
              <a:rPr lang="en-US" sz="3200" dirty="0" smtClean="0"/>
              <a:t>CREATE GOALS AND A TREATMENT PLAN </a:t>
            </a:r>
          </a:p>
          <a:p>
            <a:pPr lvl="0"/>
            <a:r>
              <a:rPr lang="en-US" sz="3200" dirty="0" smtClean="0"/>
              <a:t>CHALLENGE AND PROGRESS</a:t>
            </a:r>
          </a:p>
          <a:p>
            <a:pPr lvl="0"/>
            <a:r>
              <a:rPr lang="en-US" sz="3200" dirty="0" smtClean="0"/>
              <a:t>EDUCATE</a:t>
            </a:r>
            <a:endParaRPr lang="en-US" sz="3200" dirty="0"/>
          </a:p>
          <a:p>
            <a:pPr marL="0" indent="0">
              <a:buNone/>
            </a:pPr>
            <a:endParaRPr lang="en-US" dirty="0"/>
          </a:p>
        </p:txBody>
      </p:sp>
    </p:spTree>
    <p:extLst>
      <p:ext uri="{BB962C8B-B14F-4D97-AF65-F5344CB8AC3E}">
        <p14:creationId xmlns:p14="http://schemas.microsoft.com/office/powerpoint/2010/main" val="2919188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patient do in PT?</a:t>
            </a:r>
            <a:endParaRPr lang="en-US" dirty="0"/>
          </a:p>
        </p:txBody>
      </p:sp>
      <p:sp>
        <p:nvSpPr>
          <p:cNvPr id="3" name="Content Placeholder 2"/>
          <p:cNvSpPr>
            <a:spLocks noGrp="1"/>
          </p:cNvSpPr>
          <p:nvPr>
            <p:ph idx="1"/>
          </p:nvPr>
        </p:nvSpPr>
        <p:spPr>
          <a:xfrm>
            <a:off x="1202919" y="2001169"/>
            <a:ext cx="9784080" cy="4206240"/>
          </a:xfrm>
        </p:spPr>
        <p:txBody>
          <a:bodyPr>
            <a:normAutofit/>
          </a:bodyPr>
          <a:lstStyle/>
          <a:p>
            <a:r>
              <a:rPr lang="en-US" sz="3600" dirty="0" smtClean="0"/>
              <a:t>Videos</a:t>
            </a:r>
          </a:p>
          <a:p>
            <a:r>
              <a:rPr lang="en-US" sz="3600" dirty="0" smtClean="0"/>
              <a:t>Pictures</a:t>
            </a:r>
            <a:endParaRPr lang="en-US" sz="3600" dirty="0"/>
          </a:p>
        </p:txBody>
      </p:sp>
    </p:spTree>
    <p:extLst>
      <p:ext uri="{BB962C8B-B14F-4D97-AF65-F5344CB8AC3E}">
        <p14:creationId xmlns:p14="http://schemas.microsoft.com/office/powerpoint/2010/main" val="1284836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24" y="0"/>
            <a:ext cx="51435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1646" y="0"/>
            <a:ext cx="5143500" cy="6858000"/>
          </a:xfrm>
          <a:prstGeom prst="rect">
            <a:avLst/>
          </a:prstGeom>
        </p:spPr>
      </p:pic>
    </p:spTree>
    <p:extLst>
      <p:ext uri="{BB962C8B-B14F-4D97-AF65-F5344CB8AC3E}">
        <p14:creationId xmlns:p14="http://schemas.microsoft.com/office/powerpoint/2010/main" val="4021135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12" r="16117" b="28825"/>
          <a:stretch/>
        </p:blipFill>
        <p:spPr>
          <a:xfrm>
            <a:off x="493193" y="64135"/>
            <a:ext cx="5203716" cy="6738495"/>
          </a:xfrm>
          <a:prstGeom prst="rect">
            <a:avLst/>
          </a:prstGeom>
        </p:spPr>
      </p:pic>
      <p:pic>
        <p:nvPicPr>
          <p:cNvPr id="5" name="Picture 4"/>
          <p:cNvPicPr>
            <a:picLocks noChangeAspect="1"/>
          </p:cNvPicPr>
          <p:nvPr/>
        </p:nvPicPr>
        <p:blipFill>
          <a:blip r:embed="rId4">
            <a:lum bright="2000"/>
            <a:extLst>
              <a:ext uri="{28A0092B-C50C-407E-A947-70E740481C1C}">
                <a14:useLocalDpi xmlns:a14="http://schemas.microsoft.com/office/drawing/2010/main" val="0"/>
              </a:ext>
            </a:extLst>
          </a:blip>
          <a:stretch>
            <a:fillRect/>
          </a:stretch>
        </p:blipFill>
        <p:spPr>
          <a:xfrm>
            <a:off x="6191063" y="4383"/>
            <a:ext cx="5151549" cy="6858000"/>
          </a:xfrm>
          <a:prstGeom prst="rect">
            <a:avLst/>
          </a:prstGeom>
        </p:spPr>
      </p:pic>
    </p:spTree>
    <p:extLst>
      <p:ext uri="{BB962C8B-B14F-4D97-AF65-F5344CB8AC3E}">
        <p14:creationId xmlns:p14="http://schemas.microsoft.com/office/powerpoint/2010/main" val="1323168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995</TotalTime>
  <Words>2254</Words>
  <Application>Microsoft Office PowerPoint</Application>
  <PresentationFormat>Widescreen</PresentationFormat>
  <Paragraphs>133</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Corbel</vt:lpstr>
      <vt:lpstr>Times New Roman</vt:lpstr>
      <vt:lpstr>Wingdings</vt:lpstr>
      <vt:lpstr>Banded</vt:lpstr>
      <vt:lpstr>Physical Therapy (PT) for Patients with MS</vt:lpstr>
      <vt:lpstr>OutLine</vt:lpstr>
      <vt:lpstr>PICO QuestION:</vt:lpstr>
      <vt:lpstr>Clinical Bottom Line</vt:lpstr>
      <vt:lpstr>Effect of physical therapy with and without dalfampridine on gait in people with MS </vt:lpstr>
      <vt:lpstr>WHAT can A physical therapist do for patients with MS?</vt:lpstr>
      <vt:lpstr>What does a patient do in PT?</vt:lpstr>
      <vt:lpstr>PowerPoint Presentation</vt:lpstr>
      <vt:lpstr>PowerPoint Presentation</vt:lpstr>
      <vt:lpstr>PowerPoint Presentation</vt:lpstr>
      <vt:lpstr>PowerPoint Presentation</vt:lpstr>
      <vt:lpstr>How can PT benefit patients of different ability levels?</vt:lpstr>
      <vt:lpstr>How can PT benefit patients of different ability levels?</vt:lpstr>
      <vt:lpstr>When should I prescribe PT?</vt:lpstr>
      <vt:lpstr>PowerPoint Presentation</vt:lpstr>
      <vt:lpstr>References</vt:lpstr>
      <vt:lpstr>QUESTIONS?</vt:lpstr>
    </vt:vector>
  </TitlesOfParts>
  <Company>The University of North Carolina at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Therapy for Patients with MS</dc:title>
  <dc:creator>Jess</dc:creator>
  <cp:lastModifiedBy>Jess</cp:lastModifiedBy>
  <cp:revision>38</cp:revision>
  <dcterms:created xsi:type="dcterms:W3CDTF">2017-03-02T17:39:33Z</dcterms:created>
  <dcterms:modified xsi:type="dcterms:W3CDTF">2017-04-14T19:12:30Z</dcterms:modified>
</cp:coreProperties>
</file>