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72" r:id="rId3"/>
    <p:sldId id="286" r:id="rId4"/>
    <p:sldId id="300" r:id="rId5"/>
    <p:sldId id="301" r:id="rId6"/>
    <p:sldId id="267" r:id="rId7"/>
    <p:sldId id="302" r:id="rId8"/>
    <p:sldId id="303" r:id="rId9"/>
    <p:sldId id="299" r:id="rId10"/>
    <p:sldId id="265" r:id="rId11"/>
    <p:sldId id="291" r:id="rId12"/>
    <p:sldId id="298" r:id="rId13"/>
    <p:sldId id="314" r:id="rId14"/>
    <p:sldId id="304" r:id="rId15"/>
    <p:sldId id="305" r:id="rId16"/>
    <p:sldId id="306" r:id="rId17"/>
    <p:sldId id="308" r:id="rId18"/>
    <p:sldId id="311" r:id="rId19"/>
    <p:sldId id="309" r:id="rId20"/>
    <p:sldId id="310" r:id="rId21"/>
    <p:sldId id="307" r:id="rId22"/>
    <p:sldId id="312" r:id="rId23"/>
    <p:sldId id="313" r:id="rId24"/>
    <p:sldId id="295" r:id="rId25"/>
    <p:sldId id="296" r:id="rId26"/>
    <p:sldId id="297" r:id="rId27"/>
    <p:sldId id="316" r:id="rId28"/>
    <p:sldId id="317" r:id="rId29"/>
    <p:sldId id="318" r:id="rId30"/>
    <p:sldId id="263" r:id="rId31"/>
    <p:sldId id="287" r:id="rId32"/>
    <p:sldId id="315" r:id="rId33"/>
    <p:sldId id="26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0" autoAdjust="0"/>
    <p:restoredTop sz="85484" autoAdjust="0"/>
  </p:normalViewPr>
  <p:slideViewPr>
    <p:cSldViewPr snapToGrid="0" snapToObjects="1">
      <p:cViewPr>
        <p:scale>
          <a:sx n="90" d="100"/>
          <a:sy n="90" d="100"/>
        </p:scale>
        <p:origin x="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4C11-B569-1C48-893C-7D1E0752EF3A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62CE-A765-0C4E-ACE7-F5303883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62CE-A765-0C4E-ACE7-F53038831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21,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222" y="2300112"/>
            <a:ext cx="3598333" cy="27930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Cranial Molding Deformity: </a:t>
            </a:r>
            <a:br>
              <a:rPr lang="en-US" sz="3200" dirty="0" smtClean="0"/>
            </a:br>
            <a:r>
              <a:rPr lang="en-US" sz="3200" dirty="0" smtClean="0"/>
              <a:t>Prevention &amp; Treatment in the NICU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80199"/>
            <a:ext cx="3309803" cy="810729"/>
          </a:xfrm>
        </p:spPr>
        <p:txBody>
          <a:bodyPr/>
          <a:lstStyle/>
          <a:p>
            <a:pPr algn="ctr"/>
            <a:r>
              <a:rPr lang="en-US" dirty="0" smtClean="0"/>
              <a:t>Elizabeth Lynch</a:t>
            </a:r>
          </a:p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“Back to Sleep”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1992: American Academy of Pediatrics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1994: U.S. Public Health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8222" y="4493780"/>
            <a:ext cx="146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SIDS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32" y="4493780"/>
            <a:ext cx="172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CMD</a:t>
            </a:r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18167" y="4113999"/>
            <a:ext cx="910166" cy="148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766234" y="4134556"/>
            <a:ext cx="906433" cy="14675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Right Arrow 4"/>
          <p:cNvSpPr/>
          <p:nvPr/>
        </p:nvSpPr>
        <p:spPr>
          <a:xfrm rot="10800000">
            <a:off x="6249494" y="1227666"/>
            <a:ext cx="1215284" cy="417688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594556" y="1397000"/>
            <a:ext cx="1270000" cy="410633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4556" y="1059250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Torticollis</a:t>
            </a:r>
            <a:r>
              <a:rPr lang="en-US" sz="4800" b="1" baseline="30000" dirty="0" smtClean="0"/>
              <a:t>1,5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2512" y="4811888"/>
            <a:ext cx="169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CMD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75" y="1985179"/>
            <a:ext cx="2537178" cy="28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Risk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Plagiocephaly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30366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Male</a:t>
            </a:r>
            <a:r>
              <a:rPr lang="en-US" baseline="30000" dirty="0" smtClean="0"/>
              <a:t>5,11</a:t>
            </a:r>
            <a:endParaRPr lang="en-US" dirty="0" smtClean="0"/>
          </a:p>
          <a:p>
            <a:r>
              <a:rPr lang="en-US" dirty="0" smtClean="0"/>
              <a:t>Gestational Diabetes</a:t>
            </a:r>
            <a:r>
              <a:rPr lang="en-US" baseline="30000" dirty="0" smtClean="0"/>
              <a:t>11</a:t>
            </a:r>
            <a:endParaRPr lang="en-US" dirty="0" smtClean="0"/>
          </a:p>
          <a:p>
            <a:r>
              <a:rPr lang="en-US" dirty="0" smtClean="0"/>
              <a:t>First-born rank</a:t>
            </a:r>
            <a:r>
              <a:rPr lang="en-US" baseline="30000" dirty="0" smtClean="0"/>
              <a:t>5,11</a:t>
            </a:r>
            <a:endParaRPr lang="en-US" dirty="0" smtClean="0"/>
          </a:p>
          <a:p>
            <a:r>
              <a:rPr lang="en-US" dirty="0" smtClean="0"/>
              <a:t>Intrauterine constraint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smtClean="0"/>
              <a:t>Assisted Delivery</a:t>
            </a:r>
            <a:r>
              <a:rPr lang="en-US" baseline="30000" dirty="0" smtClean="0"/>
              <a:t>5,11</a:t>
            </a:r>
          </a:p>
          <a:p>
            <a:r>
              <a:rPr lang="en-US" dirty="0" smtClean="0"/>
              <a:t>Neck problems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Multiple Pregnancy</a:t>
            </a:r>
            <a:r>
              <a:rPr lang="en-US" baseline="30000" dirty="0" smtClean="0"/>
              <a:t>11</a:t>
            </a:r>
            <a:endParaRPr lang="en-US" dirty="0" smtClean="0"/>
          </a:p>
          <a:p>
            <a:r>
              <a:rPr lang="en-US" dirty="0" smtClean="0"/>
              <a:t>Supine Position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Prematurity</a:t>
            </a:r>
            <a:r>
              <a:rPr lang="en-US" baseline="30000" dirty="0" smtClean="0"/>
              <a:t>12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Dolichocephaly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378" y="2955772"/>
            <a:ext cx="3419856" cy="166786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Female</a:t>
            </a:r>
            <a:r>
              <a:rPr lang="en-US" sz="2000" baseline="30000" dirty="0" smtClean="0"/>
              <a:t>12</a:t>
            </a:r>
            <a:endParaRPr lang="en-US" sz="2000" dirty="0"/>
          </a:p>
          <a:p>
            <a:r>
              <a:rPr lang="en-US" sz="2000" dirty="0" smtClean="0"/>
              <a:t>Breech Position</a:t>
            </a:r>
            <a:r>
              <a:rPr lang="en-US" sz="2000" baseline="30000" dirty="0" smtClean="0"/>
              <a:t>1</a:t>
            </a:r>
            <a:endParaRPr lang="en-US" sz="2000" dirty="0"/>
          </a:p>
          <a:p>
            <a:r>
              <a:rPr lang="en-US" sz="2000" dirty="0" smtClean="0"/>
              <a:t>Extended </a:t>
            </a:r>
            <a:r>
              <a:rPr lang="en-US" sz="2000" dirty="0"/>
              <a:t>Hospitalization at </a:t>
            </a:r>
            <a:r>
              <a:rPr lang="en-US" sz="2000" dirty="0" smtClean="0"/>
              <a:t>Birth</a:t>
            </a:r>
            <a:r>
              <a:rPr lang="en-US" sz="2000" baseline="30000" dirty="0" smtClean="0"/>
              <a:t>12</a:t>
            </a:r>
            <a:endParaRPr lang="en-US" sz="2000" dirty="0"/>
          </a:p>
          <a:p>
            <a:r>
              <a:rPr lang="en-US" sz="2000" dirty="0" smtClean="0"/>
              <a:t>Prematurity</a:t>
            </a:r>
            <a:r>
              <a:rPr lang="en-US" sz="2000" baseline="30000" dirty="0" smtClean="0"/>
              <a:t>12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009291" y="4529669"/>
            <a:ext cx="30557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Brachycephaly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45152" y="5169432"/>
            <a:ext cx="3419856" cy="714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Intrauterine constraint</a:t>
            </a:r>
            <a:r>
              <a:rPr lang="en-US" sz="2000" baseline="30000" dirty="0" smtClean="0"/>
              <a:t>11</a:t>
            </a:r>
          </a:p>
          <a:p>
            <a:r>
              <a:rPr lang="en-US" sz="2000" dirty="0" smtClean="0"/>
              <a:t>Supine Position</a:t>
            </a:r>
            <a:r>
              <a:rPr lang="en-US" sz="2000" baseline="30000" dirty="0" smtClean="0"/>
              <a:t>13</a:t>
            </a:r>
            <a:endParaRPr lang="en-US" sz="2000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2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Prematurity</a:t>
            </a:r>
            <a:r>
              <a:rPr lang="en-US" baseline="30000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“Very preterm” infants: </a:t>
            </a:r>
          </a:p>
          <a:p>
            <a:pPr lvl="1"/>
            <a:r>
              <a:rPr lang="en-US" dirty="0" smtClean="0"/>
              <a:t>(Born </a:t>
            </a:r>
            <a:r>
              <a:rPr lang="en-US" dirty="0"/>
              <a:t>at &lt;32 weeks </a:t>
            </a:r>
            <a:r>
              <a:rPr lang="en-US" dirty="0" smtClean="0"/>
              <a:t>gestational age)</a:t>
            </a:r>
            <a:endParaRPr lang="en-US" dirty="0"/>
          </a:p>
          <a:p>
            <a:pPr lvl="2"/>
            <a:r>
              <a:rPr lang="en-US" dirty="0"/>
              <a:t>38% </a:t>
            </a:r>
            <a:r>
              <a:rPr lang="en-US" dirty="0">
                <a:sym typeface="Wingdings"/>
              </a:rPr>
              <a:t> plagiocephaly</a:t>
            </a:r>
          </a:p>
          <a:p>
            <a:pPr lvl="2"/>
            <a:r>
              <a:rPr lang="en-US" dirty="0">
                <a:sym typeface="Wingdings"/>
              </a:rPr>
              <a:t>73%  </a:t>
            </a:r>
            <a:r>
              <a:rPr lang="en-US" dirty="0" err="1" smtClean="0">
                <a:sym typeface="Wingdings"/>
              </a:rPr>
              <a:t>dolichocephaly</a:t>
            </a:r>
            <a:r>
              <a:rPr lang="en-US" dirty="0" smtClean="0">
                <a:sym typeface="Wingdings"/>
              </a:rPr>
              <a:t> </a:t>
            </a:r>
          </a:p>
          <a:p>
            <a:pPr marL="685800" lvl="2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“Late preterm” infants:</a:t>
            </a:r>
          </a:p>
          <a:p>
            <a:pPr lvl="1"/>
            <a:r>
              <a:rPr lang="en-US" dirty="0" smtClean="0">
                <a:sym typeface="Wingdings"/>
              </a:rPr>
              <a:t>(Born between 32 and 36+6 weeks)</a:t>
            </a:r>
          </a:p>
          <a:p>
            <a:pPr lvl="2"/>
            <a:r>
              <a:rPr lang="en-US" dirty="0" smtClean="0">
                <a:sym typeface="Wingdings"/>
              </a:rPr>
              <a:t>28%  </a:t>
            </a:r>
            <a:r>
              <a:rPr lang="en-US" dirty="0" err="1" smtClean="0">
                <a:sym typeface="Wingdings"/>
              </a:rPr>
              <a:t>dolichocephaly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70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552" y="1027664"/>
            <a:ext cx="73344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about Helmet Therapy?</a:t>
            </a:r>
            <a:r>
              <a:rPr lang="en-US" baseline="30000" dirty="0" smtClean="0"/>
              <a:t>2,6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246" r="3741"/>
          <a:stretch/>
        </p:blipFill>
        <p:spPr>
          <a:xfrm>
            <a:off x="4543776" y="2256367"/>
            <a:ext cx="3750234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62963"/>
          <a:stretch/>
        </p:blipFill>
        <p:spPr>
          <a:xfrm>
            <a:off x="959552" y="2256367"/>
            <a:ext cx="33866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used in NICUs…</a:t>
            </a:r>
            <a:r>
              <a:rPr lang="en-US" baseline="30000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Blanket Rolls</a:t>
            </a:r>
          </a:p>
          <a:p>
            <a:r>
              <a:rPr lang="en-US" dirty="0" smtClean="0"/>
              <a:t>Frederick T. Frog </a:t>
            </a:r>
          </a:p>
          <a:p>
            <a:r>
              <a:rPr lang="en-US" dirty="0" err="1" smtClean="0"/>
              <a:t>DandleROO</a:t>
            </a:r>
            <a:r>
              <a:rPr lang="en-US" dirty="0" smtClean="0"/>
              <a:t>, DandleROO2, </a:t>
            </a:r>
            <a:r>
              <a:rPr lang="en-US" dirty="0" err="1" smtClean="0"/>
              <a:t>DandleROO</a:t>
            </a:r>
            <a:r>
              <a:rPr lang="en-US" dirty="0" smtClean="0"/>
              <a:t> Lite, or </a:t>
            </a:r>
            <a:r>
              <a:rPr lang="en-US" dirty="0" err="1" smtClean="0"/>
              <a:t>DandleWrap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Sundance Fluidized Full-body Mattress or Tube</a:t>
            </a:r>
            <a:r>
              <a:rPr lang="en-US" dirty="0"/>
              <a:t> </a:t>
            </a:r>
            <a:r>
              <a:rPr lang="en-US" dirty="0" smtClean="0"/>
              <a:t>(a.k.a. “</a:t>
            </a:r>
            <a:r>
              <a:rPr lang="en-US" dirty="0" err="1" smtClean="0"/>
              <a:t>Zflo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Sundance Fluidized Utility Pillow</a:t>
            </a:r>
          </a:p>
          <a:p>
            <a:r>
              <a:rPr lang="en-US" dirty="0" smtClean="0"/>
              <a:t>Gel-E Donut</a:t>
            </a:r>
          </a:p>
          <a:p>
            <a:r>
              <a:rPr lang="en-US" dirty="0" err="1" smtClean="0"/>
              <a:t>Tortle</a:t>
            </a:r>
            <a:r>
              <a:rPr lang="en-US" dirty="0" smtClean="0"/>
              <a:t> </a:t>
            </a:r>
            <a:r>
              <a:rPr lang="en-US" dirty="0" err="1" smtClean="0"/>
              <a:t>Midliner</a:t>
            </a:r>
            <a:r>
              <a:rPr lang="en-US" dirty="0" smtClean="0"/>
              <a:t> / </a:t>
            </a:r>
            <a:r>
              <a:rPr lang="en-US" dirty="0" err="1" smtClean="0"/>
              <a:t>Tortle</a:t>
            </a:r>
            <a:r>
              <a:rPr lang="en-US" dirty="0" smtClean="0"/>
              <a:t> Air</a:t>
            </a:r>
          </a:p>
        </p:txBody>
      </p:sp>
    </p:spTree>
    <p:extLst>
      <p:ext uri="{BB962C8B-B14F-4D97-AF65-F5344CB8AC3E}">
        <p14:creationId xmlns:p14="http://schemas.microsoft.com/office/powerpoint/2010/main" val="343293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T. Frog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Frog-shaped device that contains adjustable beads</a:t>
            </a:r>
          </a:p>
          <a:p>
            <a:r>
              <a:rPr lang="en-US" dirty="0" smtClean="0"/>
              <a:t>Supports developmental head positioning in prone, supine, and side-lying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22488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7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Gel-E Donut</a:t>
            </a:r>
            <a:r>
              <a:rPr lang="en-US" baseline="30000" dirty="0" smtClean="0"/>
              <a:t>16,17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Gel-filled pillow with non-porous skin</a:t>
            </a:r>
          </a:p>
          <a:p>
            <a:r>
              <a:rPr lang="en-US" dirty="0" smtClean="0"/>
              <a:t>Used to promote skin integrity and prevent CMD due to prolonged immobility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 r="22626" b="35717"/>
          <a:stretch/>
        </p:blipFill>
        <p:spPr bwMode="auto">
          <a:xfrm>
            <a:off x="4518717" y="3188321"/>
            <a:ext cx="3622287" cy="1345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464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Fluidized Full-body Mattress</a:t>
            </a:r>
            <a:r>
              <a:rPr lang="en-US" baseline="30000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Fluidized, mattress-like device</a:t>
            </a:r>
          </a:p>
          <a:p>
            <a:r>
              <a:rPr lang="en-US" dirty="0" smtClean="0"/>
              <a:t>“Zero flow” from gravity</a:t>
            </a:r>
          </a:p>
          <a:p>
            <a:r>
              <a:rPr lang="en-US" dirty="0" smtClean="0"/>
              <a:t>Supports the entire body in prone, supine, or side-lying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/>
        </p:blipFill>
        <p:spPr bwMode="auto">
          <a:xfrm>
            <a:off x="4645152" y="2172321"/>
            <a:ext cx="3419856" cy="3493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56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Fluidized Utility Positioner</a:t>
            </a:r>
            <a:r>
              <a:rPr lang="en-US" baseline="30000" dirty="0" smtClean="0"/>
              <a:t>18,19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Fluidized, pillow-shaped device</a:t>
            </a:r>
          </a:p>
          <a:p>
            <a:r>
              <a:rPr lang="en-US" dirty="0"/>
              <a:t>“Zero flow” from </a:t>
            </a:r>
            <a:r>
              <a:rPr lang="en-US" dirty="0" smtClean="0"/>
              <a:t>gravity</a:t>
            </a:r>
          </a:p>
          <a:p>
            <a:r>
              <a:rPr lang="en-US" dirty="0"/>
              <a:t>Supports the </a:t>
            </a:r>
            <a:r>
              <a:rPr lang="en-US" dirty="0" smtClean="0"/>
              <a:t>head, neck, and shoulders in </a:t>
            </a:r>
            <a:r>
              <a:rPr lang="en-US" dirty="0"/>
              <a:t>prone, supine, or side-lying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88" b="-39188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48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Cranial Molding Deformity (CMD)?</a:t>
            </a:r>
            <a:r>
              <a:rPr lang="en-US" baseline="30000" dirty="0" smtClean="0"/>
              <a:t>1,2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Alteration in the </a:t>
            </a:r>
            <a:r>
              <a:rPr lang="en-US" dirty="0" err="1" smtClean="0"/>
              <a:t>normocephalic</a:t>
            </a:r>
            <a:r>
              <a:rPr lang="en-US" dirty="0" smtClean="0"/>
              <a:t> shaping of the skull</a:t>
            </a:r>
          </a:p>
          <a:p>
            <a:r>
              <a:rPr lang="en-US" dirty="0" smtClean="0"/>
              <a:t>Due to an external mechanical force</a:t>
            </a:r>
          </a:p>
          <a:p>
            <a:r>
              <a:rPr lang="en-US" dirty="0" smtClean="0"/>
              <a:t>Generally mild and reversible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14" y="2764986"/>
            <a:ext cx="4089148" cy="2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DandleROO</a:t>
            </a:r>
            <a:r>
              <a:rPr lang="en-US" baseline="30000" dirty="0" smtClean="0"/>
              <a:t>20,21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Containment device made of stretchable cotton</a:t>
            </a:r>
          </a:p>
          <a:p>
            <a:r>
              <a:rPr lang="en-US" dirty="0"/>
              <a:t>D</a:t>
            </a:r>
            <a:r>
              <a:rPr lang="en-US" dirty="0" smtClean="0"/>
              <a:t>esigned to simulate womb-like environment for preterm infants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10122" r="18244" b="20797"/>
          <a:stretch/>
        </p:blipFill>
        <p:spPr bwMode="auto">
          <a:xfrm>
            <a:off x="5108221" y="2313432"/>
            <a:ext cx="2677790" cy="2850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74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Tortle</a:t>
            </a:r>
            <a:r>
              <a:rPr lang="en-US" dirty="0" smtClean="0"/>
              <a:t> Midliner</a:t>
            </a:r>
            <a:r>
              <a:rPr lang="en-US" baseline="30000" dirty="0" smtClean="0"/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Lightweight beanie with two adjustable support rolls</a:t>
            </a:r>
          </a:p>
          <a:p>
            <a:r>
              <a:rPr lang="en-US" dirty="0" smtClean="0"/>
              <a:t>Used to prevent head preference issues and asymmetry</a:t>
            </a:r>
          </a:p>
          <a:p>
            <a:r>
              <a:rPr lang="en-US" dirty="0" smtClean="0"/>
              <a:t>Smaller infants </a:t>
            </a:r>
            <a:r>
              <a:rPr lang="en-US" dirty="0"/>
              <a:t> </a:t>
            </a:r>
            <a:r>
              <a:rPr lang="en-US" dirty="0" smtClean="0"/>
              <a:t>     (≤ 3000 g)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756" b="-52756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949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Tortle</a:t>
            </a:r>
            <a:r>
              <a:rPr lang="en-US" dirty="0" smtClean="0"/>
              <a:t> Air</a:t>
            </a:r>
            <a:r>
              <a:rPr lang="en-US" baseline="30000" dirty="0" smtClean="0"/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2736" cy="3493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Lightweight beanie with one adjustable support roll</a:t>
            </a:r>
          </a:p>
          <a:p>
            <a:r>
              <a:rPr lang="en-US" dirty="0"/>
              <a:t>Used to prevent head preference issues and asymmetry</a:t>
            </a:r>
          </a:p>
          <a:p>
            <a:r>
              <a:rPr lang="en-US" dirty="0" smtClean="0"/>
              <a:t>Larger infants          (≤ 9000 g)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71" b="-49271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55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Cup</a:t>
            </a:r>
            <a:r>
              <a:rPr lang="en-US" baseline="30000" dirty="0" smtClean="0"/>
              <a:t>19,23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Orthotic device with layers of removable foam</a:t>
            </a:r>
          </a:p>
          <a:p>
            <a:r>
              <a:rPr lang="en-US" dirty="0" smtClean="0"/>
              <a:t>Supports the body in supine and semi-side-lying positions</a:t>
            </a:r>
          </a:p>
          <a:p>
            <a:r>
              <a:rPr lang="en-US" dirty="0" smtClean="0"/>
              <a:t>Designed for infants ≥ 1000 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2719" r="52049" b="5991"/>
          <a:stretch/>
        </p:blipFill>
        <p:spPr bwMode="auto">
          <a:xfrm>
            <a:off x="4868334" y="3033889"/>
            <a:ext cx="3062112" cy="1935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770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Intervention</a:t>
            </a:r>
            <a:r>
              <a:rPr lang="en-US" baseline="30000" dirty="0" smtClean="0"/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McLane et al</a:t>
            </a:r>
          </a:p>
          <a:p>
            <a:pPr lvl="1"/>
            <a:r>
              <a:rPr lang="en-US" dirty="0" smtClean="0"/>
              <a:t>Descriptive pilot study of 54 healthy children </a:t>
            </a:r>
          </a:p>
          <a:p>
            <a:pPr lvl="1"/>
            <a:r>
              <a:rPr lang="en-US" dirty="0" smtClean="0"/>
              <a:t>To compare interface pressures of various pediatric support surfaces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2.75-inch Delta foam </a:t>
            </a:r>
            <a:r>
              <a:rPr lang="en-US" dirty="0"/>
              <a:t>overlay alone and in conjunction with the </a:t>
            </a:r>
            <a:r>
              <a:rPr lang="en-US" b="1" dirty="0">
                <a:solidFill>
                  <a:schemeClr val="accent3"/>
                </a:solidFill>
              </a:rPr>
              <a:t>Gel-E Donut </a:t>
            </a:r>
            <a:r>
              <a:rPr lang="en-US" dirty="0" smtClean="0"/>
              <a:t>produced </a:t>
            </a:r>
            <a:r>
              <a:rPr lang="en-US" dirty="0"/>
              <a:t>the lowest occipital pressure in infants &lt;2 years of </a:t>
            </a:r>
            <a:r>
              <a:rPr lang="en-US" dirty="0" smtClean="0"/>
              <a:t>age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2320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Intervention</a:t>
            </a:r>
            <a:r>
              <a:rPr lang="en-US" baseline="30000" dirty="0" smtClean="0"/>
              <a:t>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Zarem</a:t>
            </a:r>
            <a:r>
              <a:rPr lang="en-US" dirty="0" smtClean="0"/>
              <a:t> et al</a:t>
            </a:r>
          </a:p>
          <a:p>
            <a:pPr lvl="1"/>
            <a:r>
              <a:rPr lang="en-US" dirty="0" smtClean="0"/>
              <a:t>Survey of 76 neonatal nurses and therapists</a:t>
            </a:r>
          </a:p>
          <a:p>
            <a:pPr lvl="1"/>
            <a:r>
              <a:rPr lang="en-US" dirty="0" smtClean="0"/>
              <a:t>To determine perceptions of positioning for premature infants in the NICU</a:t>
            </a:r>
            <a:endParaRPr lang="en-US" dirty="0"/>
          </a:p>
          <a:p>
            <a:pPr lvl="2"/>
            <a:r>
              <a:rPr lang="en-US" b="1" dirty="0" err="1" smtClean="0">
                <a:solidFill>
                  <a:schemeClr val="accent3"/>
                </a:solidFill>
              </a:rPr>
              <a:t>DandleROO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“</a:t>
            </a:r>
            <a:r>
              <a:rPr lang="en-US" dirty="0"/>
              <a:t>ideal method of neonatal positioning” </a:t>
            </a:r>
            <a:endParaRPr lang="en-US" dirty="0" smtClean="0"/>
          </a:p>
          <a:p>
            <a:pPr lvl="4"/>
            <a:r>
              <a:rPr lang="en-US" dirty="0" smtClean="0"/>
              <a:t>62</a:t>
            </a:r>
            <a:r>
              <a:rPr lang="en-US" dirty="0"/>
              <a:t>% of nurses and 86% of </a:t>
            </a:r>
            <a:r>
              <a:rPr lang="en-US" dirty="0" smtClean="0"/>
              <a:t>therapists</a:t>
            </a:r>
          </a:p>
          <a:p>
            <a:pPr lvl="2"/>
            <a:r>
              <a:rPr lang="en-US" b="1" dirty="0" err="1" smtClean="0">
                <a:solidFill>
                  <a:srgbClr val="FF6700"/>
                </a:solidFill>
              </a:rPr>
              <a:t>DandleROO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easiest </a:t>
            </a:r>
            <a:r>
              <a:rPr lang="en-US" dirty="0"/>
              <a:t>method of positioning to utilize in the NICU </a:t>
            </a:r>
            <a:endParaRPr lang="en-US" dirty="0" smtClean="0"/>
          </a:p>
          <a:p>
            <a:pPr lvl="4"/>
            <a:r>
              <a:rPr lang="en-US" dirty="0" smtClean="0"/>
              <a:t>44</a:t>
            </a:r>
            <a:r>
              <a:rPr lang="en-US" dirty="0"/>
              <a:t>% of nurses and 57% of </a:t>
            </a:r>
            <a:r>
              <a:rPr lang="en-US" dirty="0" smtClean="0"/>
              <a:t>therapists </a:t>
            </a:r>
          </a:p>
        </p:txBody>
      </p:sp>
    </p:spTree>
    <p:extLst>
      <p:ext uri="{BB962C8B-B14F-4D97-AF65-F5344CB8AC3E}">
        <p14:creationId xmlns:p14="http://schemas.microsoft.com/office/powerpoint/2010/main" val="234674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Intervention</a:t>
            </a:r>
            <a:r>
              <a:rPr lang="en-US" baseline="30000" dirty="0" smtClean="0"/>
              <a:t>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Degrazia</a:t>
            </a:r>
            <a:r>
              <a:rPr lang="en-US" dirty="0" smtClean="0"/>
              <a:t> et al</a:t>
            </a:r>
          </a:p>
          <a:p>
            <a:pPr lvl="1"/>
            <a:r>
              <a:rPr lang="en-US" dirty="0" smtClean="0"/>
              <a:t>RCT to assess the effectiveness of the cranial cup in preventing CMD in hospitalized infants  </a:t>
            </a:r>
          </a:p>
          <a:p>
            <a:pPr lvl="2"/>
            <a:r>
              <a:rPr lang="en-US" dirty="0" smtClean="0"/>
              <a:t>Experimental Group: moldable positioner and cranial cup (n = 35)</a:t>
            </a:r>
          </a:p>
          <a:p>
            <a:pPr lvl="2"/>
            <a:r>
              <a:rPr lang="en-US" dirty="0" smtClean="0"/>
              <a:t>Control Group: moldable positioner (n = 27)</a:t>
            </a:r>
          </a:p>
          <a:p>
            <a:pPr lvl="3"/>
            <a:r>
              <a:rPr lang="en-US" dirty="0" smtClean="0"/>
              <a:t>Rotating </a:t>
            </a:r>
            <a:r>
              <a:rPr lang="en-US" dirty="0"/>
              <a:t>between the </a:t>
            </a:r>
            <a:r>
              <a:rPr lang="en-US" b="1" dirty="0" smtClean="0">
                <a:solidFill>
                  <a:srgbClr val="FF6700"/>
                </a:solidFill>
              </a:rPr>
              <a:t>Sundance fluidized </a:t>
            </a:r>
            <a:r>
              <a:rPr lang="en-US" b="1" dirty="0">
                <a:solidFill>
                  <a:srgbClr val="FF6700"/>
                </a:solidFill>
              </a:rPr>
              <a:t>u</a:t>
            </a:r>
            <a:r>
              <a:rPr lang="en-US" b="1" dirty="0" smtClean="0">
                <a:solidFill>
                  <a:srgbClr val="FF6700"/>
                </a:solidFill>
              </a:rPr>
              <a:t>tility </a:t>
            </a:r>
            <a:r>
              <a:rPr lang="en-US" b="1" dirty="0">
                <a:solidFill>
                  <a:srgbClr val="FF6700"/>
                </a:solidFill>
              </a:rPr>
              <a:t>p</a:t>
            </a:r>
            <a:r>
              <a:rPr lang="en-US" b="1" dirty="0" smtClean="0">
                <a:solidFill>
                  <a:srgbClr val="FF6700"/>
                </a:solidFill>
              </a:rPr>
              <a:t>ositioner </a:t>
            </a:r>
            <a:r>
              <a:rPr lang="en-US" dirty="0"/>
              <a:t>and the </a:t>
            </a:r>
            <a:r>
              <a:rPr lang="en-US" b="1" dirty="0">
                <a:solidFill>
                  <a:srgbClr val="FF6700"/>
                </a:solidFill>
              </a:rPr>
              <a:t>cranial cup </a:t>
            </a:r>
            <a:r>
              <a:rPr lang="en-US" dirty="0" smtClean="0"/>
              <a:t>is </a:t>
            </a:r>
            <a:r>
              <a:rPr lang="en-US" dirty="0"/>
              <a:t>associated with decreased development of </a:t>
            </a:r>
            <a:r>
              <a:rPr lang="en-US" dirty="0" smtClean="0"/>
              <a:t>CMD </a:t>
            </a:r>
            <a:r>
              <a:rPr lang="en-US" dirty="0"/>
              <a:t>in the NICU compared to use of the fluidized utility positioner </a:t>
            </a:r>
            <a:r>
              <a:rPr lang="en-US" dirty="0" smtClean="0"/>
              <a:t>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Intervention</a:t>
            </a:r>
            <a:r>
              <a:rPr lang="en-US" baseline="30000" dirty="0" smtClean="0"/>
              <a:t>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Knorr et al</a:t>
            </a:r>
          </a:p>
          <a:p>
            <a:pPr lvl="1"/>
            <a:r>
              <a:rPr lang="en-US" dirty="0" smtClean="0"/>
              <a:t>Prospective descriptive study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assess the effectiveness of the cranial cup in correcting CMD in hospitalized premature infants 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>
                <a:solidFill>
                  <a:srgbClr val="FF6700"/>
                </a:solidFill>
              </a:rPr>
              <a:t>cranial cup </a:t>
            </a:r>
            <a:r>
              <a:rPr lang="en-US" dirty="0"/>
              <a:t>is effective for normalizing head shape in hospitalized premature </a:t>
            </a:r>
            <a:r>
              <a:rPr lang="en-US" dirty="0" smtClean="0"/>
              <a:t>infants</a:t>
            </a:r>
          </a:p>
          <a:p>
            <a:pPr lvl="3"/>
            <a:r>
              <a:rPr lang="en-US" dirty="0" smtClean="0"/>
              <a:t>BUT: No control </a:t>
            </a:r>
            <a:r>
              <a:rPr lang="en-US" dirty="0"/>
              <a:t>group for </a:t>
            </a:r>
            <a:r>
              <a:rPr lang="en-US" dirty="0" smtClean="0"/>
              <a:t>comparison </a:t>
            </a:r>
          </a:p>
        </p:txBody>
      </p:sp>
    </p:spTree>
    <p:extLst>
      <p:ext uri="{BB962C8B-B14F-4D97-AF65-F5344CB8AC3E}">
        <p14:creationId xmlns:p14="http://schemas.microsoft.com/office/powerpoint/2010/main" val="381314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is lacking in regards to positioning devices that are commonly utilized with premature infants in NICUs</a:t>
            </a:r>
          </a:p>
          <a:p>
            <a:r>
              <a:rPr lang="en-US" dirty="0" smtClean="0"/>
              <a:t>However, intervention early in life is very important for </a:t>
            </a:r>
            <a:r>
              <a:rPr lang="en-US" dirty="0"/>
              <a:t>optimal </a:t>
            </a:r>
            <a:r>
              <a:rPr lang="en-US" dirty="0" smtClean="0"/>
              <a:t>outcomes in the prevention and treatment of CMD</a:t>
            </a:r>
          </a:p>
          <a:p>
            <a:r>
              <a:rPr lang="en-US" b="1" dirty="0" smtClean="0"/>
              <a:t>*Patient-centered*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- focus on what’s best for each individual baby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7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quality RCTs and systematic reviews of RCTs </a:t>
            </a:r>
            <a:r>
              <a:rPr lang="en-US" dirty="0" smtClean="0">
                <a:sym typeface="Wingdings"/>
              </a:rPr>
              <a:t> increase the level of evidence</a:t>
            </a:r>
          </a:p>
          <a:p>
            <a:pPr marL="6858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/>
              <a:t>Specificity </a:t>
            </a:r>
            <a:r>
              <a:rPr lang="en-US" dirty="0"/>
              <a:t>regarding intervention protocols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improve </a:t>
            </a:r>
            <a:r>
              <a:rPr lang="en-US" dirty="0"/>
              <a:t>clinical </a:t>
            </a:r>
            <a:r>
              <a:rPr lang="en-US" dirty="0" smtClean="0"/>
              <a:t>relevance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Long-term follow </a:t>
            </a:r>
            <a:r>
              <a:rPr lang="en-US" dirty="0" smtClean="0"/>
              <a:t>up </a:t>
            </a:r>
            <a:r>
              <a:rPr lang="en-US" dirty="0" smtClean="0">
                <a:sym typeface="Wingdings"/>
              </a:rPr>
              <a:t> determine effects of interventions over time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CMD</a:t>
            </a:r>
            <a:r>
              <a:rPr lang="en-US" baseline="30000" dirty="0" smtClean="0"/>
              <a:t>1,2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2384778"/>
            <a:ext cx="6168364" cy="3421662"/>
          </a:xfrm>
        </p:spPr>
        <p:txBody>
          <a:bodyPr>
            <a:normAutofit/>
          </a:bodyPr>
          <a:lstStyle/>
          <a:p>
            <a:r>
              <a:rPr lang="en-US" dirty="0" smtClean="0"/>
              <a:t>Up to </a:t>
            </a:r>
            <a:r>
              <a:rPr lang="en-US" sz="4000" b="1" dirty="0" smtClean="0"/>
              <a:t>48%</a:t>
            </a:r>
            <a:r>
              <a:rPr lang="en-US" b="1" dirty="0" smtClean="0"/>
              <a:t> </a:t>
            </a:r>
            <a:r>
              <a:rPr lang="en-US" dirty="0" smtClean="0"/>
              <a:t>of newborn infants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Newborns are particularly susceptible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Younger age = increased malleability of the skull</a:t>
            </a:r>
          </a:p>
        </p:txBody>
      </p:sp>
    </p:spTree>
    <p:extLst>
      <p:ext uri="{BB962C8B-B14F-4D97-AF65-F5344CB8AC3E}">
        <p14:creationId xmlns:p14="http://schemas.microsoft.com/office/powerpoint/2010/main" val="4001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01792"/>
          </a:xfrm>
        </p:spPr>
        <p:txBody>
          <a:bodyPr>
            <a:normAutofit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en-US" sz="900" dirty="0" err="1"/>
              <a:t>Bronfin</a:t>
            </a:r>
            <a:r>
              <a:rPr lang="en-US" sz="900" dirty="0"/>
              <a:t> DR. Misshapen Heads in Babies: Position or Pathology?. </a:t>
            </a:r>
            <a:r>
              <a:rPr lang="en-US" sz="900" i="1" dirty="0"/>
              <a:t>The </a:t>
            </a:r>
            <a:r>
              <a:rPr lang="en-US" sz="900" i="1" dirty="0" err="1"/>
              <a:t>Ochsner</a:t>
            </a:r>
            <a:r>
              <a:rPr lang="en-US" sz="900" i="1" dirty="0"/>
              <a:t> Journal</a:t>
            </a:r>
            <a:r>
              <a:rPr lang="en-US" sz="900" dirty="0"/>
              <a:t>. 2001;3(4):191-199.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/>
              <a:t>Steinberg J, </a:t>
            </a:r>
            <a:r>
              <a:rPr lang="en-US" sz="900" dirty="0" err="1"/>
              <a:t>Rawlani</a:t>
            </a:r>
            <a:r>
              <a:rPr lang="en-US" sz="900" dirty="0"/>
              <a:t> R, Humphries L, et al. Effectiveness of Conservative Therapy and Helmet Therapy for Positional Cranial Deformation. </a:t>
            </a:r>
            <a:r>
              <a:rPr lang="en-US" sz="900" i="1" dirty="0"/>
              <a:t>Plastic and Reconstructive Surgery</a:t>
            </a:r>
            <a:r>
              <a:rPr lang="en-US" sz="900" dirty="0"/>
              <a:t>. 2015;135(3):833-842. doi:10.1097/prs.0000000000000955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 err="1" smtClean="0"/>
              <a:t>Persing</a:t>
            </a:r>
            <a:r>
              <a:rPr lang="en-US" sz="900" dirty="0" smtClean="0"/>
              <a:t> </a:t>
            </a:r>
            <a:r>
              <a:rPr lang="en-US" sz="900" dirty="0"/>
              <a:t>J, James H, Swanson J, </a:t>
            </a:r>
            <a:r>
              <a:rPr lang="en-US" sz="900" dirty="0" err="1"/>
              <a:t>Kattwinkel</a:t>
            </a:r>
            <a:r>
              <a:rPr lang="en-US" sz="900" dirty="0"/>
              <a:t> J. Prevention and Management of Positional Skull Deformities in Infants. </a:t>
            </a:r>
            <a:r>
              <a:rPr lang="en-US" sz="900" i="1" dirty="0"/>
              <a:t>PEDIATRICS</a:t>
            </a:r>
            <a:r>
              <a:rPr lang="en-US" sz="900" dirty="0"/>
              <a:t>. 2003;112(1):199-202. doi:10.1542/peds.112.1.199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 err="1" smtClean="0"/>
              <a:t>Feijen</a:t>
            </a:r>
            <a:r>
              <a:rPr lang="en-US" sz="900" dirty="0" smtClean="0"/>
              <a:t> </a:t>
            </a:r>
            <a:r>
              <a:rPr lang="en-US" sz="900" dirty="0"/>
              <a:t>M, </a:t>
            </a:r>
            <a:r>
              <a:rPr lang="en-US" sz="900" dirty="0" err="1"/>
              <a:t>Franssen</a:t>
            </a:r>
            <a:r>
              <a:rPr lang="en-US" sz="900" dirty="0"/>
              <a:t> B, </a:t>
            </a:r>
            <a:r>
              <a:rPr lang="en-US" sz="900" dirty="0" err="1"/>
              <a:t>Vincken</a:t>
            </a:r>
            <a:r>
              <a:rPr lang="en-US" sz="900" dirty="0"/>
              <a:t> N, van der </a:t>
            </a:r>
            <a:r>
              <a:rPr lang="en-US" sz="900" dirty="0" err="1"/>
              <a:t>Hulst</a:t>
            </a:r>
            <a:r>
              <a:rPr lang="en-US" sz="900" dirty="0"/>
              <a:t> R. Prevalence and Consequences of Positional Plagiocephaly and </a:t>
            </a:r>
            <a:r>
              <a:rPr lang="en-US" sz="900" dirty="0" err="1"/>
              <a:t>Brachycephaly</a:t>
            </a:r>
            <a:r>
              <a:rPr lang="en-US" sz="900" dirty="0"/>
              <a:t>. </a:t>
            </a:r>
            <a:r>
              <a:rPr lang="en-US" sz="900" i="1" dirty="0"/>
              <a:t>Journal of Craniofacial Surgery</a:t>
            </a:r>
            <a:r>
              <a:rPr lang="en-US" sz="900" dirty="0"/>
              <a:t>. 2015;26(8):e770-e773. doi:10.1097/scs.0000000000002222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 err="1" smtClean="0"/>
              <a:t>Looman</a:t>
            </a:r>
            <a:r>
              <a:rPr lang="en-US" sz="900" dirty="0" smtClean="0"/>
              <a:t> </a:t>
            </a:r>
            <a:r>
              <a:rPr lang="en-US" sz="900" dirty="0"/>
              <a:t>W, </a:t>
            </a:r>
            <a:r>
              <a:rPr lang="en-US" sz="900" dirty="0" err="1"/>
              <a:t>Kack</a:t>
            </a:r>
            <a:r>
              <a:rPr lang="en-US" sz="900" dirty="0"/>
              <a:t> Flannery A. Evidence-Based Care of the Child With Deformational Plagiocephaly, Part I: Assessment and Diagnosis. </a:t>
            </a:r>
            <a:r>
              <a:rPr lang="en-US" sz="900" i="1" dirty="0"/>
              <a:t>Journal of Pediatric Health Care</a:t>
            </a:r>
            <a:r>
              <a:rPr lang="en-US" sz="900" dirty="0"/>
              <a:t>. 2012;26(4):242-250. doi:10.1016/j.pedhc.2011.10.003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 err="1" smtClean="0"/>
              <a:t>Wilbrand</a:t>
            </a:r>
            <a:r>
              <a:rPr lang="en-US" sz="900" dirty="0" smtClean="0"/>
              <a:t> </a:t>
            </a:r>
            <a:r>
              <a:rPr lang="en-US" sz="900" dirty="0"/>
              <a:t>J, </a:t>
            </a:r>
            <a:r>
              <a:rPr lang="en-US" sz="900" dirty="0" err="1"/>
              <a:t>Schmidtberg</a:t>
            </a:r>
            <a:r>
              <a:rPr lang="en-US" sz="900" dirty="0"/>
              <a:t> K, </a:t>
            </a:r>
            <a:r>
              <a:rPr lang="en-US" sz="900" dirty="0" err="1"/>
              <a:t>Bierther</a:t>
            </a:r>
            <a:r>
              <a:rPr lang="en-US" sz="900" dirty="0"/>
              <a:t> U. Clinical Classification of Infant </a:t>
            </a:r>
            <a:r>
              <a:rPr lang="en-US" sz="900" dirty="0" err="1"/>
              <a:t>Nonsynostotic</a:t>
            </a:r>
            <a:r>
              <a:rPr lang="en-US" sz="900" dirty="0"/>
              <a:t> Cranial Deformity. </a:t>
            </a:r>
            <a:r>
              <a:rPr lang="en-US" sz="900" i="1" dirty="0"/>
              <a:t>The Journal of Pediatrics</a:t>
            </a:r>
            <a:r>
              <a:rPr lang="en-US" sz="900" dirty="0"/>
              <a:t>. 2012;161(6):1120-1125.e1. doi:10.1016/j.jpeds.2012.05.023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i="1" dirty="0" smtClean="0"/>
              <a:t>Plagiocephaly </a:t>
            </a:r>
            <a:r>
              <a:rPr lang="en-US" sz="900" i="1" dirty="0"/>
              <a:t>Severity Scale</a:t>
            </a:r>
            <a:r>
              <a:rPr lang="en-US" sz="900" dirty="0"/>
              <a:t>. Atlanta, GA: Children's Healthcare of Atlanta; 2015. Available at: https://</a:t>
            </a:r>
            <a:r>
              <a:rPr lang="en-US" sz="900" dirty="0" err="1"/>
              <a:t>pediatricapta.org</a:t>
            </a:r>
            <a:r>
              <a:rPr lang="en-US" sz="900" dirty="0"/>
              <a:t>/special-interest-groups/HB/ORTH_961942_PlagiocephalyScale_BWInfo.pdf. Accessed March 1, 2017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900" dirty="0" smtClean="0"/>
              <a:t>McCarty </a:t>
            </a:r>
            <a:r>
              <a:rPr lang="en-US" sz="900" dirty="0"/>
              <a:t>D, Peat J, Malcolm W, et al. </a:t>
            </a:r>
            <a:r>
              <a:rPr lang="en-US" sz="900" dirty="0" err="1"/>
              <a:t>Dolichocephaly</a:t>
            </a:r>
            <a:r>
              <a:rPr lang="en-US" sz="900" dirty="0"/>
              <a:t> in Preterm Infants: Prevalence, Risk Factors, and Early Motor Outcomes. </a:t>
            </a:r>
            <a:r>
              <a:rPr lang="en-US" sz="900" i="1" dirty="0"/>
              <a:t>American Journal of Perinatology</a:t>
            </a:r>
            <a:r>
              <a:rPr lang="en-US" sz="900" dirty="0"/>
              <a:t>. 2016;34(04):372-378. doi:10.1055/s-0036-1592128</a:t>
            </a:r>
            <a:r>
              <a:rPr lang="en-US" sz="900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900" dirty="0"/>
              <a:t>Hutchison B, Hutchison L, Thompson J, Mitchell E. Quantification of Plagiocephaly and </a:t>
            </a:r>
            <a:r>
              <a:rPr lang="en-US" sz="900" dirty="0" err="1"/>
              <a:t>Brachycephaly</a:t>
            </a:r>
            <a:r>
              <a:rPr lang="en-US" sz="900" dirty="0"/>
              <a:t> in Infants Using a Digital Photographic Technique. </a:t>
            </a:r>
            <a:r>
              <a:rPr lang="en-US" sz="900" i="1" dirty="0"/>
              <a:t>The Cleft Palate-Craniofacial Journal</a:t>
            </a:r>
            <a:r>
              <a:rPr lang="en-US" sz="900" dirty="0"/>
              <a:t>. 2005;42(5):539-547. doi:10.1597/04-059r.1</a:t>
            </a:r>
            <a:r>
              <a:rPr lang="en-US" sz="900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900" dirty="0"/>
              <a:t>Changing Concepts of Sudden Infant Death Syndrome: Implications for Infant Sleeping Environment and Sleep Position. </a:t>
            </a:r>
            <a:r>
              <a:rPr lang="en-US" sz="900" i="1" dirty="0"/>
              <a:t>PEDIATRICS</a:t>
            </a:r>
            <a:r>
              <a:rPr lang="en-US" sz="900" dirty="0"/>
              <a:t>. 2000;105(3):650-656. doi:10.1542/peds.105.3.650</a:t>
            </a:r>
            <a:r>
              <a:rPr lang="en-US" sz="900" dirty="0" smtClean="0"/>
              <a:t>.</a:t>
            </a:r>
            <a:endParaRPr lang="en-US" sz="900" dirty="0"/>
          </a:p>
          <a:p>
            <a:pPr marL="525780" lvl="0" indent="-457200">
              <a:buFont typeface="+mj-lt"/>
              <a:buAutoNum type="arabicPeriod"/>
            </a:pPr>
            <a:endParaRPr lang="en-US" sz="900" dirty="0"/>
          </a:p>
          <a:p>
            <a:pPr marL="525780" indent="-457200">
              <a:buFont typeface="+mj-lt"/>
              <a:buAutoNum type="arabicPeriod"/>
            </a:pPr>
            <a:endParaRPr lang="en-US" sz="900" dirty="0"/>
          </a:p>
          <a:p>
            <a:pPr marL="525780" lvl="0" indent="-457200">
              <a:buFont typeface="+mj-lt"/>
              <a:buAutoNum type="arabicPeriod"/>
            </a:pPr>
            <a:endParaRPr lang="en-US" sz="900" dirty="0"/>
          </a:p>
          <a:p>
            <a:pPr marL="525780" lvl="0" indent="-457200">
              <a:buFont typeface="+mj-lt"/>
              <a:buAutoNum type="arabicPeriod"/>
            </a:pPr>
            <a:endParaRPr lang="en-US" sz="1100" dirty="0"/>
          </a:p>
          <a:p>
            <a:pPr marL="525780" lvl="0" indent="-457200">
              <a:buFont typeface="+mj-lt"/>
              <a:buAutoNum type="arabicPeriod"/>
            </a:pPr>
            <a:endParaRPr lang="en-US" sz="1600" dirty="0"/>
          </a:p>
          <a:p>
            <a:pPr marL="68580" lvl="0" indent="0">
              <a:buNone/>
            </a:pPr>
            <a:endParaRPr lang="en-US" sz="1800" dirty="0" smtClean="0"/>
          </a:p>
          <a:p>
            <a:pPr marL="525780" lvl="0" indent="-457200">
              <a:buFont typeface="+mj-lt"/>
              <a:buAutoNum type="arabicPeriod"/>
            </a:pPr>
            <a:endParaRPr lang="en-US" sz="2800" dirty="0"/>
          </a:p>
          <a:p>
            <a:pPr marL="525780" indent="-457200">
              <a:buFont typeface="+mj-lt"/>
              <a:buAutoNum type="arabicPeriod"/>
            </a:pPr>
            <a:endParaRPr lang="en-US" sz="4400" dirty="0" smtClean="0"/>
          </a:p>
          <a:p>
            <a:pPr marL="525780" indent="-457200">
              <a:buFont typeface="Wingdings 2" pitchFamily="18" charset="2"/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15904"/>
          </a:xfrm>
        </p:spPr>
        <p:txBody>
          <a:bodyPr>
            <a:noAutofit/>
          </a:bodyPr>
          <a:lstStyle/>
          <a:p>
            <a:pPr marL="525780" lvl="0" indent="-457200">
              <a:buFont typeface="+mj-lt"/>
              <a:buAutoNum type="arabicPeriod" startAt="11"/>
            </a:pPr>
            <a:r>
              <a:rPr lang="en-US" sz="900" dirty="0" err="1"/>
              <a:t>Aarnivala</a:t>
            </a:r>
            <a:r>
              <a:rPr lang="en-US" sz="900" dirty="0"/>
              <a:t> H, </a:t>
            </a:r>
            <a:r>
              <a:rPr lang="en-US" sz="900" dirty="0" err="1"/>
              <a:t>Valkama</a:t>
            </a:r>
            <a:r>
              <a:rPr lang="en-US" sz="900" dirty="0"/>
              <a:t> A, </a:t>
            </a:r>
            <a:r>
              <a:rPr lang="en-US" sz="900" dirty="0" err="1"/>
              <a:t>Pirttiniemi</a:t>
            </a:r>
            <a:r>
              <a:rPr lang="en-US" sz="900" dirty="0"/>
              <a:t> P. Cranial shape, size and cervical motion in normal newborns. </a:t>
            </a:r>
            <a:r>
              <a:rPr lang="en-US" sz="900" i="1" dirty="0"/>
              <a:t>Early Human Development</a:t>
            </a:r>
            <a:r>
              <a:rPr lang="en-US" sz="900" dirty="0"/>
              <a:t>. 2014;90(8):425-430. doi:10.1016/j.earlhumdev.2014.05.007.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 err="1"/>
              <a:t>Ifflaender</a:t>
            </a:r>
            <a:r>
              <a:rPr lang="en-US" sz="900" dirty="0"/>
              <a:t> S, </a:t>
            </a:r>
            <a:r>
              <a:rPr lang="en-US" sz="900" dirty="0" err="1"/>
              <a:t>Rüdiger</a:t>
            </a:r>
            <a:r>
              <a:rPr lang="en-US" sz="900" dirty="0"/>
              <a:t> M, </a:t>
            </a:r>
            <a:r>
              <a:rPr lang="en-US" sz="900" dirty="0" err="1"/>
              <a:t>Konstantelos</a:t>
            </a:r>
            <a:r>
              <a:rPr lang="en-US" sz="900" dirty="0"/>
              <a:t> D, et al. Prevalence of head deformities in preterm infants at term equivalent age. </a:t>
            </a:r>
            <a:r>
              <a:rPr lang="en-US" sz="900" i="1" dirty="0"/>
              <a:t>Early Human Development</a:t>
            </a:r>
            <a:r>
              <a:rPr lang="en-US" sz="900" dirty="0"/>
              <a:t>. 2013;89(12):1041-1047. doi:10.1016/j.earlhumdev.2013.08.011.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i="1" dirty="0"/>
              <a:t>Deformational Plagiocephaly &amp; Cranial Remolding In Infants</a:t>
            </a:r>
            <a:r>
              <a:rPr lang="en-US" sz="900" dirty="0"/>
              <a:t>. Alexandria, VA: APTA Section on Pediatrics; 2007. Available at: https://</a:t>
            </a:r>
            <a:r>
              <a:rPr lang="en-US" sz="900" dirty="0" err="1"/>
              <a:t>pediatricapta.org</a:t>
            </a:r>
            <a:r>
              <a:rPr lang="en-US" sz="900" dirty="0"/>
              <a:t>/includes/fact-sheets/</a:t>
            </a:r>
            <a:r>
              <a:rPr lang="en-US" sz="900" dirty="0" err="1"/>
              <a:t>pdfs</a:t>
            </a:r>
            <a:r>
              <a:rPr lang="en-US" sz="900" dirty="0"/>
              <a:t>/</a:t>
            </a:r>
            <a:r>
              <a:rPr lang="en-US" sz="900" dirty="0" err="1"/>
              <a:t>Plagiocephaly.pdf</a:t>
            </a:r>
            <a:r>
              <a:rPr lang="en-US" sz="900" dirty="0"/>
              <a:t>. Accessed March 5, 2017.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/>
              <a:t>McCarty DM, </a:t>
            </a:r>
            <a:r>
              <a:rPr lang="en-US" sz="900" dirty="0" err="1"/>
              <a:t>Eberbach</a:t>
            </a:r>
            <a:r>
              <a:rPr lang="en-US" sz="900" dirty="0"/>
              <a:t> M, Peat J. Therapeutic Practices for Cranial Molding Deformity in the Neonatal Intensive Care Unit: A National Survey. </a:t>
            </a:r>
            <a:r>
              <a:rPr lang="en-US" sz="900" i="1" dirty="0"/>
              <a:t>Manuscript in preparation.</a:t>
            </a:r>
            <a:r>
              <a:rPr lang="en-US" sz="900" dirty="0"/>
              <a:t> 2017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 smtClean="0"/>
              <a:t>Philips </a:t>
            </a:r>
            <a:r>
              <a:rPr lang="en-US" sz="900" dirty="0"/>
              <a:t>Frederick T. Frog. </a:t>
            </a:r>
            <a:r>
              <a:rPr lang="en-US" sz="900" i="1" dirty="0"/>
              <a:t>Philips</a:t>
            </a:r>
            <a:r>
              <a:rPr lang="en-US" sz="900" dirty="0"/>
              <a:t>. 2017. Available at: http://</a:t>
            </a:r>
            <a:r>
              <a:rPr lang="en-US" sz="900" dirty="0" err="1"/>
              <a:t>www.usa.philips.com</a:t>
            </a:r>
            <a:r>
              <a:rPr lang="en-US" sz="900" dirty="0"/>
              <a:t>/healthcare/product/HC989805603341/</a:t>
            </a:r>
            <a:r>
              <a:rPr lang="en-US" sz="900" dirty="0" err="1"/>
              <a:t>frederick</a:t>
            </a:r>
            <a:r>
              <a:rPr lang="en-US" sz="900" dirty="0"/>
              <a:t>-t-frog-positioning-aid. Accessed March 17, 2017.</a:t>
            </a:r>
            <a:r>
              <a:rPr lang="en-US" sz="900" dirty="0" smtClean="0"/>
              <a:t> 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 smtClean="0"/>
              <a:t>Philips </a:t>
            </a:r>
            <a:r>
              <a:rPr lang="en-US" sz="900" dirty="0"/>
              <a:t>Gel positioning aids. </a:t>
            </a:r>
            <a:r>
              <a:rPr lang="en-US" sz="900" i="1" dirty="0"/>
              <a:t>Philips</a:t>
            </a:r>
            <a:r>
              <a:rPr lang="en-US" sz="900" dirty="0"/>
              <a:t>. 2017. Available at: http://</a:t>
            </a:r>
            <a:r>
              <a:rPr lang="en-US" sz="900" dirty="0" err="1"/>
              <a:t>www.usa.philips.com</a:t>
            </a:r>
            <a:r>
              <a:rPr lang="en-US" sz="900" dirty="0"/>
              <a:t>/healthcare/product/HC92025/gel-positioning-aids-family-of-gelfilled-infant-positioning-products. Accessed March 17, 2017</a:t>
            </a:r>
            <a:r>
              <a:rPr lang="en-US" sz="900" dirty="0" smtClean="0"/>
              <a:t>.</a:t>
            </a:r>
          </a:p>
          <a:p>
            <a:pPr marL="525780" indent="-457200">
              <a:buFont typeface="+mj-lt"/>
              <a:buAutoNum type="arabicPeriod" startAt="11"/>
            </a:pPr>
            <a:r>
              <a:rPr lang="en-US" sz="900" dirty="0"/>
              <a:t>McLane K, </a:t>
            </a:r>
            <a:r>
              <a:rPr lang="en-US" sz="900" dirty="0" err="1"/>
              <a:t>Krouskop</a:t>
            </a:r>
            <a:r>
              <a:rPr lang="en-US" sz="900" dirty="0"/>
              <a:t> T, McCord S, Fraley J. Comparison of Interface Pressures in the Pediatric Population Among Various Support Surfaces. </a:t>
            </a:r>
            <a:r>
              <a:rPr lang="en-US" sz="900" i="1" dirty="0"/>
              <a:t>Journal of Wound, </a:t>
            </a:r>
            <a:r>
              <a:rPr lang="en-US" sz="900" i="1" dirty="0" err="1"/>
              <a:t>Ostomy</a:t>
            </a:r>
            <a:r>
              <a:rPr lang="en-US" sz="900" i="1" dirty="0"/>
              <a:t> and Continence Nursing</a:t>
            </a:r>
            <a:r>
              <a:rPr lang="en-US" sz="900" dirty="0"/>
              <a:t>. 2002;29(5):242-251. doi:10.1097/00152192-200209000-00007</a:t>
            </a:r>
            <a:r>
              <a:rPr lang="en-US" sz="900" dirty="0" smtClean="0"/>
              <a:t>.</a:t>
            </a:r>
          </a:p>
          <a:p>
            <a:pPr marL="525780" indent="-457200">
              <a:buFont typeface="+mj-lt"/>
              <a:buAutoNum type="arabicPeriod" startAt="11"/>
            </a:pPr>
            <a:r>
              <a:rPr lang="en-US" sz="900" dirty="0"/>
              <a:t>NICU Therapeutic </a:t>
            </a:r>
            <a:r>
              <a:rPr lang="en-US" sz="900" dirty="0" smtClean="0"/>
              <a:t>Positioning. </a:t>
            </a:r>
            <a:r>
              <a:rPr lang="en-US" sz="900" i="1" dirty="0"/>
              <a:t>Sundance Solutions</a:t>
            </a:r>
            <a:r>
              <a:rPr lang="en-US" sz="900" dirty="0"/>
              <a:t>. 2017. Available at: http://</a:t>
            </a:r>
            <a:r>
              <a:rPr lang="en-US" sz="900" dirty="0" err="1"/>
              <a:t>sundancesolutions.com</a:t>
            </a:r>
            <a:r>
              <a:rPr lang="en-US" sz="900" dirty="0"/>
              <a:t>/neonatal/. Accessed March 17, 2017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 err="1"/>
              <a:t>DeGrazia</a:t>
            </a:r>
            <a:r>
              <a:rPr lang="en-US" sz="900" dirty="0"/>
              <a:t> M, </a:t>
            </a:r>
            <a:r>
              <a:rPr lang="en-US" sz="900" dirty="0" err="1"/>
              <a:t>Giambanco</a:t>
            </a:r>
            <a:r>
              <a:rPr lang="en-US" sz="900" dirty="0"/>
              <a:t> D, </a:t>
            </a:r>
            <a:r>
              <a:rPr lang="en-US" sz="900" dirty="0" err="1"/>
              <a:t>Hamn</a:t>
            </a:r>
            <a:r>
              <a:rPr lang="en-US" sz="900" dirty="0"/>
              <a:t> G, </a:t>
            </a:r>
            <a:r>
              <a:rPr lang="en-US" sz="900" dirty="0" err="1"/>
              <a:t>Ditzel</a:t>
            </a:r>
            <a:r>
              <a:rPr lang="en-US" sz="900" dirty="0"/>
              <a:t> A, Tucker L, </a:t>
            </a:r>
            <a:r>
              <a:rPr lang="en-US" sz="900" dirty="0" err="1"/>
              <a:t>Gauvreau</a:t>
            </a:r>
            <a:r>
              <a:rPr lang="en-US" sz="900" dirty="0"/>
              <a:t> K. Prevention of Deformational Plagiocephaly in Hospitalized Infants Using a New Orthotic Device. </a:t>
            </a:r>
            <a:r>
              <a:rPr lang="en-US" sz="900" i="1" dirty="0"/>
              <a:t>Journal of Obstetric, Gynecologic &amp; Neonatal Nursing</a:t>
            </a:r>
            <a:r>
              <a:rPr lang="en-US" sz="900" dirty="0"/>
              <a:t>. 2015;44(1):28-41. doi:10.1111/1552-6909.12523</a:t>
            </a:r>
            <a:r>
              <a:rPr lang="en-US" sz="900" dirty="0" smtClean="0"/>
              <a:t>.</a:t>
            </a:r>
          </a:p>
          <a:p>
            <a:pPr marL="525780" lvl="0" indent="-457200">
              <a:buFont typeface="+mj-lt"/>
              <a:buAutoNum type="arabicPeriod" startAt="11"/>
            </a:pPr>
            <a:r>
              <a:rPr lang="en-US" sz="900" dirty="0"/>
              <a:t>Dandle </a:t>
            </a:r>
            <a:r>
              <a:rPr lang="en-US" sz="900" dirty="0" smtClean="0"/>
              <a:t>ROO. </a:t>
            </a:r>
            <a:r>
              <a:rPr lang="en-US" sz="900" i="1" dirty="0" err="1"/>
              <a:t>Dandle•LION</a:t>
            </a:r>
            <a:r>
              <a:rPr lang="en-US" sz="900" i="1" dirty="0"/>
              <a:t> Medical</a:t>
            </a:r>
            <a:r>
              <a:rPr lang="en-US" sz="900" dirty="0"/>
              <a:t>. 2017. Available at: http://</a:t>
            </a:r>
            <a:r>
              <a:rPr lang="en-US" sz="900" dirty="0" err="1"/>
              <a:t>www.dandlelionmedical.com</a:t>
            </a:r>
            <a:r>
              <a:rPr lang="en-US" sz="900" dirty="0"/>
              <a:t>/products/dandle-</a:t>
            </a:r>
            <a:r>
              <a:rPr lang="en-US" sz="900" dirty="0" err="1"/>
              <a:t>roo</a:t>
            </a:r>
            <a:r>
              <a:rPr lang="en-US" sz="900" dirty="0"/>
              <a:t>/. Accessed March 18, 2017.</a:t>
            </a:r>
          </a:p>
          <a:p>
            <a:pPr marL="525780" indent="-457200">
              <a:buFont typeface="+mj-lt"/>
              <a:buAutoNum type="arabicPeriod" startAt="11"/>
            </a:pPr>
            <a:endParaRPr lang="en-US" sz="900" dirty="0"/>
          </a:p>
          <a:p>
            <a:pPr marL="525780" lvl="0" indent="-457200">
              <a:buFont typeface="+mj-lt"/>
              <a:buAutoNum type="arabicPeriod" startAt="11"/>
            </a:pPr>
            <a:endParaRPr lang="en-US" sz="1100" dirty="0"/>
          </a:p>
          <a:p>
            <a:pPr marL="525780" indent="-457200">
              <a:buFont typeface="+mj-lt"/>
              <a:buAutoNum type="arabicPeriod" startAt="11"/>
            </a:pPr>
            <a:endParaRPr lang="en-US" sz="1100" dirty="0"/>
          </a:p>
          <a:p>
            <a:pPr marL="525780" lvl="0" indent="-457200">
              <a:buFont typeface="+mj-lt"/>
              <a:buAutoNum type="arabicPeriod" startAt="11"/>
            </a:pPr>
            <a:endParaRPr lang="en-US" sz="1100" dirty="0"/>
          </a:p>
          <a:p>
            <a:pPr marL="525780" indent="-457200">
              <a:buFont typeface="+mj-lt"/>
              <a:buAutoNum type="arabicPeriod" startAt="11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11483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71126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21"/>
            </a:pPr>
            <a:r>
              <a:rPr lang="en-US" sz="1100" dirty="0" err="1"/>
              <a:t>Zarem</a:t>
            </a:r>
            <a:r>
              <a:rPr lang="en-US" sz="1100" dirty="0"/>
              <a:t> C, </a:t>
            </a:r>
            <a:r>
              <a:rPr lang="en-US" sz="1100" dirty="0" err="1"/>
              <a:t>Crapnell</a:t>
            </a:r>
            <a:r>
              <a:rPr lang="en-US" sz="1100" dirty="0"/>
              <a:t> T, </a:t>
            </a:r>
            <a:r>
              <a:rPr lang="en-US" sz="1100" dirty="0" err="1"/>
              <a:t>Tiltges</a:t>
            </a:r>
            <a:r>
              <a:rPr lang="en-US" sz="1100" dirty="0"/>
              <a:t> L, et al. Neonatal Nurses' and Therapists' Perceptions of Positioning for Preterm Infants in the Neonatal Intensive Care Unit. </a:t>
            </a:r>
            <a:r>
              <a:rPr lang="en-US" sz="1100" i="1" dirty="0"/>
              <a:t>Neonatal Network: The Journal of Neonatal Nursing</a:t>
            </a:r>
            <a:r>
              <a:rPr lang="en-US" sz="1100" dirty="0"/>
              <a:t>. 2013;32(2):110-116. doi:10.1891/0730-0832.32.2.110</a:t>
            </a:r>
            <a:r>
              <a:rPr lang="en-US" sz="1100" dirty="0" smtClean="0"/>
              <a:t>.</a:t>
            </a:r>
          </a:p>
          <a:p>
            <a:pPr lvl="0">
              <a:buFont typeface="+mj-lt"/>
              <a:buAutoNum type="arabicPeriod" startAt="21"/>
            </a:pPr>
            <a:r>
              <a:rPr lang="en-US" sz="1100" dirty="0"/>
              <a:t>Home - </a:t>
            </a:r>
            <a:r>
              <a:rPr lang="en-US" sz="1100" dirty="0" err="1"/>
              <a:t>Tortle</a:t>
            </a:r>
            <a:r>
              <a:rPr lang="en-US" sz="1100" dirty="0"/>
              <a:t> Medical. </a:t>
            </a:r>
            <a:r>
              <a:rPr lang="en-US" sz="1100" i="1" dirty="0" err="1"/>
              <a:t>Tortle</a:t>
            </a:r>
            <a:r>
              <a:rPr lang="en-US" sz="1100" i="1" dirty="0"/>
              <a:t> Medical</a:t>
            </a:r>
            <a:r>
              <a:rPr lang="en-US" sz="1100" dirty="0"/>
              <a:t>. 2017. Available at: http://</a:t>
            </a:r>
            <a:r>
              <a:rPr lang="en-US" sz="1100" dirty="0" err="1"/>
              <a:t>tortlemedical.com</a:t>
            </a:r>
            <a:r>
              <a:rPr lang="en-US" sz="1100" dirty="0"/>
              <a:t>. Accessed March 18, 2017</a:t>
            </a:r>
            <a:r>
              <a:rPr lang="en-US" sz="1100" dirty="0" smtClean="0"/>
              <a:t>.</a:t>
            </a:r>
          </a:p>
          <a:p>
            <a:pPr>
              <a:buFont typeface="+mj-lt"/>
              <a:buAutoNum type="arabicPeriod" startAt="21"/>
            </a:pPr>
            <a:r>
              <a:rPr lang="en-US" sz="1100" dirty="0"/>
              <a:t>Knorr A, </a:t>
            </a:r>
            <a:r>
              <a:rPr lang="en-US" sz="1100" dirty="0" err="1"/>
              <a:t>Gauvreau</a:t>
            </a:r>
            <a:r>
              <a:rPr lang="en-US" sz="1100" dirty="0"/>
              <a:t> K, Porter C, </a:t>
            </a:r>
            <a:r>
              <a:rPr lang="en-US" sz="1100" dirty="0" err="1"/>
              <a:t>Serino</a:t>
            </a:r>
            <a:r>
              <a:rPr lang="en-US" sz="1100" dirty="0"/>
              <a:t> E, </a:t>
            </a:r>
            <a:r>
              <a:rPr lang="en-US" sz="1100" dirty="0" err="1"/>
              <a:t>DeGrazia</a:t>
            </a:r>
            <a:r>
              <a:rPr lang="en-US" sz="1100" dirty="0"/>
              <a:t> M. Use of the Cranial Cup to Correct Positional Head Shape Deformities in Hospitalized Premature Infants. </a:t>
            </a:r>
            <a:r>
              <a:rPr lang="en-US" sz="1100" i="1" dirty="0"/>
              <a:t>Journal of Obstetric, Gynecologic &amp; Neonatal Nursing</a:t>
            </a:r>
            <a:r>
              <a:rPr lang="en-US" sz="1100" dirty="0"/>
              <a:t>. 2016;45(4):542-552. doi:10.1016/j.jogn.2016.03.141</a:t>
            </a:r>
            <a:r>
              <a:rPr lang="en-US" sz="1100" dirty="0" smtClean="0"/>
              <a:t>.</a:t>
            </a:r>
            <a:endParaRPr lang="en-US" sz="1100" dirty="0"/>
          </a:p>
          <a:p>
            <a:pPr marL="68580" indent="0">
              <a:buNone/>
            </a:pPr>
            <a:r>
              <a:rPr lang="en-US" sz="1100" dirty="0" smtClean="0"/>
              <a:t>Additional Images:</a:t>
            </a:r>
          </a:p>
          <a:p>
            <a:r>
              <a:rPr lang="en-US" sz="1100" dirty="0"/>
              <a:t>Helmet Therapy | The Craniofacial Foundation of Utah. </a:t>
            </a:r>
            <a:r>
              <a:rPr lang="en-US" sz="1100" i="1" dirty="0" err="1"/>
              <a:t>Cranioutahcom</a:t>
            </a:r>
            <a:r>
              <a:rPr lang="en-US" sz="1100" dirty="0"/>
              <a:t>. 2017. Available at: http://</a:t>
            </a:r>
            <a:r>
              <a:rPr lang="en-US" sz="1100" dirty="0" err="1"/>
              <a:t>cranioutah.com</a:t>
            </a:r>
            <a:r>
              <a:rPr lang="en-US" sz="1100" dirty="0"/>
              <a:t>/helmet-therapy/. Accessed March 20, 2017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Head Shape Deformities - </a:t>
            </a:r>
            <a:r>
              <a:rPr lang="en-US" sz="1100" dirty="0" err="1"/>
              <a:t>EARLYstart</a:t>
            </a:r>
            <a:r>
              <a:rPr lang="en-US" sz="1100" dirty="0"/>
              <a:t>. </a:t>
            </a:r>
            <a:r>
              <a:rPr lang="en-US" sz="1100" i="1" dirty="0" err="1"/>
              <a:t>EARLYstart</a:t>
            </a:r>
            <a:r>
              <a:rPr lang="en-US" sz="1100" dirty="0"/>
              <a:t>. 2017. Available at: http://</a:t>
            </a:r>
            <a:r>
              <a:rPr lang="en-US" sz="1100" dirty="0" err="1"/>
              <a:t>earlystartpt.com</a:t>
            </a:r>
            <a:r>
              <a:rPr lang="en-US" sz="1100" dirty="0"/>
              <a:t>/early-signs-to-look-for/head-shape-deformities/. Accessed March 20, 2017</a:t>
            </a:r>
            <a:r>
              <a:rPr lang="en-US" sz="1100" dirty="0" smtClean="0"/>
              <a:t>.</a:t>
            </a:r>
          </a:p>
          <a:p>
            <a:r>
              <a:rPr lang="en-US" sz="1100" dirty="0" err="1"/>
              <a:t>A</a:t>
            </a:r>
            <a:r>
              <a:rPr lang="en-US" sz="1100" dirty="0" err="1" smtClean="0"/>
              <a:t>ctionorthosante.ca</a:t>
            </a:r>
            <a:r>
              <a:rPr lang="en-US" sz="1100" dirty="0"/>
              <a:t>/</a:t>
            </a:r>
            <a:r>
              <a:rPr lang="en-US" sz="1100" dirty="0" err="1"/>
              <a:t>english</a:t>
            </a:r>
            <a:r>
              <a:rPr lang="en-US" sz="1100" dirty="0"/>
              <a:t>. </a:t>
            </a:r>
            <a:r>
              <a:rPr lang="en-US" sz="1100" i="1" dirty="0" err="1" smtClean="0"/>
              <a:t>Actionorthosante.ca</a:t>
            </a:r>
            <a:r>
              <a:rPr lang="en-US" sz="1100" dirty="0"/>
              <a:t>. 2017. Available at: http://</a:t>
            </a:r>
            <a:r>
              <a:rPr lang="en-US" sz="1100" dirty="0" err="1"/>
              <a:t>actionorthosante.ca</a:t>
            </a:r>
            <a:r>
              <a:rPr lang="en-US" sz="1100" dirty="0"/>
              <a:t>/</a:t>
            </a:r>
            <a:r>
              <a:rPr lang="en-US" sz="1100" dirty="0" err="1"/>
              <a:t>english</a:t>
            </a:r>
            <a:r>
              <a:rPr lang="en-US" sz="1100" dirty="0"/>
              <a:t>/Plagiocephaly-Severity-</a:t>
            </a:r>
            <a:r>
              <a:rPr lang="en-US" sz="1100" dirty="0" err="1"/>
              <a:t>Scale.php</a:t>
            </a:r>
            <a:r>
              <a:rPr lang="en-US" sz="1100" dirty="0"/>
              <a:t>. Accessed March 20, 2017</a:t>
            </a:r>
            <a:r>
              <a:rPr lang="en-US" sz="1100" dirty="0" smtClean="0"/>
              <a:t>.</a:t>
            </a:r>
          </a:p>
          <a:p>
            <a:r>
              <a:rPr lang="en-US" sz="1100" dirty="0" err="1"/>
              <a:t>Aiga</a:t>
            </a:r>
            <a:r>
              <a:rPr lang="en-US" sz="1100" dirty="0"/>
              <a:t> A. Treating Torticollis and Plagiocephaly - Lucie's List. </a:t>
            </a:r>
            <a:r>
              <a:rPr lang="en-US" sz="1100" i="1" dirty="0"/>
              <a:t>Lucie's List</a:t>
            </a:r>
            <a:r>
              <a:rPr lang="en-US" sz="1100" dirty="0"/>
              <a:t>. 2017. Available at: https://</a:t>
            </a:r>
            <a:r>
              <a:rPr lang="en-US" sz="1100" dirty="0" err="1"/>
              <a:t>www.lucieslist.com</a:t>
            </a:r>
            <a:r>
              <a:rPr lang="en-US" sz="1100" dirty="0"/>
              <a:t>/</a:t>
            </a:r>
            <a:r>
              <a:rPr lang="en-US" sz="1100" dirty="0" err="1"/>
              <a:t>lucies</a:t>
            </a:r>
            <a:r>
              <a:rPr lang="en-US" sz="1100" dirty="0"/>
              <a:t>-list-blog/2014/07/29/treating-torticollis-and-plagiocephaly/. Accessed March 24, 2017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Plagiocephaly and Baby Flat Head Syndrome Treatment Band - Cranial Technologies. </a:t>
            </a:r>
            <a:r>
              <a:rPr lang="en-US" sz="1100" i="1" dirty="0"/>
              <a:t>Cranial Technologies</a:t>
            </a:r>
            <a:r>
              <a:rPr lang="en-US" sz="1100" dirty="0"/>
              <a:t>. 2017. Available at: http://</a:t>
            </a:r>
            <a:r>
              <a:rPr lang="en-US" sz="1100" dirty="0" err="1"/>
              <a:t>www.cranialtech.com</a:t>
            </a:r>
            <a:r>
              <a:rPr lang="en-US" sz="1100" dirty="0"/>
              <a:t>. Accessed March 24, 2017.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pPr lvl="0">
              <a:buFont typeface="+mj-lt"/>
              <a:buAutoNum type="arabicPeriod" startAt="21"/>
            </a:pPr>
            <a:endParaRPr lang="en-US" sz="1100" dirty="0" smtClean="0"/>
          </a:p>
          <a:p>
            <a:pPr lvl="0">
              <a:buFont typeface="+mj-lt"/>
              <a:buAutoNum type="arabicPeriod" startAt="21"/>
            </a:pPr>
            <a:endParaRPr lang="en-US" sz="1100" dirty="0"/>
          </a:p>
          <a:p>
            <a:pPr marL="525780" lvl="0" indent="-457200">
              <a:buFont typeface="+mj-lt"/>
              <a:buAutoNum type="arabicPeriod" startAt="21"/>
            </a:pPr>
            <a:endParaRPr lang="en-US" sz="1100" dirty="0" smtClean="0"/>
          </a:p>
          <a:p>
            <a:pPr marL="525780" lvl="0" indent="-457200">
              <a:buFont typeface="+mj-lt"/>
              <a:buAutoNum type="arabicPeriod" startAt="21"/>
            </a:pPr>
            <a:endParaRPr lang="en-US" sz="1100" dirty="0"/>
          </a:p>
          <a:p>
            <a:pPr marL="68580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26960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06770"/>
            <a:ext cx="3309803" cy="574939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5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Abnormal Cranial Shapes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28" y="2170664"/>
            <a:ext cx="5789638" cy="406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4445" y="5937114"/>
            <a:ext cx="17780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DOLICHOCEPHALY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Plagiocephaly</a:t>
            </a:r>
            <a:r>
              <a:rPr lang="en-US" baseline="30000" dirty="0" smtClean="0"/>
              <a:t>3,4,5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963332"/>
            <a:ext cx="3419856" cy="3040662"/>
          </a:xfrm>
        </p:spPr>
        <p:txBody>
          <a:bodyPr>
            <a:normAutofit/>
          </a:bodyPr>
          <a:lstStyle/>
          <a:p>
            <a:r>
              <a:rPr lang="en-US" dirty="0" smtClean="0"/>
              <a:t>“Oblique head”</a:t>
            </a:r>
          </a:p>
          <a:p>
            <a:r>
              <a:rPr lang="en-US" dirty="0" smtClean="0"/>
              <a:t>Unilateral flattening of the occiput</a:t>
            </a:r>
          </a:p>
          <a:p>
            <a:r>
              <a:rPr lang="en-US" dirty="0" smtClean="0"/>
              <a:t>Peak prevalence is 4 months of 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24" b="-54224"/>
          <a:stretch>
            <a:fillRect/>
          </a:stretch>
        </p:blipFill>
        <p:spPr bwMode="auto"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72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90" y="1027664"/>
            <a:ext cx="815622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Cranial Vault Asymmetry Index</a:t>
            </a:r>
            <a:r>
              <a:rPr lang="en-US" baseline="30000" dirty="0" smtClean="0"/>
              <a:t>6,7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935450" y="2313431"/>
            <a:ext cx="3132784" cy="349300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CVAI &lt; 3.5</a:t>
            </a:r>
          </a:p>
          <a:p>
            <a:pPr lvl="1"/>
            <a:r>
              <a:rPr lang="en-US" dirty="0" smtClean="0"/>
              <a:t>WNL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CVAI &gt; 3.5</a:t>
            </a:r>
          </a:p>
          <a:p>
            <a:pPr lvl="1"/>
            <a:r>
              <a:rPr lang="en-US" dirty="0" smtClean="0"/>
              <a:t>Plagiocephaly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0" y="2313431"/>
            <a:ext cx="3863738" cy="37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Brachycephaly</a:t>
            </a:r>
            <a:r>
              <a:rPr lang="en-US" baseline="30000" dirty="0" smtClean="0"/>
              <a:t>4,5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Symmetrical deformity</a:t>
            </a:r>
          </a:p>
          <a:p>
            <a:r>
              <a:rPr lang="en-US" dirty="0" smtClean="0"/>
              <a:t>Bilateral flattening of the posterior cranium</a:t>
            </a:r>
          </a:p>
          <a:p>
            <a:r>
              <a:rPr lang="en-US" dirty="0" smtClean="0"/>
              <a:t>Skull appears wider and more spherical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24" b="-542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19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Dolichocephaly</a:t>
            </a:r>
            <a:r>
              <a:rPr lang="en-US" baseline="30000" dirty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794000"/>
            <a:ext cx="3419856" cy="3012439"/>
          </a:xfrm>
        </p:spPr>
        <p:txBody>
          <a:bodyPr/>
          <a:lstStyle/>
          <a:p>
            <a:r>
              <a:rPr lang="en-US" dirty="0" smtClean="0"/>
              <a:t>“Long head”</a:t>
            </a:r>
          </a:p>
          <a:p>
            <a:r>
              <a:rPr lang="en-US" dirty="0" smtClean="0"/>
              <a:t>Also referred to as </a:t>
            </a:r>
            <a:r>
              <a:rPr lang="en-US" dirty="0" err="1" smtClean="0"/>
              <a:t>scaphocephaly</a:t>
            </a:r>
            <a:endParaRPr lang="en-US" dirty="0" smtClean="0"/>
          </a:p>
          <a:p>
            <a:r>
              <a:rPr lang="en-US" dirty="0" smtClean="0"/>
              <a:t>Skull becomes longer and more narrow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24" b="-542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0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Cranial Index</a:t>
            </a:r>
            <a:r>
              <a:rPr lang="en-US" baseline="30000" dirty="0" smtClean="0"/>
              <a:t>6,8,9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935450" y="2313431"/>
            <a:ext cx="3132784" cy="34930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CI &lt; 76%</a:t>
            </a:r>
          </a:p>
          <a:p>
            <a:pPr lvl="1"/>
            <a:r>
              <a:rPr lang="en-US" dirty="0" err="1" smtClean="0"/>
              <a:t>Dolichocephaly</a:t>
            </a:r>
            <a:endParaRPr lang="en-US" dirty="0" smtClean="0"/>
          </a:p>
          <a:p>
            <a:r>
              <a:rPr lang="en-US" dirty="0" smtClean="0"/>
              <a:t>76% ≤ CI &lt; 93%</a:t>
            </a:r>
          </a:p>
          <a:p>
            <a:pPr lvl="1"/>
            <a:r>
              <a:rPr lang="en-US" dirty="0" smtClean="0"/>
              <a:t>WNL</a:t>
            </a:r>
          </a:p>
          <a:p>
            <a:r>
              <a:rPr lang="en-US" dirty="0" smtClean="0"/>
              <a:t>CI ≥ 93%</a:t>
            </a:r>
          </a:p>
          <a:p>
            <a:pPr lvl="1"/>
            <a:r>
              <a:rPr lang="en-US" dirty="0" err="1" smtClean="0"/>
              <a:t>Brachycephaly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159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134" y="2313430"/>
            <a:ext cx="2968272" cy="36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9640</TotalTime>
  <Words>1799</Words>
  <Application>Microsoft Macintosh PowerPoint</Application>
  <PresentationFormat>On-screen Show (4:3)</PresentationFormat>
  <Paragraphs>224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Austin</vt:lpstr>
      <vt:lpstr>Equation</vt:lpstr>
      <vt:lpstr>Cranial Molding Deformity:  Prevention &amp; Treatment in the NICU</vt:lpstr>
      <vt:lpstr>What is Cranial Molding Deformity (CMD)?1,2</vt:lpstr>
      <vt:lpstr>Prevalence of CMD1,2</vt:lpstr>
      <vt:lpstr>Abnormal Cranial Shapes</vt:lpstr>
      <vt:lpstr>Plagiocephaly3,4,5</vt:lpstr>
      <vt:lpstr>Cranial Vault Asymmetry Index6,7</vt:lpstr>
      <vt:lpstr>Brachycephaly4,5</vt:lpstr>
      <vt:lpstr>Dolichocephaly8</vt:lpstr>
      <vt:lpstr>Cranial Index6,8,9</vt:lpstr>
      <vt:lpstr>“Back to Sleep”10</vt:lpstr>
      <vt:lpstr>PowerPoint Presentation</vt:lpstr>
      <vt:lpstr>Additional Risk Factors</vt:lpstr>
      <vt:lpstr>Prematurity12</vt:lpstr>
      <vt:lpstr>What about Helmet Therapy?2,6</vt:lpstr>
      <vt:lpstr>Currently used in NICUs…14</vt:lpstr>
      <vt:lpstr>Frederick T. Frog15</vt:lpstr>
      <vt:lpstr>Gel-E Donut16,17</vt:lpstr>
      <vt:lpstr>Fluidized Full-body Mattress18</vt:lpstr>
      <vt:lpstr>Fluidized Utility Positioner18,19</vt:lpstr>
      <vt:lpstr>DandleROO20,21</vt:lpstr>
      <vt:lpstr>Tortle Midliner22</vt:lpstr>
      <vt:lpstr>Tortle Air22</vt:lpstr>
      <vt:lpstr>Cranial Cup19,23</vt:lpstr>
      <vt:lpstr>Evidence for Intervention17</vt:lpstr>
      <vt:lpstr>Evidence for Intervention21</vt:lpstr>
      <vt:lpstr>Evidence for Intervention19</vt:lpstr>
      <vt:lpstr>Evidence for Intervention23</vt:lpstr>
      <vt:lpstr>Overall…</vt:lpstr>
      <vt:lpstr>Future Research</vt:lpstr>
      <vt:lpstr>References</vt:lpstr>
      <vt:lpstr>References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Report: Lymphedema</dc:title>
  <dc:creator>Elizabeth Lynch</dc:creator>
  <cp:lastModifiedBy>Elizabeth Lynch</cp:lastModifiedBy>
  <cp:revision>130</cp:revision>
  <dcterms:created xsi:type="dcterms:W3CDTF">2015-11-24T15:07:50Z</dcterms:created>
  <dcterms:modified xsi:type="dcterms:W3CDTF">2017-04-21T15:33:41Z</dcterms:modified>
</cp:coreProperties>
</file>