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72" r:id="rId6"/>
    <p:sldId id="260" r:id="rId7"/>
    <p:sldId id="283" r:id="rId8"/>
    <p:sldId id="295" r:id="rId9"/>
    <p:sldId id="285" r:id="rId10"/>
    <p:sldId id="276" r:id="rId11"/>
    <p:sldId id="277" r:id="rId12"/>
    <p:sldId id="275" r:id="rId13"/>
    <p:sldId id="286" r:id="rId14"/>
    <p:sldId id="279" r:id="rId15"/>
    <p:sldId id="278" r:id="rId16"/>
    <p:sldId id="287" r:id="rId17"/>
    <p:sldId id="262" r:id="rId18"/>
    <p:sldId id="263" r:id="rId19"/>
    <p:sldId id="282" r:id="rId20"/>
    <p:sldId id="264" r:id="rId21"/>
    <p:sldId id="296" r:id="rId22"/>
    <p:sldId id="297" r:id="rId23"/>
    <p:sldId id="267" r:id="rId24"/>
    <p:sldId id="288" r:id="rId25"/>
    <p:sldId id="268" r:id="rId26"/>
    <p:sldId id="289" r:id="rId27"/>
    <p:sldId id="290" r:id="rId28"/>
    <p:sldId id="291" r:id="rId29"/>
    <p:sldId id="293" r:id="rId30"/>
    <p:sldId id="269" r:id="rId31"/>
    <p:sldId id="273" r:id="rId32"/>
    <p:sldId id="274" r:id="rId33"/>
    <p:sldId id="284" r:id="rId34"/>
    <p:sldId id="27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63307" autoAdjust="0"/>
  </p:normalViewPr>
  <p:slideViewPr>
    <p:cSldViewPr snapToGrid="0">
      <p:cViewPr varScale="1">
        <p:scale>
          <a:sx n="44" d="100"/>
          <a:sy n="44" d="100"/>
        </p:scale>
        <p:origin x="15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503F-1283-40A9-84F0-1326AC37FC1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EC69-29BD-4EDE-8C47-31791E3C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8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0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 typeface="Arial" panose="020B0604020202020204" pitchFamily="34" charset="0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6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3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2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6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8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10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2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2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7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0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7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6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4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0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5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1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6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3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1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2EC69-29BD-4EDE-8C47-31791E3CB4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a.org/atf/cf/%7bCA2A0FFB-6859-4BC1-BC96-6B57F57F0391%7d/cpg_upperlimb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_friedline-weber@med.unc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635420"/>
            <a:ext cx="11238632" cy="1511014"/>
          </a:xfrm>
        </p:spPr>
        <p:txBody>
          <a:bodyPr>
            <a:normAutofit/>
          </a:bodyPr>
          <a:lstStyle/>
          <a:p>
            <a:r>
              <a:rPr lang="en-US" sz="4400" dirty="0"/>
              <a:t>Shoulder Overuse in SCI: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Intervention </a:t>
            </a:r>
            <a:r>
              <a:rPr lang="en-US" sz="2200" dirty="0"/>
              <a:t>Strategies for Physical Therapy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310063"/>
            <a:ext cx="10882494" cy="7757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Amanda Friedline Weber, SPT</a:t>
            </a:r>
          </a:p>
          <a:p>
            <a:pPr algn="ctr"/>
            <a:r>
              <a:rPr lang="en-US" dirty="0" smtClean="0"/>
              <a:t>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Three Sitting Pivot transfers 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49770"/>
            <a:ext cx="6789764" cy="48744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Lift Phase:</a:t>
            </a:r>
          </a:p>
          <a:p>
            <a:pPr lvl="1"/>
            <a:r>
              <a:rPr lang="en-US" sz="2200" dirty="0" smtClean="0"/>
              <a:t>Trail hand forces greater in head hips, abducted arm</a:t>
            </a:r>
          </a:p>
          <a:p>
            <a:pPr marL="3240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No technique reduced force across all 3 joints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Hand placement influenced UE kinematics more than trunk position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>
                <a:sym typeface="Wingdings" panose="05000000000000000000" pitchFamily="2" charset="2"/>
              </a:rPr>
              <a:t>Increased peak posterior shoulder </a:t>
            </a:r>
            <a:r>
              <a:rPr lang="en-US" sz="2600" dirty="0" smtClean="0">
                <a:sym typeface="Wingdings" panose="05000000000000000000" pitchFamily="2" charset="2"/>
              </a:rPr>
              <a:t>force with </a:t>
            </a:r>
            <a:r>
              <a:rPr lang="en-US" sz="2600" dirty="0">
                <a:sym typeface="Wingdings" panose="05000000000000000000" pitchFamily="2" charset="2"/>
              </a:rPr>
              <a:t>head hips/IR </a:t>
            </a:r>
            <a:r>
              <a:rPr lang="en-US" sz="2600" dirty="0" smtClean="0">
                <a:sym typeface="Wingdings" panose="05000000000000000000" pitchFamily="2" charset="2"/>
              </a:rPr>
              <a:t>transfer </a:t>
            </a:r>
            <a:endParaRPr lang="en-US" sz="2600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57" y="1849770"/>
            <a:ext cx="4308618" cy="47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Weight Relief  vs. Sitting Pivot Transfer </a:t>
            </a:r>
            <a:r>
              <a:rPr lang="en-US" baseline="30000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24" y="1930291"/>
            <a:ext cx="11029615" cy="4716966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Weight </a:t>
            </a:r>
            <a:r>
              <a:rPr lang="en-US" sz="2600" dirty="0"/>
              <a:t>R</a:t>
            </a:r>
            <a:r>
              <a:rPr lang="en-US" sz="2600" dirty="0" smtClean="0"/>
              <a:t>elief Lift: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reater superior directed shoulder force</a:t>
            </a:r>
          </a:p>
          <a:p>
            <a:pPr marL="324000" lvl="1" indent="0">
              <a:buNone/>
            </a:pPr>
            <a:endParaRPr lang="en-US" sz="2500" dirty="0" smtClean="0"/>
          </a:p>
          <a:p>
            <a:pPr lvl="1"/>
            <a:r>
              <a:rPr lang="en-US" sz="2600" dirty="0" smtClean="0"/>
              <a:t>Sitting Pivot Transfer:</a:t>
            </a:r>
          </a:p>
          <a:p>
            <a:pPr lvl="2"/>
            <a:r>
              <a:rPr lang="en-US" sz="2400" dirty="0" smtClean="0"/>
              <a:t>Greater posterior directed shoulder force (trailing arm &gt; lead arm)</a:t>
            </a:r>
          </a:p>
          <a:p>
            <a:pPr lvl="2"/>
            <a:r>
              <a:rPr lang="en-US" sz="2400" dirty="0" smtClean="0"/>
              <a:t>Shoulder </a:t>
            </a:r>
            <a:r>
              <a:rPr lang="en-US" sz="2400" dirty="0"/>
              <a:t>a</a:t>
            </a:r>
            <a:r>
              <a:rPr lang="en-US" sz="2400" dirty="0" smtClean="0"/>
              <a:t>dductor/flexor moments (trailing arm &gt; lead arm)</a:t>
            </a:r>
          </a:p>
          <a:p>
            <a:pPr marL="630000" lvl="2" indent="0">
              <a:buNone/>
            </a:pPr>
            <a:endParaRPr lang="en-US" sz="2000" dirty="0" smtClean="0"/>
          </a:p>
          <a:p>
            <a:pPr lvl="1"/>
            <a:r>
              <a:rPr lang="en-US" sz="2600" dirty="0" smtClean="0"/>
              <a:t>WRT &amp; SPT:</a:t>
            </a:r>
          </a:p>
          <a:p>
            <a:pPr lvl="2"/>
            <a:r>
              <a:rPr lang="en-US" sz="2400" dirty="0" smtClean="0"/>
              <a:t>Superior directed force at elbow</a:t>
            </a:r>
            <a:endParaRPr lang="en-US" dirty="0" smtClean="0"/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77" y="2165684"/>
            <a:ext cx="2512143" cy="3628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0297" y="6301269"/>
            <a:ext cx="2141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http://www.spinalcordessentials.ca/handouts/pressure-relief-techniques/</a:t>
            </a:r>
          </a:p>
        </p:txBody>
      </p:sp>
    </p:spTree>
    <p:extLst>
      <p:ext uri="{BB962C8B-B14F-4D97-AF65-F5344CB8AC3E}">
        <p14:creationId xmlns:p14="http://schemas.microsoft.com/office/powerpoint/2010/main" val="28963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Effect of level of injury </a:t>
            </a:r>
            <a:r>
              <a:rPr lang="en-US" baseline="30000" dirty="0" smtClean="0"/>
              <a:t>8,9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72" y="2975213"/>
            <a:ext cx="6891289" cy="44587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ym typeface="Wingdings" panose="05000000000000000000" pitchFamily="2" charset="2"/>
              </a:rPr>
              <a:t>No significance effect on forces under feet/hands for T4-T11 injury</a:t>
            </a:r>
          </a:p>
          <a:p>
            <a:endParaRPr lang="en-US" sz="2600" dirty="0" smtClean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Trunk Impairments 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Impaired trunk musculature       Demonstrated greater forward trunk flexion angle with greater wrist extension and elbow flexion angles</a:t>
            </a:r>
          </a:p>
          <a:p>
            <a:pPr lvl="1"/>
            <a:endParaRPr lang="en-US" u="sng" dirty="0">
              <a:sym typeface="Wingdings" panose="05000000000000000000" pitchFamily="2" charset="2"/>
            </a:endParaRPr>
          </a:p>
          <a:p>
            <a:pPr marL="3240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57622" y="2364059"/>
            <a:ext cx="3953360" cy="3647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0809" y="2364059"/>
            <a:ext cx="52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300889" y="4741952"/>
            <a:ext cx="393031" cy="409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Preferred vs. non-preferred direction </a:t>
            </a:r>
            <a:r>
              <a:rPr lang="en-US" baseline="30000" dirty="0" smtClean="0"/>
              <a:t>6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39553"/>
            <a:ext cx="11029615" cy="3678303"/>
          </a:xfrm>
        </p:spPr>
        <p:txBody>
          <a:bodyPr/>
          <a:lstStyle/>
          <a:p>
            <a:pPr lvl="1"/>
            <a:r>
              <a:rPr lang="en-US" sz="2600" dirty="0" smtClean="0">
                <a:sym typeface="Wingdings" panose="05000000000000000000" pitchFamily="2" charset="2"/>
              </a:rPr>
              <a:t>Relative muscle demand &amp; muscle work via EMG similar for both directions</a:t>
            </a:r>
          </a:p>
          <a:p>
            <a:pPr marL="324000" lvl="1" indent="0">
              <a:buNone/>
            </a:pPr>
            <a:endParaRPr lang="en-US" sz="2600" dirty="0">
              <a:sym typeface="Wingdings" panose="05000000000000000000" pitchFamily="2" charset="2"/>
            </a:endParaRP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Anterior deltoid </a:t>
            </a:r>
            <a:r>
              <a:rPr lang="en-US" sz="2600" dirty="0" smtClean="0">
                <a:sym typeface="Wingdings" panose="05000000000000000000" pitchFamily="2" charset="2"/>
              </a:rPr>
              <a:t>muscular demand:  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Trail </a:t>
            </a:r>
            <a:r>
              <a:rPr lang="en-US" sz="2400" dirty="0">
                <a:sym typeface="Wingdings" panose="05000000000000000000" pitchFamily="2" charset="2"/>
              </a:rPr>
              <a:t>arm &gt; lead arm in both </a:t>
            </a:r>
            <a:r>
              <a:rPr lang="en-US" sz="2400" dirty="0" smtClean="0">
                <a:sym typeface="Wingdings" panose="05000000000000000000" pitchFamily="2" charset="2"/>
              </a:rPr>
              <a:t>directions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22" y="4244453"/>
            <a:ext cx="5740878" cy="2326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29143" y="4244453"/>
            <a:ext cx="52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91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Effect of hand placement 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3" y="2204113"/>
            <a:ext cx="5941395" cy="46538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Lower hand position       increased forward trunk flexion, lateral flexion, and rotation</a:t>
            </a:r>
          </a:p>
          <a:p>
            <a:endParaRPr lang="en-US" sz="2400" dirty="0" smtClean="0"/>
          </a:p>
          <a:p>
            <a:r>
              <a:rPr lang="en-US" sz="2400" dirty="0" smtClean="0"/>
              <a:t>Anterior shoulder shear stress greater when hand in lower position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Lateral shoulder shear stress greater when hand in level position </a:t>
            </a:r>
          </a:p>
          <a:p>
            <a:pPr marL="0" indent="0">
              <a:buNone/>
            </a:pPr>
            <a:endParaRPr lang="en-US" u="sng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1078" y="2337185"/>
            <a:ext cx="5007502" cy="406128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93433" y="2513648"/>
            <a:ext cx="429927" cy="44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Pearls </a:t>
            </a:r>
            <a:r>
              <a:rPr lang="en-US" baseline="30000" dirty="0" smtClean="0"/>
              <a:t>6, 7,9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2158"/>
            <a:ext cx="11029615" cy="447163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Use transfer aids until patient demonstrates</a:t>
            </a:r>
          </a:p>
          <a:p>
            <a:pPr marL="0" indent="0">
              <a:buNone/>
            </a:pPr>
            <a:r>
              <a:rPr lang="en-US" sz="2600" dirty="0" smtClean="0"/>
              <a:t>   appropriate strength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Focus </a:t>
            </a:r>
            <a:r>
              <a:rPr lang="en-US" sz="2600" dirty="0" smtClean="0"/>
              <a:t>on </a:t>
            </a:r>
            <a:r>
              <a:rPr lang="en-US" sz="2600" dirty="0"/>
              <a:t>shoulder strengthening </a:t>
            </a:r>
            <a:r>
              <a:rPr lang="en-US" sz="2600" dirty="0" smtClean="0"/>
              <a:t>programs</a:t>
            </a:r>
          </a:p>
          <a:p>
            <a:endParaRPr lang="en-US" sz="2600" dirty="0"/>
          </a:p>
          <a:p>
            <a:r>
              <a:rPr lang="en-US" sz="2600" dirty="0"/>
              <a:t>Alternate lead arm (direction) transferring</a:t>
            </a:r>
          </a:p>
          <a:p>
            <a:pPr lvl="1"/>
            <a:r>
              <a:rPr lang="en-US" sz="2300" dirty="0" smtClean="0">
                <a:sym typeface="Wingdings" panose="05000000000000000000" pitchFamily="2" charset="2"/>
              </a:rPr>
              <a:t>Trail </a:t>
            </a:r>
            <a:r>
              <a:rPr lang="en-US" sz="2300" dirty="0">
                <a:sym typeface="Wingdings" panose="05000000000000000000" pitchFamily="2" charset="2"/>
              </a:rPr>
              <a:t>arm sustains &gt; </a:t>
            </a:r>
            <a:r>
              <a:rPr lang="en-US" sz="2300" dirty="0" smtClean="0">
                <a:sym typeface="Wingdings" panose="05000000000000000000" pitchFamily="2" charset="2"/>
              </a:rPr>
              <a:t>2x </a:t>
            </a:r>
            <a:r>
              <a:rPr lang="en-US" sz="2300" dirty="0">
                <a:sym typeface="Wingdings" panose="05000000000000000000" pitchFamily="2" charset="2"/>
              </a:rPr>
              <a:t>load than lead arm with </a:t>
            </a:r>
            <a:r>
              <a:rPr lang="en-US" sz="2300" dirty="0" smtClean="0">
                <a:sym typeface="Wingdings" panose="05000000000000000000" pitchFamily="2" charset="2"/>
              </a:rPr>
              <a:t>SPT</a:t>
            </a:r>
          </a:p>
          <a:p>
            <a:pPr marL="324000" lvl="1" indent="0">
              <a:buNone/>
            </a:pPr>
            <a:endParaRPr lang="en-US" sz="2200" dirty="0"/>
          </a:p>
          <a:p>
            <a:r>
              <a:rPr lang="en-US" sz="2600" dirty="0"/>
              <a:t>Utilize alternative pressure relief </a:t>
            </a:r>
            <a:r>
              <a:rPr lang="en-US" sz="2600" dirty="0" smtClean="0"/>
              <a:t>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7" y="2109703"/>
            <a:ext cx="3942460" cy="3654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7366" y="5843239"/>
            <a:ext cx="3088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google.com/imgres?imgurl=https%3A%2F%2Fs-media-cache-ak0.pinimg.com%2Foriginals%2F7f%2Fe3%2Fdd%2F7fe3dd529ec4ca22ccc29c0e1a3d01d4.jpg&amp;imgrefurl=https%3A%2F%2Fwww.pinterest.com%2Fmariadallas%2Fintervention-ideas-for-patients-with-spinal-cord-i%2F&amp;docid=mf141eqBckZ47M&amp;tbnid=gVcIaL9Rk62kwM%3A&amp;vet=1&amp;w=300&amp;h=278&amp;bih=657&amp;biw=1422&amp;q=SCI%20performing%20slideboard%20transfer&amp;ved=0ahUKEwj4zdv3n5fSAhWE1CYKHXKsC1AQMwgeKAEwAQ&amp;iact=mrc&amp;uact=8</a:t>
            </a:r>
          </a:p>
        </p:txBody>
      </p:sp>
    </p:spTree>
    <p:extLst>
      <p:ext uri="{BB962C8B-B14F-4D97-AF65-F5344CB8AC3E}">
        <p14:creationId xmlns:p14="http://schemas.microsoft.com/office/powerpoint/2010/main" val="35655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Pearls </a:t>
            </a:r>
            <a:r>
              <a:rPr lang="en-US" baseline="30000" dirty="0" smtClean="0"/>
              <a:t>2,9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Current shoulder pathology</a:t>
            </a:r>
            <a:r>
              <a:rPr lang="en-US" sz="2600" dirty="0" smtClean="0"/>
              <a:t>?</a:t>
            </a:r>
          </a:p>
          <a:p>
            <a:endParaRPr lang="en-US" sz="2600" dirty="0"/>
          </a:p>
          <a:p>
            <a:r>
              <a:rPr lang="en-US" sz="2600" dirty="0"/>
              <a:t>What is the goal?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/>
              <a:t>What is the level of injury?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7383">
            <a:off x="5099721" y="3310218"/>
            <a:ext cx="66527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“IT DEPENDS!”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6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-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-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BREAK!!!</a:t>
            </a:r>
            <a:endParaRPr lang="en-US" dirty="0"/>
          </a:p>
        </p:txBody>
      </p:sp>
      <p:pic>
        <p:nvPicPr>
          <p:cNvPr id="2050" name="Picture 2" descr="Image result for jumping jacks carto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28" y="2489975"/>
            <a:ext cx="7076743" cy="283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69115" y="6264866"/>
            <a:ext cx="20537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http://www.bianoti.com/jumping-jacks-cartoon.html</a:t>
            </a:r>
          </a:p>
        </p:txBody>
      </p:sp>
    </p:spTree>
    <p:extLst>
      <p:ext uri="{BB962C8B-B14F-4D97-AF65-F5344CB8AC3E}">
        <p14:creationId xmlns:p14="http://schemas.microsoft.com/office/powerpoint/2010/main" val="4260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5639"/>
            <a:ext cx="11029615" cy="3951941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Shoulder Pain: Causes &amp; Prevalence </a:t>
            </a:r>
          </a:p>
          <a:p>
            <a:r>
              <a:rPr lang="en-US" dirty="0" smtClean="0"/>
              <a:t>Transfers</a:t>
            </a:r>
          </a:p>
          <a:p>
            <a:pPr lvl="1"/>
            <a:r>
              <a:rPr lang="en-US" dirty="0" smtClean="0"/>
              <a:t>Evidence and Video</a:t>
            </a:r>
          </a:p>
          <a:p>
            <a:r>
              <a:rPr lang="en-US" dirty="0" smtClean="0"/>
              <a:t>Shoulder Exercise Programs</a:t>
            </a:r>
          </a:p>
          <a:p>
            <a:pPr lvl="1"/>
            <a:r>
              <a:rPr lang="en-US" dirty="0" smtClean="0"/>
              <a:t>Evidence and Videos</a:t>
            </a:r>
          </a:p>
          <a:p>
            <a:r>
              <a:rPr lang="en-US" dirty="0" smtClean="0"/>
              <a:t>Clinical Pearls 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Survey!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Shoulder Exercise Programs </a:t>
            </a:r>
            <a:r>
              <a:rPr lang="en-US" baseline="30000" dirty="0" smtClean="0"/>
              <a:t>11,12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047072"/>
            <a:ext cx="5514807" cy="4510832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Mulroy</a:t>
            </a:r>
            <a:r>
              <a:rPr lang="en-US" sz="2600" dirty="0"/>
              <a:t> </a:t>
            </a:r>
            <a:r>
              <a:rPr lang="en-US" sz="2600" dirty="0" smtClean="0"/>
              <a:t>et al. </a:t>
            </a:r>
          </a:p>
          <a:p>
            <a:pPr lvl="1"/>
            <a:r>
              <a:rPr lang="en-US" sz="2000" dirty="0" smtClean="0"/>
              <a:t>12 week HEP, 3x/week </a:t>
            </a:r>
          </a:p>
          <a:p>
            <a:pPr lvl="1"/>
            <a:r>
              <a:rPr lang="en-US" sz="2000" dirty="0" smtClean="0"/>
              <a:t>Reduction of chronic pain evidenced by WUSPI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 changes in wheelchair propulsion speed</a:t>
            </a:r>
          </a:p>
          <a:p>
            <a:pPr lvl="1"/>
            <a:r>
              <a:rPr lang="en-US" sz="2000" dirty="0" smtClean="0"/>
              <a:t>Reported statistical significance</a:t>
            </a:r>
          </a:p>
          <a:p>
            <a:pPr lvl="1"/>
            <a:r>
              <a:rPr lang="en-US" sz="2000" dirty="0" smtClean="0"/>
              <a:t>Clinical significance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5" y="1717990"/>
            <a:ext cx="5422392" cy="3633047"/>
          </a:xfrm>
        </p:spPr>
        <p:txBody>
          <a:bodyPr>
            <a:normAutofit/>
          </a:bodyPr>
          <a:lstStyle/>
          <a:p>
            <a:r>
              <a:rPr lang="en-US" sz="2600" dirty="0" err="1"/>
              <a:t>Middaugh</a:t>
            </a:r>
            <a:r>
              <a:rPr lang="en-US" sz="2600" dirty="0"/>
              <a:t> et al</a:t>
            </a:r>
            <a:r>
              <a:rPr lang="en-US" sz="2600" dirty="0" smtClean="0"/>
              <a:t>.</a:t>
            </a:r>
            <a:endParaRPr lang="en-US" sz="2600" dirty="0"/>
          </a:p>
          <a:p>
            <a:pPr lvl="1"/>
            <a:r>
              <a:rPr lang="en-US" sz="2000" dirty="0"/>
              <a:t>8 week </a:t>
            </a:r>
            <a:r>
              <a:rPr lang="en-US" sz="2000" dirty="0" smtClean="0"/>
              <a:t>HEP, </a:t>
            </a:r>
            <a:r>
              <a:rPr lang="en-US" sz="2000" dirty="0"/>
              <a:t>1x/day </a:t>
            </a:r>
            <a:endParaRPr lang="en-US" sz="2000" dirty="0" smtClean="0"/>
          </a:p>
          <a:p>
            <a:pPr lvl="1"/>
            <a:r>
              <a:rPr lang="en-US" sz="2000" dirty="0" smtClean="0"/>
              <a:t>EMG </a:t>
            </a:r>
            <a:r>
              <a:rPr lang="en-US" sz="2000" dirty="0"/>
              <a:t>biofeedback</a:t>
            </a:r>
          </a:p>
          <a:p>
            <a:pPr lvl="1"/>
            <a:r>
              <a:rPr lang="en-US" sz="2000" dirty="0"/>
              <a:t>EMG + HEP &gt; HEP</a:t>
            </a:r>
          </a:p>
          <a:p>
            <a:pPr lvl="1"/>
            <a:r>
              <a:rPr lang="en-US" sz="2000" dirty="0"/>
              <a:t>Statistical and clinical significance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35" y="4691693"/>
            <a:ext cx="1764000" cy="197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22" y="4694825"/>
            <a:ext cx="1719900" cy="198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047" y="4793825"/>
            <a:ext cx="1653750" cy="19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shoulder exercise programs </a:t>
            </a:r>
            <a:r>
              <a:rPr lang="en-US" baseline="30000" dirty="0" smtClean="0"/>
              <a:t>13</a:t>
            </a:r>
            <a:endParaRPr lang="en-US" baseline="30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6489" y="2228002"/>
            <a:ext cx="4954320" cy="420724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20969"/>
            <a:ext cx="5526309" cy="420724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Nawoczenski</a:t>
            </a:r>
            <a:r>
              <a:rPr lang="en-US" sz="2600" dirty="0" smtClean="0"/>
              <a:t> et al</a:t>
            </a:r>
            <a:r>
              <a:rPr lang="en-US" sz="2600" dirty="0"/>
              <a:t>.</a:t>
            </a:r>
            <a:endParaRPr lang="en-US" sz="2600" dirty="0" smtClean="0"/>
          </a:p>
          <a:p>
            <a:pPr lvl="1"/>
            <a:r>
              <a:rPr lang="en-US" sz="2200" dirty="0" smtClean="0"/>
              <a:t>8 week HEP</a:t>
            </a:r>
          </a:p>
          <a:p>
            <a:pPr lvl="1"/>
            <a:r>
              <a:rPr lang="en-US" sz="2200" dirty="0" smtClean="0"/>
              <a:t>EMG used at baseline</a:t>
            </a:r>
          </a:p>
          <a:p>
            <a:pPr lvl="1"/>
            <a:r>
              <a:rPr lang="en-US" sz="2200" dirty="0" smtClean="0"/>
              <a:t>Exercise dosage not provided </a:t>
            </a:r>
          </a:p>
          <a:p>
            <a:pPr lvl="1"/>
            <a:r>
              <a:rPr lang="en-US" sz="2200" dirty="0" smtClean="0"/>
              <a:t>Statistical and clinical significance (with caution)</a:t>
            </a:r>
          </a:p>
          <a:p>
            <a:pPr lvl="1"/>
            <a:r>
              <a:rPr lang="en-AU" sz="2200" dirty="0" smtClean="0"/>
              <a:t>Generalization </a:t>
            </a:r>
            <a:r>
              <a:rPr lang="en-AU" sz="2200" dirty="0"/>
              <a:t>should be </a:t>
            </a:r>
            <a:r>
              <a:rPr lang="en-AU" sz="2200" dirty="0" smtClean="0"/>
              <a:t>to patients </a:t>
            </a:r>
            <a:r>
              <a:rPr lang="en-AU" sz="2200" dirty="0"/>
              <a:t>with full innervation of scapular </a:t>
            </a:r>
            <a:r>
              <a:rPr lang="en-AU" sz="2200" dirty="0" smtClean="0"/>
              <a:t>musculature</a:t>
            </a:r>
          </a:p>
        </p:txBody>
      </p:sp>
    </p:spTree>
    <p:extLst>
      <p:ext uri="{BB962C8B-B14F-4D97-AF65-F5344CB8AC3E}">
        <p14:creationId xmlns:p14="http://schemas.microsoft.com/office/powerpoint/2010/main" val="41463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Programs – clinical pearls </a:t>
            </a:r>
            <a:r>
              <a:rPr lang="en-US" baseline="30000" dirty="0" smtClean="0"/>
              <a:t>11-13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30523"/>
          </a:xfrm>
        </p:spPr>
        <p:txBody>
          <a:bodyPr/>
          <a:lstStyle/>
          <a:p>
            <a:r>
              <a:rPr lang="en-US" sz="2600" dirty="0" smtClean="0"/>
              <a:t>HEP </a:t>
            </a:r>
            <a:r>
              <a:rPr lang="en-US" sz="2600" dirty="0"/>
              <a:t>can decrease pain and increase function in </a:t>
            </a:r>
            <a:r>
              <a:rPr lang="en-US" sz="2600" dirty="0" smtClean="0"/>
              <a:t>patients suffering </a:t>
            </a:r>
            <a:r>
              <a:rPr lang="en-US" sz="2600" dirty="0"/>
              <a:t>from shoulder </a:t>
            </a:r>
            <a:r>
              <a:rPr lang="en-US" sz="2600" dirty="0" smtClean="0"/>
              <a:t>pain</a:t>
            </a:r>
            <a:endParaRPr lang="en-US" sz="2600" dirty="0"/>
          </a:p>
          <a:p>
            <a:r>
              <a:rPr lang="en-US" sz="2600" dirty="0"/>
              <a:t>EMG biofeedback paired with HEP is beneficial </a:t>
            </a:r>
          </a:p>
          <a:p>
            <a:r>
              <a:rPr lang="en-US" sz="2600" dirty="0"/>
              <a:t>Movement optimization </a:t>
            </a:r>
            <a:r>
              <a:rPr lang="en-US" sz="2600" dirty="0" smtClean="0"/>
              <a:t>feedback - role</a:t>
            </a:r>
            <a:endParaRPr lang="en-US" sz="2600" dirty="0"/>
          </a:p>
          <a:p>
            <a:pPr lvl="1"/>
            <a:r>
              <a:rPr lang="en-AU" sz="2200" dirty="0">
                <a:solidFill>
                  <a:schemeClr val="tx1"/>
                </a:solidFill>
              </a:rPr>
              <a:t>Degree of influence of each intervention is unclear as both were provided to the same group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Upper trapezius Stretch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– </a:t>
            </a:r>
            <a:r>
              <a:rPr lang="en-US" dirty="0" smtClean="0"/>
              <a:t>Pectoralis Stretch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Row/Scapular Retraction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External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Serratus Anterior Punch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Diagonal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did I do well?</a:t>
            </a:r>
          </a:p>
          <a:p>
            <a:endParaRPr lang="en-US" sz="2600" dirty="0" smtClean="0"/>
          </a:p>
          <a:p>
            <a:r>
              <a:rPr lang="en-US" sz="2600" dirty="0" smtClean="0"/>
              <a:t>What could I have done better?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90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163133" cy="4506054"/>
          </a:xfrm>
        </p:spPr>
        <p:txBody>
          <a:bodyPr>
            <a:normAutofit/>
          </a:bodyPr>
          <a:lstStyle/>
          <a:p>
            <a:r>
              <a:rPr lang="en-US" sz="2400" dirty="0"/>
              <a:t>By the end of this </a:t>
            </a:r>
            <a:r>
              <a:rPr lang="en-US" sz="2400" dirty="0" smtClean="0"/>
              <a:t>presentation, </a:t>
            </a:r>
            <a:r>
              <a:rPr lang="en-US" sz="2400" dirty="0"/>
              <a:t>students will be able to:</a:t>
            </a:r>
          </a:p>
          <a:p>
            <a:pPr lvl="1"/>
            <a:r>
              <a:rPr lang="en-US" sz="2000" dirty="0"/>
              <a:t>Describe shoulder overuse injuries in patients with spinal cord injuries, including the prevalence and impact on function</a:t>
            </a:r>
          </a:p>
          <a:p>
            <a:pPr lvl="1"/>
            <a:r>
              <a:rPr lang="en-US" sz="2000" dirty="0" smtClean="0"/>
              <a:t>Identify </a:t>
            </a:r>
            <a:r>
              <a:rPr lang="en-US" sz="2000" dirty="0"/>
              <a:t>and apply current evidence supporting interventions to prevent shoulder overuse and/or decrease pain and improve function in individuals with SCI, including shoulder exercise programs and </a:t>
            </a:r>
            <a:r>
              <a:rPr lang="en-US" sz="2000" dirty="0" smtClean="0"/>
              <a:t>transfer </a:t>
            </a:r>
            <a:r>
              <a:rPr lang="en-US" sz="2000" dirty="0"/>
              <a:t>technique modifications</a:t>
            </a:r>
          </a:p>
          <a:p>
            <a:pPr lvl="1"/>
            <a:r>
              <a:rPr lang="en-US" sz="2000" dirty="0"/>
              <a:t>Provide appropriate instruction and feedback to patients performing interventions, including sitting pivot transfers and shoulder exercises</a:t>
            </a:r>
          </a:p>
          <a:p>
            <a:pPr lvl="1"/>
            <a:r>
              <a:rPr lang="en-US" sz="2000" dirty="0" smtClean="0"/>
              <a:t>Display </a:t>
            </a:r>
            <a:r>
              <a:rPr lang="en-US" sz="2000" dirty="0"/>
              <a:t>confidence in implementing interventions to prevent shoulder overuse and/or decrease pain and improve function in patients with SCI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resources 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Paralyzed Veterans of America - Preservation of Upper Limb Function Following Spinal Cord Injury: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://www.pva.org/atf/cf/%</a:t>
            </a:r>
            <a:r>
              <a:rPr lang="en-US" sz="2000" dirty="0" smtClean="0">
                <a:hlinkClick r:id="rId3"/>
              </a:rPr>
              <a:t>7BCA2A0FFB-6859-4BC1-BC96-6B57F57F0391%7D/cpg_upperlimb.pdf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hlinkClick r:id="rId3"/>
              </a:rPr>
              <a:t>Email Address:</a:t>
            </a:r>
            <a:endParaRPr lang="en-US" sz="2600" dirty="0">
              <a:hlinkClick r:id="rId3"/>
            </a:endParaRPr>
          </a:p>
          <a:p>
            <a:pPr lvl="1"/>
            <a:r>
              <a:rPr lang="en-US" sz="2000" dirty="0" smtClean="0"/>
              <a:t>amanda_friedline-weber@med.unc.edu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110" y="1890564"/>
            <a:ext cx="4486288" cy="4071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6615061" y="6148731"/>
            <a:ext cx="444933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google.com/url?sa=i&amp;rct=j&amp;q=&amp;esrc=s&amp;source=images&amp;cd=&amp;cad=rja&amp;uact=8&amp;ved=0ahUKEwjayMvro5fSAhWDKyYKHfhsB3cQjRwIBw&amp;url=https%3A%2F%2Freallearningforachange.com%2F2015%2F03%2F11%2F7-ways-to-not-answer-a-question-when-you-are-presenting%2F&amp;bvm=bv.147448319,d.eWE&amp;psig=AFQjCNE8gcLN1ywAQea-FqCXf8fTOlj7Jg&amp;ust=1487425972171839</a:t>
            </a:r>
          </a:p>
        </p:txBody>
      </p:sp>
    </p:spTree>
    <p:extLst>
      <p:ext uri="{BB962C8B-B14F-4D97-AF65-F5344CB8AC3E}">
        <p14:creationId xmlns:p14="http://schemas.microsoft.com/office/powerpoint/2010/main" val="24282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2084207"/>
            <a:ext cx="3683182" cy="367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880" y="6130697"/>
            <a:ext cx="431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https://www.google.com/search?q=monkey+pic&amp;espv=2&amp;biw=1280&amp;bih=595&amp;source=lnms&amp;tbm=isch&amp;sa=X&amp;ved=0ahUKEwiC9IunxYXNAhVBcz4KHQ99CIcQ_AUIBigB#tbm=isch&amp;q=happy+monkey+pic&amp;imgrc=rUuFkbfBzD9SJM%3A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4830" y="3627457"/>
            <a:ext cx="691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https</a:t>
            </a:r>
            <a:r>
              <a:rPr lang="en-US" sz="2800" dirty="0"/>
              <a:t>://www.surveymonkey.com/r/WF3VSBK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1064" y="2262342"/>
            <a:ext cx="4949872" cy="3775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0873" y="6140080"/>
            <a:ext cx="299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https://www.pinterest.com/pin/432064157976889961/</a:t>
            </a:r>
          </a:p>
        </p:txBody>
      </p:sp>
    </p:spTree>
    <p:extLst>
      <p:ext uri="{BB962C8B-B14F-4D97-AF65-F5344CB8AC3E}">
        <p14:creationId xmlns:p14="http://schemas.microsoft.com/office/powerpoint/2010/main" val="2103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449176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Haubert</a:t>
            </a:r>
            <a:r>
              <a:rPr lang="en-US" dirty="0" smtClean="0"/>
              <a:t> </a:t>
            </a:r>
            <a:r>
              <a:rPr lang="en-US" dirty="0"/>
              <a:t>LL, </a:t>
            </a:r>
            <a:r>
              <a:rPr lang="en-US" dirty="0" err="1"/>
              <a:t>Mulroy</a:t>
            </a:r>
            <a:r>
              <a:rPr lang="en-US" dirty="0"/>
              <a:t> SJ, Hatchett PE, et al. Car Transfer and Wheelchair Loading Techniques in Independent Drivers with Paraplegia. </a:t>
            </a:r>
            <a:r>
              <a:rPr lang="en-US" i="1" dirty="0"/>
              <a:t>Front </a:t>
            </a:r>
            <a:r>
              <a:rPr lang="en-US" i="1" dirty="0" err="1"/>
              <a:t>Bioeng</a:t>
            </a:r>
            <a:r>
              <a:rPr lang="en-US" i="1" dirty="0"/>
              <a:t> </a:t>
            </a:r>
            <a:r>
              <a:rPr lang="en-US" i="1" dirty="0" err="1"/>
              <a:t>Biotechnol</a:t>
            </a:r>
            <a:r>
              <a:rPr lang="en-US" dirty="0"/>
              <a:t>. 2015;3:139. doi:10.3389/fbioe.2015.00139.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Kankipati</a:t>
            </a:r>
            <a:r>
              <a:rPr lang="en-US" dirty="0" smtClean="0"/>
              <a:t> </a:t>
            </a:r>
            <a:r>
              <a:rPr lang="en-US" dirty="0"/>
              <a:t>P, </a:t>
            </a:r>
            <a:r>
              <a:rPr lang="en-US" dirty="0" err="1"/>
              <a:t>Boninger</a:t>
            </a:r>
            <a:r>
              <a:rPr lang="en-US" dirty="0"/>
              <a:t> ML, Gagnon D, Cooper RA, Koontz AM. Upper limb joint kinetics of three sitting pivot wheelchair transfer techniques in individuals with spinal cord injury. </a:t>
            </a:r>
            <a:r>
              <a:rPr lang="en-US" i="1" dirty="0"/>
              <a:t>J Spinal Cord Med</a:t>
            </a:r>
            <a:r>
              <a:rPr lang="en-US" dirty="0"/>
              <a:t>. 2015;38(4):485-497. doi:10.1179/2045772314Y.0000000258.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Sawatzky</a:t>
            </a:r>
            <a:r>
              <a:rPr lang="en-US" dirty="0" smtClean="0"/>
              <a:t> </a:t>
            </a:r>
            <a:r>
              <a:rPr lang="en-US" dirty="0"/>
              <a:t>BJ, </a:t>
            </a:r>
            <a:r>
              <a:rPr lang="en-US" dirty="0" err="1"/>
              <a:t>Slobogean</a:t>
            </a:r>
            <a:r>
              <a:rPr lang="en-US" dirty="0"/>
              <a:t> GP, Reilly CW, Chambers CT, </a:t>
            </a:r>
            <a:r>
              <a:rPr lang="en-US" dirty="0" err="1"/>
              <a:t>Hol</a:t>
            </a:r>
            <a:r>
              <a:rPr lang="en-US" dirty="0"/>
              <a:t> AT. Prevalence of shoulder pain in adult- versus childhood-onset wheelchair users: a pilot study. </a:t>
            </a:r>
            <a:r>
              <a:rPr lang="en-US" i="1" dirty="0"/>
              <a:t>J </a:t>
            </a:r>
            <a:r>
              <a:rPr lang="en-US" i="1" dirty="0" err="1"/>
              <a:t>Rehabil</a:t>
            </a:r>
            <a:r>
              <a:rPr lang="en-US" i="1" dirty="0"/>
              <a:t> Res Dev</a:t>
            </a:r>
            <a:r>
              <a:rPr lang="en-US" dirty="0"/>
              <a:t>. 42(3 </a:t>
            </a:r>
            <a:r>
              <a:rPr lang="en-US" dirty="0" err="1"/>
              <a:t>Suppl</a:t>
            </a:r>
            <a:r>
              <a:rPr lang="en-US" dirty="0"/>
              <a:t> 1):1-8. http://www.ncbi.nlm.nih.gov/pubmed/16195958. Accessed January 18, 2017.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Veterans </a:t>
            </a:r>
            <a:r>
              <a:rPr lang="en-US" dirty="0"/>
              <a:t>of America P. Preservation of Upper Limb Function Following Spinal Cord Injury: A Clinical Practice Guideline for Health-Care Professionals.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Gutierrez </a:t>
            </a:r>
            <a:r>
              <a:rPr lang="en-US" dirty="0"/>
              <a:t>DD, Thompson L, Kemp B, </a:t>
            </a:r>
            <a:r>
              <a:rPr lang="en-US" dirty="0" err="1"/>
              <a:t>Mulroy</a:t>
            </a:r>
            <a:r>
              <a:rPr lang="en-US" dirty="0"/>
              <a:t> SJ, Physical Therapy Clinical Research Network, Rehabilitation Research and Training Center on Aging-Related Changes in Impairment for Persons Living with Physical Disabilities. The relationship of shoulder pain intensity to quality of life, physical activity, and community participation in persons with paraplegia. </a:t>
            </a:r>
            <a:r>
              <a:rPr lang="en-US" i="1" dirty="0"/>
              <a:t>J Spinal Cord Med</a:t>
            </a:r>
            <a:r>
              <a:rPr lang="en-US" dirty="0"/>
              <a:t>. 2007;30(3):251-255. http://www.ncbi.nlm.nih.gov/pubmed/17684891. Accessed February 5, 2017.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Gagnon </a:t>
            </a:r>
            <a:r>
              <a:rPr lang="en-US" dirty="0"/>
              <a:t>D, Koontz AM, Brindle E, </a:t>
            </a:r>
            <a:r>
              <a:rPr lang="en-US" dirty="0" err="1"/>
              <a:t>Boninger</a:t>
            </a:r>
            <a:r>
              <a:rPr lang="en-US" dirty="0"/>
              <a:t> ML, Cooper RA. Does upper-limb muscular demand differ between preferred and </a:t>
            </a:r>
            <a:r>
              <a:rPr lang="en-US" dirty="0" err="1"/>
              <a:t>nonpreferred</a:t>
            </a:r>
            <a:r>
              <a:rPr lang="en-US" dirty="0"/>
              <a:t> sitting pivot transfer directions in individuals with a spinal cord injury? </a:t>
            </a:r>
            <a:r>
              <a:rPr lang="en-US" i="1" dirty="0"/>
              <a:t>J </a:t>
            </a:r>
            <a:r>
              <a:rPr lang="en-US" i="1" dirty="0" err="1"/>
              <a:t>Rehabil</a:t>
            </a:r>
            <a:r>
              <a:rPr lang="en-US" i="1" dirty="0"/>
              <a:t> Res Dev</a:t>
            </a:r>
            <a:r>
              <a:rPr lang="en-US" dirty="0"/>
              <a:t>. 2009;46(9):1099-1108. http://www.ncbi.nlm.nih.gov/pubmed/20437316. Accessed January 18, 2017.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Gagnon </a:t>
            </a:r>
            <a:r>
              <a:rPr lang="en-US" dirty="0"/>
              <a:t>D, Nadeau S, </a:t>
            </a:r>
            <a:r>
              <a:rPr lang="en-US" dirty="0" err="1"/>
              <a:t>Noreau</a:t>
            </a:r>
            <a:r>
              <a:rPr lang="en-US" dirty="0"/>
              <a:t> L, </a:t>
            </a:r>
            <a:r>
              <a:rPr lang="en-US" dirty="0" err="1"/>
              <a:t>Dehail</a:t>
            </a:r>
            <a:r>
              <a:rPr lang="en-US" dirty="0"/>
              <a:t> P, </a:t>
            </a:r>
            <a:r>
              <a:rPr lang="en-US" dirty="0" err="1"/>
              <a:t>Piotte</a:t>
            </a:r>
            <a:r>
              <a:rPr lang="en-US" dirty="0"/>
              <a:t> F. Comparison of peak shoulder and elbow mechanical loads during weight-relief lifts and sitting pivot transfers among manual wheelchair users with spinal cord injury. </a:t>
            </a:r>
            <a:r>
              <a:rPr lang="en-US" i="1" dirty="0"/>
              <a:t>J </a:t>
            </a:r>
            <a:r>
              <a:rPr lang="en-US" i="1" dirty="0" err="1"/>
              <a:t>Rehabil</a:t>
            </a:r>
            <a:r>
              <a:rPr lang="en-US" i="1" dirty="0"/>
              <a:t> Res Dev</a:t>
            </a:r>
            <a:r>
              <a:rPr lang="en-US" dirty="0"/>
              <a:t>. 2008;45(6):863-873. http://www.ncbi.nlm.nih.gov/pubmed/19009472. Accessed January 18, 2017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605799"/>
            <a:ext cx="11029615" cy="367830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Gagnon D, Nadeau S, </a:t>
            </a:r>
            <a:r>
              <a:rPr lang="en-US" dirty="0" err="1"/>
              <a:t>Noreau</a:t>
            </a:r>
            <a:r>
              <a:rPr lang="en-US" dirty="0"/>
              <a:t> L, </a:t>
            </a:r>
            <a:r>
              <a:rPr lang="en-US" dirty="0" err="1"/>
              <a:t>Dehail</a:t>
            </a:r>
            <a:r>
              <a:rPr lang="en-US" dirty="0"/>
              <a:t> P, Gravel D. Quantification of reaction forces during sitting pivot transfers performed by individuals with spinal cord injury. </a:t>
            </a:r>
            <a:r>
              <a:rPr lang="en-US" i="1" dirty="0"/>
              <a:t>J </a:t>
            </a:r>
            <a:r>
              <a:rPr lang="en-US" i="1" dirty="0" err="1"/>
              <a:t>Rehabil</a:t>
            </a:r>
            <a:r>
              <a:rPr lang="en-US" i="1" dirty="0"/>
              <a:t> Med</a:t>
            </a:r>
            <a:r>
              <a:rPr lang="en-US" dirty="0"/>
              <a:t>. 2008;40(6):468-476. doi:10.2340/16501977-0192.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/>
              <a:t>Desroches</a:t>
            </a:r>
            <a:r>
              <a:rPr lang="en-US" dirty="0"/>
              <a:t> G, Gagnon D, Nadeau S, </a:t>
            </a:r>
            <a:r>
              <a:rPr lang="en-US" dirty="0" err="1"/>
              <a:t>Popovic</a:t>
            </a:r>
            <a:r>
              <a:rPr lang="en-US" dirty="0"/>
              <a:t> MR. Effects of sensorimotor trunk impairments on trunk and upper limb joint kinematics and kinetics during sitting pivot transfers in individuals with a spinal cord injury.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Biomech</a:t>
            </a:r>
            <a:r>
              <a:rPr lang="en-US" dirty="0"/>
              <a:t>. 2013;28(1):1-9. doi:10.1016/j.clinbiomech.2012.11.001.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Kim SS, Her JG, </a:t>
            </a:r>
            <a:r>
              <a:rPr lang="en-US" dirty="0" err="1"/>
              <a:t>Ko</a:t>
            </a:r>
            <a:r>
              <a:rPr lang="en-US" dirty="0"/>
              <a:t> TS. Effect of different hand positions on trunk and shoulder kinematics and reaction forces in sitting pivot transfer. </a:t>
            </a:r>
            <a:r>
              <a:rPr lang="en-US" i="1" dirty="0"/>
              <a:t>J Phys </a:t>
            </a:r>
            <a:r>
              <a:rPr lang="en-US" i="1" dirty="0" err="1"/>
              <a:t>Ther</a:t>
            </a:r>
            <a:r>
              <a:rPr lang="en-US" i="1" dirty="0"/>
              <a:t> Sci</a:t>
            </a:r>
            <a:r>
              <a:rPr lang="en-US" dirty="0"/>
              <a:t>. 2015;27(7):2307-2311. doi:10.1589/jpts.27.2307.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/>
              <a:t>Mulroy</a:t>
            </a:r>
            <a:r>
              <a:rPr lang="en-US" dirty="0"/>
              <a:t> SJ, Thompson L, Kemp B, et al. Strengthening and Optimal Movements for Painful Shoulders (STOMPS) in Chronic Spinal Cord Injury: A Randomized Controlled Trial. </a:t>
            </a:r>
            <a:r>
              <a:rPr lang="en-US" i="1" dirty="0"/>
              <a:t>Phys </a:t>
            </a:r>
            <a:r>
              <a:rPr lang="en-US" i="1" dirty="0" err="1"/>
              <a:t>Ther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Res </a:t>
            </a:r>
            <a:r>
              <a:rPr lang="en-US" i="1" dirty="0" err="1"/>
              <a:t>Netw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/>
              <a:t>Middaugh</a:t>
            </a:r>
            <a:r>
              <a:rPr lang="en-US" dirty="0"/>
              <a:t> S, Thomas KJ, Smith AR, </a:t>
            </a:r>
            <a:r>
              <a:rPr lang="en-US" dirty="0" err="1"/>
              <a:t>Mcfall</a:t>
            </a:r>
            <a:r>
              <a:rPr lang="en-US" dirty="0"/>
              <a:t> TL, </a:t>
            </a:r>
            <a:r>
              <a:rPr lang="en-US" dirty="0" err="1"/>
              <a:t>Klingmueller</a:t>
            </a:r>
            <a:r>
              <a:rPr lang="en-US" dirty="0"/>
              <a:t> J. EMG Biofeedback and Exercise for Treatment of Cervical and Shoulder Pain in Individuals with a Spinal Cord Injury: A Pilot Study. </a:t>
            </a:r>
            <a:r>
              <a:rPr lang="en-US" i="1" dirty="0"/>
              <a:t>Top Spinal Cord </a:t>
            </a:r>
            <a:r>
              <a:rPr lang="en-US" i="1" dirty="0" err="1"/>
              <a:t>Inj</a:t>
            </a:r>
            <a:r>
              <a:rPr lang="en-US" i="1" dirty="0"/>
              <a:t> </a:t>
            </a:r>
            <a:r>
              <a:rPr lang="en-US" i="1" dirty="0" err="1"/>
              <a:t>Rehabil</a:t>
            </a:r>
            <a:r>
              <a:rPr lang="en-US" dirty="0"/>
              <a:t>. 2013;19(4):311-323. doi:10.1310/sci1904-311.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/>
              <a:t>Nawoczenski</a:t>
            </a:r>
            <a:r>
              <a:rPr lang="en-US" dirty="0"/>
              <a:t> DA, Ritter-</a:t>
            </a:r>
            <a:r>
              <a:rPr lang="en-US" dirty="0" err="1"/>
              <a:t>Soronen</a:t>
            </a:r>
            <a:r>
              <a:rPr lang="en-US" dirty="0"/>
              <a:t> JM, Wilson CM, Howe BA, </a:t>
            </a:r>
            <a:r>
              <a:rPr lang="en-US" dirty="0" err="1"/>
              <a:t>Ludewig</a:t>
            </a:r>
            <a:r>
              <a:rPr lang="en-US" dirty="0"/>
              <a:t> PM. Clinical trial of exercise for shoulder pain in chronic spinal injury. </a:t>
            </a:r>
            <a:r>
              <a:rPr lang="en-US" i="1" dirty="0"/>
              <a:t>Phys </a:t>
            </a:r>
            <a:r>
              <a:rPr lang="en-US" i="1" dirty="0" err="1"/>
              <a:t>Ther</a:t>
            </a:r>
            <a:r>
              <a:rPr lang="en-US" dirty="0"/>
              <a:t>. 2006;86(12):1604-1618. doi:10.2522/ptj.20060001.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Overuse: Cause &amp; Prevalence </a:t>
            </a:r>
            <a:r>
              <a:rPr lang="en-US" baseline="30000" dirty="0" smtClean="0"/>
              <a:t>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17837"/>
            <a:ext cx="11444192" cy="50284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 in UE weight-bearing demands</a:t>
            </a:r>
          </a:p>
          <a:p>
            <a:pPr lvl="1"/>
            <a:r>
              <a:rPr lang="en-US" sz="2000" dirty="0" smtClean="0"/>
              <a:t>Transfers, pressure relief, WC propulsion</a:t>
            </a:r>
          </a:p>
          <a:p>
            <a:r>
              <a:rPr lang="en-US" sz="2400" dirty="0" smtClean="0"/>
              <a:t>Shoulder Pain: 30-60% </a:t>
            </a:r>
          </a:p>
          <a:p>
            <a:pPr lvl="1"/>
            <a:r>
              <a:rPr lang="en-US" sz="2000" dirty="0" smtClean="0"/>
              <a:t>Greater in adult-onset WC users vs. child-onset WC users (</a:t>
            </a:r>
            <a:r>
              <a:rPr lang="en-US" sz="2000" i="1" dirty="0" smtClean="0"/>
              <a:t>p</a:t>
            </a:r>
            <a:r>
              <a:rPr lang="en-US" sz="2000" dirty="0" smtClean="0"/>
              <a:t>&lt;0.008)</a:t>
            </a:r>
          </a:p>
          <a:p>
            <a:r>
              <a:rPr lang="en-US" sz="2400" dirty="0" smtClean="0"/>
              <a:t>Positively correlated with time since injury </a:t>
            </a:r>
          </a:p>
          <a:p>
            <a:pPr lvl="1"/>
            <a:r>
              <a:rPr lang="en-US" sz="2000" dirty="0" smtClean="0"/>
              <a:t>(~20 years </a:t>
            </a:r>
            <a:r>
              <a:rPr lang="en-US" sz="2000" dirty="0" smtClean="0">
                <a:sym typeface="Wingdings" panose="05000000000000000000" pitchFamily="2" charset="2"/>
              </a:rPr>
              <a:t>    70% individuals)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Conditions include: SAI, RC pathology, OA, biceps tendinitis, myofascial pain syndrome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Level of Injury          Impacts sensorimotor system</a:t>
            </a:r>
          </a:p>
          <a:p>
            <a:endParaRPr lang="en-US" dirty="0"/>
          </a:p>
        </p:txBody>
      </p:sp>
      <p:sp>
        <p:nvSpPr>
          <p:cNvPr id="4" name="AutoShape 2" descr="Image result for shoulder pain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630" y="2044067"/>
            <a:ext cx="2871537" cy="2858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8611" y="5964443"/>
            <a:ext cx="3743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google.com/imgres?imgurl=http%3A%2F%2Fwww.csp.org.uk%2Fsites%2Ffiles%2Fcsp%2Fimagecache%2Ffull_column%2Fxray_pain.jpg&amp;imgrefurl=http%3A%2F%2Fwww.csp.org.uk%2Fimages%2Fxray-shoulder-pain-graphic&amp;docid=pz-EPiLBGEgYiM&amp;tbnid=d3i3gTLoSjK5IM%3A&amp;vet=1&amp;w=347&amp;h=346&amp;bih=657&amp;biw=1422&amp;q=shoulder%20pain%20graphic&amp;ved=0ahUKEwiv4Yrmv5XSAhUPySYKHXzLDeAQMwgcKAAwAA&amp;iact=mrc&amp;uact=8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79031" y="5744928"/>
            <a:ext cx="483285" cy="439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164104" y="4745409"/>
            <a:ext cx="259859" cy="314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ICF Model Implications </a:t>
            </a:r>
            <a:r>
              <a:rPr lang="en-US" baseline="30000" dirty="0" smtClean="0"/>
              <a:t>5</a:t>
            </a:r>
            <a:endParaRPr lang="en-US" dirty="0"/>
          </a:p>
        </p:txBody>
      </p:sp>
      <p:pic>
        <p:nvPicPr>
          <p:cNvPr id="1026" name="Picture 2" descr="Image result for ICF model physical therapy pic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9" y="1927346"/>
            <a:ext cx="6564261" cy="45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Transfers </a:t>
            </a:r>
            <a:r>
              <a:rPr lang="en-US" baseline="30000" dirty="0" smtClean="0"/>
              <a:t>1,6,7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7356"/>
            <a:ext cx="11029615" cy="3678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Individuals with SCI perform 15-35 transfers/day</a:t>
            </a:r>
          </a:p>
          <a:p>
            <a:r>
              <a:rPr lang="en-US" sz="2400" dirty="0" smtClean="0"/>
              <a:t>Transfers rank among most taxing activity in individuals with SCI</a:t>
            </a:r>
          </a:p>
          <a:p>
            <a:r>
              <a:rPr lang="en-US" sz="2400" dirty="0" smtClean="0"/>
              <a:t>LE’s support ~30% Body Weight during Sitting Pivot Transfer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24" y="4571977"/>
            <a:ext cx="2943225" cy="1552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1555" y="6287242"/>
            <a:ext cx="3430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https://clipartfest.com/categories/view/f5013aa7af7261cea95b2db3f18d7d45cf797e85/cartoon-cars-clip-art.html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366" y="4571977"/>
            <a:ext cx="2568193" cy="14510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63729" y="6156437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http://www.clipartkid.com/cartoon-bed-cliparts</a:t>
            </a:r>
            <a:r>
              <a:rPr lang="en-US" dirty="0"/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776" y="4192592"/>
            <a:ext cx="2066925" cy="2209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714862" y="6494992"/>
            <a:ext cx="19848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http://www.clipartkid.com/cartoon-toilet-cliparts/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67" y="4379885"/>
            <a:ext cx="1908149" cy="24781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6379" y="6375815"/>
            <a:ext cx="23134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http://www.clipartfinders.com/wheelchair-race-clipart.html</a:t>
            </a:r>
          </a:p>
        </p:txBody>
      </p:sp>
    </p:spTree>
    <p:extLst>
      <p:ext uri="{BB962C8B-B14F-4D97-AF65-F5344CB8AC3E}">
        <p14:creationId xmlns:p14="http://schemas.microsoft.com/office/powerpoint/2010/main" val="3248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Sitting Pivot Transfer </a:t>
            </a:r>
            <a:r>
              <a:rPr lang="en-US" baseline="30000" dirty="0" smtClean="0"/>
              <a:t>8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Pre-lift</a:t>
            </a:r>
            <a:endParaRPr lang="en-US" sz="2800" dirty="0"/>
          </a:p>
          <a:p>
            <a:r>
              <a:rPr lang="en-US" sz="2800" dirty="0"/>
              <a:t>Lift</a:t>
            </a:r>
          </a:p>
          <a:p>
            <a:r>
              <a:rPr lang="en-US" sz="2800" dirty="0"/>
              <a:t>Post-lift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40475" y="2395271"/>
            <a:ext cx="7603228" cy="3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– Sitting Pivot Transfer </a:t>
            </a:r>
            <a:r>
              <a:rPr lang="en-US" baseline="30000" dirty="0"/>
              <a:t>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4943" y="2133600"/>
            <a:ext cx="5853474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Significant body weight supported by </a:t>
            </a:r>
            <a:r>
              <a:rPr lang="en-US" sz="2800" dirty="0" smtClean="0"/>
              <a:t>UE’s</a:t>
            </a:r>
          </a:p>
          <a:p>
            <a:endParaRPr lang="en-US" sz="2500" dirty="0" smtClean="0"/>
          </a:p>
          <a:p>
            <a:r>
              <a:rPr lang="en-US" sz="2800" dirty="0" smtClean="0"/>
              <a:t>Vertical Reaction Forces:</a:t>
            </a:r>
          </a:p>
          <a:p>
            <a:pPr lvl="1"/>
            <a:r>
              <a:rPr lang="en-US" sz="2600" dirty="0" smtClean="0"/>
              <a:t>Greater &amp; occurred earlier in trail arm - both transfers</a:t>
            </a:r>
          </a:p>
          <a:p>
            <a:pPr lvl="1"/>
            <a:r>
              <a:rPr lang="en-US" sz="2600" dirty="0" smtClean="0"/>
              <a:t>Highest value in trail hand - transfer to higher target seat</a:t>
            </a:r>
          </a:p>
          <a:p>
            <a:pPr lvl="1"/>
            <a:r>
              <a:rPr lang="en-US" sz="2600" dirty="0" smtClean="0"/>
              <a:t>Highest value in lead hand - transfer at level height</a:t>
            </a:r>
          </a:p>
          <a:p>
            <a:pPr lvl="1"/>
            <a:endParaRPr lang="en-US" sz="2300" dirty="0"/>
          </a:p>
          <a:p>
            <a:r>
              <a:rPr lang="en-US" sz="2800" dirty="0" smtClean="0"/>
              <a:t>Horizontal Reaction Forces: </a:t>
            </a:r>
          </a:p>
          <a:p>
            <a:pPr lvl="1"/>
            <a:r>
              <a:rPr lang="en-US" sz="2600" dirty="0"/>
              <a:t>Greater </a:t>
            </a:r>
            <a:r>
              <a:rPr lang="en-US" sz="2600" dirty="0" smtClean="0"/>
              <a:t>in </a:t>
            </a:r>
            <a:r>
              <a:rPr lang="en-US" sz="2600" dirty="0"/>
              <a:t>trail arm</a:t>
            </a:r>
          </a:p>
          <a:p>
            <a:pPr marL="324000" lvl="1" indent="0">
              <a:buNone/>
            </a:pPr>
            <a:endParaRPr lang="en-US" sz="23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650871"/>
            <a:ext cx="5821924" cy="27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– Phases of sitting pivot transfer </a:t>
            </a:r>
            <a:r>
              <a:rPr lang="en-US" baseline="30000" dirty="0" smtClean="0"/>
              <a:t>8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063131"/>
            <a:ext cx="11384067" cy="4794869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/>
              <a:t>Pre-lift: </a:t>
            </a:r>
            <a:endParaRPr lang="en-US" sz="3700" dirty="0" smtClean="0"/>
          </a:p>
          <a:p>
            <a:pPr lvl="1"/>
            <a:r>
              <a:rPr lang="en-US" sz="3100" dirty="0" smtClean="0"/>
              <a:t>Rapid </a:t>
            </a:r>
            <a:r>
              <a:rPr lang="en-US" sz="3100" dirty="0"/>
              <a:t>trunk flexion </a:t>
            </a:r>
            <a:r>
              <a:rPr lang="en-US" sz="3100" dirty="0">
                <a:sym typeface="Wingdings" panose="05000000000000000000" pitchFamily="2" charset="2"/>
              </a:rPr>
              <a:t>+ large mass </a:t>
            </a:r>
            <a:r>
              <a:rPr lang="en-US" sz="3100" dirty="0" smtClean="0">
                <a:sym typeface="Wingdings" panose="05000000000000000000" pitchFamily="2" charset="2"/>
              </a:rPr>
              <a:t>forward         momentum </a:t>
            </a:r>
            <a:r>
              <a:rPr lang="en-US" sz="3100" dirty="0">
                <a:sym typeface="Wingdings" panose="05000000000000000000" pitchFamily="2" charset="2"/>
              </a:rPr>
              <a:t>causing horizontal </a:t>
            </a:r>
            <a:r>
              <a:rPr lang="en-US" sz="3100" dirty="0" smtClean="0">
                <a:sym typeface="Wingdings" panose="05000000000000000000" pitchFamily="2" charset="2"/>
              </a:rPr>
              <a:t>force</a:t>
            </a:r>
            <a:endParaRPr lang="en-US" sz="3100" dirty="0">
              <a:sym typeface="Wingdings" panose="05000000000000000000" pitchFamily="2" charset="2"/>
            </a:endParaRP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r>
              <a:rPr lang="en-US" sz="3700" dirty="0">
                <a:sym typeface="Wingdings" panose="05000000000000000000" pitchFamily="2" charset="2"/>
              </a:rPr>
              <a:t>Lift:</a:t>
            </a:r>
          </a:p>
          <a:p>
            <a:pPr lvl="1"/>
            <a:r>
              <a:rPr lang="en-US" sz="3100" dirty="0" smtClean="0">
                <a:sym typeface="Wingdings" panose="05000000000000000000" pitchFamily="2" charset="2"/>
              </a:rPr>
              <a:t>Trail </a:t>
            </a:r>
            <a:r>
              <a:rPr lang="en-US" sz="3100" dirty="0">
                <a:sym typeface="Wingdings" panose="05000000000000000000" pitchFamily="2" charset="2"/>
              </a:rPr>
              <a:t>hand </a:t>
            </a:r>
            <a:r>
              <a:rPr lang="en-US" sz="3100" dirty="0" smtClean="0">
                <a:sym typeface="Wingdings" panose="05000000000000000000" pitchFamily="2" charset="2"/>
              </a:rPr>
              <a:t>vertical </a:t>
            </a:r>
            <a:r>
              <a:rPr lang="en-US" sz="3100" dirty="0">
                <a:sym typeface="Wingdings" panose="05000000000000000000" pitchFamily="2" charset="2"/>
              </a:rPr>
              <a:t>f</a:t>
            </a:r>
            <a:r>
              <a:rPr lang="en-US" sz="3100" dirty="0" smtClean="0">
                <a:sym typeface="Wingdings" panose="05000000000000000000" pitchFamily="2" charset="2"/>
              </a:rPr>
              <a:t>orce: ~</a:t>
            </a:r>
            <a:r>
              <a:rPr lang="en-US" sz="3100" dirty="0">
                <a:sym typeface="Wingdings" panose="05000000000000000000" pitchFamily="2" charset="2"/>
              </a:rPr>
              <a:t>40% body weight</a:t>
            </a:r>
          </a:p>
          <a:p>
            <a:pPr lvl="1"/>
            <a:r>
              <a:rPr lang="en-US" sz="3100" dirty="0">
                <a:sym typeface="Wingdings" panose="05000000000000000000" pitchFamily="2" charset="2"/>
              </a:rPr>
              <a:t>Trail hand </a:t>
            </a:r>
            <a:r>
              <a:rPr lang="en-US" sz="3100" dirty="0" smtClean="0">
                <a:sym typeface="Wingdings" panose="05000000000000000000" pitchFamily="2" charset="2"/>
              </a:rPr>
              <a:t>horizontal force: </a:t>
            </a:r>
            <a:r>
              <a:rPr lang="en-US" sz="3100" dirty="0">
                <a:sym typeface="Wingdings" panose="05000000000000000000" pitchFamily="2" charset="2"/>
              </a:rPr>
              <a:t>~8% body weight</a:t>
            </a:r>
          </a:p>
          <a:p>
            <a:pPr lvl="1"/>
            <a:r>
              <a:rPr lang="en-US" sz="3100" dirty="0">
                <a:sym typeface="Wingdings" panose="05000000000000000000" pitchFamily="2" charset="2"/>
              </a:rPr>
              <a:t>High mechanical demands of shoulder flexors, adductors, elbow extensors </a:t>
            </a: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r>
              <a:rPr lang="en-US" sz="3700" dirty="0" smtClean="0">
                <a:sym typeface="Wingdings" panose="05000000000000000000" pitchFamily="2" charset="2"/>
              </a:rPr>
              <a:t>Post-lift: </a:t>
            </a:r>
            <a:endParaRPr lang="en-US" sz="3700" dirty="0">
              <a:sym typeface="Wingdings" panose="05000000000000000000" pitchFamily="2" charset="2"/>
            </a:endParaRPr>
          </a:p>
          <a:p>
            <a:pPr lvl="1"/>
            <a:r>
              <a:rPr lang="en-US" sz="3100" dirty="0"/>
              <a:t>Trail hand unloads as weight is shifted to lead hand until buttocks contacts transfer target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096000" y="2657097"/>
            <a:ext cx="441960" cy="421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5331</TotalTime>
  <Words>1543</Words>
  <Application>Microsoft Office PowerPoint</Application>
  <PresentationFormat>Widescreen</PresentationFormat>
  <Paragraphs>220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Gill Sans MT</vt:lpstr>
      <vt:lpstr>Wingdings</vt:lpstr>
      <vt:lpstr>Wingdings 2</vt:lpstr>
      <vt:lpstr>Dividend</vt:lpstr>
      <vt:lpstr>Shoulder Overuse in SCI:  Intervention Strategies for Physical Therapy Students</vt:lpstr>
      <vt:lpstr>Outline</vt:lpstr>
      <vt:lpstr>Objectives</vt:lpstr>
      <vt:lpstr>Shoulder Overuse: Cause &amp; Prevalence 1-4</vt:lpstr>
      <vt:lpstr>ICF Model Implications 5</vt:lpstr>
      <vt:lpstr>Evidence – Transfers 1,6,7</vt:lpstr>
      <vt:lpstr>Phases of Sitting Pivot Transfer 8</vt:lpstr>
      <vt:lpstr>Evidence – Sitting Pivot Transfer 8</vt:lpstr>
      <vt:lpstr>Evidence – Phases of sitting pivot transfer 8</vt:lpstr>
      <vt:lpstr>Evidence – Three Sitting Pivot transfers 2</vt:lpstr>
      <vt:lpstr>Evidence – Weight Relief  vs. Sitting Pivot Transfer 7</vt:lpstr>
      <vt:lpstr>Evidence – Effect of level of injury 8,9</vt:lpstr>
      <vt:lpstr>Evidence: Preferred vs. non-preferred direction 6</vt:lpstr>
      <vt:lpstr>Evidence – Effect of hand placement 10</vt:lpstr>
      <vt:lpstr>Clinical Pearls 6, 7,9</vt:lpstr>
      <vt:lpstr>Clinical Pearls 2,9</vt:lpstr>
      <vt:lpstr>Videos - Transfers</vt:lpstr>
      <vt:lpstr>Videos - Transfers</vt:lpstr>
      <vt:lpstr>BREAK!!!</vt:lpstr>
      <vt:lpstr>Evidence – Shoulder Exercise Programs 11,12</vt:lpstr>
      <vt:lpstr>Evidence – shoulder exercise programs 13</vt:lpstr>
      <vt:lpstr>Shoulder Programs – clinical pearls 11-13</vt:lpstr>
      <vt:lpstr>Video – Upper trapezius Stretch</vt:lpstr>
      <vt:lpstr>Video – Pectoralis Stretch</vt:lpstr>
      <vt:lpstr>Video – Row/Scapular Retraction</vt:lpstr>
      <vt:lpstr>Video – External rotation</vt:lpstr>
      <vt:lpstr>Video – Serratus Anterior Punch</vt:lpstr>
      <vt:lpstr>Video – Diagonal pattern</vt:lpstr>
      <vt:lpstr>Video Critique</vt:lpstr>
      <vt:lpstr>Clinical resources 4</vt:lpstr>
      <vt:lpstr>Questions</vt:lpstr>
      <vt:lpstr>Feedback</vt:lpstr>
      <vt:lpstr>Acknowledgements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Overuse in SCI:  Prevalence and Intervention Strategies for Physical Therapy Students</dc:title>
  <dc:creator>Amanda Friedline Weber</dc:creator>
  <cp:lastModifiedBy>Amanda Friedline Weber</cp:lastModifiedBy>
  <cp:revision>169</cp:revision>
  <dcterms:created xsi:type="dcterms:W3CDTF">2017-02-05T18:39:35Z</dcterms:created>
  <dcterms:modified xsi:type="dcterms:W3CDTF">2017-04-17T15:18:33Z</dcterms:modified>
</cp:coreProperties>
</file>