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256" r:id="rId2"/>
    <p:sldId id="295" r:id="rId3"/>
    <p:sldId id="296" r:id="rId4"/>
    <p:sldId id="298" r:id="rId5"/>
    <p:sldId id="297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280" r:id="rId26"/>
    <p:sldId id="281" r:id="rId27"/>
    <p:sldId id="282" r:id="rId28"/>
    <p:sldId id="283" r:id="rId29"/>
    <p:sldId id="284" r:id="rId30"/>
    <p:sldId id="308" r:id="rId31"/>
    <p:sldId id="285" r:id="rId32"/>
    <p:sldId id="288" r:id="rId33"/>
    <p:sldId id="289" r:id="rId34"/>
    <p:sldId id="290" r:id="rId35"/>
    <p:sldId id="291" r:id="rId36"/>
    <p:sldId id="292" r:id="rId37"/>
    <p:sldId id="294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bbie Thorpe" initials="DT" lastIdx="29" clrIdx="0">
    <p:extLst/>
  </p:cmAuthor>
  <p:cmAuthor id="2" name="UNC Student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0" autoAdjust="0"/>
    <p:restoredTop sz="77961" autoAdjust="0"/>
  </p:normalViewPr>
  <p:slideViewPr>
    <p:cSldViewPr snapToGrid="0" snapToObjects="1">
      <p:cViewPr varScale="1">
        <p:scale>
          <a:sx n="80" d="100"/>
          <a:sy n="80" d="100"/>
        </p:scale>
        <p:origin x="-19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commentAuthors" Target="commentAuthors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72FCF-5DA1-494D-82A6-F290E4FFCF5A}" type="datetimeFigureOut">
              <a:rPr lang="en-US" smtClean="0"/>
              <a:t>4/20/17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41ADC-5AF9-8E41-9CD5-8AB592044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20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D0163-39B9-2D4F-AFB8-905EA6563061}" type="datetimeFigureOut">
              <a:rPr lang="en-US" smtClean="0"/>
              <a:t>4/20/17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F6BDB-E350-0249-976E-1A92CCB9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19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Above</a:t>
            </a:r>
            <a:r>
              <a:rPr lang="en-US" baseline="0" dirty="0" smtClean="0"/>
              <a:t> link to video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75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Viscosity</a:t>
            </a:r>
            <a:r>
              <a:rPr lang="en-US" baseline="0" dirty="0" smtClean="0"/>
              <a:t>: H</a:t>
            </a:r>
            <a:r>
              <a:rPr lang="en-US" dirty="0" smtClean="0"/>
              <a:t>ow </a:t>
            </a:r>
            <a:r>
              <a:rPr lang="en-US" dirty="0" smtClean="0"/>
              <a:t>much it sticks together, proportional to the </a:t>
            </a:r>
            <a:r>
              <a:rPr lang="en-US" dirty="0" smtClean="0"/>
              <a:t>density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Shape </a:t>
            </a:r>
            <a:r>
              <a:rPr lang="en-US" dirty="0" smtClean="0"/>
              <a:t>resistance: </a:t>
            </a:r>
            <a:r>
              <a:rPr lang="en-US" dirty="0" smtClean="0"/>
              <a:t>water </a:t>
            </a:r>
            <a:r>
              <a:rPr lang="en-US" dirty="0" smtClean="0"/>
              <a:t>walking- more pressure in front- walk behind someone less </a:t>
            </a:r>
            <a:r>
              <a:rPr lang="en-US" dirty="0" smtClean="0"/>
              <a:t>resistance</a:t>
            </a:r>
            <a:endParaRPr lang="en-US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Increase </a:t>
            </a:r>
            <a:r>
              <a:rPr lang="en-US" dirty="0" smtClean="0"/>
              <a:t>surface</a:t>
            </a:r>
            <a:r>
              <a:rPr lang="en-US" baseline="0" dirty="0" smtClean="0"/>
              <a:t> area</a:t>
            </a:r>
            <a:r>
              <a:rPr lang="en-US" dirty="0" smtClean="0"/>
              <a:t> </a:t>
            </a:r>
            <a:r>
              <a:rPr lang="en-US" dirty="0" smtClean="0"/>
              <a:t>= increased </a:t>
            </a:r>
            <a:r>
              <a:rPr lang="en-US" dirty="0" smtClean="0"/>
              <a:t>resistance</a:t>
            </a:r>
            <a:r>
              <a:rPr lang="en-US" baseline="0" dirty="0" smtClean="0"/>
              <a:t>. In the example above the of </a:t>
            </a:r>
            <a:r>
              <a:rPr lang="en-US" dirty="0" smtClean="0"/>
              <a:t>use paddles</a:t>
            </a:r>
            <a:r>
              <a:rPr lang="en-US" baseline="0" dirty="0" smtClean="0"/>
              <a:t> increases resistance by increasing the surface area.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96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75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Turbulence is used to increase resistance</a:t>
            </a:r>
            <a:r>
              <a:rPr lang="en-US" baseline="0" dirty="0" smtClean="0"/>
              <a:t> for strengthening and to challenge </a:t>
            </a:r>
            <a:r>
              <a:rPr lang="en-US" baseline="0" dirty="0" smtClean="0"/>
              <a:t>postural control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523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Heat </a:t>
            </a:r>
            <a:r>
              <a:rPr lang="en-US" dirty="0" smtClean="0"/>
              <a:t>capacity:</a:t>
            </a:r>
            <a:r>
              <a:rPr lang="en-US" baseline="0" dirty="0" smtClean="0"/>
              <a:t> ability to </a:t>
            </a:r>
            <a:r>
              <a:rPr lang="en-US" dirty="0" smtClean="0"/>
              <a:t>retain heat</a:t>
            </a:r>
            <a:r>
              <a:rPr lang="en-US" baseline="0" dirty="0" smtClean="0"/>
              <a:t> and </a:t>
            </a:r>
            <a:r>
              <a:rPr lang="en-US" dirty="0" smtClean="0"/>
              <a:t>maintain </a:t>
            </a:r>
            <a:r>
              <a:rPr lang="en-US" dirty="0" smtClean="0"/>
              <a:t>a constant </a:t>
            </a:r>
            <a:r>
              <a:rPr lang="en-US" dirty="0" smtClean="0"/>
              <a:t>temperature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Efficient conductor</a:t>
            </a:r>
            <a:r>
              <a:rPr lang="en-US" baseline="0" dirty="0" smtClean="0"/>
              <a:t>: </a:t>
            </a:r>
            <a:r>
              <a:rPr lang="en-US" dirty="0" smtClean="0"/>
              <a:t>delivers</a:t>
            </a:r>
            <a:r>
              <a:rPr lang="en-US" baseline="0" dirty="0" smtClean="0"/>
              <a:t> heat </a:t>
            </a:r>
            <a:r>
              <a:rPr lang="en-US" dirty="0" smtClean="0"/>
              <a:t>easily </a:t>
            </a:r>
            <a:endParaRPr lang="en-US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Human</a:t>
            </a:r>
            <a:r>
              <a:rPr lang="en-US" baseline="0" dirty="0" smtClean="0"/>
              <a:t> body </a:t>
            </a:r>
            <a:r>
              <a:rPr lang="en-US" baseline="0" dirty="0" smtClean="0"/>
              <a:t>will tend to adjust its temperature to the temperature of the water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169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Patients</a:t>
            </a:r>
            <a:r>
              <a:rPr lang="en-US" baseline="0" dirty="0" smtClean="0"/>
              <a:t> with Multiple Sclerosis </a:t>
            </a:r>
            <a:r>
              <a:rPr lang="en-US" dirty="0" smtClean="0"/>
              <a:t>may </a:t>
            </a:r>
            <a:r>
              <a:rPr lang="en-US" dirty="0" smtClean="0"/>
              <a:t>be heat </a:t>
            </a:r>
            <a:r>
              <a:rPr lang="en-US" dirty="0" smtClean="0"/>
              <a:t>sensitive.</a:t>
            </a:r>
            <a:r>
              <a:rPr lang="en-US" baseline="0" dirty="0" smtClean="0"/>
              <a:t>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Hot water may</a:t>
            </a:r>
            <a:r>
              <a:rPr lang="en-US" dirty="0" smtClean="0"/>
              <a:t> </a:t>
            </a:r>
            <a:r>
              <a:rPr lang="en-US" dirty="0" smtClean="0"/>
              <a:t>trigger </a:t>
            </a:r>
            <a:r>
              <a:rPr lang="en-US" dirty="0" smtClean="0"/>
              <a:t>pseudo </a:t>
            </a:r>
            <a:r>
              <a:rPr lang="en-US" dirty="0" smtClean="0"/>
              <a:t>exacerbations may need cooler water </a:t>
            </a:r>
            <a:r>
              <a:rPr lang="en-US" dirty="0" smtClean="0"/>
              <a:t>88</a:t>
            </a:r>
            <a:r>
              <a:rPr lang="en-US" dirty="0" smtClean="0"/>
              <a:t>-</a:t>
            </a:r>
            <a:r>
              <a:rPr lang="en-US" dirty="0" smtClean="0"/>
              <a:t>90F.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If </a:t>
            </a:r>
            <a:r>
              <a:rPr lang="en-US" dirty="0" smtClean="0"/>
              <a:t>see fatigue or </a:t>
            </a:r>
            <a:r>
              <a:rPr lang="en-US" dirty="0" err="1" smtClean="0"/>
              <a:t>sxs</a:t>
            </a:r>
            <a:r>
              <a:rPr lang="en-US" dirty="0" smtClean="0"/>
              <a:t> then </a:t>
            </a:r>
            <a:r>
              <a:rPr lang="en-US" dirty="0" smtClean="0"/>
              <a:t>you should have them </a:t>
            </a:r>
            <a:r>
              <a:rPr lang="en-US" dirty="0" smtClean="0"/>
              <a:t>rest and adjust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248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</a:t>
            </a:r>
            <a:r>
              <a:rPr lang="en-US" baseline="0" dirty="0" smtClean="0"/>
              <a:t> patients who are afraid of falling benefit from the reduced risk of falling in the aquatic environment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22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030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ostly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contraindicated for transmittable diseases and unstable conditions: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UTI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exclude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pool until symptoms resolve 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Respiratory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infections- recommend exclusion from the pool until well 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/>
              <a:t>Most</a:t>
            </a:r>
            <a:r>
              <a:rPr lang="en-US" baseline="0" dirty="0" smtClean="0"/>
              <a:t> </a:t>
            </a:r>
            <a:r>
              <a:rPr lang="en-US" baseline="0" dirty="0" smtClean="0"/>
              <a:t>of the time can still do aquatic therapy with </a:t>
            </a:r>
            <a:r>
              <a:rPr lang="en-US" baseline="0" dirty="0" smtClean="0"/>
              <a:t>epilepsy 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have AT with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wounds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graft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)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sure there is an occlusive dressing put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acute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infection and symptoms should wait until they are recovered until they go into the water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 MRSA  ok with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correct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precautions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coli- with PPE and precautions can go in the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pool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Australian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Aquatic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Physiotherapy Association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recommends no aquatic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therapy with:</a:t>
            </a:r>
            <a:r>
              <a:rPr lang="en-US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unstable heart conditions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decompensated HF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recent MI (less than 6 weeks)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myocarditis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(less than 6 months)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Unstable ischemia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uncontrolled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arrhythmia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hypertrophy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cardiomyopathy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severe pulmonary HTN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Myocarditis/ pericarditis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DVT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recent PE 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resting SBP above 200  </a:t>
            </a:r>
          </a:p>
          <a:p>
            <a:pPr marL="171450" indent="-171450">
              <a:buFont typeface="Arial"/>
              <a:buChar char="•"/>
            </a:pPr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 HR over 100 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406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</a:t>
            </a:r>
            <a:r>
              <a:rPr lang="en-US" baseline="0" dirty="0" smtClean="0"/>
              <a:t> to video above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111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Link</a:t>
            </a:r>
            <a:r>
              <a:rPr lang="en-US" baseline="0" dirty="0" smtClean="0"/>
              <a:t> to video above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80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977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Link</a:t>
            </a:r>
            <a:r>
              <a:rPr lang="en-US" baseline="0" dirty="0" smtClean="0"/>
              <a:t> to video above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Therapist may give tactile, verbal and visual cues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Therapist gives assistance and sometimes provides resistance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022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Link</a:t>
            </a:r>
            <a:r>
              <a:rPr lang="en-US" baseline="0" dirty="0" smtClean="0"/>
              <a:t> to video above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74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Link</a:t>
            </a:r>
            <a:r>
              <a:rPr lang="en-US" baseline="0" dirty="0" smtClean="0"/>
              <a:t> to video above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830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limitations: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Small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sample size, large number of significance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increases the risk of 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 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error. 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study was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limited to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women with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less involved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unknown if it generalizable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221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787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quality trial: 8/11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PEDro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Scale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Large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sample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ensured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adequate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imitations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included music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experimental group but not in the control group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 have been expectation bias introduced because the subjects were not blinded. 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may have been a cofounding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factor: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age range was large (18-75) in the study design. However, the other inclusion criteria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limited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study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subjects with moderately involved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758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069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Limitations: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no blinding, no concealed allocation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under powered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a small sample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 need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longer follow up than 5 weeks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-post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intervention to see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improvement of the AI Chi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group.</a:t>
            </a:r>
          </a:p>
          <a:p>
            <a:pPr marL="0" indent="0">
              <a:buFont typeface="Arial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333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865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“Off-dose” assessing meant that the patients were off of their medications for 12 hours.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Limitations: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Some outcome measures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The Functional Reach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5MWT did not reach significance.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Small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sample 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/underpowered.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Introduced bias: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blinding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 While there was a statically significant</a:t>
            </a:r>
            <a:r>
              <a:rPr lang="en-US" baseline="0" dirty="0" smtClean="0"/>
              <a:t> difference in </a:t>
            </a:r>
            <a:r>
              <a:rPr lang="en-US" dirty="0" smtClean="0"/>
              <a:t>BBS between groups, it</a:t>
            </a:r>
            <a:r>
              <a:rPr lang="en-US" baseline="0" dirty="0" smtClean="0"/>
              <a:t> was not clinically significant because </a:t>
            </a:r>
            <a:r>
              <a:rPr lang="en-US" dirty="0" smtClean="0"/>
              <a:t>MDC</a:t>
            </a:r>
            <a:r>
              <a:rPr lang="en-US" baseline="0" dirty="0" smtClean="0"/>
              <a:t> for BBS is</a:t>
            </a:r>
            <a:r>
              <a:rPr lang="en-US" dirty="0" smtClean="0"/>
              <a:t> </a:t>
            </a:r>
            <a:r>
              <a:rPr lang="en-US" dirty="0" smtClean="0"/>
              <a:t>5 </a:t>
            </a:r>
            <a:r>
              <a:rPr lang="en-US" dirty="0" smtClean="0"/>
              <a:t>points</a:t>
            </a:r>
            <a:r>
              <a:rPr lang="en-US" baseline="0" dirty="0" smtClean="0"/>
              <a:t> </a:t>
            </a:r>
            <a:r>
              <a:rPr lang="en-US" dirty="0" smtClean="0"/>
              <a:t>for </a:t>
            </a:r>
            <a:r>
              <a:rPr lang="en-US" dirty="0" smtClean="0"/>
              <a:t>PD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92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809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Strength was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measured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maximum voluntary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contraction: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MVC of AT compared to C in rectus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femoris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biceps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femoris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(LH),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tibialis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anterior, lateral gastrocnemius.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also a decreased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co-contraction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HS/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PF and DF in the AT compared to the control group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strong study design: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/11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PEDro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indicating little bias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limitations: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 been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underpowered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322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468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Improvements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compared to established MDC: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AT-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groupLshowed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improvement in mean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BBS and the community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balance and mobility Scale (CBM)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&gt;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MDC,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 based group did not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Improvements in the CBM in the E group suggested higher level improvements in balance because the tasks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CBM are higher level</a:t>
            </a: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Both greater groups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improved in the 2MWT &gt;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MDC</a:t>
            </a:r>
          </a:p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Limitations:</a:t>
            </a: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Small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sample size may have caused type II error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may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why there was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statistically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significant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difference between groups</a:t>
            </a:r>
          </a:p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outcome measures had ceiling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effects</a:t>
            </a:r>
          </a:p>
          <a:p>
            <a:pPr marL="171450" lvl="0" indent="-171450">
              <a:buFont typeface="Arial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Introduced Bias: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( 6/11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PEDRo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baseline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differences in number of females between groups may have affected outcomes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Accounted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the two drop outs but did not perform an intention to treat analysis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645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703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Wall</a:t>
            </a:r>
            <a:r>
              <a:rPr lang="en-US" baseline="0" dirty="0" smtClean="0"/>
              <a:t> </a:t>
            </a:r>
            <a:r>
              <a:rPr lang="en-US" baseline="0" dirty="0" smtClean="0"/>
              <a:t>pushes were performed</a:t>
            </a:r>
            <a:r>
              <a:rPr lang="fr-FR" baseline="0" dirty="0" smtClean="0"/>
              <a:t> to </a:t>
            </a:r>
            <a:r>
              <a:rPr lang="en-US" baseline="0" dirty="0" smtClean="0"/>
              <a:t>increase power and help patient </a:t>
            </a:r>
            <a:r>
              <a:rPr lang="en-US" baseline="0" dirty="0" smtClean="0"/>
              <a:t>with sit to stand on land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Water </a:t>
            </a:r>
            <a:r>
              <a:rPr lang="en-US" baseline="0" dirty="0" smtClean="0"/>
              <a:t>arm </a:t>
            </a:r>
            <a:r>
              <a:rPr lang="en-US" baseline="0" dirty="0" smtClean="0"/>
              <a:t>bells: </a:t>
            </a:r>
            <a:r>
              <a:rPr lang="en-US" dirty="0" smtClean="0">
                <a:solidFill>
                  <a:srgbClr val="000000"/>
                </a:solidFill>
              </a:rPr>
              <a:t>horizontal add/</a:t>
            </a:r>
            <a:r>
              <a:rPr lang="en-US" dirty="0" err="1" smtClean="0">
                <a:solidFill>
                  <a:srgbClr val="000000"/>
                </a:solidFill>
              </a:rPr>
              <a:t>ab</a:t>
            </a:r>
            <a:r>
              <a:rPr lang="en-US" baseline="0" dirty="0" err="1" smtClean="0">
                <a:solidFill>
                  <a:srgbClr val="000000"/>
                </a:solidFill>
              </a:rPr>
              <a:t>d</a:t>
            </a:r>
            <a:r>
              <a:rPr lang="en-US" baseline="0" dirty="0" smtClean="0">
                <a:solidFill>
                  <a:srgbClr val="000000"/>
                </a:solidFill>
              </a:rPr>
              <a:t>, and bicep curls were performed to increase UE strength</a:t>
            </a: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Standing in the water was performed to practice </a:t>
            </a:r>
            <a:r>
              <a:rPr lang="en-US" baseline="0" dirty="0" smtClean="0"/>
              <a:t>postural </a:t>
            </a:r>
            <a:r>
              <a:rPr lang="en-US" baseline="0" dirty="0" smtClean="0"/>
              <a:t>stability, balance and equal weight-bearing through both LEs.</a:t>
            </a: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610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4120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8029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783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40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 deep breath in increases likelihood of floating, exhale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likelihood of sinking)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 lean body mass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including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bone, muscle and connective tissue is more dense at 1.1 and fat is less dense at .9.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Highly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muscular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may sink)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97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44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15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Sea water has </a:t>
            </a:r>
            <a:r>
              <a:rPr lang="en-US" dirty="0" smtClean="0"/>
              <a:t>more HP than pool because </a:t>
            </a:r>
            <a:r>
              <a:rPr lang="en-US" dirty="0" smtClean="0"/>
              <a:t>it is more dense</a:t>
            </a:r>
            <a:endParaRPr lang="en-US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Depth of immersion</a:t>
            </a:r>
            <a:r>
              <a:rPr lang="en-US" dirty="0" smtClean="0"/>
              <a:t>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2x more pressure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water is up your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shoulders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when water is up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your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hips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endParaRPr lang="en-US" dirty="0" smtClean="0"/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HP</a:t>
            </a:r>
            <a:r>
              <a:rPr lang="en-US" baseline="0" dirty="0" smtClean="0"/>
              <a:t> 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strengthens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diaphragm and intercostal by providing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resistance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Stimulates sensory input 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help those people with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neuropathy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Both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buoyancy and hydrostatic pressure create the feeling of weightlessness in the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water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26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Picture- ref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42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Picture- ref 5 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lack of equilibrium in some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populations. For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example, in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hemiplegic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stroke and amputations.  In supine in the water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roll to 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 with involved extremity as that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extremity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sinks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water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Conversely with edema in an extremity the limb floats and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rolls toward the opposite side.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This is 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a shift of alignment between the COG and center of B. To correct this the trunk and extremities must be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repositioned.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6BDB-E350-0249-976E-1A92CCB9AF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86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10AC-86BB-204F-B94F-C25D2F4329B2}" type="datetimeFigureOut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D99-2DC6-A940-96E1-B8A463C15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10AC-86BB-204F-B94F-C25D2F4329B2}" type="datetimeFigureOut">
              <a:rPr lang="en-US" smtClean="0"/>
              <a:t>4/20/17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D99-2DC6-A940-96E1-B8A463C150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10AC-86BB-204F-B94F-C25D2F4329B2}" type="datetimeFigureOut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D99-2DC6-A940-96E1-B8A463C15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10AC-86BB-204F-B94F-C25D2F4329B2}" type="datetimeFigureOut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D99-2DC6-A940-96E1-B8A463C15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10AC-86BB-204F-B94F-C25D2F4329B2}" type="datetimeFigureOut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D99-2DC6-A940-96E1-B8A463C15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10AC-86BB-204F-B94F-C25D2F4329B2}" type="datetimeFigureOut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D99-2DC6-A940-96E1-B8A463C150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10AC-86BB-204F-B94F-C25D2F4329B2}" type="datetimeFigureOut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D99-2DC6-A940-96E1-B8A463C15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10AC-86BB-204F-B94F-C25D2F4329B2}" type="datetimeFigureOut">
              <a:rPr lang="en-US" smtClean="0"/>
              <a:t>4/20/17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D99-2DC6-A940-96E1-B8A463C15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10AC-86BB-204F-B94F-C25D2F4329B2}" type="datetimeFigureOut">
              <a:rPr lang="en-US" smtClean="0"/>
              <a:t>4/20/17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D99-2DC6-A940-96E1-B8A463C15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10AC-86BB-204F-B94F-C25D2F4329B2}" type="datetimeFigureOut">
              <a:rPr lang="en-US" smtClean="0"/>
              <a:t>4/20/17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D99-2DC6-A940-96E1-B8A463C15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10AC-86BB-204F-B94F-C25D2F4329B2}" type="datetimeFigureOut">
              <a:rPr lang="en-US" smtClean="0"/>
              <a:t>4/20/17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D99-2DC6-A940-96E1-B8A463C15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10AC-86BB-204F-B94F-C25D2F4329B2}" type="datetimeFigureOut">
              <a:rPr lang="en-US" smtClean="0"/>
              <a:t>4/20/17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FD99-2DC6-A940-96E1-B8A463C15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62D10AC-86BB-204F-B94F-C25D2F4329B2}" type="datetimeFigureOut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662FD99-2DC6-A940-96E1-B8A463C150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fEG5_3VWFOU&amp;list=PL2VuyKHfWNghNqe7zEhR9opxDzP61EQeg&amp;index=1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www.youtube.com/watch?v=anplxTKNIHI&amp;t=61s&amp;index=3&amp;list=PL2VuyKHfWNghNqe7zEhR9opxDzP61EQeg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ww.youtube.com/watch?v=I_RB86eqI7s&amp;list=PL2VuyKHfWNghNqe7zEhR9opxDzP61EQeg&amp;index=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www.youtube.com/watch?v=8ZNVyBfvT18&amp;list=PL2VuyKHfWNghNqe7zEhR9opxDzP61EQeg&amp;index=6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www.youtube.com/watch?v=SFWH_r-HKe8&amp;index=8&amp;list=PL2VuyKHfWNghNqe7zEhR9opxDzP61EQeg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www.youtube.com/watch?v=58ya3qtSyMY&amp;list=PL2VuyKHfWNghNqe7zEhR9opxDzP61EQeg&amp;index=713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6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" TargetMode="External"/><Relationship Id="rId4" Type="http://schemas.openxmlformats.org/officeDocument/2006/relationships/hyperlink" Target="http://aqua4balance.com/healing-properties-of-water/buoyancy-in-water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82259" y="446815"/>
            <a:ext cx="8309292" cy="549678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accent1"/>
                </a:solidFill>
              </a:rPr>
              <a:t>Aquatic Therapy For Neurological Conditions</a:t>
            </a:r>
            <a:endParaRPr lang="en-US" sz="5400" b="1" dirty="0" smtClean="0">
              <a:solidFill>
                <a:schemeClr val="accent1"/>
              </a:solidFill>
            </a:endParaRP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sz="3100" dirty="0" smtClean="0"/>
              <a:t>Meredith </a:t>
            </a:r>
            <a:r>
              <a:rPr lang="en-US" sz="3100" dirty="0" err="1" smtClean="0"/>
              <a:t>Smythe</a:t>
            </a:r>
            <a:r>
              <a:rPr lang="en-US" sz="3100" dirty="0" smtClean="0"/>
              <a:t>, SPT UNC Chapel Hill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400" dirty="0" smtClean="0"/>
              <a:t>Disclaimer: all videos and pictures are for one time use and educational purposes only and will not be distributed. </a:t>
            </a:r>
            <a:r>
              <a:rPr lang="en-US" sz="1400" dirty="0" smtClean="0">
                <a:hlinkClick r:id="rId3"/>
              </a:rPr>
              <a:t>https://www.youtube.com/watch?v=fEG5_3VWFOU&amp;list=PL2VuyKHfWNghNqe7zEhR9opxDzP61EQeg&amp;index=1</a:t>
            </a:r>
            <a:r>
              <a:rPr lang="en-US" sz="1400" baseline="30000" dirty="0" smtClean="0"/>
              <a:t>1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337994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 smtClean="0"/>
              <a:t>Properties of Water: Water </a:t>
            </a:r>
            <a:r>
              <a:rPr lang="en-US" sz="2400" b="1" dirty="0"/>
              <a:t>Resistance</a:t>
            </a:r>
            <a:r>
              <a:rPr lang="en-US" sz="2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3947633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b="1" dirty="0">
                <a:solidFill>
                  <a:srgbClr val="000000"/>
                </a:solidFill>
              </a:rPr>
              <a:t>viscosity</a:t>
            </a:r>
            <a:r>
              <a:rPr lang="en-US" dirty="0">
                <a:solidFill>
                  <a:srgbClr val="000000"/>
                </a:solidFill>
              </a:rPr>
              <a:t> of a fluid is a measure of its resistance to gradual </a:t>
            </a:r>
            <a:r>
              <a:rPr lang="en-US" dirty="0" smtClean="0">
                <a:solidFill>
                  <a:srgbClr val="000000"/>
                </a:solidFill>
              </a:rPr>
              <a:t>deformation.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0000"/>
                </a:solidFill>
              </a:rPr>
              <a:t>Three </a:t>
            </a:r>
            <a:r>
              <a:rPr lang="en-US" u="sng" dirty="0">
                <a:solidFill>
                  <a:srgbClr val="000000"/>
                </a:solidFill>
              </a:rPr>
              <a:t>types of resistance experienced in water</a:t>
            </a:r>
            <a:r>
              <a:rPr lang="en-US" dirty="0">
                <a:solidFill>
                  <a:srgbClr val="000000"/>
                </a:solidFill>
              </a:rPr>
              <a:t>: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Shape resistance</a:t>
            </a:r>
            <a:r>
              <a:rPr lang="en-US" dirty="0" smtClean="0">
                <a:solidFill>
                  <a:srgbClr val="000000"/>
                </a:solidFill>
              </a:rPr>
              <a:t>: object moving in water experiences resistance in the direction of movement, and lower pressure behind 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mage result for aquatic therap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079" y="2065252"/>
            <a:ext cx="2836898" cy="35996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5106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 smtClean="0"/>
              <a:t>Properties of </a:t>
            </a:r>
            <a:r>
              <a:rPr lang="en-US" sz="2400" b="1" dirty="0"/>
              <a:t>Water: Water Resistance</a:t>
            </a:r>
            <a:r>
              <a:rPr lang="en-US" sz="2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b="1" dirty="0" smtClean="0">
                <a:solidFill>
                  <a:srgbClr val="000000"/>
                </a:solidFill>
              </a:rPr>
              <a:t>Wave </a:t>
            </a:r>
            <a:r>
              <a:rPr lang="en-US" b="1" dirty="0">
                <a:solidFill>
                  <a:srgbClr val="000000"/>
                </a:solidFill>
              </a:rPr>
              <a:t>resistance: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 body encounters resistance </a:t>
            </a:r>
            <a:r>
              <a:rPr lang="en-US" dirty="0">
                <a:solidFill>
                  <a:srgbClr val="000000"/>
                </a:solidFill>
              </a:rPr>
              <a:t>with colliding waves from moving water  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b="1" dirty="0" smtClean="0">
                <a:solidFill>
                  <a:srgbClr val="000000"/>
                </a:solidFill>
              </a:rPr>
              <a:t>Friction</a:t>
            </a:r>
            <a:r>
              <a:rPr lang="en-US" b="1" dirty="0">
                <a:solidFill>
                  <a:srgbClr val="000000"/>
                </a:solidFill>
              </a:rPr>
              <a:t>: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force acting opposite to the relative motion of the object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Resistance </a:t>
            </a:r>
            <a:r>
              <a:rPr lang="en-US" dirty="0">
                <a:solidFill>
                  <a:srgbClr val="000000"/>
                </a:solidFill>
              </a:rPr>
              <a:t>felt is dependent on the velocity of movement and surface area </a:t>
            </a:r>
            <a:r>
              <a:rPr lang="en-US" dirty="0" smtClean="0">
                <a:solidFill>
                  <a:srgbClr val="000000"/>
                </a:solidFill>
              </a:rPr>
              <a:t>of the </a:t>
            </a:r>
            <a:r>
              <a:rPr lang="en-US" dirty="0">
                <a:solidFill>
                  <a:srgbClr val="000000"/>
                </a:solidFill>
              </a:rPr>
              <a:t>object </a:t>
            </a:r>
            <a:r>
              <a:rPr lang="en-US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solidFill>
                  <a:srgbClr val="000000"/>
                </a:solidFill>
              </a:rPr>
              <a:t>high</a:t>
            </a:r>
            <a:r>
              <a:rPr lang="en-US" dirty="0">
                <a:solidFill>
                  <a:srgbClr val="000000"/>
                </a:solidFill>
              </a:rPr>
              <a:t>-speed movements cause more resistance </a:t>
            </a:r>
          </a:p>
        </p:txBody>
      </p:sp>
    </p:spTree>
    <p:extLst>
      <p:ext uri="{BB962C8B-B14F-4D97-AF65-F5344CB8AC3E}">
        <p14:creationId xmlns:p14="http://schemas.microsoft.com/office/powerpoint/2010/main" val="3212811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 smtClean="0"/>
              <a:t>Properties </a:t>
            </a:r>
            <a:r>
              <a:rPr lang="en-US" sz="2400" b="1" dirty="0"/>
              <a:t>of </a:t>
            </a:r>
            <a:r>
              <a:rPr lang="en-US" sz="2400" b="1" dirty="0" smtClean="0"/>
              <a:t>Water: Turbulence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Turbulence</a:t>
            </a:r>
            <a:r>
              <a:rPr lang="en-US" dirty="0">
                <a:solidFill>
                  <a:srgbClr val="000000"/>
                </a:solidFill>
              </a:rPr>
              <a:t>= violent/unsteady movement of air or water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swirling/ sloshing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generally increases </a:t>
            </a:r>
            <a:r>
              <a:rPr lang="en-US" dirty="0" smtClean="0">
                <a:solidFill>
                  <a:srgbClr val="000000"/>
                </a:solidFill>
              </a:rPr>
              <a:t>resistance</a:t>
            </a:r>
            <a:r>
              <a:rPr lang="en-US" baseline="30000" dirty="0" smtClean="0">
                <a:solidFill>
                  <a:srgbClr val="000000"/>
                </a:solidFill>
              </a:rPr>
              <a:t>3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W</a:t>
            </a:r>
            <a:r>
              <a:rPr lang="en-US" dirty="0" smtClean="0">
                <a:solidFill>
                  <a:srgbClr val="000000"/>
                </a:solidFill>
              </a:rPr>
              <a:t>ays to </a:t>
            </a:r>
            <a:r>
              <a:rPr lang="en-US" dirty="0">
                <a:solidFill>
                  <a:srgbClr val="000000"/>
                </a:solidFill>
              </a:rPr>
              <a:t>provide </a:t>
            </a:r>
            <a:r>
              <a:rPr lang="en-US" dirty="0" smtClean="0">
                <a:solidFill>
                  <a:srgbClr val="000000"/>
                </a:solidFill>
              </a:rPr>
              <a:t>turbulence: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W</a:t>
            </a:r>
            <a:r>
              <a:rPr lang="en-US" dirty="0" smtClean="0">
                <a:solidFill>
                  <a:srgbClr val="000000"/>
                </a:solidFill>
              </a:rPr>
              <a:t>alk </a:t>
            </a:r>
            <a:r>
              <a:rPr lang="en-US" dirty="0">
                <a:solidFill>
                  <a:srgbClr val="000000"/>
                </a:solidFill>
              </a:rPr>
              <a:t>one direction and return the other direction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erform </a:t>
            </a:r>
            <a:r>
              <a:rPr lang="en-US" dirty="0">
                <a:solidFill>
                  <a:srgbClr val="000000"/>
                </a:solidFill>
              </a:rPr>
              <a:t>exercise in front </a:t>
            </a:r>
            <a:r>
              <a:rPr lang="en-US" dirty="0" smtClean="0">
                <a:solidFill>
                  <a:srgbClr val="000000"/>
                </a:solidFill>
              </a:rPr>
              <a:t>of </a:t>
            </a:r>
            <a:r>
              <a:rPr lang="en-US" dirty="0">
                <a:solidFill>
                  <a:srgbClr val="000000"/>
                </a:solidFill>
              </a:rPr>
              <a:t>a jet at the side of the pool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90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Properties </a:t>
            </a:r>
            <a:r>
              <a:rPr lang="en-US" sz="2400" b="1" dirty="0"/>
              <a:t>of Water</a:t>
            </a:r>
            <a:r>
              <a:rPr lang="en-US" sz="2400" b="1" dirty="0" smtClean="0"/>
              <a:t>:</a:t>
            </a:r>
            <a:r>
              <a:rPr lang="en-US" sz="2400" dirty="0"/>
              <a:t> </a:t>
            </a:r>
            <a:r>
              <a:rPr lang="en-US" sz="2400" b="1" dirty="0" smtClean="0"/>
              <a:t>Thermodynamics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>
                <a:solidFill>
                  <a:srgbClr val="000000"/>
                </a:solidFill>
              </a:rPr>
              <a:t>Heat </a:t>
            </a:r>
            <a:r>
              <a:rPr lang="en-US" u="sng" dirty="0" smtClean="0">
                <a:solidFill>
                  <a:srgbClr val="000000"/>
                </a:solidFill>
              </a:rPr>
              <a:t>capacity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u="sng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of water </a:t>
            </a:r>
            <a:r>
              <a:rPr lang="en-US" dirty="0">
                <a:solidFill>
                  <a:srgbClr val="000000"/>
                </a:solidFill>
              </a:rPr>
              <a:t>is 1000x greater than air </a:t>
            </a:r>
            <a:r>
              <a:rPr lang="en-US" baseline="30000" dirty="0" smtClean="0">
                <a:solidFill>
                  <a:srgbClr val="000000"/>
                </a:solidFill>
              </a:rPr>
              <a:t>4,2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u="sng" dirty="0">
                <a:solidFill>
                  <a:srgbClr val="000000"/>
                </a:solidFill>
              </a:rPr>
              <a:t>Efficient conductor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dirty="0">
                <a:solidFill>
                  <a:srgbClr val="000000"/>
                </a:solidFill>
              </a:rPr>
              <a:t> transfers heat 25x faster than air 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Heat </a:t>
            </a:r>
            <a:r>
              <a:rPr lang="en-US" dirty="0">
                <a:solidFill>
                  <a:srgbClr val="000000"/>
                </a:solidFill>
              </a:rPr>
              <a:t>capacity of human body&lt; water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Human body </a:t>
            </a:r>
            <a:r>
              <a:rPr lang="en-US" dirty="0" smtClean="0">
                <a:solidFill>
                  <a:srgbClr val="000000"/>
                </a:solidFill>
              </a:rPr>
              <a:t>will approach </a:t>
            </a:r>
            <a:r>
              <a:rPr lang="en-US" dirty="0">
                <a:solidFill>
                  <a:srgbClr val="000000"/>
                </a:solidFill>
              </a:rPr>
              <a:t>equilibrium faster than the water </a:t>
            </a:r>
            <a:r>
              <a:rPr lang="en-US" baseline="30000" dirty="0" smtClean="0">
                <a:solidFill>
                  <a:srgbClr val="000000"/>
                </a:solidFill>
              </a:rPr>
              <a:t>4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65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 smtClean="0"/>
              <a:t>Properties </a:t>
            </a:r>
            <a:r>
              <a:rPr lang="en-US" sz="2400" b="1" dirty="0"/>
              <a:t>of Water: </a:t>
            </a:r>
            <a:r>
              <a:rPr lang="en-US" sz="2400" b="1" dirty="0" smtClean="0"/>
              <a:t>Thermodynamics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AT therapeutic water range generally 92-96 F  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0000"/>
                </a:solidFill>
              </a:rPr>
              <a:t>Cold </a:t>
            </a:r>
            <a:r>
              <a:rPr lang="en-US" u="sng" dirty="0">
                <a:solidFill>
                  <a:srgbClr val="000000"/>
                </a:solidFill>
              </a:rPr>
              <a:t>water</a:t>
            </a:r>
            <a:r>
              <a:rPr lang="en-US" dirty="0">
                <a:solidFill>
                  <a:srgbClr val="000000"/>
                </a:solidFill>
              </a:rPr>
              <a:t>: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D</a:t>
            </a:r>
            <a:r>
              <a:rPr lang="en-US" dirty="0" smtClean="0">
                <a:solidFill>
                  <a:srgbClr val="000000"/>
                </a:solidFill>
              </a:rPr>
              <a:t>ecreases </a:t>
            </a:r>
            <a:r>
              <a:rPr lang="en-US" dirty="0">
                <a:solidFill>
                  <a:srgbClr val="000000"/>
                </a:solidFill>
              </a:rPr>
              <a:t>HR, decreases work of myocardium and CO</a:t>
            </a:r>
            <a:r>
              <a:rPr lang="en-US" dirty="0" smtClean="0">
                <a:solidFill>
                  <a:srgbClr val="000000"/>
                </a:solidFill>
              </a:rPr>
              <a:t>, causes </a:t>
            </a:r>
            <a:r>
              <a:rPr lang="en-US" dirty="0">
                <a:solidFill>
                  <a:srgbClr val="000000"/>
                </a:solidFill>
              </a:rPr>
              <a:t>vasoconstriction, increased BP, helps with inflammation</a:t>
            </a:r>
            <a:r>
              <a:rPr lang="en-US" baseline="30000" dirty="0">
                <a:solidFill>
                  <a:srgbClr val="000000"/>
                </a:solidFill>
              </a:rPr>
              <a:t>3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u="sng" dirty="0">
                <a:solidFill>
                  <a:srgbClr val="000000"/>
                </a:solidFill>
              </a:rPr>
              <a:t>Warm water: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Causes vasodilation</a:t>
            </a:r>
            <a:r>
              <a:rPr lang="en-US" dirty="0">
                <a:solidFill>
                  <a:srgbClr val="000000"/>
                </a:solidFill>
              </a:rPr>
              <a:t>, decreases muscle tone, increased </a:t>
            </a:r>
            <a:r>
              <a:rPr lang="en-US" dirty="0" smtClean="0">
                <a:solidFill>
                  <a:srgbClr val="000000"/>
                </a:solidFill>
              </a:rPr>
              <a:t>NCV</a:t>
            </a:r>
            <a:r>
              <a:rPr lang="en-US" dirty="0">
                <a:solidFill>
                  <a:srgbClr val="000000"/>
                </a:solidFill>
              </a:rPr>
              <a:t>, increased elasticity of tissue</a:t>
            </a:r>
            <a:r>
              <a:rPr lang="en-US" baseline="30000" dirty="0">
                <a:solidFill>
                  <a:srgbClr val="000000"/>
                </a:solidFill>
              </a:rPr>
              <a:t>3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830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 smtClean="0"/>
              <a:t>Indications for Aquatic Therapy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To relieve </a:t>
            </a:r>
            <a:r>
              <a:rPr lang="en-US" dirty="0">
                <a:solidFill>
                  <a:srgbClr val="000000"/>
                </a:solidFill>
              </a:rPr>
              <a:t>pain</a:t>
            </a:r>
            <a:r>
              <a:rPr lang="en-US" baseline="30000" dirty="0">
                <a:solidFill>
                  <a:srgbClr val="000000"/>
                </a:solidFill>
              </a:rPr>
              <a:t>7</a:t>
            </a:r>
            <a:r>
              <a:rPr lang="en-US" dirty="0">
                <a:solidFill>
                  <a:srgbClr val="000000"/>
                </a:solidFill>
              </a:rPr>
              <a:t> 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To reduce </a:t>
            </a:r>
            <a:r>
              <a:rPr lang="en-US" dirty="0">
                <a:solidFill>
                  <a:srgbClr val="000000"/>
                </a:solidFill>
              </a:rPr>
              <a:t>muscle </a:t>
            </a:r>
            <a:r>
              <a:rPr lang="en-US" dirty="0" smtClean="0">
                <a:solidFill>
                  <a:srgbClr val="000000"/>
                </a:solidFill>
              </a:rPr>
              <a:t>spasms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To </a:t>
            </a:r>
            <a:r>
              <a:rPr lang="en-US" dirty="0" smtClean="0">
                <a:solidFill>
                  <a:srgbClr val="000000"/>
                </a:solidFill>
              </a:rPr>
              <a:t>promote relaxation</a:t>
            </a:r>
            <a:r>
              <a:rPr lang="en-US" dirty="0">
                <a:solidFill>
                  <a:srgbClr val="000000"/>
                </a:solidFill>
              </a:rPr>
              <a:t> 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To increase </a:t>
            </a:r>
            <a:r>
              <a:rPr lang="en-US" dirty="0">
                <a:solidFill>
                  <a:srgbClr val="000000"/>
                </a:solidFill>
              </a:rPr>
              <a:t>joint range of motion </a:t>
            </a:r>
          </a:p>
          <a:p>
            <a:r>
              <a:rPr lang="en-US" dirty="0">
                <a:solidFill>
                  <a:srgbClr val="000000"/>
                </a:solidFill>
              </a:rPr>
              <a:t>To re-educate muscles</a:t>
            </a:r>
          </a:p>
          <a:p>
            <a:r>
              <a:rPr lang="en-US" dirty="0">
                <a:solidFill>
                  <a:srgbClr val="000000"/>
                </a:solidFill>
              </a:rPr>
              <a:t>To strengthen weak muscles</a:t>
            </a:r>
            <a:r>
              <a:rPr lang="en-US" baseline="30000" dirty="0">
                <a:solidFill>
                  <a:srgbClr val="000000"/>
                </a:solidFill>
              </a:rPr>
              <a:t>8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</a:rPr>
              <a:t>To improve functional mobility </a:t>
            </a:r>
          </a:p>
          <a:p>
            <a:r>
              <a:rPr lang="en-US" dirty="0">
                <a:solidFill>
                  <a:srgbClr val="000000"/>
                </a:solidFill>
              </a:rPr>
              <a:t>To improve circulation </a:t>
            </a:r>
          </a:p>
          <a:p>
            <a:r>
              <a:rPr lang="en-US" dirty="0">
                <a:solidFill>
                  <a:srgbClr val="000000"/>
                </a:solidFill>
              </a:rPr>
              <a:t>To improve balance</a:t>
            </a:r>
            <a:r>
              <a:rPr lang="en-US" baseline="30000" dirty="0">
                <a:solidFill>
                  <a:srgbClr val="000000"/>
                </a:solidFill>
              </a:rPr>
              <a:t>8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70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/>
              <a:t>Precautions</a:t>
            </a:r>
            <a:r>
              <a:rPr lang="en-US" sz="2400" dirty="0"/>
              <a:t>:</a:t>
            </a:r>
            <a:r>
              <a:rPr lang="en-US" sz="2400" baseline="30000" dirty="0"/>
              <a:t>7</a:t>
            </a:r>
            <a:r>
              <a:rPr lang="en-US" sz="2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18896" cy="497931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Cardiovascular disease			Vomiting </a:t>
            </a:r>
            <a:r>
              <a:rPr lang="en-US" dirty="0" smtClean="0">
                <a:solidFill>
                  <a:srgbClr val="000000"/>
                </a:solidFill>
              </a:rPr>
              <a:t>                      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Diarrhea					Hydrophobia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Cardiopulmonary disease 		Tracheotomy </a:t>
            </a:r>
            <a:r>
              <a:rPr lang="en-US" dirty="0" smtClean="0">
                <a:solidFill>
                  <a:srgbClr val="000000"/>
                </a:solidFill>
              </a:rPr>
              <a:t>        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History of CVA or Epilepsy		Chlorine </a:t>
            </a:r>
            <a:r>
              <a:rPr lang="en-US" dirty="0" smtClean="0">
                <a:solidFill>
                  <a:srgbClr val="000000"/>
                </a:solidFill>
              </a:rPr>
              <a:t>allergy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Incontinence				Skin conditions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Cold or influenza			</a:t>
            </a:r>
            <a:r>
              <a:rPr lang="en-US" dirty="0" smtClean="0">
                <a:solidFill>
                  <a:srgbClr val="000000"/>
                </a:solidFill>
              </a:rPr>
              <a:t>Fever 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808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/>
              <a:t>Contra-indications</a:t>
            </a:r>
            <a:r>
              <a:rPr lang="en-US" sz="2400" dirty="0"/>
              <a:t>:</a:t>
            </a:r>
            <a:r>
              <a:rPr lang="en-US" sz="2400" baseline="30000" dirty="0"/>
              <a:t>7</a:t>
            </a:r>
            <a:r>
              <a:rPr lang="en-US" sz="2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Urinary tract infection </a:t>
            </a:r>
          </a:p>
          <a:p>
            <a:r>
              <a:rPr lang="en-US" dirty="0">
                <a:solidFill>
                  <a:srgbClr val="000000"/>
                </a:solidFill>
              </a:rPr>
              <a:t>Uncontrolled </a:t>
            </a:r>
            <a:r>
              <a:rPr lang="en-US" dirty="0" smtClean="0">
                <a:solidFill>
                  <a:srgbClr val="000000"/>
                </a:solidFill>
              </a:rPr>
              <a:t>epilepsy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Actively bleeding wounds</a:t>
            </a:r>
          </a:p>
          <a:p>
            <a:r>
              <a:rPr lang="en-US" dirty="0">
                <a:solidFill>
                  <a:srgbClr val="000000"/>
                </a:solidFill>
              </a:rPr>
              <a:t>Active Hepatitis A infection 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Certain </a:t>
            </a:r>
            <a:r>
              <a:rPr lang="en-US" dirty="0">
                <a:solidFill>
                  <a:srgbClr val="000000"/>
                </a:solidFill>
              </a:rPr>
              <a:t>unstable heart conditions: myocarditis, uncontrolled angina </a:t>
            </a:r>
            <a:r>
              <a:rPr lang="en-US" dirty="0" smtClean="0">
                <a:solidFill>
                  <a:srgbClr val="000000"/>
                </a:solidFill>
              </a:rPr>
              <a:t>etc.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55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/>
              <a:t>Types of Aquatic </a:t>
            </a:r>
            <a:r>
              <a:rPr lang="en-US" sz="2400" b="1" dirty="0" smtClean="0"/>
              <a:t>Therapy</a:t>
            </a:r>
            <a:r>
              <a:rPr lang="en-US" sz="2400" b="1" dirty="0"/>
              <a:t>: Ai Chi</a:t>
            </a:r>
            <a:r>
              <a:rPr lang="en-US" sz="2400" baseline="30000" dirty="0"/>
              <a:t>9</a:t>
            </a:r>
            <a:r>
              <a:rPr lang="en-US" sz="2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Ai Chi</a:t>
            </a:r>
            <a:r>
              <a:rPr lang="en-US" baseline="30000" dirty="0"/>
              <a:t>9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Based </a:t>
            </a:r>
            <a:r>
              <a:rPr lang="en-US" dirty="0" smtClean="0">
                <a:solidFill>
                  <a:srgbClr val="000000"/>
                </a:solidFill>
              </a:rPr>
              <a:t>on  </a:t>
            </a:r>
            <a:r>
              <a:rPr lang="en-US" dirty="0">
                <a:solidFill>
                  <a:srgbClr val="000000"/>
                </a:solidFill>
              </a:rPr>
              <a:t>T'ai Chi and yogic breathing techniques</a:t>
            </a:r>
          </a:p>
          <a:p>
            <a:r>
              <a:rPr lang="en-US" dirty="0">
                <a:solidFill>
                  <a:srgbClr val="000000"/>
                </a:solidFill>
              </a:rPr>
              <a:t>Hands off </a:t>
            </a:r>
          </a:p>
          <a:p>
            <a:r>
              <a:rPr lang="en-US" dirty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n </a:t>
            </a:r>
            <a:r>
              <a:rPr lang="en-US" dirty="0">
                <a:solidFill>
                  <a:srgbClr val="000000"/>
                </a:solidFill>
              </a:rPr>
              <a:t>chest-deep water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slow, rhythmic combination of therapeutic movements and deep breathing</a:t>
            </a:r>
          </a:p>
          <a:p>
            <a:pPr marL="0" indent="0">
              <a:buNone/>
            </a:pPr>
            <a:r>
              <a:rPr lang="en-US" sz="2100" dirty="0">
                <a:hlinkClick r:id="rId3"/>
              </a:rPr>
              <a:t>https://www.youtube.com/watch?v=anplxTKNIHI&amp;t=61s&amp;index=3&amp;list=PL2VuyKHfWNghNqe7zEhR9opxDzP61EQeg</a:t>
            </a:r>
            <a:endParaRPr lang="en-US" sz="21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43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/>
              <a:t>Types of Aquatic </a:t>
            </a:r>
            <a:r>
              <a:rPr lang="en-US" sz="2400" b="1" dirty="0" smtClean="0"/>
              <a:t>Therapy</a:t>
            </a:r>
            <a:r>
              <a:rPr lang="en-US" sz="2400" b="1" dirty="0"/>
              <a:t>: Aquatic PNF</a:t>
            </a:r>
            <a:r>
              <a:rPr lang="en-US" sz="2400" baseline="30000" dirty="0"/>
              <a:t>9</a:t>
            </a:r>
            <a:r>
              <a:rPr lang="en-US" sz="2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Aquatic PNF</a:t>
            </a:r>
            <a:r>
              <a:rPr lang="en-US" baseline="30000" dirty="0">
                <a:solidFill>
                  <a:srgbClr val="000000"/>
                </a:solidFill>
              </a:rPr>
              <a:t>9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</a:rPr>
              <a:t>Modeled after the principles and movement patterns of Proprioceptive Neuromuscular Facilitation </a:t>
            </a:r>
          </a:p>
          <a:p>
            <a:r>
              <a:rPr lang="en-US" dirty="0">
                <a:solidFill>
                  <a:srgbClr val="000000"/>
                </a:solidFill>
              </a:rPr>
              <a:t>Hands on or off  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series of functional, spiral and diagonal, mass movement </a:t>
            </a:r>
            <a:r>
              <a:rPr lang="en-US" dirty="0" smtClean="0">
                <a:solidFill>
                  <a:srgbClr val="000000"/>
                </a:solidFill>
              </a:rPr>
              <a:t>patterns while </a:t>
            </a:r>
            <a:r>
              <a:rPr lang="en-US" dirty="0">
                <a:solidFill>
                  <a:srgbClr val="000000"/>
                </a:solidFill>
              </a:rPr>
              <a:t>standing, sitting, kneeling or lying. </a:t>
            </a:r>
          </a:p>
          <a:p>
            <a:r>
              <a:rPr lang="en-US" sz="1900" dirty="0">
                <a:hlinkClick r:id="rId3"/>
              </a:rPr>
              <a:t>https://www.youtube.com/watch?v=I_RB86eqI7s&amp;list=PL2VuyKHfWNghNqe7zEhR9opxDzP61EQeg&amp;index=4</a:t>
            </a:r>
            <a:r>
              <a:rPr lang="en-US" sz="1900" baseline="30000" dirty="0"/>
              <a:t>10</a:t>
            </a:r>
            <a:endParaRPr lang="en-US" sz="19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762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>
                <a:solidFill>
                  <a:srgbClr val="2C7C9F"/>
                </a:solidFill>
              </a:rPr>
              <a:t>Presentation Outline</a:t>
            </a:r>
            <a:r>
              <a:rPr lang="en-US" sz="2400" b="1" dirty="0" smtClean="0">
                <a:solidFill>
                  <a:srgbClr val="2C7C9F"/>
                </a:solidFill>
              </a:rPr>
              <a:t>: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2535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5100" dirty="0" smtClean="0">
                <a:solidFill>
                  <a:srgbClr val="000000"/>
                </a:solidFill>
              </a:rPr>
              <a:t>Learning Objectives:</a:t>
            </a:r>
            <a:endParaRPr lang="en-US" sz="5100" dirty="0">
              <a:solidFill>
                <a:srgbClr val="000000"/>
              </a:solidFill>
            </a:endParaRPr>
          </a:p>
          <a:p>
            <a:r>
              <a:rPr lang="en-US" sz="5100" dirty="0">
                <a:solidFill>
                  <a:srgbClr val="000000"/>
                </a:solidFill>
              </a:rPr>
              <a:t>Properties of Water: Buoyancy, Hydrostatic Pressure, Center </a:t>
            </a:r>
            <a:r>
              <a:rPr lang="en-US" sz="5100" dirty="0" smtClean="0">
                <a:solidFill>
                  <a:srgbClr val="000000"/>
                </a:solidFill>
              </a:rPr>
              <a:t>of Buoyancy</a:t>
            </a:r>
            <a:r>
              <a:rPr lang="en-US" sz="5100" dirty="0">
                <a:solidFill>
                  <a:srgbClr val="000000"/>
                </a:solidFill>
              </a:rPr>
              <a:t>, Water Resistance, Turbulence, Thermodynamics</a:t>
            </a:r>
          </a:p>
          <a:p>
            <a:r>
              <a:rPr lang="en-US" sz="5100" dirty="0">
                <a:solidFill>
                  <a:srgbClr val="000000"/>
                </a:solidFill>
              </a:rPr>
              <a:t>Indications for Aquatic Therapy (AT)</a:t>
            </a:r>
          </a:p>
          <a:p>
            <a:r>
              <a:rPr lang="en-US" sz="5100" dirty="0">
                <a:solidFill>
                  <a:srgbClr val="000000"/>
                </a:solidFill>
              </a:rPr>
              <a:t>Contraindications for Aquatic </a:t>
            </a:r>
            <a:r>
              <a:rPr lang="en-US" sz="5100" dirty="0" smtClean="0">
                <a:solidFill>
                  <a:srgbClr val="000000"/>
                </a:solidFill>
              </a:rPr>
              <a:t>Therapy (AT)</a:t>
            </a:r>
            <a:endParaRPr lang="en-US" sz="5100" dirty="0">
              <a:solidFill>
                <a:srgbClr val="000000"/>
              </a:solidFill>
            </a:endParaRPr>
          </a:p>
          <a:p>
            <a:r>
              <a:rPr lang="en-US" sz="5100" dirty="0">
                <a:solidFill>
                  <a:srgbClr val="000000"/>
                </a:solidFill>
              </a:rPr>
              <a:t>Types of Aquatic Therapy: Ai Chi, Aquatic PNF, Bad </a:t>
            </a:r>
            <a:r>
              <a:rPr lang="en-US" sz="5100" dirty="0" err="1">
                <a:solidFill>
                  <a:srgbClr val="000000"/>
                </a:solidFill>
              </a:rPr>
              <a:t>Ragaz</a:t>
            </a:r>
            <a:r>
              <a:rPr lang="en-US" sz="5100" dirty="0">
                <a:solidFill>
                  <a:srgbClr val="000000"/>
                </a:solidFill>
              </a:rPr>
              <a:t> Ring Method, Halliwick Method, </a:t>
            </a:r>
            <a:r>
              <a:rPr lang="en-US" sz="5100" dirty="0" err="1">
                <a:solidFill>
                  <a:srgbClr val="000000"/>
                </a:solidFill>
              </a:rPr>
              <a:t>Watsu</a:t>
            </a:r>
            <a:endParaRPr lang="en-US" sz="5100" dirty="0">
              <a:solidFill>
                <a:srgbClr val="000000"/>
              </a:solidFill>
            </a:endParaRPr>
          </a:p>
          <a:p>
            <a:r>
              <a:rPr lang="en-US" sz="5100" dirty="0">
                <a:solidFill>
                  <a:srgbClr val="000000"/>
                </a:solidFill>
              </a:rPr>
              <a:t>Evidence for Aquatic </a:t>
            </a:r>
            <a:r>
              <a:rPr lang="en-US" sz="5100" dirty="0" smtClean="0">
                <a:solidFill>
                  <a:srgbClr val="000000"/>
                </a:solidFill>
              </a:rPr>
              <a:t>Therapy </a:t>
            </a:r>
            <a:r>
              <a:rPr lang="en-US" sz="5100" dirty="0">
                <a:solidFill>
                  <a:srgbClr val="000000"/>
                </a:solidFill>
              </a:rPr>
              <a:t>in </a:t>
            </a:r>
            <a:r>
              <a:rPr lang="en-US" sz="5100" dirty="0" smtClean="0">
                <a:solidFill>
                  <a:srgbClr val="000000"/>
                </a:solidFill>
              </a:rPr>
              <a:t>Patients </a:t>
            </a:r>
            <a:r>
              <a:rPr lang="en-US" sz="5100" dirty="0">
                <a:solidFill>
                  <a:srgbClr val="000000"/>
                </a:solidFill>
              </a:rPr>
              <a:t>with </a:t>
            </a:r>
            <a:r>
              <a:rPr lang="en-US" sz="5100" dirty="0" smtClean="0">
                <a:solidFill>
                  <a:srgbClr val="000000"/>
                </a:solidFill>
              </a:rPr>
              <a:t>Neurological </a:t>
            </a:r>
            <a:r>
              <a:rPr lang="en-US" sz="5100" dirty="0">
                <a:solidFill>
                  <a:srgbClr val="000000"/>
                </a:solidFill>
              </a:rPr>
              <a:t>C</a:t>
            </a:r>
            <a:r>
              <a:rPr lang="en-US" sz="5100" dirty="0" smtClean="0">
                <a:solidFill>
                  <a:srgbClr val="000000"/>
                </a:solidFill>
              </a:rPr>
              <a:t>onditions </a:t>
            </a:r>
            <a:endParaRPr lang="en-US" sz="5100" dirty="0">
              <a:solidFill>
                <a:srgbClr val="000000"/>
              </a:solidFill>
            </a:endParaRPr>
          </a:p>
          <a:p>
            <a:r>
              <a:rPr lang="en-US" sz="5100" dirty="0">
                <a:solidFill>
                  <a:srgbClr val="000000"/>
                </a:solidFill>
              </a:rPr>
              <a:t>Case Example </a:t>
            </a:r>
          </a:p>
          <a:p>
            <a:r>
              <a:rPr lang="en-US" sz="5100" dirty="0">
                <a:solidFill>
                  <a:srgbClr val="000000"/>
                </a:solidFill>
              </a:rPr>
              <a:t>Questions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52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/>
              <a:t>Types of Aquatic </a:t>
            </a:r>
            <a:r>
              <a:rPr lang="en-US" sz="2400" b="1" dirty="0" smtClean="0">
                <a:solidFill>
                  <a:srgbClr val="2C7C9F"/>
                </a:solidFill>
              </a:rPr>
              <a:t>T</a:t>
            </a:r>
            <a:r>
              <a:rPr lang="en-US" sz="2400" b="1" dirty="0" smtClean="0"/>
              <a:t>herapy</a:t>
            </a:r>
            <a:r>
              <a:rPr lang="en-US" sz="2400" b="1" dirty="0"/>
              <a:t>: Bad </a:t>
            </a:r>
            <a:r>
              <a:rPr lang="en-US" sz="2400" b="1" dirty="0" err="1"/>
              <a:t>Ragaz</a:t>
            </a:r>
            <a:r>
              <a:rPr lang="en-US" sz="2400" b="1" dirty="0"/>
              <a:t> Ring Method</a:t>
            </a:r>
            <a:r>
              <a:rPr lang="en-US" sz="2400" baseline="30000" dirty="0"/>
              <a:t>9</a:t>
            </a:r>
            <a:r>
              <a:rPr lang="en-US" sz="2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Bad </a:t>
            </a:r>
            <a:r>
              <a:rPr lang="en-US" b="1" dirty="0" err="1"/>
              <a:t>Ragaz</a:t>
            </a:r>
            <a:r>
              <a:rPr lang="en-US" b="1" dirty="0"/>
              <a:t> Ring Method</a:t>
            </a:r>
          </a:p>
          <a:p>
            <a:r>
              <a:rPr lang="en-US" dirty="0">
                <a:solidFill>
                  <a:srgbClr val="000000"/>
                </a:solidFill>
              </a:rPr>
              <a:t>Based on PNF and </a:t>
            </a:r>
            <a:r>
              <a:rPr lang="en-US" dirty="0" err="1">
                <a:solidFill>
                  <a:srgbClr val="000000"/>
                </a:solidFill>
              </a:rPr>
              <a:t>Knupfer</a:t>
            </a:r>
            <a:r>
              <a:rPr lang="en-US" dirty="0">
                <a:solidFill>
                  <a:srgbClr val="000000"/>
                </a:solidFill>
              </a:rPr>
              <a:t> exercises</a:t>
            </a:r>
          </a:p>
          <a:p>
            <a:r>
              <a:rPr lang="en-US" dirty="0">
                <a:solidFill>
                  <a:srgbClr val="000000"/>
                </a:solidFill>
              </a:rPr>
              <a:t>Hands on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 patient </a:t>
            </a:r>
            <a:r>
              <a:rPr lang="en-US" dirty="0">
                <a:solidFill>
                  <a:srgbClr val="000000"/>
                </a:solidFill>
              </a:rPr>
              <a:t>is horizontal and supported by rings or floats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Passive </a:t>
            </a:r>
            <a:r>
              <a:rPr lang="en-US" dirty="0">
                <a:solidFill>
                  <a:srgbClr val="000000"/>
                </a:solidFill>
              </a:rPr>
              <a:t>motion for flexibility and relaxation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Active movement for </a:t>
            </a:r>
            <a:r>
              <a:rPr lang="en-US" dirty="0">
                <a:solidFill>
                  <a:srgbClr val="000000"/>
                </a:solidFill>
              </a:rPr>
              <a:t>strengthening</a:t>
            </a:r>
          </a:p>
          <a:p>
            <a:pPr marL="0" indent="0">
              <a:buNone/>
            </a:pPr>
            <a:r>
              <a:rPr lang="en-US" sz="1800" dirty="0">
                <a:hlinkClick r:id="rId3"/>
              </a:rPr>
              <a:t>https://www.youtube.com/watch?v=8ZNVyBfvT18&amp;list=PL2VuyKHfWNghNqe7zEhR9opxDzP61EQeg&amp;index=6</a:t>
            </a:r>
            <a:r>
              <a:rPr lang="en-US" sz="1800" baseline="30000" dirty="0"/>
              <a:t>12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923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/>
              <a:t>Types of Aquatic </a:t>
            </a:r>
            <a:r>
              <a:rPr lang="en-US" sz="2400" b="1" dirty="0" smtClean="0">
                <a:solidFill>
                  <a:srgbClr val="2C7C9F"/>
                </a:solidFill>
              </a:rPr>
              <a:t>Th</a:t>
            </a:r>
            <a:r>
              <a:rPr lang="en-US" sz="2400" b="1" dirty="0" smtClean="0"/>
              <a:t>erapy</a:t>
            </a:r>
            <a:r>
              <a:rPr lang="en-US" sz="2400" b="1" dirty="0"/>
              <a:t>:</a:t>
            </a:r>
            <a:r>
              <a:rPr lang="en-US" sz="2400" dirty="0"/>
              <a:t> </a:t>
            </a:r>
            <a:r>
              <a:rPr lang="en-US" sz="2400" b="1" dirty="0"/>
              <a:t>Halliwick Method</a:t>
            </a:r>
            <a:r>
              <a:rPr lang="en-US" sz="2400" baseline="30000" dirty="0"/>
              <a:t>9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Halliwick Method</a:t>
            </a:r>
            <a:r>
              <a:rPr lang="en-US" dirty="0"/>
              <a:t>:</a:t>
            </a:r>
          </a:p>
          <a:p>
            <a:r>
              <a:rPr lang="en-US" dirty="0">
                <a:solidFill>
                  <a:srgbClr val="000000"/>
                </a:solidFill>
              </a:rPr>
              <a:t>Hands 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Patient is destabilized </a:t>
            </a:r>
            <a:r>
              <a:rPr lang="en-US" dirty="0">
                <a:solidFill>
                  <a:srgbClr val="000000"/>
                </a:solidFill>
              </a:rPr>
              <a:t>in order to teach balance and postural </a:t>
            </a:r>
            <a:r>
              <a:rPr lang="en-US" dirty="0" smtClean="0">
                <a:solidFill>
                  <a:srgbClr val="000000"/>
                </a:solidFill>
              </a:rPr>
              <a:t>control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Emphasis on rotational control </a:t>
            </a:r>
          </a:p>
          <a:p>
            <a:r>
              <a:rPr lang="en-US" dirty="0">
                <a:solidFill>
                  <a:srgbClr val="000000"/>
                </a:solidFill>
              </a:rPr>
              <a:t>Goal is to achieve motor control</a:t>
            </a:r>
          </a:p>
          <a:p>
            <a:pPr marL="0" indent="0">
              <a:buNone/>
            </a:pPr>
            <a:r>
              <a:rPr lang="en-US" sz="1800" dirty="0">
                <a:hlinkClick r:id="rId3"/>
              </a:rPr>
              <a:t>https://www.youtube.com/watch?v=SFWH_r-HKe8&amp;index=8&amp;list=PL2VuyKHfWNghNqe7zEhR9opxDzP61EQeg</a:t>
            </a:r>
            <a:r>
              <a:rPr lang="en-US" sz="1800" baseline="30000" dirty="0"/>
              <a:t>12</a:t>
            </a:r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37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/>
              <a:t>Types of Aquatic </a:t>
            </a:r>
            <a:r>
              <a:rPr lang="en-US" sz="2400" b="1" dirty="0" smtClean="0">
                <a:solidFill>
                  <a:srgbClr val="2C7C9F"/>
                </a:solidFill>
              </a:rPr>
              <a:t>Therapy</a:t>
            </a:r>
            <a:r>
              <a:rPr lang="en-US" sz="2400" b="1" dirty="0"/>
              <a:t>:</a:t>
            </a:r>
            <a:r>
              <a:rPr lang="en-US" sz="2400" dirty="0"/>
              <a:t> </a:t>
            </a:r>
            <a:r>
              <a:rPr lang="en-US" sz="2400" b="1" dirty="0"/>
              <a:t>Watsu</a:t>
            </a:r>
            <a:r>
              <a:rPr lang="en-US" sz="2400" baseline="30000" dirty="0"/>
              <a:t>9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/>
              <a:t>Watsu</a:t>
            </a:r>
            <a:endParaRPr lang="en-US" baseline="30000" dirty="0"/>
          </a:p>
          <a:p>
            <a:r>
              <a:rPr lang="en-US" dirty="0">
                <a:solidFill>
                  <a:srgbClr val="000000"/>
                </a:solidFill>
              </a:rPr>
              <a:t>Based </a:t>
            </a:r>
            <a:r>
              <a:rPr lang="en-US" dirty="0" smtClean="0">
                <a:solidFill>
                  <a:srgbClr val="000000"/>
                </a:solidFill>
              </a:rPr>
              <a:t>on Zen </a:t>
            </a:r>
            <a:r>
              <a:rPr lang="en-US" dirty="0" err="1">
                <a:solidFill>
                  <a:srgbClr val="000000"/>
                </a:solidFill>
              </a:rPr>
              <a:t>Shiatu</a:t>
            </a:r>
            <a:r>
              <a:rPr lang="en-US" dirty="0">
                <a:solidFill>
                  <a:srgbClr val="000000"/>
                </a:solidFill>
              </a:rPr>
              <a:t> massage</a:t>
            </a:r>
          </a:p>
          <a:p>
            <a:r>
              <a:rPr lang="en-US" dirty="0">
                <a:solidFill>
                  <a:srgbClr val="000000"/>
                </a:solidFill>
              </a:rPr>
              <a:t>Warm water </a:t>
            </a:r>
          </a:p>
          <a:p>
            <a:r>
              <a:rPr lang="en-US" dirty="0">
                <a:solidFill>
                  <a:srgbClr val="000000"/>
                </a:solidFill>
              </a:rPr>
              <a:t>Hands on </a:t>
            </a:r>
          </a:p>
          <a:p>
            <a:r>
              <a:rPr lang="en-US" dirty="0">
                <a:solidFill>
                  <a:srgbClr val="000000"/>
                </a:solidFill>
              </a:rPr>
              <a:t>Patient is passive </a:t>
            </a:r>
          </a:p>
          <a:p>
            <a:r>
              <a:rPr lang="en-US" dirty="0">
                <a:solidFill>
                  <a:srgbClr val="000000"/>
                </a:solidFill>
              </a:rPr>
              <a:t>Stabilize one segment- to get a stretch at another segment (due to drag) </a:t>
            </a:r>
          </a:p>
          <a:p>
            <a:r>
              <a:rPr lang="en-US" sz="1900" dirty="0">
                <a:hlinkClick r:id="rId3"/>
              </a:rPr>
              <a:t>https://www.youtube.com/watch?v=58ya3qtSyMY&amp;list=PL2VuyKHfWNghNqe7zEhR9opxDzP61EQeg&amp;index=713</a:t>
            </a:r>
            <a:r>
              <a:rPr lang="en-US" sz="1900" baseline="30000" dirty="0"/>
              <a:t>13</a:t>
            </a:r>
            <a:endParaRPr lang="en-US" sz="19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999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Studies </a:t>
            </a:r>
            <a:r>
              <a:rPr lang="en-US" sz="2400" b="1" dirty="0" smtClean="0"/>
              <a:t>S</a:t>
            </a:r>
            <a:r>
              <a:rPr lang="en-US" sz="2400" b="1" dirty="0" smtClean="0"/>
              <a:t>upporting the </a:t>
            </a:r>
            <a:r>
              <a:rPr lang="en-US" sz="2400" b="1" dirty="0"/>
              <a:t>U</a:t>
            </a:r>
            <a:r>
              <a:rPr lang="en-US" sz="2400" b="1" dirty="0" smtClean="0"/>
              <a:t>se </a:t>
            </a:r>
            <a:r>
              <a:rPr lang="en-US" sz="2400" b="1" dirty="0"/>
              <a:t>of AT in </a:t>
            </a:r>
            <a:r>
              <a:rPr lang="en-US" sz="2400" b="1" dirty="0" smtClean="0"/>
              <a:t>Multiple Sclerosis (MS)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err="1" smtClean="0">
                <a:solidFill>
                  <a:srgbClr val="000000"/>
                </a:solidFill>
              </a:rPr>
              <a:t>Kargarfar</a:t>
            </a:r>
            <a:r>
              <a:rPr lang="en-US" u="sng" dirty="0" smtClean="0">
                <a:solidFill>
                  <a:srgbClr val="000000"/>
                </a:solidFill>
              </a:rPr>
              <a:t> </a:t>
            </a:r>
            <a:r>
              <a:rPr lang="en-US" u="sng" dirty="0">
                <a:solidFill>
                  <a:srgbClr val="000000"/>
                </a:solidFill>
              </a:rPr>
              <a:t>et </a:t>
            </a:r>
            <a:r>
              <a:rPr lang="en-US" u="sng" dirty="0" smtClean="0">
                <a:solidFill>
                  <a:srgbClr val="000000"/>
                </a:solidFill>
              </a:rPr>
              <a:t>al:</a:t>
            </a:r>
            <a:r>
              <a:rPr lang="en-US" baseline="30000" dirty="0" smtClean="0">
                <a:solidFill>
                  <a:srgbClr val="000000"/>
                </a:solidFill>
              </a:rPr>
              <a:t>14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</a:t>
            </a:r>
            <a:r>
              <a:rPr lang="en-US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RCT of 32 women aged </a:t>
            </a:r>
            <a:r>
              <a:rPr lang="en-US" dirty="0" smtClean="0">
                <a:solidFill>
                  <a:srgbClr val="000000"/>
                </a:solidFill>
              </a:rPr>
              <a:t>32.6 +/-8.0 </a:t>
            </a:r>
            <a:r>
              <a:rPr lang="en-US" dirty="0">
                <a:solidFill>
                  <a:srgbClr val="000000"/>
                </a:solidFill>
              </a:rPr>
              <a:t>years with </a:t>
            </a:r>
            <a:r>
              <a:rPr lang="en-US" dirty="0" smtClean="0">
                <a:solidFill>
                  <a:srgbClr val="000000"/>
                </a:solidFill>
              </a:rPr>
              <a:t>Relapsing Remitting Multiple Sclerosis  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AT group: 8 weeks of aquatic exercise 3x a week for sixty minutes. 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Control group </a:t>
            </a:r>
            <a:r>
              <a:rPr lang="en-US" dirty="0" smtClean="0">
                <a:solidFill>
                  <a:srgbClr val="000000"/>
                </a:solidFill>
              </a:rPr>
              <a:t>were </a:t>
            </a:r>
            <a:r>
              <a:rPr lang="en-US" dirty="0">
                <a:solidFill>
                  <a:srgbClr val="000000"/>
                </a:solidFill>
              </a:rPr>
              <a:t>asked to maintain their normal </a:t>
            </a:r>
            <a:r>
              <a:rPr lang="en-US" dirty="0" smtClean="0">
                <a:solidFill>
                  <a:srgbClr val="000000"/>
                </a:solidFill>
              </a:rPr>
              <a:t>activity.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Findings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u="sng" dirty="0" err="1">
                <a:solidFill>
                  <a:srgbClr val="000000"/>
                </a:solidFill>
              </a:rPr>
              <a:t>Kargarfard</a:t>
            </a:r>
            <a:r>
              <a:rPr lang="en-US" u="sng" dirty="0">
                <a:solidFill>
                  <a:srgbClr val="000000"/>
                </a:solidFill>
              </a:rPr>
              <a:t> et al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 aquatic therapy group experienced an decrease </a:t>
            </a:r>
            <a:r>
              <a:rPr lang="en-US" dirty="0">
                <a:solidFill>
                  <a:srgbClr val="000000"/>
                </a:solidFill>
              </a:rPr>
              <a:t>in fatigue in </a:t>
            </a: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Modified Fatigue Impact Scale (MFIS)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quatic therapy group showed an improvement </a:t>
            </a:r>
            <a:r>
              <a:rPr lang="en-US" dirty="0">
                <a:solidFill>
                  <a:srgbClr val="000000"/>
                </a:solidFill>
              </a:rPr>
              <a:t>in health related quality of life in Multiple Sclerosis Quality of Life-54 (MSQOL-54) in the aquatic exercise group.</a:t>
            </a:r>
            <a:r>
              <a:rPr lang="en-US" baseline="30000" dirty="0">
                <a:solidFill>
                  <a:srgbClr val="000000"/>
                </a:solidFill>
              </a:rPr>
              <a:t>14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/>
              <a:t>Studies </a:t>
            </a:r>
            <a:r>
              <a:rPr lang="en-US" sz="2400" b="1" dirty="0" smtClean="0"/>
              <a:t>Supporting the </a:t>
            </a:r>
            <a:r>
              <a:rPr lang="en-US" sz="2400" b="1" dirty="0"/>
              <a:t>U</a:t>
            </a:r>
            <a:r>
              <a:rPr lang="en-US" sz="2400" b="1" dirty="0" smtClean="0"/>
              <a:t>se </a:t>
            </a:r>
            <a:r>
              <a:rPr lang="en-US" sz="2400" b="1" dirty="0"/>
              <a:t>of AT in MS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>
                <a:solidFill>
                  <a:srgbClr val="000000"/>
                </a:solidFill>
              </a:rPr>
              <a:t>Mar et al</a:t>
            </a:r>
            <a:r>
              <a:rPr lang="en-US" baseline="30000" dirty="0">
                <a:solidFill>
                  <a:srgbClr val="000000"/>
                </a:solidFill>
              </a:rPr>
              <a:t>15</a:t>
            </a:r>
            <a:r>
              <a:rPr lang="en-US" dirty="0">
                <a:solidFill>
                  <a:srgbClr val="000000"/>
                </a:solidFill>
              </a:rPr>
              <a:t> : </a:t>
            </a:r>
            <a:r>
              <a:rPr lang="en-US" dirty="0" smtClean="0">
                <a:solidFill>
                  <a:srgbClr val="000000"/>
                </a:solidFill>
              </a:rPr>
              <a:t>RCT of</a:t>
            </a:r>
            <a:r>
              <a:rPr lang="en-US" dirty="0">
                <a:solidFill>
                  <a:srgbClr val="000000"/>
                </a:solidFill>
              </a:rPr>
              <a:t> </a:t>
            </a:r>
            <a:r>
              <a:rPr lang="en-US" dirty="0" smtClean="0">
                <a:solidFill>
                  <a:srgbClr val="000000"/>
                </a:solidFill>
              </a:rPr>
              <a:t>73 </a:t>
            </a:r>
            <a:r>
              <a:rPr lang="en-US" dirty="0">
                <a:solidFill>
                  <a:srgbClr val="000000"/>
                </a:solidFill>
              </a:rPr>
              <a:t>subjects with </a:t>
            </a:r>
            <a:r>
              <a:rPr lang="en-US" dirty="0" smtClean="0">
                <a:solidFill>
                  <a:srgbClr val="000000"/>
                </a:solidFill>
              </a:rPr>
              <a:t>MS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age </a:t>
            </a:r>
            <a:r>
              <a:rPr lang="en-US" dirty="0">
                <a:solidFill>
                  <a:srgbClr val="000000"/>
                </a:solidFill>
              </a:rPr>
              <a:t>46 </a:t>
            </a:r>
            <a:r>
              <a:rPr lang="en-US" dirty="0" smtClean="0">
                <a:solidFill>
                  <a:srgbClr val="000000"/>
                </a:solidFill>
              </a:rPr>
              <a:t>+/- 9.97 years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The experimental group completed 40 sessions of Ai-Chi over 20 </a:t>
            </a:r>
            <a:r>
              <a:rPr lang="en-US" dirty="0" smtClean="0">
                <a:solidFill>
                  <a:srgbClr val="000000"/>
                </a:solidFill>
              </a:rPr>
              <a:t>weeks.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Control group performed 40 sessions of abdominal breathing and contraction-relaxation </a:t>
            </a:r>
            <a:r>
              <a:rPr lang="en-US" dirty="0" smtClean="0">
                <a:solidFill>
                  <a:srgbClr val="000000"/>
                </a:solidFill>
              </a:rPr>
              <a:t>exercises.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0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/>
              <a:t>Studies </a:t>
            </a:r>
            <a:r>
              <a:rPr lang="en-US" sz="2400" b="1" dirty="0" smtClean="0"/>
              <a:t>Supporting the Use </a:t>
            </a:r>
            <a:r>
              <a:rPr lang="en-US" sz="2400" b="1" dirty="0"/>
              <a:t>of AT in MS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Findings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u="sng" dirty="0">
                <a:solidFill>
                  <a:srgbClr val="000000"/>
                </a:solidFill>
              </a:rPr>
              <a:t>Mar et al</a:t>
            </a:r>
            <a:r>
              <a:rPr lang="en-US" baseline="30000" dirty="0">
                <a:solidFill>
                  <a:srgbClr val="000000"/>
                </a:solidFill>
              </a:rPr>
              <a:t>15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The experimental group showed a </a:t>
            </a:r>
            <a:r>
              <a:rPr lang="en-US" dirty="0" smtClean="0">
                <a:solidFill>
                  <a:srgbClr val="000000"/>
                </a:solidFill>
              </a:rPr>
              <a:t>significant decrease </a:t>
            </a:r>
            <a:r>
              <a:rPr lang="en-US" dirty="0">
                <a:solidFill>
                  <a:srgbClr val="000000"/>
                </a:solidFill>
              </a:rPr>
              <a:t>in pain intensity versus baseline.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 experimental group showed a significant reduction in muscle </a:t>
            </a:r>
            <a:r>
              <a:rPr lang="en-US" dirty="0">
                <a:solidFill>
                  <a:srgbClr val="000000"/>
                </a:solidFill>
              </a:rPr>
              <a:t>spasms, fatigue (Fatigue Severity Scale), depression (Beck Depression inventory), and </a:t>
            </a:r>
            <a:r>
              <a:rPr lang="en-US" dirty="0" smtClean="0">
                <a:solidFill>
                  <a:srgbClr val="000000"/>
                </a:solidFill>
              </a:rPr>
              <a:t>increased autonomy </a:t>
            </a:r>
            <a:r>
              <a:rPr lang="en-US" dirty="0">
                <a:solidFill>
                  <a:srgbClr val="000000"/>
                </a:solidFill>
              </a:rPr>
              <a:t>compared to the control group. </a:t>
            </a:r>
            <a:r>
              <a:rPr lang="en-US" baseline="30000" dirty="0">
                <a:solidFill>
                  <a:srgbClr val="000000"/>
                </a:solidFill>
              </a:rPr>
              <a:t>15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482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/>
              <a:t>Studies </a:t>
            </a:r>
            <a:r>
              <a:rPr lang="en-US" sz="2400" b="1" dirty="0" smtClean="0"/>
              <a:t>Supporting the Use </a:t>
            </a:r>
            <a:r>
              <a:rPr lang="en-US" sz="2400" b="1" dirty="0"/>
              <a:t>of AT with </a:t>
            </a:r>
            <a:r>
              <a:rPr lang="en-US" sz="2400" b="1" dirty="0" smtClean="0"/>
              <a:t>Parkinson's Disease (PD)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00000"/>
                </a:solidFill>
              </a:rPr>
              <a:t>Kurt el </a:t>
            </a:r>
            <a:r>
              <a:rPr lang="en-US" u="sng" dirty="0" smtClean="0">
                <a:solidFill>
                  <a:srgbClr val="000000"/>
                </a:solidFill>
              </a:rPr>
              <a:t>al</a:t>
            </a:r>
            <a:r>
              <a:rPr lang="en-US" dirty="0">
                <a:solidFill>
                  <a:srgbClr val="000000"/>
                </a:solidFill>
              </a:rPr>
              <a:t>:</a:t>
            </a:r>
            <a:r>
              <a:rPr lang="en-US" baseline="30000" dirty="0" smtClean="0">
                <a:solidFill>
                  <a:srgbClr val="000000"/>
                </a:solidFill>
              </a:rPr>
              <a:t>16</a:t>
            </a:r>
            <a:r>
              <a:rPr lang="en-US" dirty="0" smtClean="0">
                <a:solidFill>
                  <a:srgbClr val="000000"/>
                </a:solidFill>
              </a:rPr>
              <a:t> RCT of </a:t>
            </a:r>
            <a:r>
              <a:rPr lang="en-US" dirty="0">
                <a:solidFill>
                  <a:srgbClr val="000000"/>
                </a:solidFill>
              </a:rPr>
              <a:t>40 subjects with PD 62.41± 6.76 years </a:t>
            </a:r>
            <a:r>
              <a:rPr lang="en-US" dirty="0" smtClean="0">
                <a:solidFill>
                  <a:srgbClr val="000000"/>
                </a:solidFill>
              </a:rPr>
              <a:t>old (55% male, 45% female)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Investigated </a:t>
            </a:r>
            <a:r>
              <a:rPr lang="en-US" dirty="0">
                <a:solidFill>
                  <a:srgbClr val="000000"/>
                </a:solidFill>
              </a:rPr>
              <a:t>the effect of Ai Chi aquatic therapy on balance, functional mobility, health</a:t>
            </a:r>
            <a:r>
              <a:rPr lang="en-US" dirty="0" smtClean="0">
                <a:solidFill>
                  <a:srgbClr val="000000"/>
                </a:solidFill>
              </a:rPr>
              <a:t>-related </a:t>
            </a:r>
            <a:r>
              <a:rPr lang="en-US" dirty="0">
                <a:solidFill>
                  <a:srgbClr val="000000"/>
                </a:solidFill>
              </a:rPr>
              <a:t>quality of life, and motor impairment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All </a:t>
            </a:r>
            <a:r>
              <a:rPr lang="en-US" dirty="0">
                <a:solidFill>
                  <a:srgbClr val="000000"/>
                </a:solidFill>
              </a:rPr>
              <a:t>subjects with PD were either a 2 or </a:t>
            </a:r>
            <a:r>
              <a:rPr lang="en-US" dirty="0" smtClean="0">
                <a:solidFill>
                  <a:srgbClr val="000000"/>
                </a:solidFill>
              </a:rPr>
              <a:t>3 on </a:t>
            </a: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err="1">
                <a:solidFill>
                  <a:srgbClr val="000000"/>
                </a:solidFill>
              </a:rPr>
              <a:t>Hoehn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dirty="0" err="1">
                <a:solidFill>
                  <a:srgbClr val="000000"/>
                </a:solidFill>
              </a:rPr>
              <a:t>Yahr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scale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Trial was 5 weeks: 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Ai chi group performed 60 min of AT 5x/ </a:t>
            </a:r>
            <a:r>
              <a:rPr lang="en-US" dirty="0" smtClean="0">
                <a:solidFill>
                  <a:srgbClr val="000000"/>
                </a:solidFill>
              </a:rPr>
              <a:t>week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Control group: performed 60 min of land therapy 5x/week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63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/>
              <a:t>Studies </a:t>
            </a:r>
            <a:r>
              <a:rPr lang="en-US" sz="2400" b="1" dirty="0" smtClean="0"/>
              <a:t>Supporting </a:t>
            </a:r>
            <a:r>
              <a:rPr lang="en-US" sz="2400" b="1" dirty="0"/>
              <a:t>U</a:t>
            </a:r>
            <a:r>
              <a:rPr lang="en-US" sz="2400" b="1" dirty="0" smtClean="0"/>
              <a:t>se </a:t>
            </a:r>
            <a:r>
              <a:rPr lang="en-US" sz="2400" b="1" dirty="0"/>
              <a:t>of AT with </a:t>
            </a:r>
            <a:r>
              <a:rPr lang="en-US" sz="2400" b="1" dirty="0" smtClean="0"/>
              <a:t>PD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Findings</a:t>
            </a:r>
            <a:r>
              <a:rPr lang="en-US" u="sng" dirty="0">
                <a:solidFill>
                  <a:srgbClr val="000000"/>
                </a:solidFill>
              </a:rPr>
              <a:t>: Kurt el al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aseline="30000" dirty="0">
                <a:solidFill>
                  <a:srgbClr val="000000"/>
                </a:solidFill>
              </a:rPr>
              <a:t>16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Statistically </a:t>
            </a:r>
            <a:r>
              <a:rPr lang="en-US" dirty="0">
                <a:solidFill>
                  <a:srgbClr val="000000"/>
                </a:solidFill>
              </a:rPr>
              <a:t>significant improvement in AT group over the control group in dynamic balance (anteroposterior </a:t>
            </a:r>
            <a:r>
              <a:rPr lang="en-US" dirty="0" smtClean="0">
                <a:solidFill>
                  <a:srgbClr val="000000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/ mediolateral </a:t>
            </a:r>
            <a:r>
              <a:rPr lang="en-US" dirty="0" smtClean="0">
                <a:solidFill>
                  <a:srgbClr val="000000"/>
                </a:solidFill>
              </a:rPr>
              <a:t>index </a:t>
            </a:r>
            <a:r>
              <a:rPr lang="en-US" dirty="0">
                <a:solidFill>
                  <a:srgbClr val="000000"/>
                </a:solidFill>
              </a:rPr>
              <a:t>p&lt;0.001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, overall balance index, the </a:t>
            </a:r>
            <a:r>
              <a:rPr lang="en-US" dirty="0" smtClean="0">
                <a:solidFill>
                  <a:srgbClr val="000000"/>
                </a:solidFill>
              </a:rPr>
              <a:t>BBS</a:t>
            </a:r>
            <a:r>
              <a:rPr lang="en-US" dirty="0">
                <a:solidFill>
                  <a:srgbClr val="000000"/>
                </a:solidFill>
              </a:rPr>
              <a:t>(p&lt;0.001)</a:t>
            </a:r>
            <a:r>
              <a:rPr lang="en-US" dirty="0" smtClean="0">
                <a:solidFill>
                  <a:srgbClr val="000000"/>
                </a:solidFill>
              </a:rPr>
              <a:t>, TUG (p &lt;0.002</a:t>
            </a:r>
            <a:r>
              <a:rPr lang="en-US" dirty="0">
                <a:solidFill>
                  <a:srgbClr val="000000"/>
                </a:solidFill>
              </a:rPr>
              <a:t>)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>
                <a:solidFill>
                  <a:srgbClr val="000000"/>
                </a:solidFill>
              </a:rPr>
              <a:t>Unified Parkinson’s Disease </a:t>
            </a:r>
            <a:r>
              <a:rPr lang="en-US" dirty="0" smtClean="0">
                <a:solidFill>
                  <a:srgbClr val="000000"/>
                </a:solidFill>
              </a:rPr>
              <a:t>Scale (</a:t>
            </a:r>
            <a:r>
              <a:rPr lang="en-US" dirty="0">
                <a:solidFill>
                  <a:srgbClr val="000000"/>
                </a:solidFill>
              </a:rPr>
              <a:t>p&lt;</a:t>
            </a:r>
            <a:r>
              <a:rPr lang="en-US" dirty="0" smtClean="0">
                <a:solidFill>
                  <a:srgbClr val="000000"/>
                </a:solidFill>
              </a:rPr>
              <a:t>0.001) </a:t>
            </a:r>
            <a:r>
              <a:rPr lang="en-US" dirty="0">
                <a:solidFill>
                  <a:srgbClr val="000000"/>
                </a:solidFill>
              </a:rPr>
              <a:t>and Parkinson’s </a:t>
            </a:r>
            <a:r>
              <a:rPr lang="en-US" dirty="0" smtClean="0">
                <a:solidFill>
                  <a:srgbClr val="000000"/>
                </a:solidFill>
              </a:rPr>
              <a:t>Disease Questionnaire (</a:t>
            </a:r>
            <a:r>
              <a:rPr lang="en-US" dirty="0">
                <a:solidFill>
                  <a:srgbClr val="000000"/>
                </a:solidFill>
              </a:rPr>
              <a:t>p&lt;</a:t>
            </a:r>
            <a:r>
              <a:rPr lang="en-US" dirty="0" smtClean="0">
                <a:solidFill>
                  <a:srgbClr val="000000"/>
                </a:solidFill>
              </a:rPr>
              <a:t>0.001).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Their conclusion: Aquatic exercise showed </a:t>
            </a:r>
            <a:r>
              <a:rPr lang="en-US" dirty="0" smtClean="0">
                <a:solidFill>
                  <a:srgbClr val="000000"/>
                </a:solidFill>
              </a:rPr>
              <a:t>an </a:t>
            </a:r>
            <a:r>
              <a:rPr lang="en-US" dirty="0">
                <a:solidFill>
                  <a:srgbClr val="000000"/>
                </a:solidFill>
              </a:rPr>
              <a:t>advantage over land based exercise in treating balance, functional mobility and Health related </a:t>
            </a:r>
            <a:r>
              <a:rPr lang="en-US" dirty="0" smtClean="0">
                <a:solidFill>
                  <a:srgbClr val="000000"/>
                </a:solidFill>
              </a:rPr>
              <a:t>QOL.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Problems with study design </a:t>
            </a:r>
          </a:p>
        </p:txBody>
      </p:sp>
    </p:spTree>
    <p:extLst>
      <p:ext uri="{BB962C8B-B14F-4D97-AF65-F5344CB8AC3E}">
        <p14:creationId xmlns:p14="http://schemas.microsoft.com/office/powerpoint/2010/main" val="2865522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/>
              <a:t>Studies </a:t>
            </a:r>
            <a:r>
              <a:rPr lang="en-US" sz="2400" b="1" dirty="0" smtClean="0"/>
              <a:t>Supporting </a:t>
            </a:r>
            <a:r>
              <a:rPr lang="en-US" sz="2400" b="1" dirty="0"/>
              <a:t>U</a:t>
            </a:r>
            <a:r>
              <a:rPr lang="en-US" sz="2400" b="1" dirty="0" smtClean="0"/>
              <a:t>se </a:t>
            </a:r>
            <a:r>
              <a:rPr lang="en-US" sz="2400" b="1" dirty="0"/>
              <a:t>of AT with </a:t>
            </a:r>
            <a:r>
              <a:rPr lang="en-US" sz="2400" b="1" dirty="0" smtClean="0"/>
              <a:t>Parkinson's Disease (PD)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err="1">
                <a:solidFill>
                  <a:srgbClr val="000000"/>
                </a:solidFill>
              </a:rPr>
              <a:t>Vivas</a:t>
            </a:r>
            <a:r>
              <a:rPr lang="en-US" u="sng" dirty="0">
                <a:solidFill>
                  <a:srgbClr val="000000"/>
                </a:solidFill>
              </a:rPr>
              <a:t> et </a:t>
            </a:r>
            <a:r>
              <a:rPr lang="en-US" u="sng" dirty="0" smtClean="0">
                <a:solidFill>
                  <a:srgbClr val="000000"/>
                </a:solidFill>
              </a:rPr>
              <a:t>al</a:t>
            </a:r>
            <a:r>
              <a:rPr lang="en-US" dirty="0">
                <a:solidFill>
                  <a:srgbClr val="000000"/>
                </a:solidFill>
              </a:rPr>
              <a:t>:</a:t>
            </a:r>
            <a:r>
              <a:rPr lang="en-US" baseline="30000" dirty="0" smtClean="0">
                <a:solidFill>
                  <a:srgbClr val="000000"/>
                </a:solidFill>
              </a:rPr>
              <a:t>17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RCT </a:t>
            </a:r>
            <a:r>
              <a:rPr lang="en-US" dirty="0" smtClean="0">
                <a:solidFill>
                  <a:srgbClr val="000000"/>
                </a:solidFill>
              </a:rPr>
              <a:t>of </a:t>
            </a:r>
            <a:r>
              <a:rPr lang="en-US" dirty="0">
                <a:solidFill>
                  <a:srgbClr val="000000"/>
                </a:solidFill>
              </a:rPr>
              <a:t>11 subjects with </a:t>
            </a:r>
            <a:r>
              <a:rPr lang="en-US" dirty="0" smtClean="0">
                <a:solidFill>
                  <a:srgbClr val="000000"/>
                </a:solidFill>
              </a:rPr>
              <a:t>PD. Mean age 62.41 </a:t>
            </a:r>
            <a:r>
              <a:rPr lang="en-US" dirty="0">
                <a:solidFill>
                  <a:srgbClr val="000000"/>
                </a:solidFill>
              </a:rPr>
              <a:t>+/- 6.76 years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>
                <a:solidFill>
                  <a:srgbClr val="000000"/>
                </a:solidFill>
              </a:rPr>
              <a:t>55% male</a:t>
            </a:r>
          </a:p>
          <a:p>
            <a:r>
              <a:rPr lang="en-US" dirty="0">
                <a:solidFill>
                  <a:srgbClr val="000000"/>
                </a:solidFill>
              </a:rPr>
              <a:t>All subjects were stage 2-3 </a:t>
            </a:r>
            <a:r>
              <a:rPr lang="en-US" dirty="0" err="1">
                <a:solidFill>
                  <a:srgbClr val="000000"/>
                </a:solidFill>
              </a:rPr>
              <a:t>Hoehn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dirty="0" err="1">
                <a:solidFill>
                  <a:srgbClr val="000000"/>
                </a:solidFill>
              </a:rPr>
              <a:t>Yahr</a:t>
            </a:r>
            <a:r>
              <a:rPr lang="en-US" dirty="0">
                <a:solidFill>
                  <a:srgbClr val="000000"/>
                </a:solidFill>
              </a:rPr>
              <a:t> scale without medication</a:t>
            </a:r>
          </a:p>
          <a:p>
            <a:r>
              <a:rPr lang="en-US" dirty="0">
                <a:solidFill>
                  <a:srgbClr val="000000"/>
                </a:solidFill>
              </a:rPr>
              <a:t>Compared water vs. </a:t>
            </a:r>
            <a:r>
              <a:rPr lang="en-US" dirty="0" smtClean="0">
                <a:solidFill>
                  <a:srgbClr val="000000"/>
                </a:solidFill>
              </a:rPr>
              <a:t>land </a:t>
            </a:r>
            <a:r>
              <a:rPr lang="en-US" dirty="0">
                <a:solidFill>
                  <a:srgbClr val="000000"/>
                </a:solidFill>
              </a:rPr>
              <a:t>based therapy in treating postural stability in people with PD</a:t>
            </a:r>
          </a:p>
          <a:p>
            <a:r>
              <a:rPr lang="en-US" dirty="0">
                <a:solidFill>
                  <a:srgbClr val="000000"/>
                </a:solidFill>
              </a:rPr>
              <a:t>4 weeks with intervention 2x week for 45 min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land or water based)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665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/>
              <a:t>Studies </a:t>
            </a:r>
            <a:r>
              <a:rPr lang="en-US" sz="2400" b="1" dirty="0" smtClean="0"/>
              <a:t>Supporting </a:t>
            </a:r>
            <a:r>
              <a:rPr lang="en-US" sz="2400" b="1" dirty="0"/>
              <a:t>U</a:t>
            </a:r>
            <a:r>
              <a:rPr lang="en-US" sz="2400" b="1" dirty="0" smtClean="0"/>
              <a:t>se </a:t>
            </a:r>
            <a:r>
              <a:rPr lang="en-US" sz="2400" b="1" dirty="0"/>
              <a:t>of AT with </a:t>
            </a:r>
            <a:r>
              <a:rPr lang="en-US" sz="2400" b="1" dirty="0" smtClean="0"/>
              <a:t>Parkinson’s </a:t>
            </a:r>
            <a:r>
              <a:rPr lang="en-US" sz="2400" b="1" dirty="0" smtClean="0"/>
              <a:t>Disease (PD)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Findings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u="sng" dirty="0" err="1" smtClean="0">
                <a:solidFill>
                  <a:srgbClr val="000000"/>
                </a:solidFill>
              </a:rPr>
              <a:t>Vivas</a:t>
            </a:r>
            <a:r>
              <a:rPr lang="en-US" u="sng" dirty="0" smtClean="0">
                <a:solidFill>
                  <a:srgbClr val="000000"/>
                </a:solidFill>
              </a:rPr>
              <a:t> </a:t>
            </a:r>
            <a:r>
              <a:rPr lang="en-US" u="sng" dirty="0">
                <a:solidFill>
                  <a:srgbClr val="000000"/>
                </a:solidFill>
              </a:rPr>
              <a:t>et al</a:t>
            </a:r>
            <a:r>
              <a:rPr lang="en-US" baseline="30000" dirty="0">
                <a:solidFill>
                  <a:srgbClr val="000000"/>
                </a:solidFill>
              </a:rPr>
              <a:t>17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Outcomes (</a:t>
            </a:r>
            <a:r>
              <a:rPr lang="en-US" dirty="0">
                <a:solidFill>
                  <a:srgbClr val="000000"/>
                </a:solidFill>
              </a:rPr>
              <a:t>Functional </a:t>
            </a:r>
            <a:r>
              <a:rPr lang="en-US" dirty="0" smtClean="0">
                <a:solidFill>
                  <a:srgbClr val="000000"/>
                </a:solidFill>
              </a:rPr>
              <a:t>Reach </a:t>
            </a:r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est</a:t>
            </a:r>
            <a:r>
              <a:rPr lang="en-US" dirty="0" smtClean="0">
                <a:solidFill>
                  <a:srgbClr val="000000"/>
                </a:solidFill>
              </a:rPr>
              <a:t>, BBS, 5 </a:t>
            </a:r>
            <a:r>
              <a:rPr lang="en-US" dirty="0">
                <a:solidFill>
                  <a:srgbClr val="000000"/>
                </a:solidFill>
              </a:rPr>
              <a:t>min walk </a:t>
            </a:r>
            <a:r>
              <a:rPr lang="en-US" dirty="0" smtClean="0">
                <a:solidFill>
                  <a:srgbClr val="000000"/>
                </a:solidFill>
              </a:rPr>
              <a:t>test, TUG</a:t>
            </a:r>
            <a:r>
              <a:rPr lang="en-US" dirty="0">
                <a:solidFill>
                  <a:srgbClr val="000000"/>
                </a:solidFill>
              </a:rPr>
              <a:t> </a:t>
            </a:r>
            <a:r>
              <a:rPr lang="en-US" dirty="0" smtClean="0">
                <a:solidFill>
                  <a:srgbClr val="000000"/>
                </a:solidFill>
              </a:rPr>
              <a:t>,UPDRS) </a:t>
            </a:r>
            <a:r>
              <a:rPr lang="en-US" dirty="0">
                <a:solidFill>
                  <a:srgbClr val="000000"/>
                </a:solidFill>
              </a:rPr>
              <a:t>measured at baseline, after 4 weeks, and 17 day follow-up assessed at off dose for subjects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AT group improved in </a:t>
            </a:r>
            <a:r>
              <a:rPr lang="en-US" dirty="0">
                <a:solidFill>
                  <a:srgbClr val="000000"/>
                </a:solidFill>
              </a:rPr>
              <a:t>BBS </a:t>
            </a:r>
            <a:r>
              <a:rPr lang="en-US" dirty="0" smtClean="0">
                <a:solidFill>
                  <a:srgbClr val="000000"/>
                </a:solidFill>
              </a:rPr>
              <a:t>approximately </a:t>
            </a:r>
            <a:r>
              <a:rPr lang="en-US" dirty="0">
                <a:solidFill>
                  <a:srgbClr val="000000"/>
                </a:solidFill>
              </a:rPr>
              <a:t>3 </a:t>
            </a:r>
            <a:r>
              <a:rPr lang="en-US" dirty="0" smtClean="0">
                <a:solidFill>
                  <a:srgbClr val="000000"/>
                </a:solidFill>
              </a:rPr>
              <a:t>points</a:t>
            </a:r>
            <a:r>
              <a:rPr lang="en-US" dirty="0">
                <a:solidFill>
                  <a:srgbClr val="000000"/>
                </a:solidFill>
              </a:rPr>
              <a:t> </a:t>
            </a:r>
            <a:r>
              <a:rPr lang="en-US" dirty="0" smtClean="0">
                <a:solidFill>
                  <a:srgbClr val="000000"/>
                </a:solidFill>
              </a:rPr>
              <a:t>more than the land based group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AT group showed 5 points more improvement </a:t>
            </a:r>
            <a:r>
              <a:rPr lang="en-US" dirty="0">
                <a:solidFill>
                  <a:srgbClr val="000000"/>
                </a:solidFill>
              </a:rPr>
              <a:t>in Unified Parkinson’s Disease Rating </a:t>
            </a:r>
            <a:r>
              <a:rPr lang="en-US" dirty="0" smtClean="0">
                <a:solidFill>
                  <a:srgbClr val="000000"/>
                </a:solidFill>
              </a:rPr>
              <a:t>Scale at follow</a:t>
            </a:r>
            <a:r>
              <a:rPr lang="en-US" dirty="0" smtClean="0">
                <a:solidFill>
                  <a:srgbClr val="000000"/>
                </a:solidFill>
              </a:rPr>
              <a:t>-up than </a:t>
            </a:r>
            <a:r>
              <a:rPr lang="en-US" dirty="0" smtClean="0">
                <a:solidFill>
                  <a:srgbClr val="000000"/>
                </a:solidFill>
              </a:rPr>
              <a:t>the control </a:t>
            </a:r>
            <a:r>
              <a:rPr lang="en-US" dirty="0">
                <a:solidFill>
                  <a:srgbClr val="000000"/>
                </a:solidFill>
              </a:rPr>
              <a:t>group </a:t>
            </a:r>
          </a:p>
          <a:p>
            <a:r>
              <a:rPr lang="en-US" dirty="0">
                <a:solidFill>
                  <a:srgbClr val="000000"/>
                </a:solidFill>
              </a:rPr>
              <a:t>O</a:t>
            </a:r>
            <a:r>
              <a:rPr lang="en-US" dirty="0" smtClean="0">
                <a:solidFill>
                  <a:srgbClr val="000000"/>
                </a:solidFill>
              </a:rPr>
              <a:t>ther </a:t>
            </a:r>
            <a:r>
              <a:rPr lang="en-US" dirty="0">
                <a:solidFill>
                  <a:srgbClr val="000000"/>
                </a:solidFill>
              </a:rPr>
              <a:t>variables measured did not reach significance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801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>
                <a:solidFill>
                  <a:srgbClr val="2C7C9F"/>
                </a:solidFill>
              </a:rPr>
              <a:t>Learning objectives</a:t>
            </a:r>
            <a:r>
              <a:rPr lang="en-US" sz="2400" b="1" dirty="0" smtClean="0">
                <a:solidFill>
                  <a:srgbClr val="2C7C9F"/>
                </a:solidFill>
              </a:rPr>
              <a:t>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solidFill>
                  <a:srgbClr val="000000"/>
                </a:solidFill>
              </a:rPr>
              <a:t>To </a:t>
            </a:r>
            <a:r>
              <a:rPr lang="en-US" dirty="0" smtClean="0">
                <a:solidFill>
                  <a:srgbClr val="000000"/>
                </a:solidFill>
              </a:rPr>
              <a:t>identify </a:t>
            </a:r>
            <a:r>
              <a:rPr lang="en-US" dirty="0">
                <a:solidFill>
                  <a:srgbClr val="000000"/>
                </a:solidFill>
              </a:rPr>
              <a:t>specific qualities of water such as buoyancy and how they are used in therapy </a:t>
            </a:r>
          </a:p>
          <a:p>
            <a:pPr lvl="0"/>
            <a:r>
              <a:rPr lang="en-US" dirty="0">
                <a:solidFill>
                  <a:srgbClr val="000000"/>
                </a:solidFill>
              </a:rPr>
              <a:t>To understand </a:t>
            </a:r>
            <a:r>
              <a:rPr lang="en-US" dirty="0" smtClean="0">
                <a:solidFill>
                  <a:srgbClr val="000000"/>
                </a:solidFill>
              </a:rPr>
              <a:t>when and how </a:t>
            </a:r>
            <a:r>
              <a:rPr lang="en-US" dirty="0">
                <a:solidFill>
                  <a:srgbClr val="000000"/>
                </a:solidFill>
              </a:rPr>
              <a:t>water can be appropriate in treating patients with neurological disease</a:t>
            </a:r>
          </a:p>
          <a:p>
            <a:pPr lvl="0"/>
            <a:r>
              <a:rPr lang="en-US" dirty="0">
                <a:solidFill>
                  <a:srgbClr val="000000"/>
                </a:solidFill>
              </a:rPr>
              <a:t>To understand indications for aquatic therapy and how to work with temperature sensitivity with patients </a:t>
            </a:r>
          </a:p>
          <a:p>
            <a:pPr lvl="0"/>
            <a:r>
              <a:rPr lang="en-US" dirty="0">
                <a:solidFill>
                  <a:srgbClr val="000000"/>
                </a:solidFill>
              </a:rPr>
              <a:t>To understand contraindications for AT</a:t>
            </a:r>
          </a:p>
          <a:p>
            <a:pPr lvl="0"/>
            <a:r>
              <a:rPr lang="en-US" dirty="0">
                <a:solidFill>
                  <a:srgbClr val="000000"/>
                </a:solidFill>
              </a:rPr>
              <a:t>To review the evidence </a:t>
            </a:r>
            <a:r>
              <a:rPr lang="en-US" dirty="0" smtClean="0">
                <a:solidFill>
                  <a:srgbClr val="000000"/>
                </a:solidFill>
              </a:rPr>
              <a:t>of benefits of AT for patients with neurological conditions</a:t>
            </a:r>
            <a:endParaRPr lang="en-US" dirty="0">
              <a:solidFill>
                <a:srgbClr val="000000"/>
              </a:solidFill>
            </a:endParaRPr>
          </a:p>
          <a:p>
            <a:pPr lvl="0"/>
            <a:r>
              <a:rPr lang="en-US" dirty="0">
                <a:solidFill>
                  <a:srgbClr val="000000"/>
                </a:solidFill>
              </a:rPr>
              <a:t>To </a:t>
            </a:r>
            <a:r>
              <a:rPr lang="en-US" dirty="0" smtClean="0">
                <a:solidFill>
                  <a:srgbClr val="000000"/>
                </a:solidFill>
              </a:rPr>
              <a:t>review examples </a:t>
            </a:r>
            <a:r>
              <a:rPr lang="en-US" dirty="0">
                <a:solidFill>
                  <a:srgbClr val="000000"/>
                </a:solidFill>
              </a:rPr>
              <a:t>aquatic exercises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83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/>
              <a:t>Studies </a:t>
            </a:r>
            <a:r>
              <a:rPr lang="en-US" sz="2400" b="1" dirty="0" smtClean="0"/>
              <a:t>Supporting </a:t>
            </a:r>
            <a:r>
              <a:rPr lang="en-US" sz="2400" b="1" dirty="0"/>
              <a:t>the </a:t>
            </a:r>
            <a:r>
              <a:rPr lang="en-US" sz="2400" b="1" dirty="0" smtClean="0"/>
              <a:t>Use </a:t>
            </a:r>
            <a:r>
              <a:rPr lang="en-US" sz="2400" b="1" dirty="0"/>
              <a:t>of AT with </a:t>
            </a:r>
            <a:r>
              <a:rPr lang="en-US" sz="2400" b="1" dirty="0" smtClean="0"/>
              <a:t>Stroke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335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00000"/>
                </a:solidFill>
              </a:rPr>
              <a:t>Zhang el al</a:t>
            </a:r>
            <a:r>
              <a:rPr lang="en-US" baseline="30000" dirty="0">
                <a:solidFill>
                  <a:srgbClr val="000000"/>
                </a:solidFill>
              </a:rPr>
              <a:t>18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RCT of </a:t>
            </a:r>
            <a:r>
              <a:rPr lang="en-US" dirty="0">
                <a:solidFill>
                  <a:srgbClr val="000000"/>
                </a:solidFill>
              </a:rPr>
              <a:t>36 subjects with sub-acute </a:t>
            </a:r>
            <a:r>
              <a:rPr lang="en-US" dirty="0" smtClean="0">
                <a:solidFill>
                  <a:srgbClr val="000000"/>
                </a:solidFill>
              </a:rPr>
              <a:t>CVA: mean age</a:t>
            </a:r>
            <a:r>
              <a:rPr lang="en-US" dirty="0">
                <a:solidFill>
                  <a:srgbClr val="000000"/>
                </a:solidFill>
              </a:rPr>
              <a:t> 56.3 +/- </a:t>
            </a:r>
            <a:r>
              <a:rPr lang="en-US" dirty="0" smtClean="0">
                <a:solidFill>
                  <a:srgbClr val="000000"/>
                </a:solidFill>
              </a:rPr>
              <a:t>8.18 </a:t>
            </a:r>
            <a:r>
              <a:rPr lang="en-US" dirty="0" smtClean="0">
                <a:solidFill>
                  <a:srgbClr val="000000"/>
                </a:solidFill>
              </a:rPr>
              <a:t>years, 50</a:t>
            </a:r>
            <a:r>
              <a:rPr lang="en-US" dirty="0">
                <a:solidFill>
                  <a:srgbClr val="000000"/>
                </a:solidFill>
              </a:rPr>
              <a:t>% </a:t>
            </a:r>
            <a:r>
              <a:rPr lang="en-US" dirty="0" smtClean="0">
                <a:solidFill>
                  <a:srgbClr val="000000"/>
                </a:solidFill>
              </a:rPr>
              <a:t>male, average time </a:t>
            </a:r>
            <a:r>
              <a:rPr lang="en-US" dirty="0">
                <a:solidFill>
                  <a:srgbClr val="000000"/>
                </a:solidFill>
              </a:rPr>
              <a:t>since stroke .</a:t>
            </a:r>
            <a:r>
              <a:rPr lang="en-US" dirty="0" smtClean="0">
                <a:solidFill>
                  <a:srgbClr val="000000"/>
                </a:solidFill>
              </a:rPr>
              <a:t>34 </a:t>
            </a:r>
            <a:r>
              <a:rPr lang="en-US" dirty="0">
                <a:solidFill>
                  <a:srgbClr val="000000"/>
                </a:solidFill>
              </a:rPr>
              <a:t>+/- .07 years	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Evaluated the effect of aquatic exercise on muscle strength </a:t>
            </a:r>
            <a:r>
              <a:rPr lang="en-US" dirty="0" smtClean="0">
                <a:solidFill>
                  <a:srgbClr val="000000"/>
                </a:solidFill>
              </a:rPr>
              <a:t>on a paretic </a:t>
            </a:r>
            <a:r>
              <a:rPr lang="en-US" dirty="0">
                <a:solidFill>
                  <a:srgbClr val="000000"/>
                </a:solidFill>
              </a:rPr>
              <a:t>lower </a:t>
            </a:r>
            <a:r>
              <a:rPr lang="en-US" dirty="0" smtClean="0">
                <a:solidFill>
                  <a:srgbClr val="000000"/>
                </a:solidFill>
              </a:rPr>
              <a:t>limb: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AT group: 40 min, 5x week for 8 weeks  </a:t>
            </a:r>
          </a:p>
          <a:p>
            <a:r>
              <a:rPr lang="en-US" dirty="0">
                <a:solidFill>
                  <a:srgbClr val="000000"/>
                </a:solidFill>
              </a:rPr>
              <a:t>Control: 40 min of land based physical therapy 5x week for 8 weeks</a:t>
            </a:r>
          </a:p>
          <a:p>
            <a:r>
              <a:rPr lang="en-US" dirty="0">
                <a:solidFill>
                  <a:srgbClr val="000000"/>
                </a:solidFill>
              </a:rPr>
              <a:t>Interventions in both groups included treadmill walking, and resistance exercise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Findings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u="sng" dirty="0">
                <a:solidFill>
                  <a:srgbClr val="000000"/>
                </a:solidFill>
              </a:rPr>
              <a:t>Zhang el al</a:t>
            </a:r>
            <a:r>
              <a:rPr lang="en-US" baseline="30000" dirty="0">
                <a:solidFill>
                  <a:srgbClr val="000000"/>
                </a:solidFill>
              </a:rPr>
              <a:t>18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Found that AT improved muscular strength of the paretic limb and improved muscle co-contraction compared to the control group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00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/>
              <a:t>Studies </a:t>
            </a:r>
            <a:r>
              <a:rPr lang="en-US" sz="2400" b="1" dirty="0" smtClean="0"/>
              <a:t>Supporting the Use </a:t>
            </a:r>
            <a:r>
              <a:rPr lang="en-US" sz="2400" b="1" dirty="0"/>
              <a:t>of AT with </a:t>
            </a:r>
            <a:r>
              <a:rPr lang="en-US" sz="2400" b="1" dirty="0"/>
              <a:t>S</a:t>
            </a:r>
            <a:r>
              <a:rPr lang="en-US" sz="2400" b="1" dirty="0" smtClean="0"/>
              <a:t>troke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000000"/>
                </a:solidFill>
              </a:rPr>
              <a:t>Chan 2017:</a:t>
            </a:r>
            <a:r>
              <a:rPr lang="en-US" u="sng" baseline="30000" dirty="0" smtClean="0">
                <a:solidFill>
                  <a:srgbClr val="000000"/>
                </a:solidFill>
              </a:rPr>
              <a:t>20</a:t>
            </a:r>
            <a:r>
              <a:rPr lang="en-US" dirty="0" smtClean="0">
                <a:solidFill>
                  <a:srgbClr val="000000"/>
                </a:solidFill>
              </a:rPr>
              <a:t> RCT of 32 </a:t>
            </a:r>
            <a:r>
              <a:rPr lang="en-US" dirty="0">
                <a:solidFill>
                  <a:srgbClr val="000000"/>
                </a:solidFill>
              </a:rPr>
              <a:t>subjects with sub-acute </a:t>
            </a:r>
            <a:r>
              <a:rPr lang="en-US" dirty="0" smtClean="0">
                <a:solidFill>
                  <a:srgbClr val="000000"/>
                </a:solidFill>
              </a:rPr>
              <a:t>stroke: mean age </a:t>
            </a:r>
            <a:r>
              <a:rPr lang="en-US" dirty="0" smtClean="0">
                <a:solidFill>
                  <a:srgbClr val="000000"/>
                </a:solidFill>
              </a:rPr>
              <a:t>66</a:t>
            </a:r>
            <a:r>
              <a:rPr lang="en-US" dirty="0">
                <a:solidFill>
                  <a:srgbClr val="000000"/>
                </a:solidFill>
              </a:rPr>
              <a:t> +/- 10 </a:t>
            </a:r>
            <a:r>
              <a:rPr lang="en-US" dirty="0" smtClean="0">
                <a:solidFill>
                  <a:srgbClr val="000000"/>
                </a:solidFill>
              </a:rPr>
              <a:t>years, 77</a:t>
            </a:r>
            <a:r>
              <a:rPr lang="en-US" dirty="0">
                <a:solidFill>
                  <a:srgbClr val="000000"/>
                </a:solidFill>
              </a:rPr>
              <a:t>% men </a:t>
            </a:r>
            <a:r>
              <a:rPr lang="en-US" dirty="0" smtClean="0">
                <a:solidFill>
                  <a:srgbClr val="000000"/>
                </a:solidFill>
              </a:rPr>
              <a:t>and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avg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96 days since stroke </a:t>
            </a:r>
            <a:r>
              <a:rPr lang="en-US" dirty="0" smtClean="0">
                <a:solidFill>
                  <a:srgbClr val="000000"/>
                </a:solidFill>
              </a:rPr>
              <a:t>(SD </a:t>
            </a:r>
            <a:r>
              <a:rPr lang="en-US" dirty="0">
                <a:solidFill>
                  <a:srgbClr val="000000"/>
                </a:solidFill>
              </a:rPr>
              <a:t>27 </a:t>
            </a:r>
            <a:r>
              <a:rPr lang="en-US" dirty="0" smtClean="0">
                <a:solidFill>
                  <a:srgbClr val="000000"/>
                </a:solidFill>
              </a:rPr>
              <a:t>days)</a:t>
            </a:r>
            <a:r>
              <a:rPr lang="en-US" dirty="0">
                <a:solidFill>
                  <a:srgbClr val="000000"/>
                </a:solidFill>
              </a:rPr>
              <a:t> 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Examined </a:t>
            </a:r>
            <a:r>
              <a:rPr lang="en-US" dirty="0">
                <a:solidFill>
                  <a:srgbClr val="000000"/>
                </a:solidFill>
              </a:rPr>
              <a:t>the effect of water and land based exercises on balance compared to </a:t>
            </a:r>
            <a:r>
              <a:rPr lang="en-US" dirty="0" smtClean="0">
                <a:solidFill>
                  <a:srgbClr val="000000"/>
                </a:solidFill>
              </a:rPr>
              <a:t>only land </a:t>
            </a:r>
            <a:r>
              <a:rPr lang="en-US" dirty="0">
                <a:solidFill>
                  <a:srgbClr val="000000"/>
                </a:solidFill>
              </a:rPr>
              <a:t>based exercises </a:t>
            </a:r>
            <a:r>
              <a:rPr lang="en-US" dirty="0" smtClean="0">
                <a:solidFill>
                  <a:srgbClr val="000000"/>
                </a:solidFill>
              </a:rPr>
              <a:t>in </a:t>
            </a:r>
            <a:r>
              <a:rPr lang="en-US" dirty="0" smtClean="0">
                <a:solidFill>
                  <a:srgbClr val="000000"/>
                </a:solidFill>
              </a:rPr>
              <a:t>subjects </a:t>
            </a:r>
            <a:r>
              <a:rPr lang="en-US" dirty="0">
                <a:solidFill>
                  <a:srgbClr val="000000"/>
                </a:solidFill>
              </a:rPr>
              <a:t>with sub-acute stroke</a:t>
            </a:r>
          </a:p>
          <a:p>
            <a:r>
              <a:rPr lang="en-US" dirty="0">
                <a:solidFill>
                  <a:srgbClr val="000000"/>
                </a:solidFill>
              </a:rPr>
              <a:t>Interventions for both groups were 60 min 2x/week for six weeks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Experimental: land+ water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30 min land/ 30 min water)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Control: </a:t>
            </a:r>
            <a:r>
              <a:rPr lang="en-US" dirty="0" smtClean="0">
                <a:solidFill>
                  <a:srgbClr val="000000"/>
                </a:solidFill>
              </a:rPr>
              <a:t>land </a:t>
            </a:r>
            <a:r>
              <a:rPr lang="en-US" dirty="0">
                <a:solidFill>
                  <a:srgbClr val="000000"/>
                </a:solidFill>
              </a:rPr>
              <a:t>only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653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/>
              <a:t>Studies </a:t>
            </a:r>
            <a:r>
              <a:rPr lang="en-US" sz="2400" b="1" dirty="0" smtClean="0"/>
              <a:t>Supporting </a:t>
            </a:r>
            <a:r>
              <a:rPr lang="en-US" sz="2400" b="1" dirty="0"/>
              <a:t>the </a:t>
            </a:r>
            <a:r>
              <a:rPr lang="en-US" sz="2400" b="1" dirty="0" smtClean="0"/>
              <a:t>Use </a:t>
            </a:r>
            <a:r>
              <a:rPr lang="en-US" sz="2400" b="1" dirty="0"/>
              <a:t>of AT with </a:t>
            </a:r>
            <a:r>
              <a:rPr lang="en-US" sz="2400" b="1" dirty="0" smtClean="0"/>
              <a:t>Stroke</a:t>
            </a:r>
            <a:r>
              <a:rPr lang="en-US" sz="24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Findings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u="sng" dirty="0">
                <a:solidFill>
                  <a:srgbClr val="000000"/>
                </a:solidFill>
              </a:rPr>
              <a:t>Chan 2017</a:t>
            </a:r>
            <a:r>
              <a:rPr lang="en-US" baseline="30000" dirty="0">
                <a:solidFill>
                  <a:srgbClr val="000000"/>
                </a:solidFill>
              </a:rPr>
              <a:t>20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Measured at baseline and at 6 weeks. </a:t>
            </a:r>
          </a:p>
          <a:p>
            <a:r>
              <a:rPr lang="en-US" dirty="0">
                <a:solidFill>
                  <a:srgbClr val="000000"/>
                </a:solidFill>
              </a:rPr>
              <a:t>Pooled index analysis </a:t>
            </a:r>
            <a:r>
              <a:rPr lang="en-US" dirty="0" smtClean="0">
                <a:solidFill>
                  <a:srgbClr val="000000"/>
                </a:solidFill>
              </a:rPr>
              <a:t>found that a greater </a:t>
            </a:r>
            <a:r>
              <a:rPr lang="en-US" dirty="0">
                <a:solidFill>
                  <a:srgbClr val="000000"/>
                </a:solidFill>
              </a:rPr>
              <a:t>number of subjects improved their balance in the AT group than the </a:t>
            </a:r>
            <a:r>
              <a:rPr lang="en-US" dirty="0" smtClean="0">
                <a:solidFill>
                  <a:srgbClr val="000000"/>
                </a:solidFill>
              </a:rPr>
              <a:t>control </a:t>
            </a:r>
            <a:r>
              <a:rPr lang="en-US" dirty="0">
                <a:solidFill>
                  <a:srgbClr val="000000"/>
                </a:solidFill>
              </a:rPr>
              <a:t>group </a:t>
            </a:r>
          </a:p>
          <a:p>
            <a:r>
              <a:rPr lang="en-US" dirty="0">
                <a:solidFill>
                  <a:srgbClr val="000000"/>
                </a:solidFill>
              </a:rPr>
              <a:t>May have had clinically significant gains</a:t>
            </a:r>
          </a:p>
          <a:p>
            <a:r>
              <a:rPr lang="en-US" dirty="0">
                <a:solidFill>
                  <a:srgbClr val="000000"/>
                </a:solidFill>
              </a:rPr>
              <a:t>Did not have statistically significant gains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716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 smtClean="0"/>
              <a:t>Case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“Sam” a 45 </a:t>
            </a:r>
            <a:r>
              <a:rPr lang="en-US" dirty="0" err="1" smtClean="0">
                <a:solidFill>
                  <a:srgbClr val="000000"/>
                </a:solidFill>
              </a:rPr>
              <a:t>y.o</a:t>
            </a:r>
            <a:r>
              <a:rPr lang="en-US" dirty="0" smtClean="0">
                <a:solidFill>
                  <a:srgbClr val="000000"/>
                </a:solidFill>
              </a:rPr>
              <a:t>. man with moderate RRMS (10 years since diagnosis)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Uses power wheel chair for mobility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Mod assist from chair to w/c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c/o: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Bilateral LE swelling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Spasticity in PF muscles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Postural instability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Weakness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Leg cramps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885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624" y="107576"/>
            <a:ext cx="8320927" cy="1336956"/>
          </a:xfrm>
        </p:spPr>
        <p:txBody>
          <a:bodyPr/>
          <a:lstStyle/>
          <a:p>
            <a:pPr algn="l"/>
            <a:r>
              <a:rPr lang="en-US" sz="2400" b="1" dirty="0" smtClean="0"/>
              <a:t>Interventions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24" y="1444532"/>
            <a:ext cx="4808813" cy="517662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5 sessions of aquatic therapy 1x/ week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Exercises: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Water walking- pushing water w/c for support</a:t>
            </a:r>
            <a:r>
              <a:rPr lang="en-US" dirty="0" smtClean="0">
                <a:solidFill>
                  <a:srgbClr val="000000"/>
                </a:solidFill>
              </a:rPr>
              <a:t>-active movement to </a:t>
            </a:r>
            <a:r>
              <a:rPr lang="en-US" dirty="0" smtClean="0">
                <a:solidFill>
                  <a:srgbClr val="000000"/>
                </a:solidFill>
              </a:rPr>
              <a:t>increase strength and warm up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Stretching in water: gastrocnemius, hamstrings </a:t>
            </a:r>
          </a:p>
          <a:p>
            <a:r>
              <a:rPr lang="en-US" dirty="0">
                <a:solidFill>
                  <a:srgbClr val="000000"/>
                </a:solidFill>
              </a:rPr>
              <a:t>Wall pushes with assistance for LE power </a:t>
            </a:r>
            <a:r>
              <a:rPr lang="en-US" dirty="0" smtClean="0">
                <a:solidFill>
                  <a:srgbClr val="000000"/>
                </a:solidFill>
              </a:rPr>
              <a:t>( patient was horizontal)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Water arm bells- horizontal add/</a:t>
            </a:r>
            <a:r>
              <a:rPr lang="en-US" dirty="0" err="1" smtClean="0">
                <a:solidFill>
                  <a:srgbClr val="000000"/>
                </a:solidFill>
              </a:rPr>
              <a:t>abd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</a:p>
          <a:p>
            <a:r>
              <a:rPr lang="en-US" dirty="0">
                <a:solidFill>
                  <a:srgbClr val="000000"/>
                </a:solidFill>
              </a:rPr>
              <a:t>B</a:t>
            </a:r>
            <a:r>
              <a:rPr lang="en-US" dirty="0" smtClean="0">
                <a:solidFill>
                  <a:srgbClr val="000000"/>
                </a:solidFill>
              </a:rPr>
              <a:t>icep curls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Standing with noodle </a:t>
            </a:r>
            <a:r>
              <a:rPr lang="en-US" dirty="0" smtClean="0">
                <a:solidFill>
                  <a:srgbClr val="000000"/>
                </a:solidFill>
              </a:rPr>
              <a:t>close </a:t>
            </a:r>
            <a:r>
              <a:rPr lang="en-US" dirty="0">
                <a:solidFill>
                  <a:srgbClr val="000000"/>
                </a:solidFill>
              </a:rPr>
              <a:t>to the wall to encourage even </a:t>
            </a:r>
            <a:r>
              <a:rPr lang="en-US" dirty="0" smtClean="0">
                <a:solidFill>
                  <a:srgbClr val="000000"/>
                </a:solidFill>
              </a:rPr>
              <a:t>weight-bearing </a:t>
            </a:r>
            <a:r>
              <a:rPr lang="en-US" dirty="0">
                <a:solidFill>
                  <a:srgbClr val="000000"/>
                </a:solidFill>
              </a:rPr>
              <a:t>and balance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mage result for holding noodle in fron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438" y="2113279"/>
            <a:ext cx="2997200" cy="38303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573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 smtClean="0"/>
              <a:t>Outcomes</a:t>
            </a:r>
            <a:r>
              <a:rPr lang="en-US" sz="3600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Reduced </a:t>
            </a:r>
            <a:r>
              <a:rPr lang="en-US" dirty="0" smtClean="0">
                <a:solidFill>
                  <a:srgbClr val="000000"/>
                </a:solidFill>
              </a:rPr>
              <a:t>swelling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Patient reported less </a:t>
            </a:r>
            <a:r>
              <a:rPr lang="en-US" dirty="0">
                <a:solidFill>
                  <a:srgbClr val="000000"/>
                </a:solidFill>
              </a:rPr>
              <a:t>spasticity</a:t>
            </a:r>
          </a:p>
          <a:p>
            <a:r>
              <a:rPr lang="en-US" dirty="0">
                <a:solidFill>
                  <a:srgbClr val="000000"/>
                </a:solidFill>
              </a:rPr>
              <a:t>Progressed to </a:t>
            </a:r>
            <a:r>
              <a:rPr lang="en-US" dirty="0" smtClean="0">
                <a:solidFill>
                  <a:srgbClr val="000000"/>
                </a:solidFill>
              </a:rPr>
              <a:t>min/mod </a:t>
            </a:r>
            <a:r>
              <a:rPr lang="en-US" dirty="0">
                <a:solidFill>
                  <a:srgbClr val="000000"/>
                </a:solidFill>
              </a:rPr>
              <a:t>assist </a:t>
            </a:r>
            <a:r>
              <a:rPr lang="en-US" dirty="0" smtClean="0">
                <a:solidFill>
                  <a:srgbClr val="000000"/>
                </a:solidFill>
              </a:rPr>
              <a:t>from chair </a:t>
            </a:r>
            <a:r>
              <a:rPr lang="en-US" dirty="0">
                <a:solidFill>
                  <a:srgbClr val="000000"/>
                </a:solidFill>
              </a:rPr>
              <a:t>to water w/c </a:t>
            </a:r>
          </a:p>
          <a:p>
            <a:r>
              <a:rPr lang="en-US" dirty="0">
                <a:solidFill>
                  <a:srgbClr val="000000"/>
                </a:solidFill>
              </a:rPr>
              <a:t>Found a type of exercise that he enjoys </a:t>
            </a:r>
          </a:p>
        </p:txBody>
      </p:sp>
    </p:spTree>
    <p:extLst>
      <p:ext uri="{BB962C8B-B14F-4D97-AF65-F5344CB8AC3E}">
        <p14:creationId xmlns:p14="http://schemas.microsoft.com/office/powerpoint/2010/main" val="267633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800" b="1" dirty="0" smtClean="0"/>
              <a:t>Reflection: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Would you refer a patient with a neurological diagnosis to aquatic therapy? Why?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What </a:t>
            </a:r>
            <a:r>
              <a:rPr lang="en-US" dirty="0">
                <a:solidFill>
                  <a:srgbClr val="000000"/>
                </a:solidFill>
              </a:rPr>
              <a:t>are some things that the water has to offer that are different from land?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Questions</a:t>
            </a:r>
            <a:r>
              <a:rPr lang="en-US" dirty="0">
                <a:solidFill>
                  <a:srgbClr val="000000"/>
                </a:solidFill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20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19412"/>
          </a:xfrm>
        </p:spPr>
        <p:txBody>
          <a:bodyPr/>
          <a:lstStyle/>
          <a:p>
            <a:pPr algn="l"/>
            <a:r>
              <a:rPr lang="en-US" sz="2400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26988"/>
            <a:ext cx="8042276" cy="5550011"/>
          </a:xfrm>
        </p:spPr>
        <p:txBody>
          <a:bodyPr>
            <a:normAutofit fontScale="47500" lnSpcReduction="20000"/>
          </a:bodyPr>
          <a:lstStyle/>
          <a:p>
            <a:pPr marL="0" indent="0">
              <a:buClr>
                <a:schemeClr val="tx1"/>
              </a:buClr>
              <a:buNone/>
            </a:pPr>
            <a:endParaRPr lang="en-US" dirty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Hosptial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HH. Rehabilitation After Stroke: Aquatic Therapy Improves Pain, </a:t>
            </a:r>
            <a:r>
              <a:rPr lang="en-US" dirty="0" err="1">
                <a:solidFill>
                  <a:srgbClr val="000000"/>
                </a:solidFill>
              </a:rPr>
              <a:t>Moblity</a:t>
            </a:r>
            <a:r>
              <a:rPr lang="en-US" dirty="0">
                <a:solidFill>
                  <a:srgbClr val="000000"/>
                </a:solidFill>
              </a:rPr>
              <a:t>, and Balance. 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u="sng" dirty="0" smtClean="0">
                <a:solidFill>
                  <a:srgbClr val="000000"/>
                </a:solidFill>
                <a:hlinkClick r:id="rId3"/>
              </a:rPr>
              <a:t>https</a:t>
            </a:r>
            <a:r>
              <a:rPr lang="en-US" u="sng" dirty="0">
                <a:solidFill>
                  <a:srgbClr val="000000"/>
                </a:solidFill>
                <a:hlinkClick r:id="rId3"/>
              </a:rPr>
              <a:t>://www.youtube.com/watch</a:t>
            </a:r>
            <a:r>
              <a:rPr lang="en-US" u="sng" dirty="0" smtClean="0">
                <a:solidFill>
                  <a:srgbClr val="000000"/>
                </a:solidFill>
              </a:rPr>
              <a:t>?</a:t>
            </a:r>
            <a:r>
              <a:rPr lang="en-US" dirty="0" smtClean="0">
                <a:solidFill>
                  <a:srgbClr val="000000"/>
                </a:solidFill>
              </a:rPr>
              <a:t>\v</a:t>
            </a:r>
            <a:r>
              <a:rPr lang="en-US" dirty="0">
                <a:solidFill>
                  <a:srgbClr val="000000"/>
                </a:solidFill>
              </a:rPr>
              <a:t>=fEG5_3VWFOU&amp;index=1&amp;list=PL2VuyKHfWNghNqe7zEhR9opxDzP61EQeg. Accessed March 30, 2017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Torres</a:t>
            </a:r>
            <a:r>
              <a:rPr lang="en-US" dirty="0">
                <a:solidFill>
                  <a:srgbClr val="000000"/>
                </a:solidFill>
              </a:rPr>
              <a:t>-Ronda L, Schelling X. The Properties of Water and Their Applications for Training. </a:t>
            </a:r>
            <a:r>
              <a:rPr lang="en-US" i="1" dirty="0">
                <a:solidFill>
                  <a:srgbClr val="000000"/>
                </a:solidFill>
              </a:rPr>
              <a:t>J Hum </a:t>
            </a:r>
            <a:r>
              <a:rPr lang="en-US" i="1" dirty="0" err="1">
                <a:solidFill>
                  <a:srgbClr val="000000"/>
                </a:solidFill>
              </a:rPr>
              <a:t>Kinet</a:t>
            </a:r>
            <a:r>
              <a:rPr lang="en-US" dirty="0">
                <a:solidFill>
                  <a:srgbClr val="000000"/>
                </a:solidFill>
              </a:rPr>
              <a:t>. </a:t>
            </a:r>
            <a:r>
              <a:rPr lang="en-US" dirty="0" smtClean="0">
                <a:solidFill>
                  <a:srgbClr val="000000"/>
                </a:solidFill>
              </a:rPr>
              <a:t>	2014;44</a:t>
            </a:r>
            <a:r>
              <a:rPr lang="en-US" dirty="0">
                <a:solidFill>
                  <a:srgbClr val="000000"/>
                </a:solidFill>
              </a:rPr>
              <a:t>(December):237-248.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Vargas </a:t>
            </a:r>
            <a:r>
              <a:rPr lang="en-US" dirty="0">
                <a:solidFill>
                  <a:srgbClr val="000000"/>
                </a:solidFill>
              </a:rPr>
              <a:t>LG. </a:t>
            </a:r>
            <a:r>
              <a:rPr lang="en-US" i="1" dirty="0">
                <a:solidFill>
                  <a:srgbClr val="000000"/>
                </a:solidFill>
              </a:rPr>
              <a:t>Aquatic Therapy: Intervention and Applications</a:t>
            </a:r>
            <a:r>
              <a:rPr lang="en-US" dirty="0">
                <a:solidFill>
                  <a:srgbClr val="000000"/>
                </a:solidFill>
              </a:rPr>
              <a:t>.1st ed. </a:t>
            </a:r>
            <a:r>
              <a:rPr lang="en-US" dirty="0" err="1">
                <a:solidFill>
                  <a:srgbClr val="000000"/>
                </a:solidFill>
              </a:rPr>
              <a:t>Ravensdale</a:t>
            </a:r>
            <a:r>
              <a:rPr lang="en-US" dirty="0">
                <a:solidFill>
                  <a:srgbClr val="000000"/>
                </a:solidFill>
              </a:rPr>
              <a:t>: Idyll Arbor, </a:t>
            </a:r>
            <a:r>
              <a:rPr lang="en-US" dirty="0" err="1">
                <a:solidFill>
                  <a:srgbClr val="000000"/>
                </a:solidFill>
              </a:rPr>
              <a:t>Inc</a:t>
            </a:r>
            <a:r>
              <a:rPr lang="en-US" dirty="0">
                <a:solidFill>
                  <a:srgbClr val="000000"/>
                </a:solidFill>
              </a:rPr>
              <a:t>; 2004: 5-12.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Becker </a:t>
            </a:r>
            <a:r>
              <a:rPr lang="en-US" dirty="0">
                <a:solidFill>
                  <a:srgbClr val="000000"/>
                </a:solidFill>
              </a:rPr>
              <a:t>BE. Clinical Review: Current Concepts Aquatic Therapy: Scientific Foundations and Clinical Rehabilitation Applications. </a:t>
            </a:r>
            <a:r>
              <a:rPr lang="en-US" i="1" dirty="0" err="1">
                <a:solidFill>
                  <a:srgbClr val="000000"/>
                </a:solidFill>
              </a:rPr>
              <a:t>Phys</a:t>
            </a:r>
            <a:r>
              <a:rPr lang="en-US" i="1" dirty="0">
                <a:solidFill>
                  <a:srgbClr val="000000"/>
                </a:solidFill>
              </a:rPr>
              <a:t> Med </a:t>
            </a:r>
            <a:r>
              <a:rPr lang="en-US" i="1" dirty="0" err="1">
                <a:solidFill>
                  <a:srgbClr val="000000"/>
                </a:solidFill>
              </a:rPr>
              <a:t>Rehabil</a:t>
            </a:r>
            <a:r>
              <a:rPr lang="en-US" dirty="0">
                <a:solidFill>
                  <a:srgbClr val="000000"/>
                </a:solidFill>
              </a:rPr>
              <a:t>. </a:t>
            </a:r>
            <a:r>
              <a:rPr lang="en-US" dirty="0" smtClean="0">
                <a:solidFill>
                  <a:srgbClr val="000000"/>
                </a:solidFill>
              </a:rPr>
              <a:t>	2009;1</a:t>
            </a:r>
            <a:r>
              <a:rPr lang="en-US" dirty="0">
                <a:solidFill>
                  <a:srgbClr val="000000"/>
                </a:solidFill>
              </a:rPr>
              <a:t>(September):859-872. 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Buoyancy </a:t>
            </a:r>
            <a:r>
              <a:rPr lang="en-US" dirty="0">
                <a:solidFill>
                  <a:srgbClr val="000000"/>
                </a:solidFill>
              </a:rPr>
              <a:t>in water</a:t>
            </a:r>
            <a:r>
              <a:rPr lang="en-US" u="sng" dirty="0">
                <a:solidFill>
                  <a:srgbClr val="000000"/>
                </a:solidFill>
              </a:rPr>
              <a:t>. </a:t>
            </a:r>
            <a:r>
              <a:rPr lang="en-US" dirty="0">
                <a:solidFill>
                  <a:srgbClr val="000000"/>
                </a:solidFill>
                <a:hlinkClick r:id="rId4"/>
              </a:rPr>
              <a:t>http://aqua4balance.com/healing-properties-of-water/buoyancy-in-</a:t>
            </a:r>
            <a:r>
              <a:rPr lang="en-US" dirty="0" err="1" smtClean="0">
                <a:solidFill>
                  <a:srgbClr val="000000"/>
                </a:solidFill>
                <a:hlinkClick r:id="rId4"/>
              </a:rPr>
              <a:t>water</a:t>
            </a:r>
            <a:r>
              <a:rPr lang="en-US" u="sng" dirty="0" err="1" smtClean="0">
                <a:solidFill>
                  <a:srgbClr val="000000"/>
                </a:solidFill>
              </a:rPr>
              <a:t>.htm</a:t>
            </a:r>
            <a:r>
              <a:rPr lang="en-US" dirty="0" err="1" smtClean="0">
                <a:solidFill>
                  <a:srgbClr val="000000"/>
                </a:solidFill>
              </a:rPr>
              <a:t>l</a:t>
            </a:r>
            <a:r>
              <a:rPr lang="en-US" dirty="0">
                <a:solidFill>
                  <a:srgbClr val="000000"/>
                </a:solidFill>
              </a:rPr>
              <a:t>. Accessed April 2, 2017.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Spa </a:t>
            </a:r>
            <a:r>
              <a:rPr lang="en-US" dirty="0">
                <a:solidFill>
                  <a:srgbClr val="000000"/>
                </a:solidFill>
              </a:rPr>
              <a:t>HS. Physical therapy. http://www.h2xrx.com/</a:t>
            </a:r>
            <a:r>
              <a:rPr lang="en-US" dirty="0" err="1">
                <a:solidFill>
                  <a:srgbClr val="000000"/>
                </a:solidFill>
              </a:rPr>
              <a:t>physical_therapy.php</a:t>
            </a:r>
            <a:r>
              <a:rPr lang="en-US" dirty="0">
                <a:solidFill>
                  <a:srgbClr val="000000"/>
                </a:solidFill>
              </a:rPr>
              <a:t>. Accessed April 8, 2017.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Howell </a:t>
            </a:r>
            <a:r>
              <a:rPr lang="en-US" dirty="0">
                <a:solidFill>
                  <a:srgbClr val="000000"/>
                </a:solidFill>
              </a:rPr>
              <a:t>D, </a:t>
            </a:r>
            <a:r>
              <a:rPr lang="en-US" dirty="0" err="1">
                <a:solidFill>
                  <a:srgbClr val="000000"/>
                </a:solidFill>
              </a:rPr>
              <a:t>Ramage</a:t>
            </a:r>
            <a:r>
              <a:rPr lang="en-US" dirty="0">
                <a:solidFill>
                  <a:srgbClr val="000000"/>
                </a:solidFill>
              </a:rPr>
              <a:t> E. Australian Guidelines for Aquatic Physiotherapists Working in and/or Managing Hydrotherapy Pools.</a:t>
            </a:r>
            <a:r>
              <a:rPr lang="en-US" i="1" dirty="0">
                <a:solidFill>
                  <a:srgbClr val="000000"/>
                </a:solidFill>
              </a:rPr>
              <a:t> Austrian Physiotherapy </a:t>
            </a:r>
            <a:r>
              <a:rPr lang="en-US" i="1" dirty="0" smtClean="0">
                <a:solidFill>
                  <a:srgbClr val="000000"/>
                </a:solidFill>
              </a:rPr>
              <a:t>	Association</a:t>
            </a:r>
            <a:r>
              <a:rPr lang="en-US" i="1" dirty="0">
                <a:solidFill>
                  <a:srgbClr val="000000"/>
                </a:solidFill>
              </a:rPr>
              <a:t>.</a:t>
            </a:r>
            <a:r>
              <a:rPr lang="en-US" dirty="0">
                <a:solidFill>
                  <a:srgbClr val="000000"/>
                </a:solidFill>
              </a:rPr>
              <a:t> Hawthorn; 2015: 56-78.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Physiopedia.com</a:t>
            </a:r>
            <a:r>
              <a:rPr lang="en-US" dirty="0">
                <a:solidFill>
                  <a:srgbClr val="000000"/>
                </a:solidFill>
              </a:rPr>
              <a:t>. </a:t>
            </a:r>
            <a:r>
              <a:rPr lang="en-US" dirty="0" err="1">
                <a:solidFill>
                  <a:srgbClr val="000000"/>
                </a:solidFill>
              </a:rPr>
              <a:t>Aquatherapy</a:t>
            </a:r>
            <a:r>
              <a:rPr lang="en-US" dirty="0">
                <a:solidFill>
                  <a:srgbClr val="000000"/>
                </a:solidFill>
              </a:rPr>
              <a:t>. http://</a:t>
            </a:r>
            <a:r>
              <a:rPr lang="en-US" dirty="0" err="1">
                <a:solidFill>
                  <a:srgbClr val="000000"/>
                </a:solidFill>
              </a:rPr>
              <a:t>www.physio-pedia.com</a:t>
            </a:r>
            <a:r>
              <a:rPr lang="en-US" dirty="0">
                <a:solidFill>
                  <a:srgbClr val="000000"/>
                </a:solidFill>
              </a:rPr>
              <a:t>/Aquatherapy#cite_note-Meeusen_et_al.-3. Accessed April 1, 2017.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Aquaticnet.com</a:t>
            </a:r>
            <a:r>
              <a:rPr lang="en-US" dirty="0">
                <a:solidFill>
                  <a:srgbClr val="000000"/>
                </a:solidFill>
              </a:rPr>
              <a:t>. Article - How to define aquatic specially techniques. http://</a:t>
            </a:r>
            <a:r>
              <a:rPr lang="en-US" dirty="0" err="1">
                <a:solidFill>
                  <a:srgbClr val="000000"/>
                </a:solidFill>
              </a:rPr>
              <a:t>www.aquaticnet.com</a:t>
            </a:r>
            <a:r>
              <a:rPr lang="en-US" dirty="0">
                <a:solidFill>
                  <a:srgbClr val="000000"/>
                </a:solidFill>
              </a:rPr>
              <a:t>/Article - How to define aquatic specially 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 err="1" smtClean="0">
                <a:solidFill>
                  <a:srgbClr val="000000"/>
                </a:solidFill>
              </a:rPr>
              <a:t>techniques.htm</a:t>
            </a:r>
            <a:r>
              <a:rPr lang="en-US" dirty="0">
                <a:solidFill>
                  <a:srgbClr val="000000"/>
                </a:solidFill>
              </a:rPr>
              <a:t>. Accessed January 12, 2017.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Meno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J. Deep Water Lower Extremity D1 Pattern. </a:t>
            </a:r>
            <a:r>
              <a:rPr lang="en-US" dirty="0">
                <a:solidFill>
                  <a:srgbClr val="000000"/>
                </a:solidFill>
                <a:hlinkClick r:id="rId3"/>
              </a:rPr>
              <a:t>https://www.youtube.com/</a:t>
            </a:r>
            <a:r>
              <a:rPr lang="en-US" dirty="0" err="1">
                <a:solidFill>
                  <a:srgbClr val="000000"/>
                </a:solidFill>
                <a:hlinkClick r:id="rId3"/>
              </a:rPr>
              <a:t>watch</a:t>
            </a:r>
            <a:r>
              <a:rPr lang="en-US" dirty="0" err="1" smtClean="0">
                <a:solidFill>
                  <a:srgbClr val="000000"/>
                </a:solidFill>
              </a:rPr>
              <a:t>?v</a:t>
            </a:r>
            <a:r>
              <a:rPr lang="en-US" dirty="0">
                <a:solidFill>
                  <a:srgbClr val="000000"/>
                </a:solidFill>
              </a:rPr>
              <a:t>=I_RB86eqI7s&amp;index=4&amp;list=PL2VuyKHfWNghNqe7zEhR9opxDzP61EQeg. Accessed April 1, 2017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892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58242"/>
            <a:ext cx="8293100" cy="5641007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Clr>
                <a:schemeClr val="tx1"/>
              </a:buClr>
              <a:buFont typeface="+mj-lt"/>
              <a:buAutoNum type="arabicPeriod" startAt="11"/>
            </a:pPr>
            <a:endParaRPr lang="en-US" sz="1300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 startAt="11"/>
            </a:pPr>
            <a:r>
              <a:rPr lang="en-US" sz="1300" dirty="0" err="1" smtClean="0">
                <a:solidFill>
                  <a:srgbClr val="000000"/>
                </a:solidFill>
              </a:rPr>
              <a:t>Lambeck</a:t>
            </a:r>
            <a:r>
              <a:rPr lang="en-US" sz="1300" dirty="0" smtClean="0">
                <a:solidFill>
                  <a:srgbClr val="000000"/>
                </a:solidFill>
              </a:rPr>
              <a:t> </a:t>
            </a:r>
            <a:r>
              <a:rPr lang="en-US" sz="1300" dirty="0">
                <a:solidFill>
                  <a:srgbClr val="000000"/>
                </a:solidFill>
              </a:rPr>
              <a:t>J. The Bad </a:t>
            </a:r>
            <a:r>
              <a:rPr lang="en-US" sz="1300" dirty="0" err="1">
                <a:solidFill>
                  <a:srgbClr val="000000"/>
                </a:solidFill>
              </a:rPr>
              <a:t>Ragaz</a:t>
            </a:r>
            <a:r>
              <a:rPr lang="en-US" sz="1300" dirty="0">
                <a:solidFill>
                  <a:srgbClr val="000000"/>
                </a:solidFill>
              </a:rPr>
              <a:t> Ring Method </a:t>
            </a:r>
            <a:r>
              <a:rPr lang="en-US" sz="1300" dirty="0" err="1">
                <a:solidFill>
                  <a:srgbClr val="000000"/>
                </a:solidFill>
              </a:rPr>
              <a:t>Trunkpattern</a:t>
            </a:r>
            <a:r>
              <a:rPr lang="en-US" sz="1300" dirty="0">
                <a:solidFill>
                  <a:srgbClr val="000000"/>
                </a:solidFill>
              </a:rPr>
              <a:t>. https://</a:t>
            </a:r>
            <a:r>
              <a:rPr lang="en-US" sz="1300" dirty="0" err="1">
                <a:solidFill>
                  <a:srgbClr val="000000"/>
                </a:solidFill>
              </a:rPr>
              <a:t>www.youtube.com</a:t>
            </a:r>
            <a:r>
              <a:rPr lang="en-US" sz="1300" dirty="0">
                <a:solidFill>
                  <a:srgbClr val="000000"/>
                </a:solidFill>
              </a:rPr>
              <a:t>/</a:t>
            </a:r>
            <a:r>
              <a:rPr lang="en-US" sz="1300" dirty="0" err="1">
                <a:solidFill>
                  <a:srgbClr val="000000"/>
                </a:solidFill>
              </a:rPr>
              <a:t>watch?v</a:t>
            </a:r>
            <a:r>
              <a:rPr lang="en-US" sz="1300" dirty="0">
                <a:solidFill>
                  <a:srgbClr val="000000"/>
                </a:solidFill>
              </a:rPr>
              <a:t>=8ZNVyBfvT18&amp;list=PL2VuyKHfWNghNqe7zEhR9opxDzP61EQeg&amp;index=6. Accessed April 1, 2017</a:t>
            </a:r>
            <a:r>
              <a:rPr lang="en-US" sz="1300" dirty="0" smtClean="0">
                <a:solidFill>
                  <a:srgbClr val="000000"/>
                </a:solidFill>
              </a:rPr>
              <a:t>.</a:t>
            </a:r>
            <a:endParaRPr lang="en-US" sz="1300" dirty="0">
              <a:solidFill>
                <a:srgbClr val="000000"/>
              </a:solidFill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rabicPeriod" startAt="11"/>
            </a:pPr>
            <a:r>
              <a:rPr lang="en-US" sz="1300" dirty="0" err="1" smtClean="0">
                <a:solidFill>
                  <a:srgbClr val="000000"/>
                </a:solidFill>
              </a:rPr>
              <a:t>Lambeck</a:t>
            </a:r>
            <a:r>
              <a:rPr lang="en-US" sz="1300" dirty="0" smtClean="0">
                <a:solidFill>
                  <a:srgbClr val="000000"/>
                </a:solidFill>
              </a:rPr>
              <a:t> </a:t>
            </a:r>
            <a:r>
              <a:rPr lang="en-US" sz="1300" dirty="0">
                <a:solidFill>
                  <a:srgbClr val="000000"/>
                </a:solidFill>
              </a:rPr>
              <a:t>J. Halliwick Longitudinal Rotation Control. https://</a:t>
            </a:r>
            <a:r>
              <a:rPr lang="en-US" sz="1300" dirty="0" err="1">
                <a:solidFill>
                  <a:srgbClr val="000000"/>
                </a:solidFill>
              </a:rPr>
              <a:t>www.youtube.com</a:t>
            </a:r>
            <a:r>
              <a:rPr lang="en-US" sz="1300" dirty="0">
                <a:solidFill>
                  <a:srgbClr val="000000"/>
                </a:solidFill>
              </a:rPr>
              <a:t>/</a:t>
            </a:r>
            <a:r>
              <a:rPr lang="en-US" sz="1300" dirty="0" err="1">
                <a:solidFill>
                  <a:srgbClr val="000000"/>
                </a:solidFill>
              </a:rPr>
              <a:t>watch?v</a:t>
            </a:r>
            <a:r>
              <a:rPr lang="en-US" sz="1300" dirty="0">
                <a:solidFill>
                  <a:srgbClr val="000000"/>
                </a:solidFill>
              </a:rPr>
              <a:t>=SFWH_r-HKe8&amp;list=PL2VuyKHfWNghNqe7zEhR9opxDzP61EQeg&amp;index=8. Accessed April 1, 2017</a:t>
            </a:r>
            <a:r>
              <a:rPr lang="en-US" sz="1300" dirty="0" smtClean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 startAt="11"/>
            </a:pPr>
            <a:r>
              <a:rPr lang="en-US" sz="1300" dirty="0" smtClean="0">
                <a:solidFill>
                  <a:srgbClr val="000000"/>
                </a:solidFill>
              </a:rPr>
              <a:t>Center </a:t>
            </a:r>
            <a:r>
              <a:rPr lang="en-US" sz="1300" dirty="0">
                <a:solidFill>
                  <a:srgbClr val="000000"/>
                </a:solidFill>
              </a:rPr>
              <a:t>OW. WATSU. https://</a:t>
            </a:r>
            <a:r>
              <a:rPr lang="en-US" sz="1300" dirty="0" err="1">
                <a:solidFill>
                  <a:srgbClr val="000000"/>
                </a:solidFill>
              </a:rPr>
              <a:t>www.youtube.com</a:t>
            </a:r>
            <a:r>
              <a:rPr lang="en-US" sz="1300" dirty="0">
                <a:solidFill>
                  <a:srgbClr val="000000"/>
                </a:solidFill>
              </a:rPr>
              <a:t>/</a:t>
            </a:r>
            <a:r>
              <a:rPr lang="en-US" sz="1300" dirty="0" err="1">
                <a:solidFill>
                  <a:srgbClr val="000000"/>
                </a:solidFill>
              </a:rPr>
              <a:t>watch?v</a:t>
            </a:r>
            <a:r>
              <a:rPr lang="en-US" sz="1300" dirty="0">
                <a:solidFill>
                  <a:srgbClr val="000000"/>
                </a:solidFill>
              </a:rPr>
              <a:t>=_gBtpZ92p4A&amp;list=PL2VuyKHfWNghNqe7zEhR9opxDzP61EQeg&amp;index=5&amp;t=32s. Accessed April 1, 2017.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 startAt="11"/>
            </a:pPr>
            <a:r>
              <a:rPr lang="en-US" sz="1300" dirty="0" err="1" smtClean="0">
                <a:solidFill>
                  <a:srgbClr val="000000"/>
                </a:solidFill>
              </a:rPr>
              <a:t>Kargarfar</a:t>
            </a:r>
            <a:r>
              <a:rPr lang="en-US" sz="1300" dirty="0">
                <a:solidFill>
                  <a:srgbClr val="000000"/>
                </a:solidFill>
              </a:rPr>
              <a:t>, Mehdi, </a:t>
            </a:r>
            <a:r>
              <a:rPr lang="en-US" sz="1300" dirty="0" err="1">
                <a:solidFill>
                  <a:srgbClr val="000000"/>
                </a:solidFill>
              </a:rPr>
              <a:t>Etemadifar</a:t>
            </a:r>
            <a:r>
              <a:rPr lang="en-US" sz="1300" dirty="0">
                <a:solidFill>
                  <a:srgbClr val="000000"/>
                </a:solidFill>
              </a:rPr>
              <a:t>, </a:t>
            </a:r>
            <a:r>
              <a:rPr lang="en-US" sz="1300" dirty="0" err="1">
                <a:solidFill>
                  <a:srgbClr val="000000"/>
                </a:solidFill>
              </a:rPr>
              <a:t>Masoud</a:t>
            </a:r>
            <a:r>
              <a:rPr lang="en-US" sz="1300" dirty="0">
                <a:solidFill>
                  <a:srgbClr val="000000"/>
                </a:solidFill>
              </a:rPr>
              <a:t>, Baker, Peter, </a:t>
            </a:r>
            <a:r>
              <a:rPr lang="en-US" sz="1300" dirty="0" err="1">
                <a:solidFill>
                  <a:srgbClr val="000000"/>
                </a:solidFill>
              </a:rPr>
              <a:t>Mehrabi</a:t>
            </a:r>
            <a:r>
              <a:rPr lang="en-US" sz="1300" dirty="0">
                <a:solidFill>
                  <a:srgbClr val="000000"/>
                </a:solidFill>
              </a:rPr>
              <a:t>, Maryam, </a:t>
            </a:r>
            <a:r>
              <a:rPr lang="en-US" sz="1300" dirty="0" err="1">
                <a:solidFill>
                  <a:srgbClr val="000000"/>
                </a:solidFill>
              </a:rPr>
              <a:t>Hayatbakhsh</a:t>
            </a:r>
            <a:r>
              <a:rPr lang="en-US" sz="1300" dirty="0">
                <a:solidFill>
                  <a:srgbClr val="000000"/>
                </a:solidFill>
              </a:rPr>
              <a:t> R. Effect of Aquatic Exercise Training on Fatigue and Health-Related Quality of Life in Patients With Multiple Sclerosis. </a:t>
            </a:r>
            <a:r>
              <a:rPr lang="en-US" sz="1300" i="1" dirty="0" err="1">
                <a:solidFill>
                  <a:srgbClr val="000000"/>
                </a:solidFill>
              </a:rPr>
              <a:t>Phys</a:t>
            </a:r>
            <a:r>
              <a:rPr lang="en-US" sz="1300" i="1" dirty="0">
                <a:solidFill>
                  <a:srgbClr val="000000"/>
                </a:solidFill>
              </a:rPr>
              <a:t> Med </a:t>
            </a:r>
            <a:r>
              <a:rPr lang="en-US" sz="1300" i="1" dirty="0" err="1">
                <a:solidFill>
                  <a:srgbClr val="000000"/>
                </a:solidFill>
              </a:rPr>
              <a:t>Rehabil</a:t>
            </a:r>
            <a:r>
              <a:rPr lang="en-US" sz="1300" dirty="0">
                <a:solidFill>
                  <a:srgbClr val="000000"/>
                </a:solidFill>
              </a:rPr>
              <a:t>. 2012;93(October):1701-1708.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 startAt="11"/>
            </a:pPr>
            <a:r>
              <a:rPr lang="en-US" sz="1300" dirty="0" smtClean="0">
                <a:solidFill>
                  <a:srgbClr val="000000"/>
                </a:solidFill>
              </a:rPr>
              <a:t>Castro</a:t>
            </a:r>
            <a:r>
              <a:rPr lang="en-US" sz="1300" dirty="0">
                <a:solidFill>
                  <a:srgbClr val="000000"/>
                </a:solidFill>
              </a:rPr>
              <a:t>-Sánchez, AM, </a:t>
            </a:r>
            <a:r>
              <a:rPr lang="en-US" sz="1300" dirty="0" err="1">
                <a:solidFill>
                  <a:srgbClr val="000000"/>
                </a:solidFill>
              </a:rPr>
              <a:t>Matarán-Peñarrocha</a:t>
            </a:r>
            <a:r>
              <a:rPr lang="en-US" sz="1300" dirty="0">
                <a:solidFill>
                  <a:srgbClr val="000000"/>
                </a:solidFill>
              </a:rPr>
              <a:t> GA, Lara-</a:t>
            </a:r>
            <a:r>
              <a:rPr lang="en-US" sz="1300" dirty="0" err="1">
                <a:solidFill>
                  <a:srgbClr val="000000"/>
                </a:solidFill>
              </a:rPr>
              <a:t>Palomo</a:t>
            </a:r>
            <a:r>
              <a:rPr lang="en-US" sz="1300" dirty="0">
                <a:solidFill>
                  <a:srgbClr val="000000"/>
                </a:solidFill>
              </a:rPr>
              <a:t> I, </a:t>
            </a:r>
            <a:r>
              <a:rPr lang="en-US" sz="1300" dirty="0" err="1">
                <a:solidFill>
                  <a:srgbClr val="000000"/>
                </a:solidFill>
              </a:rPr>
              <a:t>Saavedra</a:t>
            </a:r>
            <a:r>
              <a:rPr lang="en-US" sz="1300" dirty="0">
                <a:solidFill>
                  <a:srgbClr val="000000"/>
                </a:solidFill>
              </a:rPr>
              <a:t>-Hernández M, Arroyo-Morales M M-L. Hydrotherapy for the Treatment of Pain in People with Multiple Sclerosis : A Randomized Controlled Trial. </a:t>
            </a:r>
            <a:r>
              <a:rPr lang="en-US" sz="1300" i="1" dirty="0">
                <a:solidFill>
                  <a:srgbClr val="000000"/>
                </a:solidFill>
              </a:rPr>
              <a:t>Evidence-based Complement </a:t>
            </a:r>
            <a:r>
              <a:rPr lang="en-US" sz="1300" i="1" dirty="0" err="1">
                <a:solidFill>
                  <a:srgbClr val="000000"/>
                </a:solidFill>
              </a:rPr>
              <a:t>Altern</a:t>
            </a:r>
            <a:r>
              <a:rPr lang="en-US" sz="1300" i="1" dirty="0">
                <a:solidFill>
                  <a:srgbClr val="000000"/>
                </a:solidFill>
              </a:rPr>
              <a:t> Med</a:t>
            </a:r>
            <a:r>
              <a:rPr lang="en-US" sz="1300" dirty="0">
                <a:solidFill>
                  <a:srgbClr val="000000"/>
                </a:solidFill>
              </a:rPr>
              <a:t>. 2012;(473963). 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 startAt="11"/>
            </a:pPr>
            <a:r>
              <a:rPr lang="en-US" sz="1300" dirty="0" smtClean="0">
                <a:solidFill>
                  <a:srgbClr val="000000"/>
                </a:solidFill>
              </a:rPr>
              <a:t>Kurt </a:t>
            </a:r>
            <a:r>
              <a:rPr lang="en-US" sz="1300" dirty="0">
                <a:solidFill>
                  <a:srgbClr val="000000"/>
                </a:solidFill>
              </a:rPr>
              <a:t>EE, </a:t>
            </a:r>
            <a:r>
              <a:rPr lang="en-US" sz="1300" dirty="0" err="1">
                <a:solidFill>
                  <a:srgbClr val="000000"/>
                </a:solidFill>
              </a:rPr>
              <a:t>Büyükturan</a:t>
            </a:r>
            <a:r>
              <a:rPr lang="en-US" sz="1300" dirty="0">
                <a:solidFill>
                  <a:srgbClr val="000000"/>
                </a:solidFill>
              </a:rPr>
              <a:t> B, </a:t>
            </a:r>
            <a:r>
              <a:rPr lang="en-US" sz="1300" dirty="0" err="1">
                <a:solidFill>
                  <a:srgbClr val="000000"/>
                </a:solidFill>
              </a:rPr>
              <a:t>Büyükturan</a:t>
            </a:r>
            <a:r>
              <a:rPr lang="en-US" sz="1300" dirty="0">
                <a:solidFill>
                  <a:srgbClr val="000000"/>
                </a:solidFill>
              </a:rPr>
              <a:t> </a:t>
            </a:r>
            <a:r>
              <a:rPr lang="en-US" sz="1300" dirty="0" err="1">
                <a:solidFill>
                  <a:srgbClr val="000000"/>
                </a:solidFill>
              </a:rPr>
              <a:t>Ö</a:t>
            </a:r>
            <a:r>
              <a:rPr lang="en-US" sz="1300" dirty="0">
                <a:solidFill>
                  <a:srgbClr val="000000"/>
                </a:solidFill>
              </a:rPr>
              <a:t>, et al. Effects of Ai Chi on Balance, Quality of Life, Functional Mobility, and Motor Impairment in Patients with Parkinson’s Disease. </a:t>
            </a:r>
            <a:r>
              <a:rPr lang="en-US" sz="1300" i="1" dirty="0" err="1">
                <a:solidFill>
                  <a:srgbClr val="000000"/>
                </a:solidFill>
              </a:rPr>
              <a:t>Disabil</a:t>
            </a:r>
            <a:r>
              <a:rPr lang="en-US" sz="1300" i="1" dirty="0">
                <a:solidFill>
                  <a:srgbClr val="000000"/>
                </a:solidFill>
              </a:rPr>
              <a:t> </a:t>
            </a:r>
            <a:r>
              <a:rPr lang="en-US" sz="1300" i="1" dirty="0" err="1">
                <a:solidFill>
                  <a:srgbClr val="000000"/>
                </a:solidFill>
              </a:rPr>
              <a:t>Rehabil</a:t>
            </a:r>
            <a:r>
              <a:rPr lang="en-US" sz="1300" dirty="0">
                <a:solidFill>
                  <a:srgbClr val="000000"/>
                </a:solidFill>
              </a:rPr>
              <a:t>. 2017:1-6. 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 startAt="11"/>
            </a:pPr>
            <a:r>
              <a:rPr lang="en-US" sz="1300" dirty="0" err="1" smtClean="0">
                <a:solidFill>
                  <a:srgbClr val="000000"/>
                </a:solidFill>
              </a:rPr>
              <a:t>Vivas</a:t>
            </a:r>
            <a:r>
              <a:rPr lang="en-US" sz="1300" dirty="0" smtClean="0">
                <a:solidFill>
                  <a:srgbClr val="000000"/>
                </a:solidFill>
              </a:rPr>
              <a:t> </a:t>
            </a:r>
            <a:r>
              <a:rPr lang="en-US" sz="1300" dirty="0">
                <a:solidFill>
                  <a:srgbClr val="000000"/>
                </a:solidFill>
              </a:rPr>
              <a:t>J, Arias P, </a:t>
            </a:r>
            <a:r>
              <a:rPr lang="en-US" sz="1300" dirty="0" err="1">
                <a:solidFill>
                  <a:srgbClr val="000000"/>
                </a:solidFill>
              </a:rPr>
              <a:t>Cudeiro</a:t>
            </a:r>
            <a:r>
              <a:rPr lang="en-US" sz="1300" dirty="0">
                <a:solidFill>
                  <a:srgbClr val="000000"/>
                </a:solidFill>
              </a:rPr>
              <a:t> J. Aquatic Therapy Versus Conventional Land-Based Therapy for Parkinson ’ s Disease: An Open-Label Pilot Study. </a:t>
            </a:r>
            <a:r>
              <a:rPr lang="en-US" sz="1300" i="1" dirty="0">
                <a:solidFill>
                  <a:srgbClr val="000000"/>
                </a:solidFill>
              </a:rPr>
              <a:t>YAPMR</a:t>
            </a:r>
            <a:r>
              <a:rPr lang="en-US" sz="1300" dirty="0">
                <a:solidFill>
                  <a:srgbClr val="000000"/>
                </a:solidFill>
              </a:rPr>
              <a:t>. 2011;92(8):1202-1210.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 startAt="11"/>
            </a:pPr>
            <a:r>
              <a:rPr lang="en-US" sz="1300" dirty="0" smtClean="0">
                <a:solidFill>
                  <a:srgbClr val="000000"/>
                </a:solidFill>
              </a:rPr>
              <a:t>Zhang</a:t>
            </a:r>
            <a:r>
              <a:rPr lang="en-US" sz="1300" dirty="0">
                <a:solidFill>
                  <a:srgbClr val="000000"/>
                </a:solidFill>
              </a:rPr>
              <a:t>, Wang Y, Huang L-P, </a:t>
            </a:r>
            <a:r>
              <a:rPr lang="en-US" sz="1300" dirty="0" err="1">
                <a:solidFill>
                  <a:srgbClr val="000000"/>
                </a:solidFill>
              </a:rPr>
              <a:t>Bai</a:t>
            </a:r>
            <a:r>
              <a:rPr lang="en-US" sz="1300" dirty="0">
                <a:solidFill>
                  <a:srgbClr val="000000"/>
                </a:solidFill>
              </a:rPr>
              <a:t>, B, Zhou, S, </a:t>
            </a:r>
            <a:r>
              <a:rPr lang="en-US" sz="1300" dirty="0" err="1">
                <a:solidFill>
                  <a:srgbClr val="000000"/>
                </a:solidFill>
              </a:rPr>
              <a:t>Yim,M</a:t>
            </a:r>
            <a:r>
              <a:rPr lang="en-US" sz="1300" dirty="0">
                <a:solidFill>
                  <a:srgbClr val="000000"/>
                </a:solidFill>
              </a:rPr>
              <a:t>-M, Zhao, H , Zhou X-N. Aquatic Therapy Improves Outcomes for </a:t>
            </a:r>
            <a:r>
              <a:rPr lang="en-US" sz="1300" dirty="0" err="1">
                <a:solidFill>
                  <a:srgbClr val="000000"/>
                </a:solidFill>
              </a:rPr>
              <a:t>Subacute</a:t>
            </a:r>
            <a:r>
              <a:rPr lang="en-US" sz="1300" dirty="0">
                <a:solidFill>
                  <a:srgbClr val="000000"/>
                </a:solidFill>
              </a:rPr>
              <a:t> Stroke Patients by Enhancing Muscular Strength of Paretic Lower Limbs Without Increasing Spasticity: A Randomized Controlled Trial. </a:t>
            </a:r>
            <a:r>
              <a:rPr lang="en-US" sz="1300" i="1" dirty="0">
                <a:solidFill>
                  <a:srgbClr val="000000"/>
                </a:solidFill>
              </a:rPr>
              <a:t>Am J </a:t>
            </a:r>
            <a:r>
              <a:rPr lang="en-US" sz="1300" i="1" dirty="0" err="1">
                <a:solidFill>
                  <a:srgbClr val="000000"/>
                </a:solidFill>
              </a:rPr>
              <a:t>Phys</a:t>
            </a:r>
            <a:r>
              <a:rPr lang="en-US" sz="1300" i="1" dirty="0">
                <a:solidFill>
                  <a:srgbClr val="000000"/>
                </a:solidFill>
              </a:rPr>
              <a:t> Med </a:t>
            </a:r>
            <a:r>
              <a:rPr lang="en-US" sz="1300" i="1" dirty="0" err="1">
                <a:solidFill>
                  <a:srgbClr val="000000"/>
                </a:solidFill>
              </a:rPr>
              <a:t>Rehabil</a:t>
            </a:r>
            <a:r>
              <a:rPr lang="en-US" sz="1300" dirty="0">
                <a:solidFill>
                  <a:srgbClr val="000000"/>
                </a:solidFill>
              </a:rPr>
              <a:t>. 2016;95(11):840-849. 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 startAt="11"/>
            </a:pPr>
            <a:r>
              <a:rPr lang="en-US" sz="1300" dirty="0" err="1" smtClean="0">
                <a:solidFill>
                  <a:srgbClr val="000000"/>
                </a:solidFill>
              </a:rPr>
              <a:t>Plecash</a:t>
            </a:r>
            <a:r>
              <a:rPr lang="en-US" sz="1300" dirty="0" smtClean="0">
                <a:solidFill>
                  <a:srgbClr val="000000"/>
                </a:solidFill>
              </a:rPr>
              <a:t> </a:t>
            </a:r>
            <a:r>
              <a:rPr lang="en-US" sz="1300" dirty="0">
                <a:solidFill>
                  <a:srgbClr val="000000"/>
                </a:solidFill>
              </a:rPr>
              <a:t>AR, Leavitt BR. </a:t>
            </a:r>
            <a:r>
              <a:rPr lang="en-US" sz="1300" dirty="0" err="1">
                <a:solidFill>
                  <a:srgbClr val="000000"/>
                </a:solidFill>
              </a:rPr>
              <a:t>Aquatherapy</a:t>
            </a:r>
            <a:r>
              <a:rPr lang="en-US" sz="1300" dirty="0">
                <a:solidFill>
                  <a:srgbClr val="000000"/>
                </a:solidFill>
              </a:rPr>
              <a:t> for Neurodegenerative Disorders. </a:t>
            </a:r>
            <a:r>
              <a:rPr lang="en-US" sz="1300" i="1" dirty="0">
                <a:solidFill>
                  <a:srgbClr val="000000"/>
                </a:solidFill>
              </a:rPr>
              <a:t>J </a:t>
            </a:r>
            <a:r>
              <a:rPr lang="en-US" sz="1300" i="1" dirty="0" err="1">
                <a:solidFill>
                  <a:srgbClr val="000000"/>
                </a:solidFill>
              </a:rPr>
              <a:t>Huntingtons</a:t>
            </a:r>
            <a:r>
              <a:rPr lang="en-US" sz="1300" i="1" dirty="0">
                <a:solidFill>
                  <a:srgbClr val="000000"/>
                </a:solidFill>
              </a:rPr>
              <a:t> Dis</a:t>
            </a:r>
            <a:r>
              <a:rPr lang="en-US" sz="1300" dirty="0">
                <a:solidFill>
                  <a:srgbClr val="000000"/>
                </a:solidFill>
              </a:rPr>
              <a:t>. 2014;3:5-11. 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 startAt="11"/>
            </a:pPr>
            <a:r>
              <a:rPr lang="en-US" sz="1300" dirty="0" smtClean="0">
                <a:solidFill>
                  <a:srgbClr val="000000"/>
                </a:solidFill>
              </a:rPr>
              <a:t>Chan </a:t>
            </a:r>
            <a:r>
              <a:rPr lang="en-US" sz="1300" dirty="0">
                <a:solidFill>
                  <a:srgbClr val="000000"/>
                </a:solidFill>
              </a:rPr>
              <a:t>K, </a:t>
            </a:r>
            <a:r>
              <a:rPr lang="en-US" sz="1300" dirty="0" err="1">
                <a:solidFill>
                  <a:srgbClr val="000000"/>
                </a:solidFill>
              </a:rPr>
              <a:t>Phadke</a:t>
            </a:r>
            <a:r>
              <a:rPr lang="en-US" sz="1300" dirty="0">
                <a:solidFill>
                  <a:srgbClr val="000000"/>
                </a:solidFill>
              </a:rPr>
              <a:t> CP, </a:t>
            </a:r>
            <a:r>
              <a:rPr lang="en-US" sz="1300" dirty="0" err="1">
                <a:solidFill>
                  <a:srgbClr val="000000"/>
                </a:solidFill>
              </a:rPr>
              <a:t>Stremler</a:t>
            </a:r>
            <a:r>
              <a:rPr lang="en-US" sz="1300" dirty="0">
                <a:solidFill>
                  <a:srgbClr val="000000"/>
                </a:solidFill>
              </a:rPr>
              <a:t> D. Topics in Stroke </a:t>
            </a:r>
            <a:r>
              <a:rPr lang="en-US" sz="1300" dirty="0" err="1">
                <a:solidFill>
                  <a:srgbClr val="000000"/>
                </a:solidFill>
              </a:rPr>
              <a:t>Rehabilitation:The</a:t>
            </a:r>
            <a:r>
              <a:rPr lang="en-US" sz="1300" dirty="0">
                <a:solidFill>
                  <a:srgbClr val="000000"/>
                </a:solidFill>
              </a:rPr>
              <a:t> Effect of Water-Based Exercises on Balance in Persons Post-Stroke : A Randomized Controlled Trial. </a:t>
            </a:r>
            <a:r>
              <a:rPr lang="en-US" sz="1300" i="1" dirty="0">
                <a:solidFill>
                  <a:srgbClr val="000000"/>
                </a:solidFill>
              </a:rPr>
              <a:t>Top Stroke </a:t>
            </a:r>
            <a:r>
              <a:rPr lang="en-US" sz="1300" i="1" dirty="0" err="1">
                <a:solidFill>
                  <a:srgbClr val="000000"/>
                </a:solidFill>
              </a:rPr>
              <a:t>Rehabil</a:t>
            </a:r>
            <a:r>
              <a:rPr lang="en-US" sz="1300" dirty="0">
                <a:solidFill>
                  <a:srgbClr val="000000"/>
                </a:solidFill>
              </a:rPr>
              <a:t>. 2017;9357(March):1-8. 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 startAt="11"/>
            </a:pPr>
            <a:r>
              <a:rPr lang="en-US" sz="1300" dirty="0" smtClean="0">
                <a:solidFill>
                  <a:srgbClr val="000000"/>
                </a:solidFill>
              </a:rPr>
              <a:t>Mary </a:t>
            </a:r>
            <a:r>
              <a:rPr lang="en-US" sz="1300" dirty="0">
                <a:solidFill>
                  <a:srgbClr val="000000"/>
                </a:solidFill>
              </a:rPr>
              <a:t>Noodles. https://</a:t>
            </a:r>
            <a:r>
              <a:rPr lang="en-US" sz="1300" dirty="0" err="1">
                <a:solidFill>
                  <a:srgbClr val="000000"/>
                </a:solidFill>
              </a:rPr>
              <a:t>www.pinterest.com</a:t>
            </a:r>
            <a:r>
              <a:rPr lang="en-US" sz="1300" dirty="0">
                <a:solidFill>
                  <a:srgbClr val="000000"/>
                </a:solidFill>
              </a:rPr>
              <a:t>/maryvorster1/</a:t>
            </a:r>
            <a:r>
              <a:rPr lang="en-US" sz="1300" dirty="0" err="1">
                <a:solidFill>
                  <a:srgbClr val="000000"/>
                </a:solidFill>
              </a:rPr>
              <a:t>mary</a:t>
            </a:r>
            <a:r>
              <a:rPr lang="en-US" sz="1300" dirty="0">
                <a:solidFill>
                  <a:srgbClr val="000000"/>
                </a:solidFill>
              </a:rPr>
              <a:t>-noodles/. Accessed April 7, 2017</a:t>
            </a:r>
            <a:r>
              <a:rPr lang="en-US" sz="1000" dirty="0">
                <a:solidFill>
                  <a:srgbClr val="000000"/>
                </a:solidFill>
              </a:rPr>
              <a:t>.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97299"/>
          </a:xfrm>
        </p:spPr>
        <p:txBody>
          <a:bodyPr/>
          <a:lstStyle/>
          <a:p>
            <a:pPr algn="l"/>
            <a:r>
              <a:rPr lang="en-US" sz="2400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561607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/>
              <a:t>Properties of </a:t>
            </a:r>
            <a:r>
              <a:rPr lang="en-US" sz="2400" b="1" dirty="0" smtClean="0"/>
              <a:t>Water</a:t>
            </a:r>
            <a:r>
              <a:rPr lang="en-US" sz="2400" b="1" dirty="0"/>
              <a:t>: Buoyancy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Buoyancy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Specific Gravity</a:t>
            </a:r>
          </a:p>
          <a:p>
            <a:r>
              <a:rPr lang="en-US" dirty="0">
                <a:solidFill>
                  <a:srgbClr val="000000"/>
                </a:solidFill>
              </a:rPr>
              <a:t>Water’s density is 1g/</a:t>
            </a:r>
            <a:r>
              <a:rPr lang="en-US" dirty="0" smtClean="0">
                <a:solidFill>
                  <a:srgbClr val="000000"/>
                </a:solidFill>
              </a:rPr>
              <a:t>cm</a:t>
            </a:r>
            <a:r>
              <a:rPr lang="en-US" baseline="30000" dirty="0">
                <a:solidFill>
                  <a:srgbClr val="000000"/>
                </a:solidFill>
              </a:rPr>
              <a:t>3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Body &lt;1 </a:t>
            </a:r>
            <a:r>
              <a:rPr lang="en-US" dirty="0" smtClean="0">
                <a:solidFill>
                  <a:srgbClr val="000000"/>
                </a:solidFill>
              </a:rPr>
              <a:t>floats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Body&gt;1 </a:t>
            </a:r>
            <a:r>
              <a:rPr lang="en-US" dirty="0" smtClean="0">
                <a:solidFill>
                  <a:srgbClr val="000000"/>
                </a:solidFill>
              </a:rPr>
              <a:t>sinks </a:t>
            </a:r>
            <a:r>
              <a:rPr lang="en-US" baseline="30000" dirty="0">
                <a:solidFill>
                  <a:srgbClr val="000000"/>
                </a:solidFill>
              </a:rPr>
              <a:t>3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</a:rPr>
              <a:t>Avg</a:t>
            </a:r>
            <a:r>
              <a:rPr lang="en-US" dirty="0">
                <a:solidFill>
                  <a:srgbClr val="000000"/>
                </a:solidFill>
              </a:rPr>
              <a:t> male= .95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</a:rPr>
              <a:t>Avg</a:t>
            </a:r>
            <a:r>
              <a:rPr lang="en-US" dirty="0">
                <a:solidFill>
                  <a:srgbClr val="000000"/>
                </a:solidFill>
              </a:rPr>
              <a:t> female= .75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21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/>
              <a:t>Properties of </a:t>
            </a:r>
            <a:r>
              <a:rPr lang="en-US" sz="2400" b="1" dirty="0" smtClean="0"/>
              <a:t>Water</a:t>
            </a:r>
            <a:r>
              <a:rPr lang="en-US" sz="2400" b="1" dirty="0"/>
              <a:t>: Buoyancy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Buoyancy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When a body is immersed in </a:t>
            </a:r>
            <a:r>
              <a:rPr lang="en-US" dirty="0" smtClean="0">
                <a:solidFill>
                  <a:srgbClr val="000000"/>
                </a:solidFill>
              </a:rPr>
              <a:t>water, </a:t>
            </a:r>
            <a:r>
              <a:rPr lang="en-US" dirty="0">
                <a:solidFill>
                  <a:srgbClr val="000000"/>
                </a:solidFill>
              </a:rPr>
              <a:t>it experiences an upward </a:t>
            </a:r>
            <a:r>
              <a:rPr lang="en-US" dirty="0" smtClean="0">
                <a:solidFill>
                  <a:srgbClr val="000000"/>
                </a:solidFill>
              </a:rPr>
              <a:t>force equal to the weight of the </a:t>
            </a:r>
            <a:r>
              <a:rPr lang="en-US" dirty="0">
                <a:solidFill>
                  <a:srgbClr val="000000"/>
                </a:solidFill>
              </a:rPr>
              <a:t>volume of water displaced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 (Archimedes principal) 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</a:rPr>
              <a:t>Decreases weight </a:t>
            </a:r>
            <a:r>
              <a:rPr lang="en-US" dirty="0">
                <a:solidFill>
                  <a:srgbClr val="000000"/>
                </a:solidFill>
              </a:rPr>
              <a:t>bearing force</a:t>
            </a:r>
          </a:p>
          <a:p>
            <a:pPr lvl="0"/>
            <a:r>
              <a:rPr lang="en-US" dirty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ncreases </a:t>
            </a:r>
            <a:r>
              <a:rPr lang="en-US" dirty="0">
                <a:solidFill>
                  <a:srgbClr val="000000"/>
                </a:solidFill>
              </a:rPr>
              <a:t>pain free movement</a:t>
            </a:r>
          </a:p>
          <a:p>
            <a:pPr lvl="0"/>
            <a:r>
              <a:rPr lang="en-US" dirty="0">
                <a:solidFill>
                  <a:srgbClr val="000000"/>
                </a:solidFill>
              </a:rPr>
              <a:t>B</a:t>
            </a:r>
            <a:r>
              <a:rPr lang="en-US" dirty="0" smtClean="0">
                <a:solidFill>
                  <a:srgbClr val="000000"/>
                </a:solidFill>
              </a:rPr>
              <a:t>uoyancy </a:t>
            </a:r>
            <a:r>
              <a:rPr lang="en-US" dirty="0">
                <a:solidFill>
                  <a:srgbClr val="000000"/>
                </a:solidFill>
              </a:rPr>
              <a:t>can be used to challenge balance and postural </a:t>
            </a:r>
            <a:r>
              <a:rPr lang="en-US" dirty="0" smtClean="0">
                <a:solidFill>
                  <a:srgbClr val="000000"/>
                </a:solidFill>
              </a:rPr>
              <a:t>stablity</a:t>
            </a:r>
            <a:r>
              <a:rPr lang="en-US" baseline="30000" dirty="0" smtClean="0">
                <a:solidFill>
                  <a:srgbClr val="000000"/>
                </a:solidFill>
              </a:rPr>
              <a:t>3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733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66912"/>
          </a:xfrm>
        </p:spPr>
        <p:txBody>
          <a:bodyPr/>
          <a:lstStyle/>
          <a:p>
            <a:r>
              <a:rPr lang="en-US" sz="2400" b="1" dirty="0"/>
              <a:t>Amount of body weight that is offloaded is dependent on depth of immersion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161" r="-135161"/>
          <a:stretch>
            <a:fillRect/>
          </a:stretch>
        </p:blipFill>
        <p:spPr bwMode="auto">
          <a:xfrm>
            <a:off x="0" y="683766"/>
            <a:ext cx="10324658" cy="59714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5532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/>
              <a:t>Properties of </a:t>
            </a:r>
            <a:r>
              <a:rPr lang="en-US" sz="2400" b="1" dirty="0"/>
              <a:t>W</a:t>
            </a:r>
            <a:r>
              <a:rPr lang="en-US" sz="2400" b="1" dirty="0" smtClean="0"/>
              <a:t>ater</a:t>
            </a:r>
            <a:r>
              <a:rPr lang="en-US" sz="2400" b="1" dirty="0" smtClean="0"/>
              <a:t>: </a:t>
            </a:r>
            <a:r>
              <a:rPr lang="en-US" sz="2400" b="1" dirty="0"/>
              <a:t>Hydrostatic </a:t>
            </a:r>
            <a:r>
              <a:rPr lang="en-US" sz="2400" b="1" dirty="0" smtClean="0"/>
              <a:t>Pressure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Hydrostatic Pressure= Pressure </a:t>
            </a:r>
            <a:r>
              <a:rPr lang="en-US" dirty="0">
                <a:solidFill>
                  <a:srgbClr val="000000"/>
                </a:solidFill>
              </a:rPr>
              <a:t>that the water exerts on the </a:t>
            </a:r>
            <a:r>
              <a:rPr lang="en-US" dirty="0" smtClean="0">
                <a:solidFill>
                  <a:srgbClr val="000000"/>
                </a:solidFill>
              </a:rPr>
              <a:t>body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Degree </a:t>
            </a:r>
            <a:r>
              <a:rPr lang="en-US" dirty="0">
                <a:solidFill>
                  <a:srgbClr val="000000"/>
                </a:solidFill>
              </a:rPr>
              <a:t>of pressure depends </a:t>
            </a:r>
            <a:r>
              <a:rPr lang="en-US" dirty="0" smtClean="0">
                <a:solidFill>
                  <a:srgbClr val="000000"/>
                </a:solidFill>
              </a:rPr>
              <a:t>on:</a:t>
            </a:r>
            <a:r>
              <a:rPr lang="en-US" baseline="30000" dirty="0" smtClean="0">
                <a:solidFill>
                  <a:srgbClr val="000000"/>
                </a:solidFill>
              </a:rPr>
              <a:t>3</a:t>
            </a:r>
            <a:endParaRPr lang="en-US" dirty="0">
              <a:solidFill>
                <a:srgbClr val="000000"/>
              </a:solidFill>
            </a:endParaRP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Density of the fluid</a:t>
            </a:r>
            <a:endParaRPr lang="en-US" dirty="0">
              <a:solidFill>
                <a:srgbClr val="000000"/>
              </a:solidFill>
            </a:endParaRP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Depth </a:t>
            </a:r>
            <a:r>
              <a:rPr lang="en-US" dirty="0">
                <a:solidFill>
                  <a:srgbClr val="000000"/>
                </a:solidFill>
              </a:rPr>
              <a:t>of immersion 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Physiological Effects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Helps with venous insufficiency and edema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Strengthens </a:t>
            </a:r>
            <a:r>
              <a:rPr lang="en-US" dirty="0">
                <a:solidFill>
                  <a:srgbClr val="000000"/>
                </a:solidFill>
              </a:rPr>
              <a:t>respiratory muscles </a:t>
            </a:r>
            <a:r>
              <a:rPr lang="en-US" dirty="0" smtClean="0">
                <a:solidFill>
                  <a:srgbClr val="000000"/>
                </a:solidFill>
              </a:rPr>
              <a:t>(diaphragm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rgbClr val="000000"/>
                </a:solidFill>
              </a:rPr>
              <a:t>intercostals)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Stimulates sensory input </a:t>
            </a:r>
            <a:r>
              <a:rPr lang="en-US" baseline="30000" dirty="0" smtClean="0">
                <a:solidFill>
                  <a:srgbClr val="000000"/>
                </a:solidFill>
              </a:rPr>
              <a:t>3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328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Properties of Water: Metacenter/</a:t>
            </a:r>
            <a:r>
              <a:rPr lang="en-US" sz="2400" b="1" dirty="0" err="1" smtClean="0"/>
              <a:t>Centerof</a:t>
            </a:r>
            <a:r>
              <a:rPr lang="en-US" sz="2400" b="1" dirty="0" smtClean="0"/>
              <a:t> </a:t>
            </a:r>
            <a:r>
              <a:rPr lang="en-US" sz="2400" b="1" dirty="0"/>
              <a:t>B</a:t>
            </a:r>
            <a:r>
              <a:rPr lang="en-US" sz="2400" b="1" dirty="0" smtClean="0"/>
              <a:t>uoyancy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Center </a:t>
            </a:r>
            <a:r>
              <a:rPr lang="en-US" sz="1800" dirty="0">
                <a:solidFill>
                  <a:srgbClr val="000000"/>
                </a:solidFill>
              </a:rPr>
              <a:t>of buoyancy is </a:t>
            </a:r>
            <a:r>
              <a:rPr lang="en-US" sz="1800" dirty="0" smtClean="0">
                <a:solidFill>
                  <a:srgbClr val="000000"/>
                </a:solidFill>
              </a:rPr>
              <a:t>T11, </a:t>
            </a:r>
            <a:r>
              <a:rPr lang="en-US" sz="1800" dirty="0">
                <a:solidFill>
                  <a:srgbClr val="000000"/>
                </a:solidFill>
              </a:rPr>
              <a:t>C</a:t>
            </a:r>
            <a:r>
              <a:rPr lang="en-US" sz="1800" dirty="0" smtClean="0">
                <a:solidFill>
                  <a:srgbClr val="000000"/>
                </a:solidFill>
              </a:rPr>
              <a:t>enter of Gravity is </a:t>
            </a:r>
            <a:r>
              <a:rPr lang="en-US" sz="1800" dirty="0">
                <a:solidFill>
                  <a:srgbClr val="000000"/>
                </a:solidFill>
              </a:rPr>
              <a:t>S2</a:t>
            </a:r>
          </a:p>
          <a:p>
            <a:r>
              <a:rPr lang="en-US" sz="1800" dirty="0">
                <a:solidFill>
                  <a:srgbClr val="000000"/>
                </a:solidFill>
              </a:rPr>
              <a:t>When </a:t>
            </a:r>
            <a:r>
              <a:rPr lang="en-US" sz="1800" dirty="0" smtClean="0">
                <a:solidFill>
                  <a:srgbClr val="000000"/>
                </a:solidFill>
              </a:rPr>
              <a:t>the two </a:t>
            </a:r>
            <a:r>
              <a:rPr lang="en-US" sz="1800" dirty="0">
                <a:solidFill>
                  <a:srgbClr val="000000"/>
                </a:solidFill>
              </a:rPr>
              <a:t>are aligned= static equilibrium in water </a:t>
            </a:r>
          </a:p>
        </p:txBody>
      </p:sp>
      <p:pic>
        <p:nvPicPr>
          <p:cNvPr id="4" name="Picture 3" descr="mage result for center of gravity and center of buoyancy in human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826" y="3429000"/>
            <a:ext cx="5801355" cy="27852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545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 smtClean="0"/>
              <a:t>Properties </a:t>
            </a:r>
            <a:r>
              <a:rPr lang="en-US" sz="2400" b="1" dirty="0"/>
              <a:t>of Water: </a:t>
            </a:r>
            <a:r>
              <a:rPr lang="en-US" sz="2400" b="1" dirty="0" smtClean="0"/>
              <a:t>Metacenter/Center </a:t>
            </a:r>
            <a:r>
              <a:rPr lang="en-US" sz="2400" b="1" dirty="0"/>
              <a:t>of </a:t>
            </a:r>
            <a:r>
              <a:rPr lang="en-US" sz="2400" b="1" dirty="0" smtClean="0"/>
              <a:t>Buoyancy</a:t>
            </a:r>
            <a:endParaRPr lang="en-US" sz="2400" dirty="0"/>
          </a:p>
        </p:txBody>
      </p:sp>
      <p:pic>
        <p:nvPicPr>
          <p:cNvPr id="4" name="Content Placeholder 3" descr="mage result for center of gravity and center of buoyancy in humans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319" b="-3931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0465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7057</TotalTime>
  <Words>3065</Words>
  <Application>Microsoft Macintosh PowerPoint</Application>
  <PresentationFormat>On-screen Show (4:3)</PresentationFormat>
  <Paragraphs>388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Breeze</vt:lpstr>
      <vt:lpstr>PowerPoint Presentation</vt:lpstr>
      <vt:lpstr>Presentation Outline:</vt:lpstr>
      <vt:lpstr>Learning objectives:</vt:lpstr>
      <vt:lpstr>Properties of Water: Buoyancy</vt:lpstr>
      <vt:lpstr>Properties of Water: Buoyancy</vt:lpstr>
      <vt:lpstr>Amount of body weight that is offloaded is dependent on depth of immersion  </vt:lpstr>
      <vt:lpstr>Properties of Water: Hydrostatic Pressure </vt:lpstr>
      <vt:lpstr>   Properties of Water: Metacenter/Centerof Buoyancy</vt:lpstr>
      <vt:lpstr>Properties of Water: Metacenter/Center of Buoyancy</vt:lpstr>
      <vt:lpstr>Properties of Water: Water Resistance </vt:lpstr>
      <vt:lpstr>Properties of Water: Water Resistance </vt:lpstr>
      <vt:lpstr>Properties of Water: Turbulence </vt:lpstr>
      <vt:lpstr>    Properties of Water: Thermodynamics</vt:lpstr>
      <vt:lpstr>Properties of Water: Thermodynamics</vt:lpstr>
      <vt:lpstr>Indications for Aquatic Therapy </vt:lpstr>
      <vt:lpstr>Precautions:7 </vt:lpstr>
      <vt:lpstr>Contra-indications:7 </vt:lpstr>
      <vt:lpstr>Types of Aquatic Therapy: Ai Chi9 </vt:lpstr>
      <vt:lpstr>Types of Aquatic Therapy: Aquatic PNF9 </vt:lpstr>
      <vt:lpstr>Types of Aquatic Therapy: Bad Ragaz Ring Method9 </vt:lpstr>
      <vt:lpstr>Types of Aquatic Therapy: Halliwick Method9</vt:lpstr>
      <vt:lpstr>Types of Aquatic Therapy: Watsu9</vt:lpstr>
      <vt:lpstr> Studies Supporting the Use of AT in Multiple Sclerosis (MS)  </vt:lpstr>
      <vt:lpstr>Studies Supporting the Use of AT in MS </vt:lpstr>
      <vt:lpstr>Studies Supporting the Use of AT in MS </vt:lpstr>
      <vt:lpstr>Studies Supporting the Use of AT with Parkinson's Disease (PD)</vt:lpstr>
      <vt:lpstr>Studies Supporting Use of AT with PD</vt:lpstr>
      <vt:lpstr>Studies Supporting Use of AT with Parkinson's Disease (PD)</vt:lpstr>
      <vt:lpstr>Studies Supporting Use of AT with Parkinson’s Disease (PD)</vt:lpstr>
      <vt:lpstr>Studies Supporting the Use of AT with Stroke</vt:lpstr>
      <vt:lpstr>Studies Supporting the Use of AT with Stroke</vt:lpstr>
      <vt:lpstr>Studies Supporting the Use of AT with Stroke </vt:lpstr>
      <vt:lpstr>Case </vt:lpstr>
      <vt:lpstr>Interventions</vt:lpstr>
      <vt:lpstr>Outcomes </vt:lpstr>
      <vt:lpstr> Reflection:</vt:lpstr>
      <vt:lpstr>References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UNC Student</dc:creator>
  <cp:lastModifiedBy>UNC Student</cp:lastModifiedBy>
  <cp:revision>117</cp:revision>
  <cp:lastPrinted>2017-04-19T18:45:50Z</cp:lastPrinted>
  <dcterms:created xsi:type="dcterms:W3CDTF">2017-04-09T20:11:34Z</dcterms:created>
  <dcterms:modified xsi:type="dcterms:W3CDTF">2017-04-20T20:19:27Z</dcterms:modified>
</cp:coreProperties>
</file>