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8" r:id="rId3"/>
    <p:sldId id="277" r:id="rId4"/>
    <p:sldId id="278" r:id="rId5"/>
    <p:sldId id="279" r:id="rId6"/>
    <p:sldId id="259" r:id="rId7"/>
    <p:sldId id="260" r:id="rId8"/>
    <p:sldId id="261" r:id="rId9"/>
    <p:sldId id="262" r:id="rId10"/>
    <p:sldId id="263" r:id="rId11"/>
    <p:sldId id="264" r:id="rId12"/>
    <p:sldId id="265" r:id="rId13"/>
    <p:sldId id="266" r:id="rId14"/>
    <p:sldId id="281" r:id="rId15"/>
    <p:sldId id="290" r:id="rId16"/>
    <p:sldId id="282" r:id="rId17"/>
    <p:sldId id="284" r:id="rId18"/>
    <p:sldId id="285" r:id="rId19"/>
    <p:sldId id="267" r:id="rId20"/>
    <p:sldId id="268" r:id="rId21"/>
    <p:sldId id="269" r:id="rId22"/>
    <p:sldId id="292" r:id="rId23"/>
    <p:sldId id="293" r:id="rId24"/>
    <p:sldId id="271" r:id="rId25"/>
    <p:sldId id="287" r:id="rId26"/>
    <p:sldId id="272" r:id="rId27"/>
    <p:sldId id="288" r:id="rId28"/>
    <p:sldId id="295" r:id="rId29"/>
    <p:sldId id="275" r:id="rId30"/>
    <p:sldId id="296" r:id="rId31"/>
    <p:sldId id="274" r:id="rId32"/>
    <p:sldId id="276" r:id="rId33"/>
    <p:sldId id="294" r:id="rId34"/>
  </p:sldIdLst>
  <p:sldSz cx="9144000" cy="5143500" type="screen16x9"/>
  <p:notesSz cx="6858000" cy="9144000"/>
  <p:embeddedFontLst>
    <p:embeddedFont>
      <p:font typeface="Roboto"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67325" autoAdjust="0"/>
  </p:normalViewPr>
  <p:slideViewPr>
    <p:cSldViewPr snapToGrid="0">
      <p:cViewPr varScale="1">
        <p:scale>
          <a:sx n="66" d="100"/>
          <a:sy n="66" d="100"/>
        </p:scale>
        <p:origin x="15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6AE82-0A34-4D96-B272-5C8FA4CADDD0}" type="doc">
      <dgm:prSet loTypeId="urn:microsoft.com/office/officeart/2005/8/layout/rings+Icon" loCatId="officeonline" qsTypeId="urn:microsoft.com/office/officeart/2005/8/quickstyle/3d4" qsCatId="3D" csTypeId="urn:microsoft.com/office/officeart/2005/8/colors/accent1_2" csCatId="accent1" phldr="1"/>
      <dgm:spPr/>
    </dgm:pt>
    <dgm:pt modelId="{69B272DB-EBA6-473C-ADE3-E139C7FBBF17}">
      <dgm:prSet phldrT="[Text]"/>
      <dgm:spPr/>
      <dgm:t>
        <a:bodyPr/>
        <a:lstStyle/>
        <a:p>
          <a:r>
            <a:rPr lang="en-US" b="1" dirty="0" smtClean="0">
              <a:solidFill>
                <a:schemeClr val="bg1"/>
              </a:solidFill>
            </a:rPr>
            <a:t>Best Research Evidence</a:t>
          </a:r>
          <a:endParaRPr lang="en-US" b="1" dirty="0">
            <a:solidFill>
              <a:schemeClr val="bg1"/>
            </a:solidFill>
          </a:endParaRPr>
        </a:p>
      </dgm:t>
    </dgm:pt>
    <dgm:pt modelId="{E39A5787-E84E-452A-914E-859F06614494}" type="parTrans" cxnId="{9E4A13D4-1A4F-4E9E-9A3C-9F2803B67766}">
      <dgm:prSet/>
      <dgm:spPr/>
      <dgm:t>
        <a:bodyPr/>
        <a:lstStyle/>
        <a:p>
          <a:endParaRPr lang="en-US"/>
        </a:p>
      </dgm:t>
    </dgm:pt>
    <dgm:pt modelId="{B3AB0D9C-937B-4178-A165-99A6494E5447}" type="sibTrans" cxnId="{9E4A13D4-1A4F-4E9E-9A3C-9F2803B67766}">
      <dgm:prSet/>
      <dgm:spPr/>
      <dgm:t>
        <a:bodyPr/>
        <a:lstStyle/>
        <a:p>
          <a:endParaRPr lang="en-US"/>
        </a:p>
      </dgm:t>
    </dgm:pt>
    <dgm:pt modelId="{450C492F-0F90-47D3-A118-E7FBFF7E0B53}">
      <dgm:prSet phldrT="[Text]"/>
      <dgm:spPr/>
      <dgm:t>
        <a:bodyPr/>
        <a:lstStyle/>
        <a:p>
          <a:r>
            <a:rPr lang="en-US" b="1" dirty="0" smtClean="0">
              <a:solidFill>
                <a:schemeClr val="bg1"/>
              </a:solidFill>
              <a:latin typeface="Roboto" panose="020B0604020202020204" charset="0"/>
              <a:ea typeface="Roboto" panose="020B0604020202020204" charset="0"/>
            </a:rPr>
            <a:t>Clinical Expertise</a:t>
          </a:r>
          <a:endParaRPr lang="en-US" b="1" dirty="0">
            <a:solidFill>
              <a:schemeClr val="bg1"/>
            </a:solidFill>
            <a:latin typeface="Roboto" panose="020B0604020202020204" charset="0"/>
            <a:ea typeface="Roboto" panose="020B0604020202020204" charset="0"/>
          </a:endParaRPr>
        </a:p>
      </dgm:t>
    </dgm:pt>
    <dgm:pt modelId="{89F2530A-C241-4BB4-BFD9-55FD2FBA1068}" type="parTrans" cxnId="{6E3AD8E4-C7C9-42AE-9642-C8CE5C37AE41}">
      <dgm:prSet/>
      <dgm:spPr/>
      <dgm:t>
        <a:bodyPr/>
        <a:lstStyle/>
        <a:p>
          <a:endParaRPr lang="en-US"/>
        </a:p>
      </dgm:t>
    </dgm:pt>
    <dgm:pt modelId="{8D750B18-9C0F-4C12-8472-74557059B760}" type="sibTrans" cxnId="{6E3AD8E4-C7C9-42AE-9642-C8CE5C37AE41}">
      <dgm:prSet/>
      <dgm:spPr/>
      <dgm:t>
        <a:bodyPr/>
        <a:lstStyle/>
        <a:p>
          <a:endParaRPr lang="en-US"/>
        </a:p>
      </dgm:t>
    </dgm:pt>
    <dgm:pt modelId="{8B50DD4E-6C66-4B2F-9879-04ED92FDC88F}">
      <dgm:prSet phldrT="[Text]"/>
      <dgm:spPr/>
      <dgm:t>
        <a:bodyPr/>
        <a:lstStyle/>
        <a:p>
          <a:r>
            <a:rPr lang="en-US" b="1" dirty="0" smtClean="0">
              <a:solidFill>
                <a:schemeClr val="bg1"/>
              </a:solidFill>
            </a:rPr>
            <a:t>Patient Values and Preferences</a:t>
          </a:r>
          <a:endParaRPr lang="en-US" b="1" dirty="0">
            <a:solidFill>
              <a:schemeClr val="bg1"/>
            </a:solidFill>
          </a:endParaRPr>
        </a:p>
      </dgm:t>
    </dgm:pt>
    <dgm:pt modelId="{5599B30B-6EF6-414A-8915-26F4C2B9BC32}" type="parTrans" cxnId="{F30E1781-385A-457C-B3B0-CCA10DA5598B}">
      <dgm:prSet/>
      <dgm:spPr/>
      <dgm:t>
        <a:bodyPr/>
        <a:lstStyle/>
        <a:p>
          <a:endParaRPr lang="en-US"/>
        </a:p>
      </dgm:t>
    </dgm:pt>
    <dgm:pt modelId="{A2AC6C9B-4399-4BFB-B437-66876E20DAB9}" type="sibTrans" cxnId="{F30E1781-385A-457C-B3B0-CCA10DA5598B}">
      <dgm:prSet/>
      <dgm:spPr/>
      <dgm:t>
        <a:bodyPr/>
        <a:lstStyle/>
        <a:p>
          <a:endParaRPr lang="en-US"/>
        </a:p>
      </dgm:t>
    </dgm:pt>
    <dgm:pt modelId="{A86607C1-6E67-4FE6-82DD-6823A1E8B350}" type="pres">
      <dgm:prSet presAssocID="{F9B6AE82-0A34-4D96-B272-5C8FA4CADDD0}" presName="Name0" presStyleCnt="0">
        <dgm:presLayoutVars>
          <dgm:chMax val="7"/>
          <dgm:dir/>
          <dgm:resizeHandles val="exact"/>
        </dgm:presLayoutVars>
      </dgm:prSet>
      <dgm:spPr/>
    </dgm:pt>
    <dgm:pt modelId="{5AD4257F-AD81-4CE6-94D9-E817176ADC8D}" type="pres">
      <dgm:prSet presAssocID="{F9B6AE82-0A34-4D96-B272-5C8FA4CADDD0}" presName="ellipse1" presStyleLbl="vennNode1" presStyleIdx="0" presStyleCnt="3" custLinFactNeighborX="13842" custLinFactNeighborY="68753">
        <dgm:presLayoutVars>
          <dgm:bulletEnabled val="1"/>
        </dgm:presLayoutVars>
      </dgm:prSet>
      <dgm:spPr/>
      <dgm:t>
        <a:bodyPr/>
        <a:lstStyle/>
        <a:p>
          <a:endParaRPr lang="en-US"/>
        </a:p>
      </dgm:t>
    </dgm:pt>
    <dgm:pt modelId="{97A14738-7669-48A6-A9CB-166725FFA79F}" type="pres">
      <dgm:prSet presAssocID="{F9B6AE82-0A34-4D96-B272-5C8FA4CADDD0}" presName="ellipse2" presStyleLbl="vennNode1" presStyleIdx="1" presStyleCnt="3" custLinFactY="-28484" custLinFactNeighborX="5261" custLinFactNeighborY="-100000">
        <dgm:presLayoutVars>
          <dgm:bulletEnabled val="1"/>
        </dgm:presLayoutVars>
      </dgm:prSet>
      <dgm:spPr/>
      <dgm:t>
        <a:bodyPr/>
        <a:lstStyle/>
        <a:p>
          <a:endParaRPr lang="en-US"/>
        </a:p>
      </dgm:t>
    </dgm:pt>
    <dgm:pt modelId="{97C9FA76-1DC1-47E8-88E9-315E7224EAB5}" type="pres">
      <dgm:prSet presAssocID="{F9B6AE82-0A34-4D96-B272-5C8FA4CADDD0}" presName="ellipse3" presStyleLbl="vennNode1" presStyleIdx="2" presStyleCnt="3" custLinFactNeighborX="-7305" custLinFactNeighborY="67428">
        <dgm:presLayoutVars>
          <dgm:bulletEnabled val="1"/>
        </dgm:presLayoutVars>
      </dgm:prSet>
      <dgm:spPr/>
      <dgm:t>
        <a:bodyPr/>
        <a:lstStyle/>
        <a:p>
          <a:endParaRPr lang="en-US"/>
        </a:p>
      </dgm:t>
    </dgm:pt>
  </dgm:ptLst>
  <dgm:cxnLst>
    <dgm:cxn modelId="{6E3AD8E4-C7C9-42AE-9642-C8CE5C37AE41}" srcId="{F9B6AE82-0A34-4D96-B272-5C8FA4CADDD0}" destId="{450C492F-0F90-47D3-A118-E7FBFF7E0B53}" srcOrd="1" destOrd="0" parTransId="{89F2530A-C241-4BB4-BFD9-55FD2FBA1068}" sibTransId="{8D750B18-9C0F-4C12-8472-74557059B760}"/>
    <dgm:cxn modelId="{F30E1781-385A-457C-B3B0-CCA10DA5598B}" srcId="{F9B6AE82-0A34-4D96-B272-5C8FA4CADDD0}" destId="{8B50DD4E-6C66-4B2F-9879-04ED92FDC88F}" srcOrd="2" destOrd="0" parTransId="{5599B30B-6EF6-414A-8915-26F4C2B9BC32}" sibTransId="{A2AC6C9B-4399-4BFB-B437-66876E20DAB9}"/>
    <dgm:cxn modelId="{45EA64D7-A990-4046-B613-C7A5A5634B15}" type="presOf" srcId="{69B272DB-EBA6-473C-ADE3-E139C7FBBF17}" destId="{5AD4257F-AD81-4CE6-94D9-E817176ADC8D}" srcOrd="0" destOrd="0" presId="urn:microsoft.com/office/officeart/2005/8/layout/rings+Icon"/>
    <dgm:cxn modelId="{9072FE09-A806-490B-8CCA-E9A6D9AEC4E5}" type="presOf" srcId="{450C492F-0F90-47D3-A118-E7FBFF7E0B53}" destId="{97A14738-7669-48A6-A9CB-166725FFA79F}" srcOrd="0" destOrd="0" presId="urn:microsoft.com/office/officeart/2005/8/layout/rings+Icon"/>
    <dgm:cxn modelId="{57BFEE3D-DF03-41FD-805F-1130306F648C}" type="presOf" srcId="{F9B6AE82-0A34-4D96-B272-5C8FA4CADDD0}" destId="{A86607C1-6E67-4FE6-82DD-6823A1E8B350}" srcOrd="0" destOrd="0" presId="urn:microsoft.com/office/officeart/2005/8/layout/rings+Icon"/>
    <dgm:cxn modelId="{9E4A13D4-1A4F-4E9E-9A3C-9F2803B67766}" srcId="{F9B6AE82-0A34-4D96-B272-5C8FA4CADDD0}" destId="{69B272DB-EBA6-473C-ADE3-E139C7FBBF17}" srcOrd="0" destOrd="0" parTransId="{E39A5787-E84E-452A-914E-859F06614494}" sibTransId="{B3AB0D9C-937B-4178-A165-99A6494E5447}"/>
    <dgm:cxn modelId="{B75E753F-C016-4953-AE13-142BCF8E8A61}" type="presOf" srcId="{8B50DD4E-6C66-4B2F-9879-04ED92FDC88F}" destId="{97C9FA76-1DC1-47E8-88E9-315E7224EAB5}" srcOrd="0" destOrd="0" presId="urn:microsoft.com/office/officeart/2005/8/layout/rings+Icon"/>
    <dgm:cxn modelId="{E2463B69-7D77-4C00-AC7B-FBB7FF86C5C6}" type="presParOf" srcId="{A86607C1-6E67-4FE6-82DD-6823A1E8B350}" destId="{5AD4257F-AD81-4CE6-94D9-E817176ADC8D}" srcOrd="0" destOrd="0" presId="urn:microsoft.com/office/officeart/2005/8/layout/rings+Icon"/>
    <dgm:cxn modelId="{60EF788D-412B-4A81-AE1F-5FBCFED9373B}" type="presParOf" srcId="{A86607C1-6E67-4FE6-82DD-6823A1E8B350}" destId="{97A14738-7669-48A6-A9CB-166725FFA79F}" srcOrd="1" destOrd="0" presId="urn:microsoft.com/office/officeart/2005/8/layout/rings+Icon"/>
    <dgm:cxn modelId="{03B84D99-889B-4B62-9EE8-EF9A814DE45E}" type="presParOf" srcId="{A86607C1-6E67-4FE6-82DD-6823A1E8B350}" destId="{97C9FA76-1DC1-47E8-88E9-315E7224EAB5}"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834936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895358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Purpose: make participants feel comfortable and open up. Set the stage for discussion. </a:t>
            </a:r>
            <a:endParaRPr/>
          </a:p>
        </p:txBody>
      </p:sp>
    </p:spTree>
    <p:extLst>
      <p:ext uri="{BB962C8B-B14F-4D97-AF65-F5344CB8AC3E}">
        <p14:creationId xmlns:p14="http://schemas.microsoft.com/office/powerpoint/2010/main" val="407954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a:latin typeface="Roboto"/>
                <a:ea typeface="Roboto"/>
                <a:cs typeface="Roboto"/>
                <a:sym typeface="Roboto"/>
              </a:rPr>
              <a:t>Purpose: naturally guide conversation by narrowing topic of discussion to hone in on key questions</a:t>
            </a:r>
            <a:endParaRPr sz="1200">
              <a:latin typeface="Roboto"/>
              <a:ea typeface="Roboto"/>
              <a:cs typeface="Roboto"/>
              <a:sym typeface="Roboto"/>
            </a:endParaRPr>
          </a:p>
          <a:p>
            <a:pPr marL="0" lvl="0" indent="0" rtl="0">
              <a:lnSpc>
                <a:spcPct val="115000"/>
              </a:lnSpc>
              <a:spcBef>
                <a:spcPts val="1600"/>
              </a:spcBef>
              <a:spcAft>
                <a:spcPts val="1600"/>
              </a:spcAft>
              <a:buNone/>
            </a:pPr>
            <a:endParaRPr sz="1200"/>
          </a:p>
        </p:txBody>
      </p:sp>
    </p:spTree>
    <p:extLst>
      <p:ext uri="{BB962C8B-B14F-4D97-AF65-F5344CB8AC3E}">
        <p14:creationId xmlns:p14="http://schemas.microsoft.com/office/powerpoint/2010/main" val="318185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we are trying to identify via the discussion. </a:t>
            </a:r>
            <a:endParaRPr/>
          </a:p>
        </p:txBody>
      </p:sp>
    </p:spTree>
    <p:extLst>
      <p:ext uri="{BB962C8B-B14F-4D97-AF65-F5344CB8AC3E}">
        <p14:creationId xmlns:p14="http://schemas.microsoft.com/office/powerpoint/2010/main" val="275878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Andrea and I read the transcripts, incorporated our notes on body language, and identified key themes from the data </a:t>
            </a:r>
            <a:endParaRPr dirty="0"/>
          </a:p>
          <a:p>
            <a:pPr marL="0" lvl="0" indent="0">
              <a:spcBef>
                <a:spcPts val="0"/>
              </a:spcBef>
              <a:spcAft>
                <a:spcPts val="0"/>
              </a:spcAft>
              <a:buNone/>
            </a:pPr>
            <a:endParaRPr dirty="0"/>
          </a:p>
          <a:p>
            <a:pPr marL="457200" lvl="0" indent="-304800" rtl="0">
              <a:lnSpc>
                <a:spcPct val="115000"/>
              </a:lnSpc>
              <a:spcBef>
                <a:spcPts val="0"/>
              </a:spcBef>
              <a:spcAft>
                <a:spcPts val="0"/>
              </a:spcAft>
              <a:buClr>
                <a:srgbClr val="000000"/>
              </a:buClr>
              <a:buSzPts val="1200"/>
              <a:buFont typeface="Roboto"/>
              <a:buChar char="●"/>
            </a:pPr>
            <a:r>
              <a:rPr lang="en" sz="1200" dirty="0">
                <a:latin typeface="Roboto"/>
                <a:ea typeface="Roboto"/>
                <a:cs typeface="Roboto"/>
                <a:sym typeface="Roboto"/>
              </a:rPr>
              <a:t>Recordings professionally transcribed</a:t>
            </a:r>
            <a:endParaRPr sz="1200" dirty="0">
              <a:latin typeface="Roboto"/>
              <a:ea typeface="Roboto"/>
              <a:cs typeface="Roboto"/>
              <a:sym typeface="Roboto"/>
            </a:endParaRPr>
          </a:p>
          <a:p>
            <a:pPr marL="457200" lvl="0" indent="-304800" rtl="0">
              <a:lnSpc>
                <a:spcPct val="115000"/>
              </a:lnSpc>
              <a:spcBef>
                <a:spcPts val="0"/>
              </a:spcBef>
              <a:spcAft>
                <a:spcPts val="0"/>
              </a:spcAft>
              <a:buClr>
                <a:srgbClr val="000000"/>
              </a:buClr>
              <a:buSzPts val="1200"/>
              <a:buFont typeface="Roboto"/>
              <a:buChar char="●"/>
            </a:pPr>
            <a:r>
              <a:rPr lang="en" sz="1200" dirty="0">
                <a:latin typeface="Roboto"/>
                <a:ea typeface="Roboto"/>
                <a:cs typeface="Roboto"/>
                <a:sym typeface="Roboto"/>
              </a:rPr>
              <a:t>Transcripts annotated with key observations from session </a:t>
            </a:r>
            <a:endParaRPr sz="1200" dirty="0">
              <a:latin typeface="Roboto"/>
              <a:ea typeface="Roboto"/>
              <a:cs typeface="Roboto"/>
              <a:sym typeface="Roboto"/>
            </a:endParaRPr>
          </a:p>
          <a:p>
            <a:pPr marL="457200" lvl="0" indent="-304800" rtl="0">
              <a:lnSpc>
                <a:spcPct val="115000"/>
              </a:lnSpc>
              <a:spcBef>
                <a:spcPts val="0"/>
              </a:spcBef>
              <a:spcAft>
                <a:spcPts val="0"/>
              </a:spcAft>
              <a:buClr>
                <a:srgbClr val="000000"/>
              </a:buClr>
              <a:buSzPts val="1200"/>
              <a:buFont typeface="Roboto"/>
              <a:buChar char="●"/>
            </a:pPr>
            <a:r>
              <a:rPr lang="en" sz="1200" dirty="0">
                <a:latin typeface="Roboto"/>
                <a:ea typeface="Roboto"/>
                <a:cs typeface="Roboto"/>
                <a:sym typeface="Roboto"/>
              </a:rPr>
              <a:t>Annotated transcripts were analyzed, salient themes identified, and matrix created</a:t>
            </a:r>
            <a:endParaRPr sz="1200" dirty="0">
              <a:latin typeface="Roboto"/>
              <a:ea typeface="Roboto"/>
              <a:cs typeface="Roboto"/>
              <a:sym typeface="Roboto"/>
            </a:endParaRPr>
          </a:p>
          <a:p>
            <a:pPr marL="457200" lvl="0" indent="-304800" rtl="0">
              <a:lnSpc>
                <a:spcPct val="115000"/>
              </a:lnSpc>
              <a:spcBef>
                <a:spcPts val="0"/>
              </a:spcBef>
              <a:spcAft>
                <a:spcPts val="0"/>
              </a:spcAft>
              <a:buClr>
                <a:srgbClr val="000000"/>
              </a:buClr>
              <a:buSzPts val="1200"/>
              <a:buFont typeface="Roboto"/>
              <a:buChar char="●"/>
            </a:pPr>
            <a:r>
              <a:rPr lang="en" sz="1200" dirty="0">
                <a:latin typeface="Roboto"/>
                <a:ea typeface="Roboto"/>
                <a:cs typeface="Roboto"/>
                <a:sym typeface="Roboto"/>
              </a:rPr>
              <a:t>All work was peer reviewed </a:t>
            </a:r>
            <a:r>
              <a:rPr lang="en" sz="1200" dirty="0" smtClean="0">
                <a:latin typeface="Roboto"/>
                <a:ea typeface="Roboto"/>
                <a:cs typeface="Roboto"/>
                <a:sym typeface="Roboto"/>
              </a:rPr>
              <a:t>to increase dependability of the findings</a:t>
            </a:r>
            <a:r>
              <a:rPr lang="en" sz="1200" baseline="30000" dirty="0" smtClean="0">
                <a:latin typeface="Roboto"/>
                <a:ea typeface="Roboto"/>
                <a:cs typeface="Roboto"/>
                <a:sym typeface="Roboto"/>
              </a:rPr>
              <a:t>6</a:t>
            </a:r>
            <a:endParaRPr sz="1200" dirty="0"/>
          </a:p>
        </p:txBody>
      </p:sp>
    </p:spTree>
    <p:extLst>
      <p:ext uri="{BB962C8B-B14F-4D97-AF65-F5344CB8AC3E}">
        <p14:creationId xmlns:p14="http://schemas.microsoft.com/office/powerpoint/2010/main" val="6782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Now I will go through some of the key themes we found while</a:t>
            </a:r>
            <a:r>
              <a:rPr lang="en-US" baseline="0" dirty="0" smtClean="0"/>
              <a:t> analyzing the transcripts from the focus group and interview. Granted with an n of 5 there aren’t any conclusions we can draw to the general population (individuals with MS) but this information does provide a starting point for additional questions, research, and self-reflection. </a:t>
            </a:r>
            <a:endParaRPr lang="en-US" dirty="0"/>
          </a:p>
        </p:txBody>
      </p:sp>
    </p:spTree>
    <p:extLst>
      <p:ext uri="{BB962C8B-B14F-4D97-AF65-F5344CB8AC3E}">
        <p14:creationId xmlns:p14="http://schemas.microsoft.com/office/powerpoint/2010/main" val="675306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Read quotes.</a:t>
            </a:r>
            <a:r>
              <a:rPr lang="en-US" baseline="0" dirty="0" smtClean="0"/>
              <a:t> </a:t>
            </a:r>
            <a:r>
              <a:rPr lang="en-US" dirty="0" smtClean="0"/>
              <a:t>While</a:t>
            </a:r>
            <a:r>
              <a:rPr lang="en-US" baseline="0" dirty="0" smtClean="0"/>
              <a:t> the overall consensus was that physical therapy was beneficial, some participants did express frustration with various aspects of physical therapy and with physical therapists they worked with. In this instance, this participant seems to feel there is a disconnect between what she is given in PT and the treatment outcome she would like to have. </a:t>
            </a:r>
            <a:endParaRPr lang="en-US" dirty="0"/>
          </a:p>
        </p:txBody>
      </p:sp>
    </p:spTree>
    <p:extLst>
      <p:ext uri="{BB962C8B-B14F-4D97-AF65-F5344CB8AC3E}">
        <p14:creationId xmlns:p14="http://schemas.microsoft.com/office/powerpoint/2010/main" val="2491001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Read quote. Shared</a:t>
            </a:r>
            <a:r>
              <a:rPr lang="en-US" baseline="0" dirty="0" smtClean="0"/>
              <a:t> decision making is an integral part of patient-centered care, and this participant had an experience where her physical therapist was not employing this technique in practice which ultimately resulted in this participant not feeling heard which negatively impacted her therapy session. </a:t>
            </a:r>
            <a:endParaRPr lang="en-US" dirty="0"/>
          </a:p>
        </p:txBody>
      </p:sp>
    </p:spTree>
    <p:extLst>
      <p:ext uri="{BB962C8B-B14F-4D97-AF65-F5344CB8AC3E}">
        <p14:creationId xmlns:p14="http://schemas.microsoft.com/office/powerpoint/2010/main" val="194888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Read quotes. While we can’t draw any conclusions based off of two </a:t>
            </a:r>
            <a:r>
              <a:rPr lang="en-US" dirty="0" err="1" smtClean="0"/>
              <a:t>particpants</a:t>
            </a:r>
            <a:r>
              <a:rPr lang="en-US" dirty="0" smtClean="0"/>
              <a:t>,</a:t>
            </a:r>
            <a:r>
              <a:rPr lang="en-US" baseline="0" dirty="0" smtClean="0"/>
              <a:t> these quotes could highlight the importance of educating patients on why we chose a certain exercise and how it will help them reach their goals, so as to improve patient buy-in and treatment adherence/compliance with HEP. </a:t>
            </a:r>
            <a:endParaRPr lang="en-US" dirty="0"/>
          </a:p>
        </p:txBody>
      </p:sp>
    </p:spTree>
    <p:extLst>
      <p:ext uri="{BB962C8B-B14F-4D97-AF65-F5344CB8AC3E}">
        <p14:creationId xmlns:p14="http://schemas.microsoft.com/office/powerpoint/2010/main" val="3427335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Read quotes.</a:t>
            </a:r>
            <a:r>
              <a:rPr lang="en-US" baseline="0" dirty="0" smtClean="0"/>
              <a:t> Guilt was a resounding theme expressed by all participants. Reflect on how you plan to motivate HEP compliance in practice. Do you plan on incorporating motivational interviewing or behavior change strategies? </a:t>
            </a:r>
            <a:r>
              <a:rPr lang="en-US" baseline="0" dirty="0" smtClean="0"/>
              <a:t>Can anyone provide an example of motivational interviewing or behavior change strategy?</a:t>
            </a:r>
          </a:p>
          <a:p>
            <a:pPr marL="158750" indent="0">
              <a:buNone/>
            </a:pPr>
            <a:endParaRPr lang="en-US" baseline="0" dirty="0" smtClean="0"/>
          </a:p>
          <a:p>
            <a:pPr marL="158750" indent="0">
              <a:buNone/>
            </a:pPr>
            <a:r>
              <a:rPr lang="en-US" baseline="0" dirty="0" smtClean="0"/>
              <a:t>In motivational interviewing you assist the patient explore what their reason/intention is for change (</a:t>
            </a:r>
            <a:r>
              <a:rPr lang="en-US" baseline="0" dirty="0" err="1" smtClean="0"/>
              <a:t>ie</a:t>
            </a:r>
            <a:r>
              <a:rPr lang="en-US" baseline="0" dirty="0" smtClean="0"/>
              <a:t>. doing their HEP) and empower them to develop their own plan based on what motivates them. This is accomplished using the OARS communication technique (open questions, affirmation, reflective listening, and summary reflections). </a:t>
            </a:r>
          </a:p>
          <a:p>
            <a:pPr marL="158750" indent="0">
              <a:buNone/>
            </a:pPr>
            <a:endParaRPr lang="en-US" baseline="0" dirty="0" smtClean="0"/>
          </a:p>
          <a:p>
            <a:pPr marL="158750" indent="0">
              <a:buNone/>
            </a:pPr>
            <a:r>
              <a:rPr lang="en-US" baseline="0" dirty="0" smtClean="0"/>
              <a:t>Example of behavior change strategy is using stages of change to identify the patient’s readiness to change and provide guidance based on the stage they are in (Precontemplation, contemplation, preparation, action and maintenance).  </a:t>
            </a:r>
            <a:endParaRPr lang="en-US" dirty="0"/>
          </a:p>
        </p:txBody>
      </p:sp>
    </p:spTree>
    <p:extLst>
      <p:ext uri="{BB962C8B-B14F-4D97-AF65-F5344CB8AC3E}">
        <p14:creationId xmlns:p14="http://schemas.microsoft.com/office/powerpoint/2010/main" val="2528876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Read Quotes.  One way to address guilt over non-compliance</a:t>
            </a:r>
            <a:r>
              <a:rPr lang="en-US" baseline="0" dirty="0" smtClean="0"/>
              <a:t> is to find creative solutions to increase the likelihood of compliance. These patients found that adaptations and strategies their therapists taught really helped them get the most out of their therapy. </a:t>
            </a:r>
            <a:endParaRPr dirty="0"/>
          </a:p>
        </p:txBody>
      </p:sp>
    </p:spTree>
    <p:extLst>
      <p:ext uri="{BB962C8B-B14F-4D97-AF65-F5344CB8AC3E}">
        <p14:creationId xmlns:p14="http://schemas.microsoft.com/office/powerpoint/2010/main" val="12370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By</a:t>
            </a:r>
            <a:r>
              <a:rPr lang="en" baseline="0" dirty="0" smtClean="0"/>
              <a:t> the end of this presentation, you will be able to: (go over objectives). </a:t>
            </a:r>
            <a:endParaRPr lang="en" dirty="0" smtClean="0"/>
          </a:p>
          <a:p>
            <a:pPr marL="0" lvl="0" indent="0">
              <a:spcBef>
                <a:spcPts val="0"/>
              </a:spcBef>
              <a:spcAft>
                <a:spcPts val="0"/>
              </a:spcAft>
              <a:buNone/>
            </a:pPr>
            <a:endParaRPr lang="en" dirty="0" smtClean="0"/>
          </a:p>
          <a:p>
            <a:pPr marL="0" lvl="0" indent="0">
              <a:spcBef>
                <a:spcPts val="0"/>
              </a:spcBef>
              <a:spcAft>
                <a:spcPts val="0"/>
              </a:spcAft>
              <a:buNone/>
            </a:pPr>
            <a:endParaRPr lang="en" dirty="0" smtClean="0"/>
          </a:p>
        </p:txBody>
      </p:sp>
    </p:spTree>
    <p:extLst>
      <p:ext uri="{BB962C8B-B14F-4D97-AF65-F5344CB8AC3E}">
        <p14:creationId xmlns:p14="http://schemas.microsoft.com/office/powerpoint/2010/main" val="2430100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This sentiment was expressed by all participants. How do </a:t>
            </a:r>
            <a:r>
              <a:rPr lang="en" dirty="0" smtClean="0"/>
              <a:t>you think you will </a:t>
            </a:r>
            <a:r>
              <a:rPr lang="en" dirty="0"/>
              <a:t>quantify maintenance in practice? </a:t>
            </a:r>
            <a:r>
              <a:rPr lang="en" dirty="0" smtClean="0"/>
              <a:t>Have you discussed</a:t>
            </a:r>
            <a:r>
              <a:rPr lang="en" baseline="0" dirty="0" smtClean="0"/>
              <a:t> the use of s</a:t>
            </a:r>
            <a:r>
              <a:rPr lang="en" dirty="0" smtClean="0"/>
              <a:t>ubjective </a:t>
            </a:r>
            <a:r>
              <a:rPr lang="en" dirty="0"/>
              <a:t>outcomes </a:t>
            </a:r>
            <a:r>
              <a:rPr lang="en" dirty="0" smtClean="0"/>
              <a:t>measures</a:t>
            </a:r>
            <a:r>
              <a:rPr lang="en" baseline="0" dirty="0" smtClean="0"/>
              <a:t> and </a:t>
            </a:r>
            <a:r>
              <a:rPr lang="en" dirty="0" smtClean="0"/>
              <a:t>objective </a:t>
            </a:r>
            <a:r>
              <a:rPr lang="en" dirty="0"/>
              <a:t>outcome </a:t>
            </a:r>
            <a:r>
              <a:rPr lang="en" dirty="0" smtClean="0"/>
              <a:t>measures</a:t>
            </a:r>
            <a:r>
              <a:rPr lang="en" baseline="0" dirty="0" smtClean="0"/>
              <a:t> in class? Would you use one or the other, or both to quantify change? </a:t>
            </a:r>
            <a:r>
              <a:rPr lang="en" dirty="0" smtClean="0"/>
              <a:t> </a:t>
            </a:r>
            <a:endParaRPr dirty="0"/>
          </a:p>
        </p:txBody>
      </p:sp>
    </p:spTree>
    <p:extLst>
      <p:ext uri="{BB962C8B-B14F-4D97-AF65-F5344CB8AC3E}">
        <p14:creationId xmlns:p14="http://schemas.microsoft.com/office/powerpoint/2010/main" val="3999843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Read quotes. Are maintenance and QoL improvements as ways to determine treatment effectiveness surprising? Is this something you have witnessed in practice? </a:t>
            </a:r>
            <a:endParaRPr dirty="0"/>
          </a:p>
        </p:txBody>
      </p:sp>
    </p:spTree>
    <p:extLst>
      <p:ext uri="{BB962C8B-B14F-4D97-AF65-F5344CB8AC3E}">
        <p14:creationId xmlns:p14="http://schemas.microsoft.com/office/powerpoint/2010/main" val="2706859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While maintenance</a:t>
            </a:r>
            <a:r>
              <a:rPr lang="en-US" baseline="0" dirty="0" smtClean="0"/>
              <a:t> and quality of life improvements are relatively subjective measures of treatment effectiveness, we also found that patients also value objective functional improvement though as noted in the maintenance quotes, it’s not always expected due to the progressive nature of MS. </a:t>
            </a:r>
            <a:endParaRPr lang="en-US" dirty="0"/>
          </a:p>
        </p:txBody>
      </p:sp>
    </p:spTree>
    <p:extLst>
      <p:ext uri="{BB962C8B-B14F-4D97-AF65-F5344CB8AC3E}">
        <p14:creationId xmlns:p14="http://schemas.microsoft.com/office/powerpoint/2010/main" val="203282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When determining</a:t>
            </a:r>
            <a:r>
              <a:rPr lang="en-US" baseline="0" dirty="0" smtClean="0"/>
              <a:t> if a medication is effective or not the consensus from the participants was to stop taking the medication to test its effects on the body This is an important finding, and deserves to be looked into further, because some drugs will automatically make you feel worse immediately after stopping them. Patient education is needed to address this practice.  </a:t>
            </a:r>
            <a:endParaRPr lang="en-US" dirty="0"/>
          </a:p>
        </p:txBody>
      </p:sp>
    </p:spTree>
    <p:extLst>
      <p:ext uri="{BB962C8B-B14F-4D97-AF65-F5344CB8AC3E}">
        <p14:creationId xmlns:p14="http://schemas.microsoft.com/office/powerpoint/2010/main" val="1014831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One of the in </a:t>
            </a:r>
            <a:r>
              <a:rPr lang="en" dirty="0"/>
              <a:t>the </a:t>
            </a:r>
            <a:r>
              <a:rPr lang="en" dirty="0" smtClean="0"/>
              <a:t>resounding themes and</a:t>
            </a:r>
            <a:r>
              <a:rPr lang="en" baseline="0" dirty="0" smtClean="0"/>
              <a:t> a main point of emphasis was the importance of</a:t>
            </a:r>
            <a:r>
              <a:rPr lang="en" dirty="0" smtClean="0"/>
              <a:t> </a:t>
            </a:r>
            <a:r>
              <a:rPr lang="en" dirty="0"/>
              <a:t>finding the right </a:t>
            </a:r>
            <a:r>
              <a:rPr lang="en" dirty="0" smtClean="0"/>
              <a:t>therapist</a:t>
            </a:r>
            <a:r>
              <a:rPr lang="en" baseline="0" dirty="0" smtClean="0"/>
              <a:t>. In fact, finding the right therapist factored into if the patient felt the therapy was beneficial and into their choice of treatment. Based on the data, qualitites that are associated with an effective physical therapist are empathy</a:t>
            </a:r>
            <a:r>
              <a:rPr lang="en" dirty="0" smtClean="0"/>
              <a:t>, listening/communication </a:t>
            </a:r>
            <a:r>
              <a:rPr lang="en" dirty="0"/>
              <a:t>skills </a:t>
            </a:r>
            <a:r>
              <a:rPr lang="en" dirty="0" smtClean="0"/>
              <a:t>and </a:t>
            </a:r>
            <a:r>
              <a:rPr lang="en" dirty="0"/>
              <a:t>experience working with PwMS. </a:t>
            </a:r>
            <a:endParaRPr dirty="0"/>
          </a:p>
          <a:p>
            <a:pPr marL="0" lvl="0" indent="0">
              <a:spcBef>
                <a:spcPts val="0"/>
              </a:spcBef>
              <a:spcAft>
                <a:spcPts val="0"/>
              </a:spcAft>
              <a:buNone/>
            </a:pPr>
            <a:endParaRPr dirty="0"/>
          </a:p>
          <a:p>
            <a:pPr marL="0" lvl="0" indent="0">
              <a:spcBef>
                <a:spcPts val="0"/>
              </a:spcBef>
              <a:spcAft>
                <a:spcPts val="0"/>
              </a:spcAft>
              <a:buNone/>
            </a:pPr>
            <a:r>
              <a:rPr lang="en" dirty="0"/>
              <a:t>Provide context for each quote and read quote. </a:t>
            </a:r>
            <a:endParaRPr dirty="0"/>
          </a:p>
        </p:txBody>
      </p:sp>
    </p:spTree>
    <p:extLst>
      <p:ext uri="{BB962C8B-B14F-4D97-AF65-F5344CB8AC3E}">
        <p14:creationId xmlns:p14="http://schemas.microsoft.com/office/powerpoint/2010/main" val="3468585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Presente</a:t>
            </a:r>
            <a:r>
              <a:rPr lang="en-US" baseline="0" dirty="0" smtClean="0"/>
              <a:t>r bolded phrase for emphasis. Read quotes. Experience was associated with quality of care as seen by the quotes above. One participant even referred to her physical therapist who had experience treating individuals with MS as wonder woman because “she knows when I should stop before I know when I know I should stop.” While I can’t confidently conclude this, I think that level of trust in her therapist helps treatment buy-in. </a:t>
            </a:r>
            <a:endParaRPr lang="en-US" dirty="0"/>
          </a:p>
        </p:txBody>
      </p:sp>
    </p:spTree>
    <p:extLst>
      <p:ext uri="{BB962C8B-B14F-4D97-AF65-F5344CB8AC3E}">
        <p14:creationId xmlns:p14="http://schemas.microsoft.com/office/powerpoint/2010/main" val="3750940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General consensus from all </a:t>
            </a:r>
            <a:r>
              <a:rPr lang="en" dirty="0" smtClean="0"/>
              <a:t>participants,</a:t>
            </a:r>
            <a:r>
              <a:rPr lang="en" baseline="0" dirty="0" smtClean="0"/>
              <a:t> read quotes above. Once again, when participants were asked what influences their treatment choice, the idea of finding the right therapist came up, along with the need to advocate for whatever choice they want to make. As a healthcare provider, it is important to recognize that what you recommend or suggest  factors into a patient’s choice in treatment. Patient education and advocating for the patient as well should be always be incorporated into practice. </a:t>
            </a:r>
            <a:endParaRPr dirty="0"/>
          </a:p>
        </p:txBody>
      </p:sp>
    </p:spTree>
    <p:extLst>
      <p:ext uri="{BB962C8B-B14F-4D97-AF65-F5344CB8AC3E}">
        <p14:creationId xmlns:p14="http://schemas.microsoft.com/office/powerpoint/2010/main" val="2854176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Read quotes.</a:t>
            </a:r>
            <a:r>
              <a:rPr lang="en-US" baseline="0" dirty="0" smtClean="0"/>
              <a:t> As you may already know, insurance and the amount of sessions insurance covers unfortunately factors into a PwMS treatment choice. </a:t>
            </a:r>
            <a:endParaRPr lang="en-US" dirty="0"/>
          </a:p>
        </p:txBody>
      </p:sp>
    </p:spTree>
    <p:extLst>
      <p:ext uri="{BB962C8B-B14F-4D97-AF65-F5344CB8AC3E}">
        <p14:creationId xmlns:p14="http://schemas.microsoft.com/office/powerpoint/2010/main" val="4253019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Read Quotes. </a:t>
            </a:r>
            <a:r>
              <a:rPr lang="en-US" baseline="0" dirty="0" smtClean="0"/>
              <a:t> Accessibility, or the ease to get to and from physical therapy </a:t>
            </a:r>
            <a:r>
              <a:rPr lang="en-US" baseline="0" dirty="0" smtClean="0"/>
              <a:t>appointments as well the ease of getting into and out of the clinic itself </a:t>
            </a:r>
            <a:r>
              <a:rPr lang="en-US" baseline="0" dirty="0" smtClean="0"/>
              <a:t>was one of the key factors playing into treatment choice. While you may not have control </a:t>
            </a:r>
            <a:r>
              <a:rPr lang="en-US" baseline="0" dirty="0" smtClean="0"/>
              <a:t>over transportation difficulties or </a:t>
            </a:r>
            <a:r>
              <a:rPr lang="en-US" baseline="0" dirty="0" smtClean="0"/>
              <a:t>the accessibility of </a:t>
            </a:r>
            <a:r>
              <a:rPr lang="en-US" baseline="0" dirty="0" smtClean="0"/>
              <a:t>where </a:t>
            </a:r>
            <a:r>
              <a:rPr lang="en-US" baseline="0" dirty="0" smtClean="0"/>
              <a:t>you are on clinical rotation, it is important to factor this in as either a barrier or facilitator for treatment compliance. Accessibility is also something you can advocate for on behalf of your </a:t>
            </a:r>
            <a:r>
              <a:rPr lang="en-US" baseline="0" dirty="0" smtClean="0"/>
              <a:t>patients by putting them in contact with local resources like EZ-Rider or a volunteer transportation service. </a:t>
            </a:r>
            <a:endParaRPr lang="en-US" dirty="0"/>
          </a:p>
        </p:txBody>
      </p:sp>
    </p:spTree>
    <p:extLst>
      <p:ext uri="{BB962C8B-B14F-4D97-AF65-F5344CB8AC3E}">
        <p14:creationId xmlns:p14="http://schemas.microsoft.com/office/powerpoint/2010/main" val="3727506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Based on themes identified in research the following are key takeaways are (read</a:t>
            </a:r>
            <a:r>
              <a:rPr lang="en-US" baseline="0" dirty="0" smtClean="0"/>
              <a:t> above)</a:t>
            </a:r>
            <a:r>
              <a:rPr lang="en-US" dirty="0" smtClean="0"/>
              <a:t>… while these may seem like common sense, it’s important to identify how we do this in practice…it’s important</a:t>
            </a:r>
            <a:r>
              <a:rPr lang="en-US" baseline="0" dirty="0" smtClean="0"/>
              <a:t> to reflect on w</a:t>
            </a:r>
            <a:r>
              <a:rPr lang="en-US" sz="1100" b="0" i="0" u="none" strike="noStrike" cap="none" dirty="0" smtClean="0">
                <a:solidFill>
                  <a:srgbClr val="000000"/>
                </a:solidFill>
                <a:effectLst/>
                <a:latin typeface="Arial"/>
                <a:ea typeface="Arial"/>
                <a:cs typeface="Arial"/>
                <a:sym typeface="Arial"/>
              </a:rPr>
              <a:t>hat you do to identify patient preference and how you incorporate them into the goal-setting process.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You must delve deeper in your goal-setting, if they say they want to walk “better” you need to find out what “better” means and what is motivating the need for “better”. What in their life are they unable to do that they want to be able to do.</a:t>
            </a:r>
            <a:r>
              <a:rPr lang="en-US" sz="1100" b="0" i="0" u="none" strike="noStrike" cap="none" baseline="0" dirty="0" smtClean="0">
                <a:solidFill>
                  <a:srgbClr val="000000"/>
                </a:solidFill>
                <a:effectLst/>
                <a:latin typeface="Arial"/>
                <a:ea typeface="Arial"/>
                <a:cs typeface="Arial"/>
                <a:sym typeface="Arial"/>
              </a:rPr>
              <a:t> Take the time to figure out what your patient wants from therapy, so that you can target your treatment using what they find important. </a:t>
            </a:r>
            <a:endParaRPr lang="en-US" sz="105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52835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Patient-centered</a:t>
            </a:r>
            <a:r>
              <a:rPr lang="en-US" baseline="0" dirty="0" smtClean="0"/>
              <a:t> care (PCC) is a term that describes the shift away from “treating the disease” and the shift towards “treating the patient</a:t>
            </a:r>
            <a:r>
              <a:rPr lang="en-US" baseline="30000" dirty="0" smtClean="0"/>
              <a:t>”1.</a:t>
            </a:r>
            <a:r>
              <a:rPr lang="en-US" baseline="0" dirty="0" smtClean="0"/>
              <a:t>  In PCC, healthcare practitioners focus on developing a therapeutic relationship with patients, so as to better understand their preferences, needs and values, and include them in shared decision making concerning their plan of care. By empowering patients to take an active role in their care and choice of treatment, we can improve treatment outcomes and adherence</a:t>
            </a:r>
            <a:r>
              <a:rPr lang="en-US" baseline="30000" dirty="0" smtClean="0"/>
              <a:t>1</a:t>
            </a:r>
            <a:r>
              <a:rPr lang="en-US" baseline="0" dirty="0" smtClean="0"/>
              <a:t>.  </a:t>
            </a:r>
          </a:p>
          <a:p>
            <a:pPr marL="158750" indent="0">
              <a:buNone/>
            </a:pPr>
            <a:endParaRPr lang="en-US" baseline="0" dirty="0" smtClean="0"/>
          </a:p>
          <a:p>
            <a:pPr marL="158750" indent="0">
              <a:buNone/>
            </a:pPr>
            <a:r>
              <a:rPr lang="en-US" baseline="0" dirty="0" smtClean="0"/>
              <a:t>If we are practicing patient-centered care, we should be taking into account what patients value from the creation of goals to the implementation of our intervention…. But how are we determining that our treatment is effective? Let’s keep this in mind as we continue with the presentation. </a:t>
            </a:r>
            <a:endParaRPr lang="en-US" dirty="0"/>
          </a:p>
        </p:txBody>
      </p:sp>
    </p:spTree>
    <p:extLst>
      <p:ext uri="{BB962C8B-B14F-4D97-AF65-F5344CB8AC3E}">
        <p14:creationId xmlns:p14="http://schemas.microsoft.com/office/powerpoint/2010/main" val="2073749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As you got out onto clinical rotations, please consider using these</a:t>
            </a:r>
            <a:r>
              <a:rPr lang="en-US" baseline="0" dirty="0" smtClean="0"/>
              <a:t> patient reported outcome measures recommended by the MS-EDGE task force. These measures should provide you and your patient with subjective information that can better guide their therapy goals and progress achieved through physical therapy. Clinical, objective outcome measures should be used as well but because MS is a progressive disease what the patient views as progress or progression towards meeting goals may not always be captured with an objective measure. </a:t>
            </a:r>
            <a:endParaRPr lang="en-US" dirty="0"/>
          </a:p>
        </p:txBody>
      </p:sp>
    </p:spTree>
    <p:extLst>
      <p:ext uri="{BB962C8B-B14F-4D97-AF65-F5344CB8AC3E}">
        <p14:creationId xmlns:p14="http://schemas.microsoft.com/office/powerpoint/2010/main" val="1731976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After conducting</a:t>
            </a:r>
            <a:r>
              <a:rPr lang="en" baseline="0" dirty="0" smtClean="0"/>
              <a:t> this research project,  these are some of the gaps in knowledge that we identified. We need to determine if it is possible to define what is considered improvement and clinically meaningful for a population like PwMS or is the disease so variable that this isn’t possible. While the idea of shared decision-making is generally accepted, it seems like some patients still are not being sufficiently included in goal-setting and treatment course. Is there an EBP way to engage PwMS? Does educational matierals need to be created to better enhance this process? Are p</a:t>
            </a:r>
            <a:r>
              <a:rPr lang="en" dirty="0" smtClean="0"/>
              <a:t>atient reported </a:t>
            </a:r>
            <a:r>
              <a:rPr lang="en" dirty="0"/>
              <a:t>outcome </a:t>
            </a:r>
            <a:r>
              <a:rPr lang="en" dirty="0" smtClean="0"/>
              <a:t>measures the most efficient and effective way to measure change</a:t>
            </a:r>
            <a:r>
              <a:rPr lang="en" baseline="0" dirty="0" smtClean="0"/>
              <a:t> or is objective measures and</a:t>
            </a:r>
            <a:r>
              <a:rPr lang="en" dirty="0" smtClean="0"/>
              <a:t> direct questioning just as effective? </a:t>
            </a:r>
            <a:r>
              <a:rPr lang="en" dirty="0"/>
              <a:t>How much time should go into determining how patients define </a:t>
            </a:r>
            <a:r>
              <a:rPr lang="en" dirty="0" smtClean="0"/>
              <a:t>improvement and</a:t>
            </a:r>
            <a:r>
              <a:rPr lang="en" baseline="0" dirty="0" smtClean="0"/>
              <a:t> s</a:t>
            </a:r>
            <a:r>
              <a:rPr lang="en" dirty="0" smtClean="0"/>
              <a:t>hould this be standardized</a:t>
            </a:r>
            <a:r>
              <a:rPr lang="en" baseline="0" dirty="0" smtClean="0"/>
              <a:t>? </a:t>
            </a:r>
          </a:p>
          <a:p>
            <a:pPr marL="0" lvl="0" indent="0">
              <a:spcBef>
                <a:spcPts val="0"/>
              </a:spcBef>
              <a:spcAft>
                <a:spcPts val="0"/>
              </a:spcAft>
              <a:buNone/>
            </a:pPr>
            <a:endParaRPr lang="en" baseline="0" dirty="0" smtClean="0"/>
          </a:p>
          <a:p>
            <a:pPr marL="0" lvl="0" indent="0">
              <a:spcBef>
                <a:spcPts val="0"/>
              </a:spcBef>
              <a:spcAft>
                <a:spcPts val="0"/>
              </a:spcAft>
              <a:buNone/>
            </a:pPr>
            <a:r>
              <a:rPr lang="en" baseline="0" dirty="0" smtClean="0"/>
              <a:t>While we were not able to find the answers to these questions, I hope this presentation has helped everyone reflect on the importance of facilitating patients in acheiving a “clinically meaningful” outcome and on the importance of exhibiting the qualities of an effective physical therapist. </a:t>
            </a:r>
            <a:endParaRPr dirty="0"/>
          </a:p>
          <a:p>
            <a:pPr marL="0" lvl="0" indent="0">
              <a:spcBef>
                <a:spcPts val="0"/>
              </a:spcBef>
              <a:spcAft>
                <a:spcPts val="0"/>
              </a:spcAft>
              <a:buNone/>
            </a:pPr>
            <a:endParaRPr dirty="0"/>
          </a:p>
        </p:txBody>
      </p:sp>
    </p:spTree>
    <p:extLst>
      <p:ext uri="{BB962C8B-B14F-4D97-AF65-F5344CB8AC3E}">
        <p14:creationId xmlns:p14="http://schemas.microsoft.com/office/powerpoint/2010/main" val="3537658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06965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245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 dirty="0" smtClean="0"/>
              <a:t>EBP: balance of 3 important aspects of care that should be applied to clinical decision-making concerning a patient’s plan</a:t>
            </a:r>
            <a:r>
              <a:rPr lang="en" baseline="0" dirty="0" smtClean="0"/>
              <a:t> of care</a:t>
            </a:r>
            <a:r>
              <a:rPr lang="en" dirty="0" smtClean="0"/>
              <a:t>. Balancing the three can be difficult, and as a student I have seen a focus on research evidence (finding the perfect RCT to support a clinical technique or desired outcome) to the detriment of clinical experience and patient preference. </a:t>
            </a:r>
          </a:p>
          <a:p>
            <a:pPr marL="158750" indent="0">
              <a:buNone/>
            </a:pPr>
            <a:endParaRPr lang="en" dirty="0" smtClean="0"/>
          </a:p>
        </p:txBody>
      </p:sp>
    </p:spTree>
    <p:extLst>
      <p:ext uri="{BB962C8B-B14F-4D97-AF65-F5344CB8AC3E}">
        <p14:creationId xmlns:p14="http://schemas.microsoft.com/office/powerpoint/2010/main" val="302498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smtClean="0"/>
              <a:t>After a review of the</a:t>
            </a:r>
            <a:r>
              <a:rPr lang="en" baseline="0" dirty="0" smtClean="0"/>
              <a:t> literature, we found that a gap in knowledge concerning treatment outcomes is that there is no accepted definition for what a “clinically meaningful outcome” for patients with MS is. Research by Goodman et al on the effects of extended release oral dalfampridine in MS identified that this medication increased walking speed between treatment groups but this improvement does not “give a sense of clinical meaningfulness of the treatment effect”</a:t>
            </a:r>
            <a:r>
              <a:rPr lang="en" baseline="30000" dirty="0" smtClean="0"/>
              <a:t>3,4</a:t>
            </a:r>
            <a:r>
              <a:rPr lang="en" baseline="0" dirty="0" smtClean="0"/>
              <a:t>. </a:t>
            </a:r>
            <a:r>
              <a:rPr lang="en" dirty="0" smtClean="0"/>
              <a:t>Outcome measures will play a role in guiding decision-making,</a:t>
            </a:r>
            <a:r>
              <a:rPr lang="en" baseline="0" dirty="0" smtClean="0"/>
              <a:t> but do the outcome measures we use capture what a patient values in therapy outcomes? Does an outcome measure’s  minimal clinically important difference (MCID) actually capture the smallest change that a patient would identfiy as important? How do we know if physical therapy treatment has been effective?    </a:t>
            </a:r>
            <a:endParaRPr lang="en-US" dirty="0" smtClean="0"/>
          </a:p>
          <a:p>
            <a:pPr marL="158750" indent="0">
              <a:buNone/>
            </a:pPr>
            <a:endParaRPr lang="en-US" dirty="0"/>
          </a:p>
        </p:txBody>
      </p:sp>
    </p:spTree>
    <p:extLst>
      <p:ext uri="{BB962C8B-B14F-4D97-AF65-F5344CB8AC3E}">
        <p14:creationId xmlns:p14="http://schemas.microsoft.com/office/powerpoint/2010/main" val="265543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Qualitative research conducted by Dr. Prue Plummer, assisted by Andrea Stewart and myself. </a:t>
            </a:r>
            <a:endParaRPr dirty="0"/>
          </a:p>
        </p:txBody>
      </p:sp>
    </p:spTree>
    <p:extLst>
      <p:ext uri="{BB962C8B-B14F-4D97-AF65-F5344CB8AC3E}">
        <p14:creationId xmlns:p14="http://schemas.microsoft.com/office/powerpoint/2010/main" val="4257172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dirty="0">
                <a:latin typeface="Roboto"/>
                <a:ea typeface="Roboto"/>
                <a:cs typeface="Roboto"/>
                <a:sym typeface="Roboto"/>
              </a:rPr>
              <a:t>Go over objectives. </a:t>
            </a:r>
            <a:endParaRPr sz="1200" dirty="0">
              <a:latin typeface="Roboto"/>
              <a:ea typeface="Roboto"/>
              <a:cs typeface="Roboto"/>
              <a:sym typeface="Roboto"/>
            </a:endParaRPr>
          </a:p>
          <a:p>
            <a:pPr marL="0" lvl="0" indent="0">
              <a:spcBef>
                <a:spcPts val="1600"/>
              </a:spcBef>
              <a:spcAft>
                <a:spcPts val="0"/>
              </a:spcAft>
              <a:buNone/>
            </a:pPr>
            <a:endParaRPr dirty="0"/>
          </a:p>
        </p:txBody>
      </p:sp>
    </p:spTree>
    <p:extLst>
      <p:ext uri="{BB962C8B-B14F-4D97-AF65-F5344CB8AC3E}">
        <p14:creationId xmlns:p14="http://schemas.microsoft.com/office/powerpoint/2010/main" val="129095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Recruitment via word of mouth, flyer shared by local practitioners and the NMSS to individuals and support groups</a:t>
            </a:r>
            <a:endParaRPr dirty="0"/>
          </a:p>
          <a:p>
            <a:pPr marL="0" lvl="0" indent="0">
              <a:spcBef>
                <a:spcPts val="0"/>
              </a:spcBef>
              <a:spcAft>
                <a:spcPts val="0"/>
              </a:spcAft>
              <a:buNone/>
            </a:pPr>
            <a:r>
              <a:rPr lang="en" dirty="0"/>
              <a:t>Age ranged from late 40s to mid 70s and diagnoses included RRMS and PPMS.</a:t>
            </a:r>
            <a:endParaRPr dirty="0"/>
          </a:p>
          <a:p>
            <a:pPr marL="0" lvl="0" indent="0">
              <a:spcBef>
                <a:spcPts val="0"/>
              </a:spcBef>
              <a:spcAft>
                <a:spcPts val="0"/>
              </a:spcAft>
              <a:buNone/>
            </a:pPr>
            <a:r>
              <a:rPr lang="en" dirty="0"/>
              <a:t>Interview conducted over the phone, and was recorded and transcribed.</a:t>
            </a:r>
            <a:endParaRPr dirty="0"/>
          </a:p>
          <a:p>
            <a:pPr marL="0" lvl="0" indent="0">
              <a:spcBef>
                <a:spcPts val="0"/>
              </a:spcBef>
              <a:spcAft>
                <a:spcPts val="0"/>
              </a:spcAft>
              <a:buNone/>
            </a:pPr>
            <a:r>
              <a:rPr lang="en" dirty="0"/>
              <a:t>This research is currently ongoing:currently presenting preliminary data but a survey has been made to continue to collect information on the topic     </a:t>
            </a:r>
            <a:endParaRPr lang="en" dirty="0" smtClean="0"/>
          </a:p>
          <a:p>
            <a:pPr marL="0" lvl="0" indent="0">
              <a:spcBef>
                <a:spcPts val="0"/>
              </a:spcBef>
              <a:spcAft>
                <a:spcPts val="0"/>
              </a:spcAft>
              <a:buNone/>
            </a:pPr>
            <a:endParaRPr lang="en" dirty="0" smtClean="0"/>
          </a:p>
          <a:p>
            <a:pPr marL="0" lvl="0" indent="0">
              <a:spcBef>
                <a:spcPts val="0"/>
              </a:spcBef>
              <a:spcAft>
                <a:spcPts val="0"/>
              </a:spcAft>
              <a:buNone/>
            </a:pPr>
            <a:r>
              <a:rPr lang="en-US" dirty="0" smtClean="0"/>
              <a:t> </a:t>
            </a:r>
            <a:endParaRPr dirty="0"/>
          </a:p>
        </p:txBody>
      </p:sp>
    </p:spTree>
    <p:extLst>
      <p:ext uri="{BB962C8B-B14F-4D97-AF65-F5344CB8AC3E}">
        <p14:creationId xmlns:p14="http://schemas.microsoft.com/office/powerpoint/2010/main" val="2818633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In qualitative research, the researcher</a:t>
            </a:r>
            <a:r>
              <a:rPr lang="en" baseline="0" dirty="0" smtClean="0"/>
              <a:t> is trying to understand, explore and examine the thought processes, attitudes and experiences of a target population</a:t>
            </a:r>
            <a:r>
              <a:rPr lang="en" baseline="30000" dirty="0" smtClean="0"/>
              <a:t>5</a:t>
            </a:r>
            <a:r>
              <a:rPr lang="en" baseline="0" dirty="0" smtClean="0"/>
              <a:t>. They are able to do this by conducting interviews, focus groups or observing participants in the target setting. We chose to use focus groups and interviews to determine patient persepctives on the efficacy of walking treatment. </a:t>
            </a:r>
            <a:r>
              <a:rPr lang="en" dirty="0" smtClean="0"/>
              <a:t> The question</a:t>
            </a:r>
            <a:r>
              <a:rPr lang="en" baseline="0" dirty="0" smtClean="0"/>
              <a:t> route</a:t>
            </a:r>
            <a:r>
              <a:rPr lang="en" dirty="0" smtClean="0"/>
              <a:t> </a:t>
            </a:r>
            <a:r>
              <a:rPr lang="en" dirty="0"/>
              <a:t>is extremely important and must follow a triangular structure to guide participants from the introduction of the topic to the key </a:t>
            </a:r>
            <a:r>
              <a:rPr lang="en" dirty="0" smtClean="0"/>
              <a:t>question</a:t>
            </a:r>
            <a:r>
              <a:rPr lang="en" baseline="30000" dirty="0" smtClean="0"/>
              <a:t>5</a:t>
            </a:r>
            <a:r>
              <a:rPr lang="en" dirty="0" smtClean="0"/>
              <a:t>. </a:t>
            </a:r>
            <a:endParaRPr dirty="0"/>
          </a:p>
        </p:txBody>
      </p:sp>
    </p:spTree>
    <p:extLst>
      <p:ext uri="{BB962C8B-B14F-4D97-AF65-F5344CB8AC3E}">
        <p14:creationId xmlns:p14="http://schemas.microsoft.com/office/powerpoint/2010/main" val="126173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073763"/>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europt.org/docs/ms-edge-documents/ms-edge_rehab_recs5417E23D4B53.pdf?sfvrsn=2"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000" dirty="0">
                <a:solidFill>
                  <a:srgbClr val="FFFFFF"/>
                </a:solidFill>
              </a:rPr>
              <a:t>Patient-centered Care for Individuals with Multiple Sclerosis: </a:t>
            </a:r>
            <a:endParaRPr sz="3000" dirty="0">
              <a:solidFill>
                <a:srgbClr val="FFFFFF"/>
              </a:solidFill>
            </a:endParaRPr>
          </a:p>
          <a:p>
            <a:pPr marL="0" lvl="0" indent="0" algn="ctr" rtl="0">
              <a:lnSpc>
                <a:spcPct val="115000"/>
              </a:lnSpc>
              <a:spcBef>
                <a:spcPts val="0"/>
              </a:spcBef>
              <a:spcAft>
                <a:spcPts val="0"/>
              </a:spcAft>
              <a:buNone/>
            </a:pPr>
            <a:r>
              <a:rPr lang="en" sz="3000" dirty="0">
                <a:solidFill>
                  <a:srgbClr val="FFFFFF"/>
                </a:solidFill>
              </a:rPr>
              <a:t>Identifying and Incorporating Patient </a:t>
            </a:r>
            <a:r>
              <a:rPr lang="en" sz="3000" dirty="0" smtClean="0">
                <a:solidFill>
                  <a:srgbClr val="FFFFFF"/>
                </a:solidFill>
              </a:rPr>
              <a:t>Perspectives </a:t>
            </a:r>
            <a:r>
              <a:rPr lang="en" sz="3000" dirty="0">
                <a:solidFill>
                  <a:srgbClr val="FFFFFF"/>
                </a:solidFill>
              </a:rPr>
              <a:t>into Practice</a:t>
            </a:r>
            <a:endParaRPr sz="3000" dirty="0">
              <a:solidFill>
                <a:srgbClr val="FFFFFF"/>
              </a:solidFill>
            </a:endParaRPr>
          </a:p>
          <a:p>
            <a:pPr marL="0" lvl="0" indent="0">
              <a:spcBef>
                <a:spcPts val="0"/>
              </a:spcBef>
              <a:spcAft>
                <a:spcPts val="0"/>
              </a:spcAft>
              <a:buNone/>
            </a:pPr>
            <a:endParaRPr dirty="0"/>
          </a:p>
        </p:txBody>
      </p:sp>
      <p:sp>
        <p:nvSpPr>
          <p:cNvPr id="68" name="Shape 68"/>
          <p:cNvSpPr txBox="1">
            <a:spLocks noGrp="1"/>
          </p:cNvSpPr>
          <p:nvPr>
            <p:ph type="subTitle" idx="1"/>
          </p:nvPr>
        </p:nvSpPr>
        <p:spPr>
          <a:xfrm>
            <a:off x="390525" y="3407180"/>
            <a:ext cx="8222100" cy="432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Jessica Anderson, SPT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Opening Questions</a:t>
            </a:r>
            <a:endParaRPr/>
          </a:p>
        </p:txBody>
      </p:sp>
      <p:sp>
        <p:nvSpPr>
          <p:cNvPr id="112" name="Shape 11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rPr>
              <a:t>Today we are going to be talking about the sorts of difficulties you can experience due to MS, especially related to walking, and some of the treatments that can help improve your walking, such as physical therapy. When I say the words, “physical therapy,” what is the first thing that comes to mind? </a:t>
            </a:r>
            <a:endParaRPr>
              <a:solidFill>
                <a:srgbClr val="000000"/>
              </a:solidFill>
            </a:endParaRPr>
          </a:p>
          <a:p>
            <a:pPr marL="0" lvl="0" indent="0">
              <a:spcBef>
                <a:spcPts val="1600"/>
              </a:spcBef>
              <a:spcAft>
                <a:spcPts val="0"/>
              </a:spcAft>
              <a:buNone/>
            </a:pPr>
            <a:r>
              <a:rPr lang="en">
                <a:solidFill>
                  <a:srgbClr val="000000"/>
                </a:solidFill>
              </a:rPr>
              <a:t>Now I want you tell us about some of the experiences you have had with physical therapy or physical therapists.</a:t>
            </a:r>
            <a:endParaRPr>
              <a:solidFill>
                <a:srgbClr val="000000"/>
              </a:solidFill>
            </a:endParaRPr>
          </a:p>
          <a:p>
            <a:pPr marL="0" lvl="0" indent="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Transition Questions </a:t>
            </a:r>
            <a:endParaRPr/>
          </a:p>
        </p:txBody>
      </p:sp>
      <p:sp>
        <p:nvSpPr>
          <p:cNvPr id="118" name="Shape 1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dirty="0">
                <a:solidFill>
                  <a:srgbClr val="000000"/>
                </a:solidFill>
              </a:rPr>
              <a:t>Tell us about some of the difficulties you experience as a result of your MS that limit your walking or your ability to move around and do the things you want to do?</a:t>
            </a:r>
            <a:endParaRPr sz="1600" dirty="0">
              <a:solidFill>
                <a:srgbClr val="000000"/>
              </a:solidFill>
            </a:endParaRPr>
          </a:p>
          <a:p>
            <a:pPr marL="0" lvl="0" indent="0">
              <a:spcBef>
                <a:spcPts val="1600"/>
              </a:spcBef>
              <a:spcAft>
                <a:spcPts val="0"/>
              </a:spcAft>
              <a:buNone/>
            </a:pPr>
            <a:r>
              <a:rPr lang="en" sz="1600" dirty="0">
                <a:solidFill>
                  <a:srgbClr val="000000"/>
                </a:solidFill>
              </a:rPr>
              <a:t>Think back to the last time you went to physical therapy:</a:t>
            </a:r>
            <a:endParaRPr sz="1600" dirty="0">
              <a:solidFill>
                <a:srgbClr val="000000"/>
              </a:solidFill>
            </a:endParaRPr>
          </a:p>
          <a:p>
            <a:pPr marL="285750" indent="-285750">
              <a:spcBef>
                <a:spcPts val="1600"/>
              </a:spcBef>
            </a:pPr>
            <a:r>
              <a:rPr lang="en" sz="1600" dirty="0">
                <a:solidFill>
                  <a:srgbClr val="000000"/>
                </a:solidFill>
              </a:rPr>
              <a:t>What was your goal? What did you want to achieve from physical therapy?</a:t>
            </a:r>
            <a:endParaRPr sz="1600" dirty="0">
              <a:solidFill>
                <a:srgbClr val="000000"/>
              </a:solidFill>
            </a:endParaRPr>
          </a:p>
          <a:p>
            <a:pPr marL="285750" indent="-285750">
              <a:spcBef>
                <a:spcPts val="1600"/>
              </a:spcBef>
            </a:pPr>
            <a:r>
              <a:rPr lang="en" sz="1600" dirty="0">
                <a:solidFill>
                  <a:srgbClr val="000000"/>
                </a:solidFill>
              </a:rPr>
              <a:t>What do you think was the most effective part of your physical therapy?</a:t>
            </a:r>
            <a:endParaRPr sz="1600" dirty="0">
              <a:solidFill>
                <a:srgbClr val="000000"/>
              </a:solidFill>
            </a:endParaRPr>
          </a:p>
          <a:p>
            <a:pPr marL="285750" indent="-285750">
              <a:spcBef>
                <a:spcPts val="1600"/>
              </a:spcBef>
            </a:pPr>
            <a:r>
              <a:rPr lang="en" sz="1600" dirty="0">
                <a:solidFill>
                  <a:srgbClr val="000000"/>
                </a:solidFill>
              </a:rPr>
              <a:t>What do you think was the least effective part of your physical therapy?</a:t>
            </a:r>
            <a:endParaRPr sz="1600" dirty="0">
              <a:solidFill>
                <a:srgbClr val="000000"/>
              </a:solidFill>
            </a:endParaRPr>
          </a:p>
          <a:p>
            <a:pPr marL="0" lvl="0" indent="0">
              <a:spcBef>
                <a:spcPts val="160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Key Questions</a:t>
            </a:r>
            <a:endParaRPr/>
          </a:p>
        </p:txBody>
      </p:sp>
      <p:sp>
        <p:nvSpPr>
          <p:cNvPr id="124" name="Shape 12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How do you know if a treatment has been effective?</a:t>
            </a:r>
            <a:endParaRPr>
              <a:solidFill>
                <a:srgbClr val="000000"/>
              </a:solidFill>
            </a:endParaRPr>
          </a:p>
          <a:p>
            <a:pPr marL="0" lvl="0" indent="0" rtl="0">
              <a:spcBef>
                <a:spcPts val="1600"/>
              </a:spcBef>
              <a:spcAft>
                <a:spcPts val="0"/>
              </a:spcAft>
              <a:buNone/>
            </a:pPr>
            <a:r>
              <a:rPr lang="en">
                <a:solidFill>
                  <a:srgbClr val="000000"/>
                </a:solidFill>
              </a:rPr>
              <a:t>What is the most important thing to you that has to improve or change for you to feel like you have benefited from a particular treatment or therapy?</a:t>
            </a:r>
            <a:endParaRPr>
              <a:solidFill>
                <a:srgbClr val="000000"/>
              </a:solidFill>
            </a:endParaRPr>
          </a:p>
          <a:p>
            <a:pPr marL="0" lvl="0" indent="0" rtl="0">
              <a:spcBef>
                <a:spcPts val="1600"/>
              </a:spcBef>
              <a:spcAft>
                <a:spcPts val="0"/>
              </a:spcAft>
              <a:buNone/>
            </a:pPr>
            <a:r>
              <a:rPr lang="en">
                <a:solidFill>
                  <a:srgbClr val="000000"/>
                </a:solidFill>
              </a:rPr>
              <a:t>What is most important to you when choosing a treatment option – how much it helps you, how much it costs, or how easy it is to do (e.g., taking a pill versus participating in PT)?</a:t>
            </a:r>
            <a:endParaRPr>
              <a:solidFill>
                <a:srgbClr val="000000"/>
              </a:solidFill>
            </a:endParaRPr>
          </a:p>
          <a:p>
            <a:pPr marL="0" lvl="0" indent="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Thematic </a:t>
            </a:r>
            <a:r>
              <a:rPr lang="en" dirty="0" smtClean="0"/>
              <a:t>Analysis</a:t>
            </a:r>
            <a:r>
              <a:rPr lang="en" baseline="30000" dirty="0" smtClean="0"/>
              <a:t>6</a:t>
            </a:r>
            <a:r>
              <a:rPr lang="en" dirty="0" smtClean="0"/>
              <a:t> </a:t>
            </a:r>
            <a:endParaRPr dirty="0"/>
          </a:p>
        </p:txBody>
      </p:sp>
      <p:pic>
        <p:nvPicPr>
          <p:cNvPr id="130" name="Shape 130"/>
          <p:cNvPicPr preferRelativeResize="0"/>
          <p:nvPr/>
        </p:nvPicPr>
        <p:blipFill>
          <a:blip r:embed="rId3">
            <a:alphaModFix/>
          </a:blip>
          <a:stretch>
            <a:fillRect/>
          </a:stretch>
        </p:blipFill>
        <p:spPr>
          <a:xfrm>
            <a:off x="1629437" y="1771475"/>
            <a:ext cx="5885126" cy="3286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What We Learned: Key Themes</a:t>
            </a:r>
            <a:endParaRPr lang="en-US" dirty="0"/>
          </a:p>
        </p:txBody>
      </p:sp>
    </p:spTree>
    <p:extLst>
      <p:ext uri="{BB962C8B-B14F-4D97-AF65-F5344CB8AC3E}">
        <p14:creationId xmlns:p14="http://schemas.microsoft.com/office/powerpoint/2010/main" val="3948100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with Physical Therapy </a:t>
            </a:r>
            <a:endParaRPr lang="en-US" dirty="0"/>
          </a:p>
        </p:txBody>
      </p:sp>
      <p:sp>
        <p:nvSpPr>
          <p:cNvPr id="3" name="Text Placeholder 2"/>
          <p:cNvSpPr>
            <a:spLocks noGrp="1"/>
          </p:cNvSpPr>
          <p:nvPr>
            <p:ph type="body" idx="1"/>
          </p:nvPr>
        </p:nvSpPr>
        <p:spPr/>
        <p:txBody>
          <a:bodyPr/>
          <a:lstStyle/>
          <a:p>
            <a:pPr marL="114300" indent="0">
              <a:buNone/>
            </a:pPr>
            <a:r>
              <a:rPr lang="en-US" b="1" dirty="0" smtClean="0">
                <a:solidFill>
                  <a:srgbClr val="000000"/>
                </a:solidFill>
              </a:rPr>
              <a:t>Beneficial</a:t>
            </a:r>
            <a:r>
              <a:rPr lang="en-US" dirty="0" smtClean="0">
                <a:solidFill>
                  <a:srgbClr val="000000"/>
                </a:solidFill>
              </a:rPr>
              <a:t> </a:t>
            </a:r>
            <a:endParaRPr lang="en-US" dirty="0">
              <a:solidFill>
                <a:srgbClr val="000000"/>
              </a:solidFill>
            </a:endParaRPr>
          </a:p>
          <a:p>
            <a:pPr marL="114300" indent="0">
              <a:buNone/>
            </a:pPr>
            <a:r>
              <a:rPr lang="en-US" dirty="0" smtClean="0">
                <a:solidFill>
                  <a:srgbClr val="000000"/>
                </a:solidFill>
              </a:rPr>
              <a:t>“First impressions [of physical therapy] is gift from god”</a:t>
            </a:r>
          </a:p>
          <a:p>
            <a:pPr marL="114300" indent="0">
              <a:buNone/>
            </a:pPr>
            <a:endParaRPr lang="en-US" dirty="0">
              <a:solidFill>
                <a:srgbClr val="000000"/>
              </a:solidFill>
            </a:endParaRPr>
          </a:p>
          <a:p>
            <a:pPr marL="114300" indent="0">
              <a:buNone/>
            </a:pPr>
            <a:r>
              <a:rPr lang="en-US" b="1" dirty="0" smtClean="0">
                <a:solidFill>
                  <a:srgbClr val="000000"/>
                </a:solidFill>
              </a:rPr>
              <a:t>Frustrating </a:t>
            </a:r>
          </a:p>
          <a:p>
            <a:pPr marL="114300" indent="0">
              <a:buNone/>
            </a:pPr>
            <a:r>
              <a:rPr lang="en-US" dirty="0" smtClean="0">
                <a:solidFill>
                  <a:srgbClr val="000000"/>
                </a:solidFill>
              </a:rPr>
              <a:t>“I </a:t>
            </a:r>
            <a:r>
              <a:rPr lang="en-US" dirty="0">
                <a:solidFill>
                  <a:srgbClr val="000000"/>
                </a:solidFill>
              </a:rPr>
              <a:t>just feel like a lot of exercises that I've gotten just end up being kind of frustrating and nearly useless because I cannot do them as effectively as I'd like </a:t>
            </a:r>
            <a:r>
              <a:rPr lang="en-US" dirty="0" smtClean="0">
                <a:solidFill>
                  <a:srgbClr val="000000"/>
                </a:solidFill>
              </a:rPr>
              <a:t>to…</a:t>
            </a:r>
            <a:r>
              <a:rPr lang="en-US" dirty="0">
                <a:solidFill>
                  <a:srgbClr val="000000"/>
                </a:solidFill>
              </a:rPr>
              <a:t>But I just feel like I still haven't gotten the exercises that would really make a big difference</a:t>
            </a:r>
            <a:r>
              <a:rPr lang="en-US" dirty="0" smtClean="0">
                <a:solidFill>
                  <a:srgbClr val="000000"/>
                </a:solidFill>
              </a:rPr>
              <a:t>.”</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590700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with Physical Therapy</a:t>
            </a:r>
            <a:endParaRPr lang="en-US" dirty="0"/>
          </a:p>
        </p:txBody>
      </p:sp>
      <p:sp>
        <p:nvSpPr>
          <p:cNvPr id="3" name="Text Placeholder 2"/>
          <p:cNvSpPr>
            <a:spLocks noGrp="1"/>
          </p:cNvSpPr>
          <p:nvPr>
            <p:ph type="body" idx="1"/>
          </p:nvPr>
        </p:nvSpPr>
        <p:spPr/>
        <p:txBody>
          <a:bodyPr/>
          <a:lstStyle/>
          <a:p>
            <a:pPr marL="114300" indent="0">
              <a:lnSpc>
                <a:spcPct val="100000"/>
              </a:lnSpc>
              <a:buNone/>
            </a:pPr>
            <a:r>
              <a:rPr lang="en-US" b="1" dirty="0" smtClean="0">
                <a:solidFill>
                  <a:srgbClr val="000000"/>
                </a:solidFill>
              </a:rPr>
              <a:t>Lack of Shared Decision-Making </a:t>
            </a:r>
          </a:p>
          <a:p>
            <a:pPr marL="114300" indent="0">
              <a:lnSpc>
                <a:spcPct val="100000"/>
              </a:lnSpc>
              <a:buNone/>
            </a:pPr>
            <a:endParaRPr lang="en-US" sz="1200" b="1" dirty="0" smtClean="0">
              <a:solidFill>
                <a:srgbClr val="000000"/>
              </a:solidFill>
            </a:endParaRPr>
          </a:p>
          <a:p>
            <a:pPr marL="114300" indent="0">
              <a:lnSpc>
                <a:spcPct val="100000"/>
              </a:lnSpc>
              <a:buNone/>
            </a:pPr>
            <a:r>
              <a:rPr lang="en-US" dirty="0" smtClean="0">
                <a:solidFill>
                  <a:srgbClr val="000000"/>
                </a:solidFill>
              </a:rPr>
              <a:t>“</a:t>
            </a:r>
            <a:r>
              <a:rPr lang="en-US" dirty="0" err="1">
                <a:solidFill>
                  <a:srgbClr val="000000"/>
                </a:solidFill>
              </a:rPr>
              <a:t>'Cause</a:t>
            </a:r>
            <a:r>
              <a:rPr lang="en-US" dirty="0">
                <a:solidFill>
                  <a:srgbClr val="000000"/>
                </a:solidFill>
              </a:rPr>
              <a:t> they didn't listen to me you know, like, it's okay to be a physical therapist, but you also need to </a:t>
            </a:r>
            <a:r>
              <a:rPr lang="en-US" dirty="0" smtClean="0">
                <a:solidFill>
                  <a:srgbClr val="000000"/>
                </a:solidFill>
              </a:rPr>
              <a:t>listen…But</a:t>
            </a:r>
            <a:r>
              <a:rPr lang="en-US" dirty="0">
                <a:solidFill>
                  <a:srgbClr val="000000"/>
                </a:solidFill>
              </a:rPr>
              <a:t>, to me, </a:t>
            </a:r>
            <a:r>
              <a:rPr lang="en-US" b="1" dirty="0">
                <a:solidFill>
                  <a:srgbClr val="000000"/>
                </a:solidFill>
              </a:rPr>
              <a:t>they didn't listen to me, so I didn't feel they were working on the things that I needed</a:t>
            </a:r>
            <a:r>
              <a:rPr lang="en-US" dirty="0">
                <a:solidFill>
                  <a:srgbClr val="000000"/>
                </a:solidFill>
              </a:rPr>
              <a:t>. You know like, we share notes, you know, you're my therapist, I'm your patient, and we're going to share with each other what's going on. And </a:t>
            </a:r>
            <a:r>
              <a:rPr lang="en-US" b="1" dirty="0">
                <a:solidFill>
                  <a:srgbClr val="000000"/>
                </a:solidFill>
              </a:rPr>
              <a:t>you're going to give me suggestions, and I'm going to give you suggestions, and you have to take my suggestion, you know, it's very important to </a:t>
            </a:r>
            <a:r>
              <a:rPr lang="en-US" b="1" dirty="0" smtClean="0">
                <a:solidFill>
                  <a:srgbClr val="000000"/>
                </a:solidFill>
              </a:rPr>
              <a:t>me.</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54525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with Physical Therapy</a:t>
            </a:r>
            <a:endParaRPr lang="en-US" dirty="0"/>
          </a:p>
        </p:txBody>
      </p:sp>
      <p:sp>
        <p:nvSpPr>
          <p:cNvPr id="3" name="Text Placeholder 2"/>
          <p:cNvSpPr>
            <a:spLocks noGrp="1"/>
          </p:cNvSpPr>
          <p:nvPr>
            <p:ph type="body" idx="1"/>
          </p:nvPr>
        </p:nvSpPr>
        <p:spPr/>
        <p:txBody>
          <a:bodyPr/>
          <a:lstStyle/>
          <a:p>
            <a:pPr marL="114300" indent="0">
              <a:buNone/>
            </a:pPr>
            <a:r>
              <a:rPr lang="en-US" b="1" dirty="0" smtClean="0">
                <a:solidFill>
                  <a:srgbClr val="000000"/>
                </a:solidFill>
              </a:rPr>
              <a:t>Lack of patient education </a:t>
            </a:r>
          </a:p>
          <a:p>
            <a:pPr marL="114300" indent="0">
              <a:buNone/>
            </a:pPr>
            <a:endParaRPr lang="en-US" sz="1200" b="1" dirty="0" smtClean="0">
              <a:solidFill>
                <a:srgbClr val="000000"/>
              </a:solidFill>
            </a:endParaRPr>
          </a:p>
          <a:p>
            <a:pPr marL="114300" indent="0">
              <a:buNone/>
            </a:pPr>
            <a:r>
              <a:rPr lang="en-US" dirty="0" smtClean="0">
                <a:solidFill>
                  <a:srgbClr val="000000"/>
                </a:solidFill>
              </a:rPr>
              <a:t>“</a:t>
            </a:r>
            <a:r>
              <a:rPr lang="en-US" dirty="0">
                <a:solidFill>
                  <a:srgbClr val="000000"/>
                </a:solidFill>
              </a:rPr>
              <a:t>Although sometimes I can't, I have a hard time um, putting together a specific exercise and how it's going to help me </a:t>
            </a:r>
            <a:r>
              <a:rPr lang="en-US" dirty="0" smtClean="0">
                <a:solidFill>
                  <a:srgbClr val="000000"/>
                </a:solidFill>
              </a:rPr>
              <a:t>walk…I </a:t>
            </a:r>
            <a:r>
              <a:rPr lang="en-US" dirty="0">
                <a:solidFill>
                  <a:srgbClr val="000000"/>
                </a:solidFill>
              </a:rPr>
              <a:t>don't quite get the muscle group and what it does when I walk that we're working on</a:t>
            </a:r>
            <a:r>
              <a:rPr lang="en-US" dirty="0" smtClean="0">
                <a:solidFill>
                  <a:srgbClr val="000000"/>
                </a:solidFill>
              </a:rPr>
              <a:t>.”</a:t>
            </a:r>
          </a:p>
          <a:p>
            <a:pPr marL="114300" indent="0">
              <a:buNone/>
            </a:pPr>
            <a:endParaRPr lang="en-US" sz="1200" dirty="0">
              <a:solidFill>
                <a:srgbClr val="000000"/>
              </a:solidFill>
            </a:endParaRPr>
          </a:p>
          <a:p>
            <a:pPr marL="114300" indent="0">
              <a:buNone/>
            </a:pPr>
            <a:r>
              <a:rPr lang="en-US" dirty="0" smtClean="0">
                <a:solidFill>
                  <a:srgbClr val="000000"/>
                </a:solidFill>
              </a:rPr>
              <a:t>“When you feel like it makes you more tired and more frustrated to try to do things that are almost impossible to do, then it makes you kind of give up on those particular exercises.”</a:t>
            </a:r>
          </a:p>
          <a:p>
            <a:pPr marL="114300" indent="0">
              <a:buNone/>
            </a:pPr>
            <a:endParaRPr lang="en-US" dirty="0"/>
          </a:p>
        </p:txBody>
      </p:sp>
    </p:spTree>
    <p:extLst>
      <p:ext uri="{BB962C8B-B14F-4D97-AF65-F5344CB8AC3E}">
        <p14:creationId xmlns:p14="http://schemas.microsoft.com/office/powerpoint/2010/main" val="147605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with Physical Therapy </a:t>
            </a:r>
            <a:endParaRPr lang="en-US" dirty="0"/>
          </a:p>
        </p:txBody>
      </p:sp>
      <p:sp>
        <p:nvSpPr>
          <p:cNvPr id="3" name="Text Placeholder 2"/>
          <p:cNvSpPr>
            <a:spLocks noGrp="1"/>
          </p:cNvSpPr>
          <p:nvPr>
            <p:ph type="body" idx="1"/>
          </p:nvPr>
        </p:nvSpPr>
        <p:spPr/>
        <p:txBody>
          <a:bodyPr/>
          <a:lstStyle/>
          <a:p>
            <a:pPr marL="114300" indent="0">
              <a:buNone/>
            </a:pPr>
            <a:r>
              <a:rPr lang="en-US" b="1" dirty="0">
                <a:solidFill>
                  <a:srgbClr val="000000"/>
                </a:solidFill>
              </a:rPr>
              <a:t>Guilt over non-compliance </a:t>
            </a:r>
            <a:endParaRPr lang="en-US" b="1" dirty="0" smtClean="0">
              <a:solidFill>
                <a:srgbClr val="000000"/>
              </a:solidFill>
            </a:endParaRPr>
          </a:p>
          <a:p>
            <a:pPr marL="114300" indent="0">
              <a:buNone/>
            </a:pPr>
            <a:endParaRPr lang="en-US" sz="1200" b="1" dirty="0" smtClean="0">
              <a:solidFill>
                <a:srgbClr val="000000"/>
              </a:solidFill>
            </a:endParaRPr>
          </a:p>
          <a:p>
            <a:pPr marL="114300" indent="0">
              <a:buNone/>
            </a:pPr>
            <a:r>
              <a:rPr lang="en-US" dirty="0" smtClean="0">
                <a:solidFill>
                  <a:srgbClr val="000000"/>
                </a:solidFill>
              </a:rPr>
              <a:t>“I </a:t>
            </a:r>
            <a:r>
              <a:rPr lang="en-US" dirty="0">
                <a:solidFill>
                  <a:srgbClr val="000000"/>
                </a:solidFill>
              </a:rPr>
              <a:t>never do my um, routine at home that I do in physical therapy</a:t>
            </a:r>
            <a:r>
              <a:rPr lang="en-US" dirty="0" smtClean="0">
                <a:solidFill>
                  <a:srgbClr val="000000"/>
                </a:solidFill>
              </a:rPr>
              <a:t>.”</a:t>
            </a:r>
          </a:p>
          <a:p>
            <a:pPr marL="114300" indent="0">
              <a:buNone/>
            </a:pPr>
            <a:endParaRPr lang="en-US" dirty="0">
              <a:solidFill>
                <a:srgbClr val="000000"/>
              </a:solidFill>
            </a:endParaRPr>
          </a:p>
          <a:p>
            <a:pPr marL="114300" indent="0">
              <a:buNone/>
            </a:pPr>
            <a:r>
              <a:rPr lang="en-US" dirty="0" smtClean="0">
                <a:solidFill>
                  <a:srgbClr val="000000"/>
                </a:solidFill>
              </a:rPr>
              <a:t>“Home </a:t>
            </a:r>
            <a:r>
              <a:rPr lang="en-US" dirty="0">
                <a:solidFill>
                  <a:srgbClr val="000000"/>
                </a:solidFill>
              </a:rPr>
              <a:t>exercises programs are, they're- it's difficult to carve </a:t>
            </a:r>
            <a:r>
              <a:rPr lang="en-US" dirty="0" smtClean="0">
                <a:solidFill>
                  <a:srgbClr val="000000"/>
                </a:solidFill>
              </a:rPr>
              <a:t>out [time].” </a:t>
            </a:r>
          </a:p>
          <a:p>
            <a:pPr marL="114300" indent="0">
              <a:buNone/>
            </a:pPr>
            <a:endParaRPr lang="en-US" dirty="0">
              <a:solidFill>
                <a:srgbClr val="000000"/>
              </a:solidFill>
            </a:endParaRPr>
          </a:p>
          <a:p>
            <a:pPr marL="114300" indent="0">
              <a:buNone/>
            </a:pPr>
            <a:r>
              <a:rPr lang="en-US" dirty="0" smtClean="0">
                <a:solidFill>
                  <a:srgbClr val="000000"/>
                </a:solidFill>
              </a:rPr>
              <a:t>“Probably </a:t>
            </a:r>
            <a:r>
              <a:rPr lang="en-US" dirty="0">
                <a:solidFill>
                  <a:srgbClr val="000000"/>
                </a:solidFill>
              </a:rPr>
              <a:t>don't do as much as I've been instructed to </a:t>
            </a:r>
            <a:r>
              <a:rPr lang="en-US" dirty="0" smtClean="0">
                <a:solidFill>
                  <a:srgbClr val="000000"/>
                </a:solidFill>
              </a:rPr>
              <a:t>do.” </a:t>
            </a:r>
            <a:endParaRPr lang="en-US" dirty="0">
              <a:solidFill>
                <a:srgbClr val="000000"/>
              </a:solidFill>
            </a:endParaRPr>
          </a:p>
        </p:txBody>
      </p:sp>
    </p:spTree>
    <p:extLst>
      <p:ext uri="{BB962C8B-B14F-4D97-AF65-F5344CB8AC3E}">
        <p14:creationId xmlns:p14="http://schemas.microsoft.com/office/powerpoint/2010/main" val="8852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smtClean="0"/>
              <a:t>Experience with Physical Therapy </a:t>
            </a:r>
            <a:endParaRPr dirty="0"/>
          </a:p>
        </p:txBody>
      </p:sp>
      <p:sp>
        <p:nvSpPr>
          <p:cNvPr id="136" name="Shape 136"/>
          <p:cNvSpPr txBox="1">
            <a:spLocks noGrp="1"/>
          </p:cNvSpPr>
          <p:nvPr>
            <p:ph type="body" idx="1"/>
          </p:nvPr>
        </p:nvSpPr>
        <p:spPr>
          <a:xfrm>
            <a:off x="471900" y="1886505"/>
            <a:ext cx="8222100" cy="2710200"/>
          </a:xfrm>
          <a:prstGeom prst="rect">
            <a:avLst/>
          </a:prstGeom>
        </p:spPr>
        <p:txBody>
          <a:bodyPr spcFirstLastPara="1" wrap="square" lIns="91425" tIns="91425" rIns="91425" bIns="91425" anchor="t" anchorCtr="0">
            <a:noAutofit/>
          </a:bodyPr>
          <a:lstStyle/>
          <a:p>
            <a:pPr marL="0" lvl="0" indent="0">
              <a:buNone/>
            </a:pPr>
            <a:r>
              <a:rPr lang="en" b="1" dirty="0">
                <a:solidFill>
                  <a:srgbClr val="000000"/>
                </a:solidFill>
              </a:rPr>
              <a:t>Creative </a:t>
            </a:r>
            <a:r>
              <a:rPr lang="en" b="1" dirty="0" smtClean="0">
                <a:solidFill>
                  <a:srgbClr val="000000"/>
                </a:solidFill>
              </a:rPr>
              <a:t>Solutions</a:t>
            </a:r>
          </a:p>
          <a:p>
            <a:pPr marL="0" lvl="0" indent="0">
              <a:buNone/>
            </a:pPr>
            <a:endParaRPr lang="en" sz="1200" b="1" dirty="0">
              <a:solidFill>
                <a:srgbClr val="000000"/>
              </a:solidFill>
            </a:endParaRPr>
          </a:p>
          <a:p>
            <a:pPr marL="0" lvl="0" indent="0">
              <a:spcBef>
                <a:spcPts val="0"/>
              </a:spcBef>
              <a:spcAft>
                <a:spcPts val="0"/>
              </a:spcAft>
              <a:buNone/>
            </a:pPr>
            <a:r>
              <a:rPr lang="en" sz="1400" dirty="0" smtClean="0">
                <a:solidFill>
                  <a:srgbClr val="000000"/>
                </a:solidFill>
              </a:rPr>
              <a:t>“The </a:t>
            </a:r>
            <a:r>
              <a:rPr lang="en" sz="1400" dirty="0">
                <a:solidFill>
                  <a:srgbClr val="000000"/>
                </a:solidFill>
              </a:rPr>
              <a:t>most useful PT things that I've done are things where the therapist had been aware </a:t>
            </a:r>
            <a:r>
              <a:rPr lang="en" sz="1400" dirty="0" smtClean="0">
                <a:solidFill>
                  <a:srgbClr val="000000"/>
                </a:solidFill>
              </a:rPr>
              <a:t>of </a:t>
            </a:r>
            <a:r>
              <a:rPr lang="en" sz="1400" dirty="0">
                <a:solidFill>
                  <a:srgbClr val="000000"/>
                </a:solidFill>
              </a:rPr>
              <a:t>adapting the physical therapy </a:t>
            </a:r>
            <a:r>
              <a:rPr lang="en" sz="1400" dirty="0" smtClean="0">
                <a:solidFill>
                  <a:srgbClr val="000000"/>
                </a:solidFill>
              </a:rPr>
              <a:t>to </a:t>
            </a:r>
            <a:r>
              <a:rPr lang="en" sz="1400" dirty="0">
                <a:solidFill>
                  <a:srgbClr val="000000"/>
                </a:solidFill>
              </a:rPr>
              <a:t>like my surroundings and making it easy and simple things I could do</a:t>
            </a:r>
            <a:r>
              <a:rPr lang="en" sz="1400" dirty="0" smtClean="0">
                <a:solidFill>
                  <a:srgbClr val="000000"/>
                </a:solidFill>
              </a:rPr>
              <a:t>. That I didn’t have to spend half my day trying to get the equipment in the right place… I was much more compliant.”</a:t>
            </a:r>
          </a:p>
          <a:p>
            <a:pPr marL="0" lvl="0" indent="0">
              <a:spcBef>
                <a:spcPts val="0"/>
              </a:spcBef>
              <a:spcAft>
                <a:spcPts val="0"/>
              </a:spcAft>
              <a:buNone/>
            </a:pPr>
            <a:endParaRPr sz="1200" dirty="0">
              <a:solidFill>
                <a:srgbClr val="000000"/>
              </a:solidFill>
            </a:endParaRPr>
          </a:p>
          <a:p>
            <a:pPr marL="0" lvl="0" indent="0">
              <a:spcBef>
                <a:spcPts val="1600"/>
              </a:spcBef>
              <a:spcAft>
                <a:spcPts val="0"/>
              </a:spcAft>
              <a:buNone/>
            </a:pPr>
            <a:r>
              <a:rPr lang="en" sz="1400" dirty="0">
                <a:solidFill>
                  <a:srgbClr val="000000"/>
                </a:solidFill>
              </a:rPr>
              <a:t>“[My therapist] made it where I could do the exercises like all day, throughout the day and she taught me tricks for like, how to remember to do them several times a day </a:t>
            </a:r>
            <a:r>
              <a:rPr lang="en" sz="1400" dirty="0" smtClean="0">
                <a:solidFill>
                  <a:srgbClr val="000000"/>
                </a:solidFill>
              </a:rPr>
              <a:t>and, </a:t>
            </a:r>
            <a:r>
              <a:rPr lang="en" sz="1400" dirty="0">
                <a:solidFill>
                  <a:srgbClr val="000000"/>
                </a:solidFill>
              </a:rPr>
              <a:t>that was really, totally great</a:t>
            </a:r>
            <a:r>
              <a:rPr lang="en" sz="1400" dirty="0" smtClean="0">
                <a:solidFill>
                  <a:srgbClr val="000000"/>
                </a:solidFill>
              </a:rPr>
              <a:t>.”</a:t>
            </a:r>
          </a:p>
          <a:p>
            <a:pPr marL="0" lvl="0" indent="0">
              <a:spcBef>
                <a:spcPts val="16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smtClean="0"/>
              <a:t>Learning Objectives </a:t>
            </a:r>
            <a:endParaRPr dirty="0"/>
          </a:p>
        </p:txBody>
      </p:sp>
      <p:sp>
        <p:nvSpPr>
          <p:cNvPr id="80" name="Shape 8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a:spcBef>
                <a:spcPts val="1600"/>
              </a:spcBef>
              <a:spcAft>
                <a:spcPts val="1600"/>
              </a:spcAft>
              <a:buNone/>
            </a:pPr>
            <a:endParaRPr/>
          </a:p>
        </p:txBody>
      </p:sp>
      <p:sp>
        <p:nvSpPr>
          <p:cNvPr id="82" name="Shape 82"/>
          <p:cNvSpPr txBox="1"/>
          <p:nvPr/>
        </p:nvSpPr>
        <p:spPr>
          <a:xfrm>
            <a:off x="471900" y="1919075"/>
            <a:ext cx="8098050" cy="2476500"/>
          </a:xfrm>
          <a:prstGeom prst="rect">
            <a:avLst/>
          </a:prstGeom>
          <a:noFill/>
          <a:ln>
            <a:noFill/>
          </a:ln>
        </p:spPr>
        <p:txBody>
          <a:bodyPr spcFirstLastPara="1" wrap="square" lIns="91425" tIns="91425" rIns="91425" bIns="91425" anchor="t" anchorCtr="0">
            <a:noAutofit/>
          </a:bodyPr>
          <a:lstStyle/>
          <a:p>
            <a:pPr marL="419100" lvl="0" indent="-342900" rtl="0">
              <a:lnSpc>
                <a:spcPct val="150000"/>
              </a:lnSpc>
              <a:spcBef>
                <a:spcPts val="0"/>
              </a:spcBef>
              <a:spcAft>
                <a:spcPts val="0"/>
              </a:spcAft>
              <a:buSzPts val="2400"/>
              <a:buFont typeface="Arial" panose="020B0604020202020204" pitchFamily="34" charset="0"/>
              <a:buChar char="•"/>
            </a:pPr>
            <a:r>
              <a:rPr lang="en" sz="1800" dirty="0" smtClean="0">
                <a:latin typeface="Roboto"/>
                <a:ea typeface="Roboto"/>
                <a:cs typeface="Roboto"/>
                <a:sym typeface="Roboto"/>
              </a:rPr>
              <a:t>Define patient-centered care and evidence-based practice</a:t>
            </a:r>
          </a:p>
          <a:p>
            <a:pPr marL="419100" lvl="0" indent="-342900" rtl="0">
              <a:lnSpc>
                <a:spcPct val="150000"/>
              </a:lnSpc>
              <a:spcBef>
                <a:spcPts val="0"/>
              </a:spcBef>
              <a:spcAft>
                <a:spcPts val="0"/>
              </a:spcAft>
              <a:buSzPts val="2400"/>
              <a:buFont typeface="Arial" panose="020B0604020202020204" pitchFamily="34" charset="0"/>
              <a:buChar char="•"/>
            </a:pPr>
            <a:r>
              <a:rPr lang="en" sz="1800" dirty="0" smtClean="0">
                <a:latin typeface="Roboto"/>
                <a:ea typeface="Roboto"/>
                <a:cs typeface="Roboto"/>
                <a:sym typeface="Roboto"/>
              </a:rPr>
              <a:t>Understand the purpose and objectives of this research project </a:t>
            </a:r>
          </a:p>
          <a:p>
            <a:pPr marL="419100" lvl="0" indent="-342900" rtl="0">
              <a:lnSpc>
                <a:spcPct val="150000"/>
              </a:lnSpc>
              <a:spcBef>
                <a:spcPts val="0"/>
              </a:spcBef>
              <a:spcAft>
                <a:spcPts val="0"/>
              </a:spcAft>
              <a:buSzPts val="2400"/>
              <a:buFont typeface="Arial" panose="020B0604020202020204" pitchFamily="34" charset="0"/>
              <a:buChar char="•"/>
            </a:pPr>
            <a:r>
              <a:rPr lang="en" sz="1800" dirty="0" smtClean="0">
                <a:latin typeface="Roboto"/>
                <a:ea typeface="Roboto"/>
                <a:cs typeface="Roboto"/>
                <a:sym typeface="Roboto"/>
              </a:rPr>
              <a:t>Summarize key themes from the data</a:t>
            </a:r>
          </a:p>
          <a:p>
            <a:pPr marL="419100" lvl="0" indent="-342900">
              <a:lnSpc>
                <a:spcPct val="150000"/>
              </a:lnSpc>
              <a:buSzPts val="2400"/>
              <a:buFont typeface="Arial" panose="020B0604020202020204" pitchFamily="34" charset="0"/>
              <a:buChar char="•"/>
            </a:pPr>
            <a:r>
              <a:rPr lang="en-US" sz="1800" dirty="0" smtClean="0">
                <a:latin typeface="Roboto"/>
                <a:ea typeface="Roboto"/>
                <a:cs typeface="Roboto"/>
                <a:sym typeface="Roboto"/>
              </a:rPr>
              <a:t>Incorporate key takeaways </a:t>
            </a:r>
            <a:r>
              <a:rPr lang="en-US" sz="1800" dirty="0">
                <a:latin typeface="Roboto"/>
                <a:ea typeface="Roboto"/>
                <a:cs typeface="Roboto"/>
                <a:sym typeface="Roboto"/>
              </a:rPr>
              <a:t>into </a:t>
            </a:r>
            <a:r>
              <a:rPr lang="en" sz="1800" dirty="0">
                <a:latin typeface="Roboto"/>
                <a:ea typeface="Roboto"/>
                <a:cs typeface="Roboto"/>
                <a:sym typeface="Roboto"/>
              </a:rPr>
              <a:t>personal approach to goal-setting and treatment </a:t>
            </a:r>
            <a:r>
              <a:rPr lang="en-US" sz="1800" dirty="0" smtClean="0">
                <a:latin typeface="Roboto"/>
                <a:ea typeface="Roboto"/>
                <a:cs typeface="Roboto"/>
                <a:sym typeface="Roboto"/>
              </a:rPr>
              <a:t>for </a:t>
            </a:r>
            <a:r>
              <a:rPr lang="en-US" sz="1800" dirty="0">
                <a:latin typeface="Roboto"/>
                <a:ea typeface="Roboto"/>
                <a:cs typeface="Roboto"/>
                <a:sym typeface="Roboto"/>
              </a:rPr>
              <a:t>individuals with </a:t>
            </a:r>
            <a:r>
              <a:rPr lang="en-US" sz="1800" dirty="0" smtClean="0">
                <a:latin typeface="Roboto"/>
                <a:ea typeface="Roboto"/>
                <a:cs typeface="Roboto"/>
                <a:sym typeface="Roboto"/>
              </a:rPr>
              <a:t>multiple sclerosis (MS)   </a:t>
            </a:r>
            <a:endParaRPr lang="en" sz="1800" dirty="0" smtClean="0">
              <a:latin typeface="Roboto"/>
              <a:ea typeface="Roboto"/>
              <a:cs typeface="Roboto"/>
              <a:sym typeface="Roboto"/>
            </a:endParaRPr>
          </a:p>
          <a:p>
            <a:pPr marL="419100" lvl="0" indent="-342900" rtl="0">
              <a:lnSpc>
                <a:spcPct val="150000"/>
              </a:lnSpc>
              <a:spcBef>
                <a:spcPts val="0"/>
              </a:spcBef>
              <a:spcAft>
                <a:spcPts val="0"/>
              </a:spcAft>
              <a:buSzPts val="2400"/>
              <a:buFont typeface="Arial" panose="020B0604020202020204" pitchFamily="34" charset="0"/>
              <a:buChar char="•"/>
            </a:pPr>
            <a:endParaRPr sz="1800" dirty="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dirty="0" smtClean="0"/>
              <a:t>Determining </a:t>
            </a:r>
            <a:r>
              <a:rPr lang="en" sz="3000" dirty="0"/>
              <a:t>treatment </a:t>
            </a:r>
            <a:r>
              <a:rPr lang="en" sz="3000" dirty="0" smtClean="0"/>
              <a:t>effectiveness: PT  </a:t>
            </a:r>
            <a:endParaRPr sz="3000" dirty="0"/>
          </a:p>
        </p:txBody>
      </p:sp>
      <p:sp>
        <p:nvSpPr>
          <p:cNvPr id="142" name="Shape 14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00"/>
                </a:solidFill>
              </a:rPr>
              <a:t>Maintenance </a:t>
            </a:r>
            <a:endParaRPr sz="2400" b="1">
              <a:solidFill>
                <a:srgbClr val="000000"/>
              </a:solidFill>
            </a:endParaRPr>
          </a:p>
          <a:p>
            <a:pPr marL="0" lvl="0" indent="0">
              <a:spcBef>
                <a:spcPts val="1600"/>
              </a:spcBef>
              <a:spcAft>
                <a:spcPts val="0"/>
              </a:spcAft>
              <a:buNone/>
            </a:pPr>
            <a:r>
              <a:rPr lang="en" sz="2400">
                <a:solidFill>
                  <a:srgbClr val="000000"/>
                </a:solidFill>
              </a:rPr>
              <a:t>“Not getting worse.”</a:t>
            </a:r>
            <a:endParaRPr sz="2400">
              <a:solidFill>
                <a:srgbClr val="000000"/>
              </a:solidFill>
            </a:endParaRPr>
          </a:p>
          <a:p>
            <a:pPr marL="0" lvl="0" indent="0">
              <a:spcBef>
                <a:spcPts val="1600"/>
              </a:spcBef>
              <a:spcAft>
                <a:spcPts val="0"/>
              </a:spcAft>
              <a:buNone/>
            </a:pPr>
            <a:r>
              <a:rPr lang="en" sz="2400">
                <a:solidFill>
                  <a:srgbClr val="000000"/>
                </a:solidFill>
              </a:rPr>
              <a:t>“ I don't have any great expectations at this point but I would like to be able to keep at least doing what I can do.”</a:t>
            </a:r>
            <a:endParaRPr sz="2400">
              <a:solidFill>
                <a:srgbClr val="000000"/>
              </a:solidFill>
            </a:endParaRPr>
          </a:p>
          <a:p>
            <a:pPr marL="0" lvl="0" indent="0" rtl="0">
              <a:spcBef>
                <a:spcPts val="1600"/>
              </a:spcBef>
              <a:spcAft>
                <a:spcPts val="1600"/>
              </a:spcAft>
              <a:buNone/>
            </a:pPr>
            <a:endParaRPr sz="100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dirty="0" smtClean="0"/>
              <a:t>Determining </a:t>
            </a:r>
            <a:r>
              <a:rPr lang="en" sz="3000" dirty="0"/>
              <a:t>treatment </a:t>
            </a:r>
            <a:r>
              <a:rPr lang="en" sz="3000" dirty="0" smtClean="0"/>
              <a:t>effectiveness: PT  </a:t>
            </a:r>
            <a:endParaRPr sz="3000" dirty="0"/>
          </a:p>
        </p:txBody>
      </p:sp>
      <p:sp>
        <p:nvSpPr>
          <p:cNvPr id="148" name="Shape 148"/>
          <p:cNvSpPr txBox="1">
            <a:spLocks noGrp="1"/>
          </p:cNvSpPr>
          <p:nvPr>
            <p:ph type="body" idx="1"/>
          </p:nvPr>
        </p:nvSpPr>
        <p:spPr>
          <a:xfrm>
            <a:off x="318150" y="1813025"/>
            <a:ext cx="8596500" cy="2710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dirty="0">
                <a:solidFill>
                  <a:srgbClr val="000000"/>
                </a:solidFill>
              </a:rPr>
              <a:t>Quality of Life Improvements </a:t>
            </a:r>
            <a:endParaRPr sz="2000" b="1" dirty="0">
              <a:solidFill>
                <a:srgbClr val="000000"/>
              </a:solidFill>
            </a:endParaRPr>
          </a:p>
          <a:p>
            <a:pPr marL="0" lvl="0" indent="0" rtl="0">
              <a:spcBef>
                <a:spcPts val="1600"/>
              </a:spcBef>
              <a:spcAft>
                <a:spcPts val="0"/>
              </a:spcAft>
              <a:buNone/>
            </a:pPr>
            <a:r>
              <a:rPr lang="en" dirty="0">
                <a:solidFill>
                  <a:srgbClr val="000000"/>
                </a:solidFill>
              </a:rPr>
              <a:t>“Can I do a little bit more than I used to do?... am I sleeping better?...am I in less pain?”</a:t>
            </a:r>
            <a:endParaRPr dirty="0">
              <a:solidFill>
                <a:srgbClr val="000000"/>
              </a:solidFill>
            </a:endParaRPr>
          </a:p>
          <a:p>
            <a:pPr marL="0" lvl="0" indent="0" rtl="0">
              <a:spcBef>
                <a:spcPts val="1600"/>
              </a:spcBef>
              <a:spcAft>
                <a:spcPts val="0"/>
              </a:spcAft>
              <a:buNone/>
            </a:pPr>
            <a:r>
              <a:rPr lang="en" dirty="0">
                <a:solidFill>
                  <a:srgbClr val="000000"/>
                </a:solidFill>
              </a:rPr>
              <a:t>“Well, I think a lot of it is just whether I feel like I can get around more easily and if I don't get tired out as much.”</a:t>
            </a:r>
            <a:endParaRPr dirty="0">
              <a:solidFill>
                <a:srgbClr val="000000"/>
              </a:solidFill>
            </a:endParaRPr>
          </a:p>
          <a:p>
            <a:pPr marL="0" lvl="0" indent="0" rtl="0">
              <a:spcBef>
                <a:spcPts val="1600"/>
              </a:spcBef>
              <a:spcAft>
                <a:spcPts val="0"/>
              </a:spcAft>
              <a:buNone/>
            </a:pPr>
            <a:r>
              <a:rPr lang="en" dirty="0">
                <a:solidFill>
                  <a:srgbClr val="000000"/>
                </a:solidFill>
              </a:rPr>
              <a:t>“... ‘Well, am I better than I was?’...the same as I was a year ago. Then that's where I have to look through notes...I've learned to keep notes</a:t>
            </a:r>
            <a:r>
              <a:rPr lang="en" dirty="0" smtClean="0">
                <a:solidFill>
                  <a:srgbClr val="000000"/>
                </a:solidFill>
              </a:rPr>
              <a:t>.”</a:t>
            </a:r>
          </a:p>
          <a:p>
            <a:pPr marL="0" lvl="0" indent="0" rtl="0">
              <a:spcBef>
                <a:spcPts val="1600"/>
              </a:spcBef>
              <a:spcAft>
                <a:spcPts val="0"/>
              </a:spcAft>
              <a:buNone/>
            </a:pPr>
            <a:endParaRPr dirty="0">
              <a:solidFill>
                <a:srgbClr val="000000"/>
              </a:solidFill>
            </a:endParaRPr>
          </a:p>
          <a:p>
            <a:pPr marL="0" lvl="0" indent="0" rtl="0">
              <a:spcBef>
                <a:spcPts val="1600"/>
              </a:spcBef>
              <a:spcAft>
                <a:spcPts val="0"/>
              </a:spcAft>
              <a:buNone/>
            </a:pPr>
            <a:endParaRPr sz="1000" dirty="0">
              <a:solidFill>
                <a:srgbClr val="000000"/>
              </a:solidFill>
              <a:latin typeface="Calibri"/>
              <a:ea typeface="Calibri"/>
              <a:cs typeface="Calibri"/>
              <a:sym typeface="Calibri"/>
            </a:endParaRPr>
          </a:p>
          <a:p>
            <a:pPr marL="0" lvl="0" indent="0" rtl="0">
              <a:spcBef>
                <a:spcPts val="1600"/>
              </a:spcBef>
              <a:spcAft>
                <a:spcPts val="1600"/>
              </a:spcAft>
              <a:buNone/>
            </a:pPr>
            <a:endParaRPr sz="1000" dirty="0">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Determining treatment </a:t>
            </a:r>
            <a:r>
              <a:rPr lang="en" dirty="0" smtClean="0"/>
              <a:t>effectiveness: PT</a:t>
            </a:r>
            <a:endParaRPr lang="en-US" dirty="0"/>
          </a:p>
        </p:txBody>
      </p:sp>
      <p:sp>
        <p:nvSpPr>
          <p:cNvPr id="3" name="Text Placeholder 2"/>
          <p:cNvSpPr>
            <a:spLocks noGrp="1"/>
          </p:cNvSpPr>
          <p:nvPr>
            <p:ph type="body" idx="1"/>
          </p:nvPr>
        </p:nvSpPr>
        <p:spPr>
          <a:xfrm>
            <a:off x="471900" y="1773933"/>
            <a:ext cx="8222100" cy="2710200"/>
          </a:xfrm>
        </p:spPr>
        <p:txBody>
          <a:bodyPr/>
          <a:lstStyle/>
          <a:p>
            <a:pPr marL="114300" indent="0">
              <a:buNone/>
            </a:pPr>
            <a:r>
              <a:rPr lang="en-US" b="1" dirty="0" smtClean="0">
                <a:solidFill>
                  <a:srgbClr val="000000"/>
                </a:solidFill>
              </a:rPr>
              <a:t>Functional Improvement</a:t>
            </a:r>
          </a:p>
          <a:p>
            <a:pPr marL="114300" indent="0">
              <a:buNone/>
            </a:pPr>
            <a:r>
              <a:rPr lang="en-US" dirty="0">
                <a:solidFill>
                  <a:srgbClr val="000000"/>
                </a:solidFill>
              </a:rPr>
              <a:t>“I've had a lot of physical therapy and people that have worked with me and pushed me really hard, and it did help, and as long as I kept doing it, which I did, </a:t>
            </a:r>
            <a:r>
              <a:rPr lang="en-US" dirty="0" err="1">
                <a:solidFill>
                  <a:srgbClr val="000000"/>
                </a:solidFill>
              </a:rPr>
              <a:t>'cause</a:t>
            </a:r>
            <a:r>
              <a:rPr lang="en-US" dirty="0">
                <a:solidFill>
                  <a:srgbClr val="000000"/>
                </a:solidFill>
              </a:rPr>
              <a:t> I started doing stairs, you know, not a lot, but you know, maybe five- five steps by myself and to me that's uh, improvement</a:t>
            </a:r>
            <a:r>
              <a:rPr lang="en-US" dirty="0" smtClean="0">
                <a:solidFill>
                  <a:srgbClr val="000000"/>
                </a:solidFill>
              </a:rPr>
              <a:t>.”</a:t>
            </a:r>
          </a:p>
          <a:p>
            <a:pPr marL="114300" indent="0">
              <a:buNone/>
            </a:pPr>
            <a:endParaRPr lang="en-US" dirty="0">
              <a:solidFill>
                <a:srgbClr val="000000"/>
              </a:solidFill>
            </a:endParaRPr>
          </a:p>
          <a:p>
            <a:pPr marL="114300" indent="0">
              <a:buNone/>
            </a:pPr>
            <a:r>
              <a:rPr lang="en-US" dirty="0" smtClean="0">
                <a:solidFill>
                  <a:srgbClr val="000000"/>
                </a:solidFill>
              </a:rPr>
              <a:t>“I </a:t>
            </a:r>
            <a:r>
              <a:rPr lang="en-US" dirty="0">
                <a:solidFill>
                  <a:srgbClr val="000000"/>
                </a:solidFill>
              </a:rPr>
              <a:t>think I would need to feel like my thigh muscle was more functional. That I was able to lift my leg up better. That I wouldn't have the spasticity that I have often in that leg. And that I could raise my toes better than I can right now. So, those would be probably the main things I'd like to have happen</a:t>
            </a:r>
            <a:r>
              <a:rPr lang="en-US" dirty="0" smtClean="0">
                <a:solidFill>
                  <a:srgbClr val="000000"/>
                </a:solidFill>
              </a:rPr>
              <a:t>.”</a:t>
            </a:r>
            <a:endParaRPr lang="en-US" dirty="0">
              <a:solidFill>
                <a:srgbClr val="000000"/>
              </a:solidFill>
            </a:endParaRPr>
          </a:p>
          <a:p>
            <a:pPr marL="114300" indent="0">
              <a:buNone/>
            </a:pPr>
            <a:endParaRPr lang="en-US" dirty="0"/>
          </a:p>
        </p:txBody>
      </p:sp>
    </p:spTree>
    <p:extLst>
      <p:ext uri="{BB962C8B-B14F-4D97-AF65-F5344CB8AC3E}">
        <p14:creationId xmlns:p14="http://schemas.microsoft.com/office/powerpoint/2010/main" val="417157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treatment effectiveness: Medication </a:t>
            </a:r>
            <a:endParaRPr lang="en-US" dirty="0"/>
          </a:p>
        </p:txBody>
      </p:sp>
      <p:sp>
        <p:nvSpPr>
          <p:cNvPr id="3" name="Text Placeholder 2"/>
          <p:cNvSpPr>
            <a:spLocks noGrp="1"/>
          </p:cNvSpPr>
          <p:nvPr>
            <p:ph type="body" idx="1"/>
          </p:nvPr>
        </p:nvSpPr>
        <p:spPr/>
        <p:txBody>
          <a:bodyPr/>
          <a:lstStyle/>
          <a:p>
            <a:pPr marL="114300" indent="0">
              <a:buNone/>
            </a:pPr>
            <a:r>
              <a:rPr lang="en-US" b="1" dirty="0" smtClean="0">
                <a:solidFill>
                  <a:srgbClr val="000000"/>
                </a:solidFill>
              </a:rPr>
              <a:t>Self-testing</a:t>
            </a:r>
          </a:p>
          <a:p>
            <a:pPr marL="114300" indent="0">
              <a:buNone/>
            </a:pPr>
            <a:r>
              <a:rPr lang="en-US" dirty="0" smtClean="0">
                <a:solidFill>
                  <a:srgbClr val="000000"/>
                </a:solidFill>
              </a:rPr>
              <a:t>“I </a:t>
            </a:r>
            <a:r>
              <a:rPr lang="en-US" dirty="0">
                <a:solidFill>
                  <a:srgbClr val="000000"/>
                </a:solidFill>
              </a:rPr>
              <a:t>have gone off it for about 48 hours to see if it makes any difference and I do think it does help some. It's not a really dramatic difference but I did notice a difference when I stopped it for a couple of </a:t>
            </a:r>
            <a:r>
              <a:rPr lang="en-US" dirty="0" smtClean="0">
                <a:solidFill>
                  <a:srgbClr val="000000"/>
                </a:solidFill>
              </a:rPr>
              <a:t>days…</a:t>
            </a:r>
            <a:r>
              <a:rPr lang="en-US" dirty="0">
                <a:solidFill>
                  <a:srgbClr val="000000"/>
                </a:solidFill>
              </a:rPr>
              <a:t> Without the </a:t>
            </a:r>
            <a:r>
              <a:rPr lang="en-US" dirty="0" err="1">
                <a:solidFill>
                  <a:srgbClr val="000000"/>
                </a:solidFill>
              </a:rPr>
              <a:t>Ampyra</a:t>
            </a:r>
            <a:r>
              <a:rPr lang="en-US" dirty="0">
                <a:solidFill>
                  <a:srgbClr val="000000"/>
                </a:solidFill>
              </a:rPr>
              <a:t>, it really kind of dragged even </a:t>
            </a:r>
            <a:r>
              <a:rPr lang="en-US" dirty="0" smtClean="0">
                <a:solidFill>
                  <a:srgbClr val="000000"/>
                </a:solidFill>
              </a:rPr>
              <a:t>more.” </a:t>
            </a:r>
          </a:p>
          <a:p>
            <a:pPr marL="114300" indent="0">
              <a:buNone/>
            </a:pPr>
            <a:endParaRPr lang="en-US" dirty="0">
              <a:solidFill>
                <a:srgbClr val="000000"/>
              </a:solidFill>
            </a:endParaRPr>
          </a:p>
          <a:p>
            <a:pPr marL="114300" indent="0">
              <a:buNone/>
            </a:pPr>
            <a:r>
              <a:rPr lang="en-US" dirty="0" smtClean="0">
                <a:solidFill>
                  <a:srgbClr val="000000"/>
                </a:solidFill>
              </a:rPr>
              <a:t>“Stop taking it… if you’re taking something for fatigue and you’re not sure it’s working, knock it off for a couple days, you’ll find out if it’s working.”</a:t>
            </a:r>
            <a:endParaRPr lang="en-US" dirty="0">
              <a:solidFill>
                <a:srgbClr val="000000"/>
              </a:solidFill>
            </a:endParaRPr>
          </a:p>
        </p:txBody>
      </p:sp>
    </p:spTree>
    <p:extLst>
      <p:ext uri="{BB962C8B-B14F-4D97-AF65-F5344CB8AC3E}">
        <p14:creationId xmlns:p14="http://schemas.microsoft.com/office/powerpoint/2010/main" val="77582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 T</a:t>
            </a:r>
            <a:r>
              <a:rPr lang="en" dirty="0" smtClean="0"/>
              <a:t>he </a:t>
            </a:r>
            <a:r>
              <a:rPr lang="en" dirty="0"/>
              <a:t>“right” therapist </a:t>
            </a:r>
            <a:endParaRPr dirty="0"/>
          </a:p>
        </p:txBody>
      </p:sp>
      <p:sp>
        <p:nvSpPr>
          <p:cNvPr id="160" name="Shape 160"/>
          <p:cNvSpPr txBox="1">
            <a:spLocks noGrp="1"/>
          </p:cNvSpPr>
          <p:nvPr>
            <p:ph type="body" idx="1"/>
          </p:nvPr>
        </p:nvSpPr>
        <p:spPr>
          <a:xfrm>
            <a:off x="460950" y="1813025"/>
            <a:ext cx="8222100" cy="27102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b="1" dirty="0">
                <a:solidFill>
                  <a:srgbClr val="000000"/>
                </a:solidFill>
              </a:rPr>
              <a:t>Therapist characteristics </a:t>
            </a:r>
            <a:endParaRPr lang="en" b="1" dirty="0" smtClean="0">
              <a:solidFill>
                <a:srgbClr val="000000"/>
              </a:solidFill>
            </a:endParaRPr>
          </a:p>
          <a:p>
            <a:pPr marL="0" lvl="0" indent="0">
              <a:lnSpc>
                <a:spcPct val="100000"/>
              </a:lnSpc>
              <a:spcBef>
                <a:spcPts val="0"/>
              </a:spcBef>
              <a:spcAft>
                <a:spcPts val="0"/>
              </a:spcAft>
              <a:buNone/>
            </a:pPr>
            <a:endParaRPr lang="en" sz="1200" b="1" dirty="0" smtClean="0">
              <a:solidFill>
                <a:srgbClr val="000000"/>
              </a:solidFill>
            </a:endParaRPr>
          </a:p>
          <a:p>
            <a:pPr marL="0" lvl="0" indent="0">
              <a:lnSpc>
                <a:spcPct val="100000"/>
              </a:lnSpc>
              <a:buNone/>
            </a:pPr>
            <a:r>
              <a:rPr lang="en-US" sz="1600" dirty="0" smtClean="0">
                <a:solidFill>
                  <a:srgbClr val="000000"/>
                </a:solidFill>
              </a:rPr>
              <a:t>“[What] I </a:t>
            </a:r>
            <a:r>
              <a:rPr lang="en-US" sz="1600" dirty="0">
                <a:solidFill>
                  <a:srgbClr val="000000"/>
                </a:solidFill>
              </a:rPr>
              <a:t>really like </a:t>
            </a:r>
            <a:r>
              <a:rPr lang="en-US" sz="1600" dirty="0" smtClean="0">
                <a:solidFill>
                  <a:srgbClr val="000000"/>
                </a:solidFill>
              </a:rPr>
              <a:t>about [that clinic] </a:t>
            </a:r>
            <a:r>
              <a:rPr lang="en-US" sz="1600" dirty="0">
                <a:solidFill>
                  <a:srgbClr val="000000"/>
                </a:solidFill>
              </a:rPr>
              <a:t>is all the therapists, not only do they work together, they remember you. And I think there's a certain personality you need to be a physical therapist or an effective physical therapist. And I think they all exhibit that down there</a:t>
            </a:r>
            <a:r>
              <a:rPr lang="en-US" sz="1600" dirty="0" smtClean="0">
                <a:solidFill>
                  <a:srgbClr val="000000"/>
                </a:solidFill>
              </a:rPr>
              <a:t>.”</a:t>
            </a:r>
          </a:p>
          <a:p>
            <a:pPr marL="0" lvl="0" indent="0">
              <a:lnSpc>
                <a:spcPct val="100000"/>
              </a:lnSpc>
              <a:buNone/>
            </a:pPr>
            <a:endParaRPr lang="en-US" sz="1600" dirty="0">
              <a:solidFill>
                <a:srgbClr val="000000"/>
              </a:solidFill>
            </a:endParaRPr>
          </a:p>
          <a:p>
            <a:pPr marL="0" lvl="0" indent="0">
              <a:lnSpc>
                <a:spcPct val="100000"/>
              </a:lnSpc>
              <a:buNone/>
            </a:pPr>
            <a:r>
              <a:rPr lang="en" sz="1600" dirty="0" smtClean="0">
                <a:solidFill>
                  <a:srgbClr val="000000"/>
                </a:solidFill>
              </a:rPr>
              <a:t>“Don’t tell me , here, go on the Nu Step for you know, 10 minutes and I’ll be back. I don’t want to hear that you know? You [the physical therapist] need to be there and find out how I’m ticking.” </a:t>
            </a:r>
          </a:p>
          <a:p>
            <a:pPr marL="0" lvl="0" indent="0">
              <a:lnSpc>
                <a:spcPct val="100000"/>
              </a:lnSpc>
              <a:buNone/>
            </a:pPr>
            <a:endParaRPr lang="en" sz="1600" dirty="0">
              <a:solidFill>
                <a:srgbClr val="000000"/>
              </a:solidFill>
            </a:endParaRPr>
          </a:p>
          <a:p>
            <a:pPr marL="0" lvl="0" indent="0">
              <a:lnSpc>
                <a:spcPct val="100000"/>
              </a:lnSpc>
              <a:buNone/>
            </a:pPr>
            <a:r>
              <a:rPr lang="en" sz="1600" dirty="0" smtClean="0">
                <a:solidFill>
                  <a:srgbClr val="000000"/>
                </a:solidFill>
              </a:rPr>
              <a:t>“They [the physical therapists] </a:t>
            </a:r>
            <a:r>
              <a:rPr lang="en" sz="1600" dirty="0">
                <a:solidFill>
                  <a:srgbClr val="000000"/>
                </a:solidFill>
              </a:rPr>
              <a:t>didn't listen to me, so I didn't feel they were working on the things that I needed</a:t>
            </a:r>
            <a:r>
              <a:rPr lang="en" sz="1600" dirty="0" smtClean="0">
                <a:solidFill>
                  <a:srgbClr val="000000"/>
                </a:solidFill>
              </a:rPr>
              <a:t>.”</a:t>
            </a:r>
            <a:endParaRPr sz="1600"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The “right” therapist</a:t>
            </a:r>
            <a:endParaRPr lang="en-US" dirty="0"/>
          </a:p>
        </p:txBody>
      </p:sp>
      <p:sp>
        <p:nvSpPr>
          <p:cNvPr id="3" name="Text Placeholder 2"/>
          <p:cNvSpPr>
            <a:spLocks noGrp="1"/>
          </p:cNvSpPr>
          <p:nvPr>
            <p:ph type="body" idx="1"/>
          </p:nvPr>
        </p:nvSpPr>
        <p:spPr>
          <a:xfrm>
            <a:off x="471900" y="1730390"/>
            <a:ext cx="8222100" cy="3131896"/>
          </a:xfrm>
        </p:spPr>
        <p:txBody>
          <a:bodyPr/>
          <a:lstStyle/>
          <a:p>
            <a:pPr marL="0" indent="0">
              <a:lnSpc>
                <a:spcPct val="100000"/>
              </a:lnSpc>
              <a:buNone/>
            </a:pPr>
            <a:r>
              <a:rPr lang="en-US" sz="2000" b="1" dirty="0">
                <a:solidFill>
                  <a:srgbClr val="000000"/>
                </a:solidFill>
              </a:rPr>
              <a:t>Experience treating individuals with MS </a:t>
            </a:r>
            <a:endParaRPr lang="en-US" sz="2000" b="1" dirty="0" smtClean="0">
              <a:solidFill>
                <a:srgbClr val="000000"/>
              </a:solidFill>
            </a:endParaRPr>
          </a:p>
          <a:p>
            <a:pPr marL="0" indent="0">
              <a:lnSpc>
                <a:spcPct val="100000"/>
              </a:lnSpc>
              <a:buNone/>
            </a:pPr>
            <a:endParaRPr lang="en-US" sz="1200" b="1" dirty="0">
              <a:solidFill>
                <a:srgbClr val="000000"/>
              </a:solidFill>
            </a:endParaRPr>
          </a:p>
          <a:p>
            <a:pPr marL="0" lvl="0" indent="0">
              <a:lnSpc>
                <a:spcPct val="100000"/>
              </a:lnSpc>
              <a:buNone/>
            </a:pPr>
            <a:r>
              <a:rPr lang="en-US" sz="2000" dirty="0" smtClean="0">
                <a:solidFill>
                  <a:srgbClr val="000000"/>
                </a:solidFill>
              </a:rPr>
              <a:t>“</a:t>
            </a:r>
            <a:r>
              <a:rPr lang="en-US" sz="2000" dirty="0">
                <a:solidFill>
                  <a:srgbClr val="000000"/>
                </a:solidFill>
              </a:rPr>
              <a:t>I think the other thing to is, so many of them are trained with MS, they know not to get you to, to overdo it. They understand MS patients</a:t>
            </a:r>
            <a:r>
              <a:rPr lang="en-US" sz="2000" dirty="0" smtClean="0">
                <a:solidFill>
                  <a:srgbClr val="000000"/>
                </a:solidFill>
              </a:rPr>
              <a:t>.”</a:t>
            </a:r>
          </a:p>
          <a:p>
            <a:pPr marL="0" lvl="0" indent="0">
              <a:lnSpc>
                <a:spcPct val="100000"/>
              </a:lnSpc>
              <a:buNone/>
            </a:pPr>
            <a:endParaRPr lang="en-US" sz="2000" dirty="0" smtClean="0">
              <a:solidFill>
                <a:srgbClr val="000000"/>
              </a:solidFill>
            </a:endParaRPr>
          </a:p>
          <a:p>
            <a:pPr marL="0" lvl="0" indent="0">
              <a:lnSpc>
                <a:spcPct val="100000"/>
              </a:lnSpc>
              <a:buNone/>
            </a:pPr>
            <a:r>
              <a:rPr lang="en-US" sz="2000" dirty="0" smtClean="0">
                <a:solidFill>
                  <a:srgbClr val="000000"/>
                </a:solidFill>
              </a:rPr>
              <a:t>“they [current physical therapy clinic] </a:t>
            </a:r>
            <a:r>
              <a:rPr lang="en-US" sz="2000" dirty="0">
                <a:solidFill>
                  <a:srgbClr val="000000"/>
                </a:solidFill>
              </a:rPr>
              <a:t>don't seem to have a lot of physical therapists who are specifically trained in MS and MS related therapies and so </a:t>
            </a:r>
            <a:r>
              <a:rPr lang="en-US" sz="2000" b="1" dirty="0">
                <a:solidFill>
                  <a:srgbClr val="000000"/>
                </a:solidFill>
              </a:rPr>
              <a:t>I would like to feel like somebody that was my physical therapist had a really good understanding of the </a:t>
            </a:r>
            <a:r>
              <a:rPr lang="en-US" sz="2000" b="1" dirty="0" smtClean="0">
                <a:solidFill>
                  <a:srgbClr val="000000"/>
                </a:solidFill>
              </a:rPr>
              <a:t>difficulties</a:t>
            </a:r>
            <a:r>
              <a:rPr lang="en-US" sz="2000" dirty="0" smtClean="0">
                <a:solidFill>
                  <a:srgbClr val="000000"/>
                </a:solidFill>
              </a:rPr>
              <a:t>…</a:t>
            </a:r>
            <a:r>
              <a:rPr lang="en-US" sz="2000" dirty="0">
                <a:solidFill>
                  <a:srgbClr val="000000"/>
                </a:solidFill>
              </a:rPr>
              <a:t> a little more understanding maybe of what the limitations are of </a:t>
            </a:r>
            <a:r>
              <a:rPr lang="en-US" sz="2000" dirty="0" smtClean="0">
                <a:solidFill>
                  <a:srgbClr val="000000"/>
                </a:solidFill>
              </a:rPr>
              <a:t>MS.”</a:t>
            </a:r>
            <a:endParaRPr lang="en-US" sz="2000" dirty="0">
              <a:solidFill>
                <a:srgbClr val="000000"/>
              </a:solidFill>
            </a:endParaRPr>
          </a:p>
          <a:p>
            <a:pPr marL="114300" indent="0">
              <a:buNone/>
            </a:pPr>
            <a:endParaRPr lang="en-US" dirty="0"/>
          </a:p>
        </p:txBody>
      </p:sp>
    </p:spTree>
    <p:extLst>
      <p:ext uri="{BB962C8B-B14F-4D97-AF65-F5344CB8AC3E}">
        <p14:creationId xmlns:p14="http://schemas.microsoft.com/office/powerpoint/2010/main" val="474793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dirty="0" smtClean="0"/>
              <a:t>Factors </a:t>
            </a:r>
            <a:r>
              <a:rPr lang="en" sz="3000" dirty="0"/>
              <a:t>influencing treatment choice</a:t>
            </a:r>
            <a:endParaRPr sz="3000" dirty="0"/>
          </a:p>
        </p:txBody>
      </p:sp>
      <p:sp>
        <p:nvSpPr>
          <p:cNvPr id="166" name="Shape 166"/>
          <p:cNvSpPr txBox="1">
            <a:spLocks noGrp="1"/>
          </p:cNvSpPr>
          <p:nvPr>
            <p:ph type="body" idx="1"/>
          </p:nvPr>
        </p:nvSpPr>
        <p:spPr>
          <a:xfrm>
            <a:off x="471900" y="1813025"/>
            <a:ext cx="8222100" cy="2710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b="1" dirty="0">
                <a:solidFill>
                  <a:srgbClr val="000000"/>
                </a:solidFill>
              </a:rPr>
              <a:t>Healthcare </a:t>
            </a:r>
            <a:r>
              <a:rPr lang="en" b="1" dirty="0" smtClean="0">
                <a:solidFill>
                  <a:srgbClr val="000000"/>
                </a:solidFill>
              </a:rPr>
              <a:t>Provider</a:t>
            </a:r>
          </a:p>
          <a:p>
            <a:pPr marL="0" lvl="0" indent="0">
              <a:lnSpc>
                <a:spcPct val="100000"/>
              </a:lnSpc>
              <a:spcBef>
                <a:spcPts val="0"/>
              </a:spcBef>
              <a:spcAft>
                <a:spcPts val="0"/>
              </a:spcAft>
              <a:buNone/>
            </a:pPr>
            <a:endParaRPr dirty="0">
              <a:solidFill>
                <a:srgbClr val="000000"/>
              </a:solidFill>
            </a:endParaRPr>
          </a:p>
          <a:p>
            <a:pPr marL="0" lvl="0" indent="0">
              <a:lnSpc>
                <a:spcPct val="100000"/>
              </a:lnSpc>
              <a:spcBef>
                <a:spcPts val="0"/>
              </a:spcBef>
              <a:spcAft>
                <a:spcPts val="0"/>
              </a:spcAft>
              <a:buNone/>
            </a:pPr>
            <a:r>
              <a:rPr lang="en" dirty="0">
                <a:solidFill>
                  <a:srgbClr val="000000"/>
                </a:solidFill>
              </a:rPr>
              <a:t>“I think I was the one who had to bring up the physical therapy, put in a request for it.”</a:t>
            </a:r>
            <a:endParaRPr dirty="0">
              <a:solidFill>
                <a:srgbClr val="000000"/>
              </a:solidFill>
            </a:endParaRPr>
          </a:p>
          <a:p>
            <a:pPr marL="0" lvl="0" indent="0" rtl="0">
              <a:lnSpc>
                <a:spcPct val="100000"/>
              </a:lnSpc>
              <a:spcBef>
                <a:spcPts val="0"/>
              </a:spcBef>
              <a:spcAft>
                <a:spcPts val="0"/>
              </a:spcAft>
              <a:buNone/>
            </a:pPr>
            <a:endParaRPr lang="en" dirty="0">
              <a:solidFill>
                <a:srgbClr val="000000"/>
              </a:solidFill>
            </a:endParaRPr>
          </a:p>
          <a:p>
            <a:pPr marL="0" lvl="0" indent="0" rtl="0">
              <a:lnSpc>
                <a:spcPct val="100000"/>
              </a:lnSpc>
              <a:spcBef>
                <a:spcPts val="0"/>
              </a:spcBef>
              <a:spcAft>
                <a:spcPts val="0"/>
              </a:spcAft>
              <a:buNone/>
            </a:pPr>
            <a:r>
              <a:rPr lang="en" dirty="0" smtClean="0">
                <a:solidFill>
                  <a:srgbClr val="000000"/>
                </a:solidFill>
              </a:rPr>
              <a:t>“</a:t>
            </a:r>
            <a:r>
              <a:rPr lang="en" dirty="0">
                <a:solidFill>
                  <a:srgbClr val="000000"/>
                </a:solidFill>
              </a:rPr>
              <a:t>I'm the one that has to advocate for myself</a:t>
            </a:r>
            <a:r>
              <a:rPr lang="en" dirty="0" smtClean="0">
                <a:solidFill>
                  <a:srgbClr val="000000"/>
                </a:solidFill>
              </a:rPr>
              <a:t>.”</a:t>
            </a:r>
          </a:p>
          <a:p>
            <a:pPr marL="0" lvl="0" indent="0" rtl="0">
              <a:lnSpc>
                <a:spcPct val="100000"/>
              </a:lnSpc>
              <a:spcBef>
                <a:spcPts val="0"/>
              </a:spcBef>
              <a:spcAft>
                <a:spcPts val="0"/>
              </a:spcAft>
              <a:buNone/>
            </a:pPr>
            <a:endParaRPr lang="en" dirty="0" smtClean="0">
              <a:solidFill>
                <a:srgbClr val="000000"/>
              </a:solidFill>
            </a:endParaRPr>
          </a:p>
          <a:p>
            <a:pPr marL="0" indent="0">
              <a:lnSpc>
                <a:spcPct val="100000"/>
              </a:lnSpc>
              <a:buNone/>
            </a:pPr>
            <a:r>
              <a:rPr lang="en-US" dirty="0">
                <a:solidFill>
                  <a:srgbClr val="000000"/>
                </a:solidFill>
              </a:rPr>
              <a:t>“And as far as physical therapy goes, it's often what, like finding the right therapist who understands me. And will work with my needs.”</a:t>
            </a:r>
          </a:p>
          <a:p>
            <a:pPr marL="0" lvl="0" indent="0" rtl="0">
              <a:lnSpc>
                <a:spcPct val="100000"/>
              </a:lnSpc>
              <a:spcBef>
                <a:spcPts val="0"/>
              </a:spcBef>
              <a:spcAft>
                <a:spcPts val="0"/>
              </a:spcAft>
              <a:buNone/>
            </a:pPr>
            <a:endParaRPr sz="1600" dirty="0">
              <a:solidFill>
                <a:srgbClr val="000000"/>
              </a:solidFill>
            </a:endParaRPr>
          </a:p>
          <a:p>
            <a:pPr marL="0" lvl="0" indent="0" rtl="0">
              <a:lnSpc>
                <a:spcPct val="100000"/>
              </a:lnSpc>
              <a:spcBef>
                <a:spcPts val="0"/>
              </a:spcBef>
              <a:spcAft>
                <a:spcPts val="0"/>
              </a:spcAft>
              <a:buNone/>
            </a:pPr>
            <a:endParaRPr sz="1600" dirty="0">
              <a:solidFill>
                <a:srgbClr val="000000"/>
              </a:solidFill>
            </a:endParaRPr>
          </a:p>
          <a:p>
            <a:pPr marL="0" lvl="0" indent="0">
              <a:lnSpc>
                <a:spcPct val="100000"/>
              </a:lnSpc>
              <a:spcBef>
                <a:spcPts val="0"/>
              </a:spcBef>
              <a:spcAft>
                <a:spcPts val="0"/>
              </a:spcAft>
              <a:buNone/>
            </a:pPr>
            <a:endParaRPr sz="600" dirty="0">
              <a:solidFill>
                <a:srgbClr val="000000"/>
              </a:solidFill>
            </a:endParaRPr>
          </a:p>
          <a:p>
            <a:pPr marL="0" lvl="0" indent="0" rtl="0">
              <a:spcBef>
                <a:spcPts val="0"/>
              </a:spcBef>
              <a:spcAft>
                <a:spcPts val="1600"/>
              </a:spcAft>
              <a:buNone/>
            </a:pPr>
            <a:endParaRPr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Factors influencing treatment choice</a:t>
            </a:r>
            <a:endParaRPr lang="en-US" dirty="0"/>
          </a:p>
        </p:txBody>
      </p:sp>
      <p:sp>
        <p:nvSpPr>
          <p:cNvPr id="3" name="Text Placeholder 2"/>
          <p:cNvSpPr>
            <a:spLocks noGrp="1"/>
          </p:cNvSpPr>
          <p:nvPr>
            <p:ph type="body" idx="1"/>
          </p:nvPr>
        </p:nvSpPr>
        <p:spPr>
          <a:xfrm>
            <a:off x="471900" y="1856791"/>
            <a:ext cx="8222100" cy="2772483"/>
          </a:xfrm>
        </p:spPr>
        <p:txBody>
          <a:bodyPr/>
          <a:lstStyle/>
          <a:p>
            <a:pPr marL="0" lvl="0" indent="0">
              <a:lnSpc>
                <a:spcPct val="100000"/>
              </a:lnSpc>
              <a:buNone/>
            </a:pPr>
            <a:r>
              <a:rPr lang="en-US" sz="2400" b="1" dirty="0" smtClean="0">
                <a:solidFill>
                  <a:srgbClr val="000000"/>
                </a:solidFill>
              </a:rPr>
              <a:t>Insurance</a:t>
            </a:r>
            <a:endParaRPr lang="en-US" sz="2400" b="1" dirty="0">
              <a:solidFill>
                <a:srgbClr val="000000"/>
              </a:solidFill>
            </a:endParaRPr>
          </a:p>
          <a:p>
            <a:pPr marL="0" lvl="0" indent="0">
              <a:lnSpc>
                <a:spcPct val="100000"/>
              </a:lnSpc>
              <a:buNone/>
            </a:pPr>
            <a:endParaRPr lang="en-US" sz="1600" dirty="0">
              <a:solidFill>
                <a:srgbClr val="000000"/>
              </a:solidFill>
            </a:endParaRPr>
          </a:p>
          <a:p>
            <a:pPr marL="0" lvl="0" indent="0">
              <a:lnSpc>
                <a:spcPct val="100000"/>
              </a:lnSpc>
              <a:buNone/>
            </a:pPr>
            <a:r>
              <a:rPr lang="en-US" dirty="0">
                <a:solidFill>
                  <a:srgbClr val="000000"/>
                </a:solidFill>
              </a:rPr>
              <a:t>“I guess the way the insurance works, it's like, you have so few PT treatments a year and having kind of constant PT throughout the year really makes a difference</a:t>
            </a:r>
            <a:r>
              <a:rPr lang="en-US" dirty="0" smtClean="0">
                <a:solidFill>
                  <a:srgbClr val="000000"/>
                </a:solidFill>
              </a:rPr>
              <a:t>.”</a:t>
            </a:r>
          </a:p>
          <a:p>
            <a:pPr marL="0" lvl="0" indent="0">
              <a:lnSpc>
                <a:spcPct val="100000"/>
              </a:lnSpc>
              <a:buNone/>
            </a:pPr>
            <a:endParaRPr lang="en-US" dirty="0" smtClean="0">
              <a:solidFill>
                <a:srgbClr val="000000"/>
              </a:solidFill>
            </a:endParaRPr>
          </a:p>
          <a:p>
            <a:pPr marL="0" lvl="0" indent="0">
              <a:lnSpc>
                <a:spcPct val="100000"/>
              </a:lnSpc>
              <a:buNone/>
            </a:pPr>
            <a:r>
              <a:rPr lang="en-US" dirty="0" smtClean="0">
                <a:solidFill>
                  <a:srgbClr val="000000"/>
                </a:solidFill>
              </a:rPr>
              <a:t>“I guess cost is certainly something because my insurance will pay for a certain number of sessions…”</a:t>
            </a:r>
            <a:endParaRPr lang="en-US" dirty="0">
              <a:solidFill>
                <a:srgbClr val="000000"/>
              </a:solidFill>
            </a:endParaRPr>
          </a:p>
          <a:p>
            <a:pPr marL="0" lvl="0" indent="0">
              <a:lnSpc>
                <a:spcPct val="100000"/>
              </a:lnSpc>
              <a:buNone/>
            </a:pPr>
            <a:endParaRPr lang="en-US" sz="1200" dirty="0">
              <a:solidFill>
                <a:srgbClr val="000000"/>
              </a:solidFill>
            </a:endParaRPr>
          </a:p>
          <a:p>
            <a:pPr marL="0" lvl="0" indent="0">
              <a:lnSpc>
                <a:spcPct val="100000"/>
              </a:lnSpc>
              <a:buNone/>
            </a:pPr>
            <a:endParaRPr lang="en-US" dirty="0">
              <a:solidFill>
                <a:srgbClr val="000000"/>
              </a:solidFill>
            </a:endParaRPr>
          </a:p>
          <a:p>
            <a:pPr marL="114300" indent="0">
              <a:buNone/>
            </a:pPr>
            <a:endParaRPr lang="en-US" dirty="0"/>
          </a:p>
        </p:txBody>
      </p:sp>
    </p:spTree>
    <p:extLst>
      <p:ext uri="{BB962C8B-B14F-4D97-AF65-F5344CB8AC3E}">
        <p14:creationId xmlns:p14="http://schemas.microsoft.com/office/powerpoint/2010/main" val="3144819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Factors influencing treatment choice</a:t>
            </a:r>
            <a:endParaRPr lang="en-US" dirty="0"/>
          </a:p>
        </p:txBody>
      </p:sp>
      <p:sp>
        <p:nvSpPr>
          <p:cNvPr id="3" name="Text Placeholder 2"/>
          <p:cNvSpPr>
            <a:spLocks noGrp="1"/>
          </p:cNvSpPr>
          <p:nvPr>
            <p:ph type="body" idx="1"/>
          </p:nvPr>
        </p:nvSpPr>
        <p:spPr/>
        <p:txBody>
          <a:bodyPr/>
          <a:lstStyle/>
          <a:p>
            <a:pPr marL="0" lvl="0" indent="0">
              <a:lnSpc>
                <a:spcPct val="100000"/>
              </a:lnSpc>
              <a:buNone/>
            </a:pPr>
            <a:r>
              <a:rPr lang="en-US" sz="2400" b="1" dirty="0" smtClean="0">
                <a:solidFill>
                  <a:srgbClr val="000000"/>
                </a:solidFill>
              </a:rPr>
              <a:t>Accessibility  </a:t>
            </a:r>
            <a:endParaRPr lang="en-US" sz="2400" b="1" dirty="0">
              <a:solidFill>
                <a:srgbClr val="000000"/>
              </a:solidFill>
            </a:endParaRPr>
          </a:p>
          <a:p>
            <a:pPr marL="0" lvl="0" indent="0">
              <a:lnSpc>
                <a:spcPct val="100000"/>
              </a:lnSpc>
              <a:buNone/>
            </a:pPr>
            <a:endParaRPr lang="en-US" sz="2400" dirty="0">
              <a:solidFill>
                <a:srgbClr val="000000"/>
              </a:solidFill>
            </a:endParaRPr>
          </a:p>
          <a:p>
            <a:pPr marL="0" lvl="0" indent="0">
              <a:lnSpc>
                <a:spcPct val="100000"/>
              </a:lnSpc>
              <a:buNone/>
            </a:pPr>
            <a:r>
              <a:rPr lang="en-US" sz="2400" dirty="0">
                <a:solidFill>
                  <a:srgbClr val="000000"/>
                </a:solidFill>
              </a:rPr>
              <a:t>“Probably partly how hard or easy it is to get to the actual therapy session.” </a:t>
            </a:r>
          </a:p>
          <a:p>
            <a:pPr marL="0" indent="0">
              <a:lnSpc>
                <a:spcPct val="100000"/>
              </a:lnSpc>
              <a:buNone/>
            </a:pPr>
            <a:endParaRPr lang="en-US" sz="2400" dirty="0" smtClean="0">
              <a:solidFill>
                <a:srgbClr val="000000"/>
              </a:solidFill>
            </a:endParaRPr>
          </a:p>
          <a:p>
            <a:pPr marL="0" indent="0">
              <a:lnSpc>
                <a:spcPct val="100000"/>
              </a:lnSpc>
              <a:buNone/>
            </a:pPr>
            <a:r>
              <a:rPr lang="en-US" sz="2400" dirty="0" smtClean="0">
                <a:solidFill>
                  <a:srgbClr val="000000"/>
                </a:solidFill>
              </a:rPr>
              <a:t>“</a:t>
            </a:r>
            <a:r>
              <a:rPr lang="en-US" sz="2400" dirty="0">
                <a:solidFill>
                  <a:srgbClr val="000000"/>
                </a:solidFill>
              </a:rPr>
              <a:t>A lot of it is the ease of accessibility for me.”</a:t>
            </a:r>
          </a:p>
          <a:p>
            <a:pPr marL="114300" indent="0">
              <a:buNone/>
            </a:pPr>
            <a:endParaRPr lang="en-US" dirty="0"/>
          </a:p>
        </p:txBody>
      </p:sp>
    </p:spTree>
    <p:extLst>
      <p:ext uri="{BB962C8B-B14F-4D97-AF65-F5344CB8AC3E}">
        <p14:creationId xmlns:p14="http://schemas.microsoft.com/office/powerpoint/2010/main" val="2116540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smtClean="0"/>
              <a:t>Key Takeaways </a:t>
            </a:r>
            <a:endParaRPr dirty="0"/>
          </a:p>
        </p:txBody>
      </p:sp>
      <p:sp>
        <p:nvSpPr>
          <p:cNvPr id="184" name="Shape 18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Clr>
                <a:srgbClr val="000000"/>
              </a:buClr>
              <a:buSzPts val="1800"/>
              <a:buChar char="●"/>
            </a:pPr>
            <a:r>
              <a:rPr lang="en" dirty="0" smtClean="0">
                <a:solidFill>
                  <a:srgbClr val="000000"/>
                </a:solidFill>
              </a:rPr>
              <a:t>Practice active listening </a:t>
            </a:r>
          </a:p>
          <a:p>
            <a:pPr>
              <a:lnSpc>
                <a:spcPct val="150000"/>
              </a:lnSpc>
              <a:buClr>
                <a:srgbClr val="000000"/>
              </a:buClr>
            </a:pPr>
            <a:r>
              <a:rPr lang="en" dirty="0">
                <a:solidFill>
                  <a:srgbClr val="000000"/>
                </a:solidFill>
              </a:rPr>
              <a:t>Mutually define “improvement” with </a:t>
            </a:r>
            <a:r>
              <a:rPr lang="en" dirty="0" smtClean="0">
                <a:solidFill>
                  <a:srgbClr val="000000"/>
                </a:solidFill>
              </a:rPr>
              <a:t>patients</a:t>
            </a:r>
            <a:endParaRPr lang="en" dirty="0">
              <a:solidFill>
                <a:srgbClr val="000000"/>
              </a:solidFill>
            </a:endParaRPr>
          </a:p>
          <a:p>
            <a:pPr>
              <a:lnSpc>
                <a:spcPct val="150000"/>
              </a:lnSpc>
              <a:buClr>
                <a:srgbClr val="000000"/>
              </a:buClr>
            </a:pPr>
            <a:r>
              <a:rPr lang="en" dirty="0">
                <a:solidFill>
                  <a:srgbClr val="000000"/>
                </a:solidFill>
              </a:rPr>
              <a:t>Practice shared-decision </a:t>
            </a:r>
            <a:r>
              <a:rPr lang="en" dirty="0" smtClean="0">
                <a:solidFill>
                  <a:srgbClr val="000000"/>
                </a:solidFill>
              </a:rPr>
              <a:t>making </a:t>
            </a:r>
            <a:endParaRPr lang="en" dirty="0" smtClean="0">
              <a:solidFill>
                <a:srgbClr val="000000"/>
              </a:solidFill>
            </a:endParaRPr>
          </a:p>
          <a:p>
            <a:pPr>
              <a:lnSpc>
                <a:spcPct val="150000"/>
              </a:lnSpc>
              <a:buClr>
                <a:srgbClr val="000000"/>
              </a:buClr>
            </a:pPr>
            <a:r>
              <a:rPr lang="en" dirty="0" smtClean="0">
                <a:solidFill>
                  <a:srgbClr val="000000"/>
                </a:solidFill>
              </a:rPr>
              <a:t>Delve deeper in your goal-setting</a:t>
            </a:r>
            <a:endParaRPr lang="en" dirty="0" smtClean="0">
              <a:solidFill>
                <a:srgbClr val="000000"/>
              </a:solidFill>
            </a:endParaRPr>
          </a:p>
          <a:p>
            <a:pPr marL="457200" lvl="0" indent="-342900" rtl="0">
              <a:lnSpc>
                <a:spcPct val="150000"/>
              </a:lnSpc>
              <a:spcBef>
                <a:spcPts val="0"/>
              </a:spcBef>
              <a:spcAft>
                <a:spcPts val="0"/>
              </a:spcAft>
              <a:buClr>
                <a:srgbClr val="000000"/>
              </a:buClr>
              <a:buSzPts val="1800"/>
              <a:buChar char="●"/>
            </a:pPr>
            <a:r>
              <a:rPr lang="en" dirty="0" smtClean="0">
                <a:solidFill>
                  <a:srgbClr val="000000"/>
                </a:solidFill>
              </a:rPr>
              <a:t>Use </a:t>
            </a:r>
            <a:r>
              <a:rPr lang="en" dirty="0">
                <a:solidFill>
                  <a:srgbClr val="000000"/>
                </a:solidFill>
              </a:rPr>
              <a:t>patient </a:t>
            </a:r>
            <a:r>
              <a:rPr lang="en" dirty="0" smtClean="0">
                <a:solidFill>
                  <a:srgbClr val="000000"/>
                </a:solidFill>
              </a:rPr>
              <a:t>reported </a:t>
            </a:r>
            <a:r>
              <a:rPr lang="en" dirty="0">
                <a:solidFill>
                  <a:srgbClr val="000000"/>
                </a:solidFill>
              </a:rPr>
              <a:t>outcome </a:t>
            </a:r>
            <a:r>
              <a:rPr lang="en" dirty="0" smtClean="0">
                <a:solidFill>
                  <a:srgbClr val="000000"/>
                </a:solidFill>
              </a:rPr>
              <a:t>measures</a:t>
            </a:r>
            <a:endParaRPr dirty="0">
              <a:solidFill>
                <a:srgbClr val="000000"/>
              </a:solidFill>
            </a:endParaRPr>
          </a:p>
          <a:p>
            <a:pPr marL="457200" lvl="0" indent="-342900" rtl="0">
              <a:lnSpc>
                <a:spcPct val="150000"/>
              </a:lnSpc>
              <a:spcBef>
                <a:spcPts val="0"/>
              </a:spcBef>
              <a:spcAft>
                <a:spcPts val="0"/>
              </a:spcAft>
              <a:buClr>
                <a:srgbClr val="000000"/>
              </a:buClr>
              <a:buSzPts val="1800"/>
              <a:buChar char="●"/>
            </a:pPr>
            <a:r>
              <a:rPr lang="en-US" dirty="0" smtClean="0">
                <a:solidFill>
                  <a:srgbClr val="000000"/>
                </a:solidFill>
              </a:rPr>
              <a:t>Educate patient on treatment choices </a:t>
            </a:r>
            <a:endParaRPr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patient-centered care</a:t>
            </a:r>
            <a:r>
              <a:rPr lang="en-US" baseline="30000" dirty="0" smtClean="0"/>
              <a:t>1</a:t>
            </a:r>
            <a:r>
              <a:rPr lang="en-US" dirty="0" smtClean="0"/>
              <a:t>?</a:t>
            </a:r>
            <a:endParaRPr lang="en-US" dirty="0"/>
          </a:p>
        </p:txBody>
      </p:sp>
      <p:sp>
        <p:nvSpPr>
          <p:cNvPr id="7" name="Right Arrow 6"/>
          <p:cNvSpPr/>
          <p:nvPr/>
        </p:nvSpPr>
        <p:spPr>
          <a:xfrm>
            <a:off x="6445164" y="3277039"/>
            <a:ext cx="658248" cy="55829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8497" y="1973401"/>
            <a:ext cx="4286478" cy="317009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smtClean="0">
                <a:latin typeface="Roboto" panose="020B0604020202020204" charset="0"/>
                <a:ea typeface="Roboto" panose="020B0604020202020204" charset="0"/>
              </a:rPr>
              <a:t>Incorporate patient’s preferences, needs and values</a:t>
            </a:r>
          </a:p>
          <a:p>
            <a:pPr marL="342900" indent="-342900">
              <a:lnSpc>
                <a:spcPct val="150000"/>
              </a:lnSpc>
              <a:buFont typeface="Arial" panose="020B0604020202020204" pitchFamily="34" charset="0"/>
              <a:buChar char="•"/>
            </a:pPr>
            <a:r>
              <a:rPr lang="en-US" sz="2400" dirty="0" smtClean="0">
                <a:latin typeface="Roboto" panose="020B0604020202020204" charset="0"/>
                <a:ea typeface="Roboto" panose="020B0604020202020204" charset="0"/>
              </a:rPr>
              <a:t>Empowerment </a:t>
            </a:r>
            <a:r>
              <a:rPr lang="en-US" sz="2400" dirty="0">
                <a:latin typeface="Roboto" panose="020B0604020202020204" charset="0"/>
                <a:ea typeface="Roboto" panose="020B0604020202020204" charset="0"/>
              </a:rPr>
              <a:t>of patients</a:t>
            </a:r>
          </a:p>
          <a:p>
            <a:pPr marL="342900" indent="-342900">
              <a:lnSpc>
                <a:spcPct val="150000"/>
              </a:lnSpc>
              <a:buFont typeface="Arial" panose="020B0604020202020204" pitchFamily="34" charset="0"/>
              <a:buChar char="•"/>
            </a:pPr>
            <a:r>
              <a:rPr lang="en-US" sz="2400" dirty="0" smtClean="0">
                <a:latin typeface="Roboto" panose="020B0604020202020204" charset="0"/>
                <a:ea typeface="Roboto" panose="020B0604020202020204" charset="0"/>
              </a:rPr>
              <a:t>Shared decision </a:t>
            </a:r>
            <a:r>
              <a:rPr lang="en-US" sz="2400" dirty="0">
                <a:latin typeface="Roboto" panose="020B0604020202020204" charset="0"/>
                <a:ea typeface="Roboto" panose="020B0604020202020204" charset="0"/>
              </a:rPr>
              <a:t>m</a:t>
            </a:r>
            <a:r>
              <a:rPr lang="en-US" sz="2400" dirty="0" smtClean="0">
                <a:latin typeface="Roboto" panose="020B0604020202020204" charset="0"/>
                <a:ea typeface="Roboto" panose="020B0604020202020204" charset="0"/>
              </a:rPr>
              <a:t>aking </a:t>
            </a:r>
          </a:p>
          <a:p>
            <a:endParaRPr lang="en-US" sz="2000" dirty="0" smtClean="0">
              <a:latin typeface="Roboto" panose="020B0604020202020204" charset="0"/>
              <a:ea typeface="Roboto" panose="020B0604020202020204" charset="0"/>
            </a:endParaRPr>
          </a:p>
        </p:txBody>
      </p:sp>
      <p:grpSp>
        <p:nvGrpSpPr>
          <p:cNvPr id="15" name="Group 14"/>
          <p:cNvGrpSpPr/>
          <p:nvPr/>
        </p:nvGrpSpPr>
        <p:grpSpPr>
          <a:xfrm>
            <a:off x="7220232" y="2865952"/>
            <a:ext cx="1677025" cy="1384995"/>
            <a:chOff x="5090944" y="1854227"/>
            <a:chExt cx="2761285" cy="2394298"/>
          </a:xfrm>
          <a:solidFill>
            <a:schemeClr val="accent1"/>
          </a:solidFill>
        </p:grpSpPr>
        <p:sp>
          <p:nvSpPr>
            <p:cNvPr id="10" name="Rectangle 9"/>
            <p:cNvSpPr/>
            <p:nvPr/>
          </p:nvSpPr>
          <p:spPr>
            <a:xfrm>
              <a:off x="5090944" y="1879098"/>
              <a:ext cx="2761285" cy="23445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09029" y="1854227"/>
              <a:ext cx="2743200" cy="2394298"/>
            </a:xfrm>
            <a:prstGeom prst="rect">
              <a:avLst/>
            </a:prstGeom>
            <a:noFill/>
          </p:spPr>
          <p:txBody>
            <a:bodyPr wrap="square" rtlCol="0">
              <a:spAutoFit/>
            </a:bodyPr>
            <a:lstStyle/>
            <a:p>
              <a:pPr algn="ctr"/>
              <a:r>
                <a:rPr lang="en-US" sz="2800" dirty="0" smtClean="0">
                  <a:solidFill>
                    <a:schemeClr val="bg1"/>
                  </a:solidFill>
                  <a:latin typeface="Roboto" panose="020B0604020202020204" charset="0"/>
                  <a:ea typeface="Roboto" panose="020B0604020202020204" charset="0"/>
                </a:rPr>
                <a:t>Treating the Patient </a:t>
              </a:r>
              <a:endParaRPr lang="en-US" sz="2800" dirty="0">
                <a:solidFill>
                  <a:schemeClr val="bg1"/>
                </a:solidFill>
                <a:latin typeface="Roboto" panose="020B0604020202020204" charset="0"/>
                <a:ea typeface="Roboto" panose="020B0604020202020204" charset="0"/>
              </a:endParaRPr>
            </a:p>
          </p:txBody>
        </p:sp>
      </p:grpSp>
      <p:grpSp>
        <p:nvGrpSpPr>
          <p:cNvPr id="14" name="Group 13"/>
          <p:cNvGrpSpPr/>
          <p:nvPr/>
        </p:nvGrpSpPr>
        <p:grpSpPr>
          <a:xfrm>
            <a:off x="4658956" y="2865952"/>
            <a:ext cx="1669389" cy="1384995"/>
            <a:chOff x="129013" y="1832891"/>
            <a:chExt cx="2788422" cy="2444967"/>
          </a:xfrm>
          <a:solidFill>
            <a:schemeClr val="accent1"/>
          </a:solidFill>
        </p:grpSpPr>
        <p:sp>
          <p:nvSpPr>
            <p:cNvPr id="6" name="Rectangle 5"/>
            <p:cNvSpPr/>
            <p:nvPr/>
          </p:nvSpPr>
          <p:spPr>
            <a:xfrm>
              <a:off x="145143" y="1879099"/>
              <a:ext cx="2772292" cy="234455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9013" y="1832891"/>
              <a:ext cx="2772292" cy="2444967"/>
            </a:xfrm>
            <a:prstGeom prst="rect">
              <a:avLst/>
            </a:prstGeom>
            <a:noFill/>
          </p:spPr>
          <p:txBody>
            <a:bodyPr wrap="square" rtlCol="0">
              <a:spAutoFit/>
            </a:bodyPr>
            <a:lstStyle/>
            <a:p>
              <a:pPr algn="ctr"/>
              <a:r>
                <a:rPr lang="en-US" sz="2800" dirty="0" smtClean="0">
                  <a:solidFill>
                    <a:schemeClr val="bg1"/>
                  </a:solidFill>
                  <a:latin typeface="Roboto" panose="020B0604020202020204" charset="0"/>
                  <a:ea typeface="Roboto" panose="020B0604020202020204" charset="0"/>
                </a:rPr>
                <a:t>Treating the Disease </a:t>
              </a:r>
              <a:endParaRPr lang="en-US" sz="2800" dirty="0">
                <a:solidFill>
                  <a:schemeClr val="bg1"/>
                </a:solidFill>
                <a:latin typeface="Roboto" panose="020B0604020202020204" charset="0"/>
                <a:ea typeface="Roboto" panose="020B0604020202020204" charset="0"/>
              </a:endParaRPr>
            </a:p>
          </p:txBody>
        </p:sp>
      </p:grpSp>
    </p:spTree>
    <p:extLst>
      <p:ext uri="{BB962C8B-B14F-4D97-AF65-F5344CB8AC3E}">
        <p14:creationId xmlns:p14="http://schemas.microsoft.com/office/powerpoint/2010/main" val="855423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Suggested Patient Reported Outcome Measures</a:t>
            </a:r>
            <a:r>
              <a:rPr lang="en-US" sz="2800" baseline="30000" dirty="0" smtClean="0"/>
              <a:t>7</a:t>
            </a:r>
            <a:endParaRPr lang="en-US" sz="2800" dirty="0"/>
          </a:p>
        </p:txBody>
      </p:sp>
      <p:sp>
        <p:nvSpPr>
          <p:cNvPr id="3" name="Text Placeholder 2"/>
          <p:cNvSpPr>
            <a:spLocks noGrp="1"/>
          </p:cNvSpPr>
          <p:nvPr>
            <p:ph type="body" idx="1"/>
          </p:nvPr>
        </p:nvSpPr>
        <p:spPr>
          <a:xfrm>
            <a:off x="471900" y="1919075"/>
            <a:ext cx="3978802" cy="2710200"/>
          </a:xfrm>
        </p:spPr>
        <p:txBody>
          <a:bodyPr/>
          <a:lstStyle/>
          <a:p>
            <a:pPr marL="114300" indent="0">
              <a:buNone/>
            </a:pPr>
            <a:r>
              <a:rPr lang="en-US" dirty="0" smtClean="0">
                <a:solidFill>
                  <a:srgbClr val="000000"/>
                </a:solidFill>
              </a:rPr>
              <a:t>Highly Recommended:</a:t>
            </a:r>
          </a:p>
          <a:p>
            <a:pPr>
              <a:lnSpc>
                <a:spcPct val="200000"/>
              </a:lnSpc>
            </a:pPr>
            <a:r>
              <a:rPr lang="en-US" dirty="0" smtClean="0">
                <a:solidFill>
                  <a:srgbClr val="000000"/>
                </a:solidFill>
              </a:rPr>
              <a:t>12-Item MS Walking Scale </a:t>
            </a:r>
          </a:p>
          <a:p>
            <a:pPr>
              <a:lnSpc>
                <a:spcPct val="200000"/>
              </a:lnSpc>
            </a:pPr>
            <a:r>
              <a:rPr lang="en-US" dirty="0" smtClean="0">
                <a:solidFill>
                  <a:srgbClr val="000000"/>
                </a:solidFill>
              </a:rPr>
              <a:t>MS Impact Scale (MSIS-29)</a:t>
            </a:r>
          </a:p>
          <a:p>
            <a:pPr>
              <a:lnSpc>
                <a:spcPct val="200000"/>
              </a:lnSpc>
            </a:pPr>
            <a:r>
              <a:rPr lang="en-US" dirty="0" smtClean="0">
                <a:solidFill>
                  <a:srgbClr val="000000"/>
                </a:solidFill>
              </a:rPr>
              <a:t>MS Quality of Life (MS QoL-54)</a:t>
            </a:r>
          </a:p>
          <a:p>
            <a:endParaRPr lang="en-US" dirty="0"/>
          </a:p>
        </p:txBody>
      </p:sp>
      <p:sp>
        <p:nvSpPr>
          <p:cNvPr id="4" name="Text Placeholder 2"/>
          <p:cNvSpPr txBox="1">
            <a:spLocks/>
          </p:cNvSpPr>
          <p:nvPr/>
        </p:nvSpPr>
        <p:spPr>
          <a:xfrm>
            <a:off x="4450702" y="1919075"/>
            <a:ext cx="4243298" cy="27102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pPr marL="114300" indent="0">
              <a:buFont typeface="Roboto"/>
              <a:buNone/>
            </a:pPr>
            <a:r>
              <a:rPr lang="en-US" dirty="0" smtClean="0">
                <a:solidFill>
                  <a:srgbClr val="000000"/>
                </a:solidFill>
              </a:rPr>
              <a:t>Recommended: </a:t>
            </a:r>
          </a:p>
          <a:p>
            <a:pPr>
              <a:lnSpc>
                <a:spcPct val="200000"/>
              </a:lnSpc>
            </a:pPr>
            <a:r>
              <a:rPr lang="en-US" dirty="0" smtClean="0">
                <a:solidFill>
                  <a:srgbClr val="000000"/>
                </a:solidFill>
              </a:rPr>
              <a:t>Activities-Specific Balance Confidence Scale </a:t>
            </a:r>
          </a:p>
          <a:p>
            <a:pPr>
              <a:lnSpc>
                <a:spcPct val="200000"/>
              </a:lnSpc>
            </a:pPr>
            <a:r>
              <a:rPr lang="en-US" dirty="0" smtClean="0">
                <a:solidFill>
                  <a:srgbClr val="000000"/>
                </a:solidFill>
              </a:rPr>
              <a:t>Modified Fatigue Impact Scale</a:t>
            </a:r>
          </a:p>
          <a:p>
            <a:pPr>
              <a:lnSpc>
                <a:spcPct val="200000"/>
              </a:lnSpc>
            </a:pPr>
            <a:r>
              <a:rPr lang="en-US" dirty="0" smtClean="0">
                <a:solidFill>
                  <a:srgbClr val="000000"/>
                </a:solidFill>
              </a:rPr>
              <a:t> MS Quality of Life Inventory </a:t>
            </a:r>
          </a:p>
          <a:p>
            <a:endParaRPr lang="en-US" dirty="0"/>
          </a:p>
        </p:txBody>
      </p:sp>
    </p:spTree>
    <p:extLst>
      <p:ext uri="{BB962C8B-B14F-4D97-AF65-F5344CB8AC3E}">
        <p14:creationId xmlns:p14="http://schemas.microsoft.com/office/powerpoint/2010/main" val="1506272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Gaps in Knowledge </a:t>
            </a:r>
            <a:endParaRPr/>
          </a:p>
        </p:txBody>
      </p:sp>
      <p:sp>
        <p:nvSpPr>
          <p:cNvPr id="178" name="Shape 17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81000" rtl="0">
              <a:lnSpc>
                <a:spcPct val="150000"/>
              </a:lnSpc>
              <a:spcBef>
                <a:spcPts val="0"/>
              </a:spcBef>
              <a:spcAft>
                <a:spcPts val="0"/>
              </a:spcAft>
              <a:buClr>
                <a:srgbClr val="000000"/>
              </a:buClr>
              <a:buSzPts val="2400"/>
              <a:buChar char="●"/>
            </a:pPr>
            <a:r>
              <a:rPr lang="en" sz="2400" dirty="0">
                <a:solidFill>
                  <a:srgbClr val="000000"/>
                </a:solidFill>
              </a:rPr>
              <a:t>Define improvement and clinically meaningful </a:t>
            </a:r>
            <a:endParaRPr sz="2400" dirty="0">
              <a:solidFill>
                <a:srgbClr val="000000"/>
              </a:solidFill>
            </a:endParaRPr>
          </a:p>
          <a:p>
            <a:pPr marL="457200" lvl="0" indent="-381000" rtl="0">
              <a:lnSpc>
                <a:spcPct val="150000"/>
              </a:lnSpc>
              <a:spcBef>
                <a:spcPts val="0"/>
              </a:spcBef>
              <a:spcAft>
                <a:spcPts val="0"/>
              </a:spcAft>
              <a:buClr>
                <a:srgbClr val="000000"/>
              </a:buClr>
              <a:buSzPts val="2400"/>
              <a:buChar char="●"/>
            </a:pPr>
            <a:r>
              <a:rPr lang="en" sz="2400" dirty="0">
                <a:solidFill>
                  <a:srgbClr val="000000"/>
                </a:solidFill>
              </a:rPr>
              <a:t>Evidence-based ways to </a:t>
            </a:r>
            <a:r>
              <a:rPr lang="en" sz="2400" dirty="0" smtClean="0">
                <a:solidFill>
                  <a:srgbClr val="000000"/>
                </a:solidFill>
              </a:rPr>
              <a:t>engage </a:t>
            </a:r>
            <a:r>
              <a:rPr lang="en" sz="2400" dirty="0">
                <a:solidFill>
                  <a:srgbClr val="000000"/>
                </a:solidFill>
              </a:rPr>
              <a:t>patients with MS in shared </a:t>
            </a:r>
            <a:r>
              <a:rPr lang="en" sz="2400" dirty="0" smtClean="0">
                <a:solidFill>
                  <a:srgbClr val="000000"/>
                </a:solidFill>
              </a:rPr>
              <a:t>decision-making</a:t>
            </a:r>
            <a:endParaRPr lang="en" sz="2400" dirty="0">
              <a:solidFill>
                <a:srgbClr val="000000"/>
              </a:solidFill>
            </a:endParaRPr>
          </a:p>
          <a:p>
            <a:pPr marL="457200" lvl="0" indent="-381000" rtl="0">
              <a:lnSpc>
                <a:spcPct val="150000"/>
              </a:lnSpc>
              <a:spcBef>
                <a:spcPts val="0"/>
              </a:spcBef>
              <a:spcAft>
                <a:spcPts val="0"/>
              </a:spcAft>
              <a:buClr>
                <a:srgbClr val="000000"/>
              </a:buClr>
              <a:buSzPts val="2400"/>
              <a:buChar char="●"/>
            </a:pPr>
            <a:r>
              <a:rPr lang="en" sz="2400" dirty="0" smtClean="0">
                <a:solidFill>
                  <a:srgbClr val="000000"/>
                </a:solidFill>
              </a:rPr>
              <a:t>Effectiveness </a:t>
            </a:r>
            <a:r>
              <a:rPr lang="en" sz="2400" dirty="0">
                <a:solidFill>
                  <a:srgbClr val="000000"/>
                </a:solidFill>
              </a:rPr>
              <a:t>of patient-report outcome </a:t>
            </a:r>
            <a:r>
              <a:rPr lang="en" sz="2400" dirty="0" smtClean="0">
                <a:solidFill>
                  <a:srgbClr val="000000"/>
                </a:solidFill>
              </a:rPr>
              <a:t>measures</a:t>
            </a:r>
            <a:endParaRPr dirty="0">
              <a:solidFill>
                <a:srgbClr val="000000"/>
              </a:solidFill>
            </a:endParaRPr>
          </a:p>
          <a:p>
            <a:pPr marL="0" lvl="0" indent="0" rtl="0">
              <a:spcBef>
                <a:spcPts val="1600"/>
              </a:spcBef>
              <a:spcAft>
                <a:spcPts val="1600"/>
              </a:spcAft>
              <a:buNone/>
            </a:pPr>
            <a:endParaRPr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Questions?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Sources</a:t>
            </a:r>
            <a:endParaRPr lang="en-US" dirty="0"/>
          </a:p>
        </p:txBody>
      </p:sp>
      <p:sp>
        <p:nvSpPr>
          <p:cNvPr id="4" name="Text Placeholder 3"/>
          <p:cNvSpPr>
            <a:spLocks noGrp="1"/>
          </p:cNvSpPr>
          <p:nvPr>
            <p:ph type="body" idx="1"/>
          </p:nvPr>
        </p:nvSpPr>
        <p:spPr>
          <a:xfrm>
            <a:off x="471900" y="1919074"/>
            <a:ext cx="8222100" cy="3147447"/>
          </a:xfrm>
        </p:spPr>
        <p:txBody>
          <a:bodyPr/>
          <a:lstStyle/>
          <a:p>
            <a:pPr marL="342900" indent="-228600">
              <a:buFont typeface="+mj-lt"/>
              <a:buAutoNum type="arabicPeriod"/>
            </a:pPr>
            <a:r>
              <a:rPr lang="en-US" sz="1200" dirty="0" smtClean="0">
                <a:solidFill>
                  <a:srgbClr val="000000"/>
                </a:solidFill>
              </a:rPr>
              <a:t>Golan </a:t>
            </a:r>
            <a:r>
              <a:rPr lang="en-US" sz="1200" dirty="0">
                <a:solidFill>
                  <a:srgbClr val="000000"/>
                </a:solidFill>
              </a:rPr>
              <a:t>D, </a:t>
            </a:r>
            <a:r>
              <a:rPr lang="en-US" sz="1200" dirty="0" err="1">
                <a:solidFill>
                  <a:srgbClr val="000000"/>
                </a:solidFill>
              </a:rPr>
              <a:t>Staun</a:t>
            </a:r>
            <a:r>
              <a:rPr lang="en-US" sz="1200" dirty="0">
                <a:solidFill>
                  <a:srgbClr val="000000"/>
                </a:solidFill>
              </a:rPr>
              <a:t>-Ram E, Miller A. Shifting paradigms in multiple sclerosis: from disease-specific, through population-specific toward patient-specific. </a:t>
            </a:r>
            <a:r>
              <a:rPr lang="en-US" sz="1200" dirty="0" err="1">
                <a:solidFill>
                  <a:srgbClr val="000000"/>
                </a:solidFill>
              </a:rPr>
              <a:t>Curr</a:t>
            </a:r>
            <a:r>
              <a:rPr lang="en-US" sz="1200" dirty="0">
                <a:solidFill>
                  <a:srgbClr val="000000"/>
                </a:solidFill>
              </a:rPr>
              <a:t>. </a:t>
            </a:r>
            <a:r>
              <a:rPr lang="en-US" sz="1200" dirty="0" err="1">
                <a:solidFill>
                  <a:srgbClr val="000000"/>
                </a:solidFill>
              </a:rPr>
              <a:t>Opin</a:t>
            </a:r>
            <a:r>
              <a:rPr lang="en-US" sz="1200" dirty="0">
                <a:solidFill>
                  <a:srgbClr val="000000"/>
                </a:solidFill>
              </a:rPr>
              <a:t>. Neurol. 2016;29(3):354-361. doi:10.1097/WCO.0000000000000324</a:t>
            </a:r>
            <a:r>
              <a:rPr lang="en-US" sz="1200" dirty="0" smtClean="0">
                <a:solidFill>
                  <a:srgbClr val="000000"/>
                </a:solidFill>
              </a:rPr>
              <a:t>.</a:t>
            </a:r>
          </a:p>
          <a:p>
            <a:pPr marL="342900" indent="-228600">
              <a:buFont typeface="+mj-lt"/>
              <a:buAutoNum type="arabicPeriod"/>
            </a:pPr>
            <a:r>
              <a:rPr lang="en-US" sz="1200" dirty="0" smtClean="0">
                <a:solidFill>
                  <a:srgbClr val="000000"/>
                </a:solidFill>
              </a:rPr>
              <a:t>Overview </a:t>
            </a:r>
            <a:r>
              <a:rPr lang="en-US" sz="1200" dirty="0">
                <a:solidFill>
                  <a:srgbClr val="000000"/>
                </a:solidFill>
              </a:rPr>
              <a:t>- Introduction to Evidence-Based Practice - </a:t>
            </a:r>
            <a:r>
              <a:rPr lang="en-US" sz="1200" dirty="0" err="1">
                <a:solidFill>
                  <a:srgbClr val="000000"/>
                </a:solidFill>
              </a:rPr>
              <a:t>LibGuides</a:t>
            </a:r>
            <a:r>
              <a:rPr lang="en-US" sz="1200" dirty="0">
                <a:solidFill>
                  <a:srgbClr val="000000"/>
                </a:solidFill>
              </a:rPr>
              <a:t> at Duke University Medical Center. Available at: http://guides.mclibrary.duke.edu/c.php?g=158201&amp;p=1036021. Accessed April 15, 2018</a:t>
            </a:r>
            <a:r>
              <a:rPr lang="en-US" sz="1200" dirty="0" smtClean="0">
                <a:solidFill>
                  <a:srgbClr val="000000"/>
                </a:solidFill>
              </a:rPr>
              <a:t>.</a:t>
            </a:r>
          </a:p>
          <a:p>
            <a:pPr marL="342900" indent="-228600">
              <a:buFont typeface="+mj-lt"/>
              <a:buAutoNum type="arabicPeriod"/>
            </a:pPr>
            <a:r>
              <a:rPr lang="en-US" sz="1200" dirty="0">
                <a:solidFill>
                  <a:srgbClr val="000000"/>
                </a:solidFill>
              </a:rPr>
              <a:t>Goodman AD, Brown TR, Krupp LB, et al. Sustained-release oral </a:t>
            </a:r>
            <a:r>
              <a:rPr lang="en-US" sz="1200" dirty="0" err="1">
                <a:solidFill>
                  <a:srgbClr val="000000"/>
                </a:solidFill>
              </a:rPr>
              <a:t>fampridine</a:t>
            </a:r>
            <a:r>
              <a:rPr lang="en-US" sz="1200" dirty="0">
                <a:solidFill>
                  <a:srgbClr val="000000"/>
                </a:solidFill>
              </a:rPr>
              <a:t> in multiple sclerosis: a </a:t>
            </a:r>
            <a:r>
              <a:rPr lang="en-US" sz="1200" dirty="0" err="1">
                <a:solidFill>
                  <a:srgbClr val="000000"/>
                </a:solidFill>
              </a:rPr>
              <a:t>randomised</a:t>
            </a:r>
            <a:r>
              <a:rPr lang="en-US" sz="1200" dirty="0">
                <a:solidFill>
                  <a:srgbClr val="000000"/>
                </a:solidFill>
              </a:rPr>
              <a:t>, double-blind, controlled trial. Lancet 2009;373:732-738</a:t>
            </a:r>
            <a:r>
              <a:rPr lang="en-US" sz="1200" dirty="0" smtClean="0">
                <a:solidFill>
                  <a:srgbClr val="000000"/>
                </a:solidFill>
              </a:rPr>
              <a:t>.</a:t>
            </a:r>
          </a:p>
          <a:p>
            <a:pPr marL="342900" indent="-228600">
              <a:buFont typeface="+mj-lt"/>
              <a:buAutoNum type="arabicPeriod"/>
            </a:pPr>
            <a:r>
              <a:rPr lang="en-US" sz="1200" dirty="0" smtClean="0">
                <a:solidFill>
                  <a:srgbClr val="000000"/>
                </a:solidFill>
              </a:rPr>
              <a:t>Goodman </a:t>
            </a:r>
            <a:r>
              <a:rPr lang="en-US" sz="1200" dirty="0">
                <a:solidFill>
                  <a:srgbClr val="000000"/>
                </a:solidFill>
              </a:rPr>
              <a:t>AD, Brown TR, Edwards KR, et al. A phase 3 trial of extended release </a:t>
            </a:r>
            <a:r>
              <a:rPr lang="en-US" sz="1200" dirty="0" smtClean="0">
                <a:solidFill>
                  <a:srgbClr val="000000"/>
                </a:solidFill>
              </a:rPr>
              <a:t>oral </a:t>
            </a:r>
            <a:r>
              <a:rPr lang="en-US" sz="1200" dirty="0" err="1" smtClean="0">
                <a:solidFill>
                  <a:srgbClr val="000000"/>
                </a:solidFill>
              </a:rPr>
              <a:t>dalfampridine</a:t>
            </a:r>
            <a:r>
              <a:rPr lang="en-US" sz="1200" dirty="0" smtClean="0">
                <a:solidFill>
                  <a:srgbClr val="000000"/>
                </a:solidFill>
              </a:rPr>
              <a:t> </a:t>
            </a:r>
            <a:r>
              <a:rPr lang="en-US" sz="1200" dirty="0">
                <a:solidFill>
                  <a:srgbClr val="000000"/>
                </a:solidFill>
              </a:rPr>
              <a:t>in multiple sclerosis. Ann </a:t>
            </a:r>
            <a:r>
              <a:rPr lang="en-US" sz="1200" dirty="0" err="1">
                <a:solidFill>
                  <a:srgbClr val="000000"/>
                </a:solidFill>
              </a:rPr>
              <a:t>Neurol</a:t>
            </a:r>
            <a:r>
              <a:rPr lang="en-US" sz="1200" dirty="0">
                <a:solidFill>
                  <a:srgbClr val="000000"/>
                </a:solidFill>
              </a:rPr>
              <a:t> 2010;68:494-502</a:t>
            </a:r>
            <a:r>
              <a:rPr lang="en-US" sz="1200" dirty="0" smtClean="0">
                <a:solidFill>
                  <a:srgbClr val="000000"/>
                </a:solidFill>
              </a:rPr>
              <a:t>.</a:t>
            </a:r>
            <a:endParaRPr lang="en-US" sz="1200" dirty="0">
              <a:solidFill>
                <a:srgbClr val="000000"/>
              </a:solidFill>
            </a:endParaRPr>
          </a:p>
          <a:p>
            <a:pPr marL="342900" indent="-228600">
              <a:buFont typeface="+mj-lt"/>
              <a:buAutoNum type="arabicPeriod"/>
            </a:pPr>
            <a:r>
              <a:rPr lang="en-US" sz="1200" dirty="0" smtClean="0">
                <a:solidFill>
                  <a:srgbClr val="000000"/>
                </a:solidFill>
              </a:rPr>
              <a:t>Plummer </a:t>
            </a:r>
            <a:r>
              <a:rPr lang="en-US" sz="1200" dirty="0">
                <a:solidFill>
                  <a:srgbClr val="000000"/>
                </a:solidFill>
              </a:rPr>
              <a:t>P. Focus group methodology. Part 1: Design considerations. Int. J. </a:t>
            </a:r>
            <a:r>
              <a:rPr lang="en-US" sz="1200" dirty="0" err="1">
                <a:solidFill>
                  <a:srgbClr val="000000"/>
                </a:solidFill>
              </a:rPr>
              <a:t>Ther</a:t>
            </a:r>
            <a:r>
              <a:rPr lang="en-US" sz="1200" dirty="0">
                <a:solidFill>
                  <a:srgbClr val="000000"/>
                </a:solidFill>
              </a:rPr>
              <a:t>. </a:t>
            </a:r>
            <a:r>
              <a:rPr lang="en-US" sz="1200" dirty="0" err="1">
                <a:solidFill>
                  <a:srgbClr val="000000"/>
                </a:solidFill>
              </a:rPr>
              <a:t>Rehabil</a:t>
            </a:r>
            <a:r>
              <a:rPr lang="en-US" sz="1200" dirty="0">
                <a:solidFill>
                  <a:srgbClr val="000000"/>
                </a:solidFill>
              </a:rPr>
              <a:t>. 2017;24(7):297-301. </a:t>
            </a:r>
          </a:p>
          <a:p>
            <a:pPr marL="342900" indent="-228600">
              <a:buFont typeface="+mj-lt"/>
              <a:buAutoNum type="arabicPeriod"/>
            </a:pPr>
            <a:r>
              <a:rPr lang="en-US" sz="1200" dirty="0">
                <a:solidFill>
                  <a:srgbClr val="000000"/>
                </a:solidFill>
              </a:rPr>
              <a:t>Plummer P. Focus group methodology. Part 2: Considerations for analysis. </a:t>
            </a:r>
            <a:r>
              <a:rPr lang="en-US" sz="1200" dirty="0" err="1">
                <a:solidFill>
                  <a:srgbClr val="000000"/>
                </a:solidFill>
              </a:rPr>
              <a:t>Int</a:t>
            </a:r>
            <a:r>
              <a:rPr lang="en-US" sz="1200" dirty="0">
                <a:solidFill>
                  <a:srgbClr val="000000"/>
                </a:solidFill>
              </a:rPr>
              <a:t> J </a:t>
            </a:r>
            <a:r>
              <a:rPr lang="en-US" sz="1200" dirty="0" err="1">
                <a:solidFill>
                  <a:srgbClr val="000000"/>
                </a:solidFill>
              </a:rPr>
              <a:t>Ther</a:t>
            </a:r>
            <a:r>
              <a:rPr lang="en-US" sz="1200" dirty="0">
                <a:solidFill>
                  <a:srgbClr val="000000"/>
                </a:solidFill>
              </a:rPr>
              <a:t> </a:t>
            </a:r>
            <a:r>
              <a:rPr lang="en-US" sz="1200" dirty="0" err="1">
                <a:solidFill>
                  <a:srgbClr val="000000"/>
                </a:solidFill>
              </a:rPr>
              <a:t>Rehabil</a:t>
            </a:r>
            <a:r>
              <a:rPr lang="en-US" sz="1200" dirty="0">
                <a:solidFill>
                  <a:srgbClr val="000000"/>
                </a:solidFill>
              </a:rPr>
              <a:t> 2017;24(8):345-351</a:t>
            </a:r>
            <a:r>
              <a:rPr lang="en-US" sz="1200" dirty="0" smtClean="0">
                <a:solidFill>
                  <a:srgbClr val="000000"/>
                </a:solidFill>
              </a:rPr>
              <a:t>.</a:t>
            </a:r>
          </a:p>
          <a:p>
            <a:pPr marL="342900" indent="-228600">
              <a:buFont typeface="+mj-lt"/>
              <a:buAutoNum type="arabicPeriod"/>
            </a:pPr>
            <a:r>
              <a:rPr lang="en-US" sz="1200" dirty="0">
                <a:solidFill>
                  <a:srgbClr val="000000"/>
                </a:solidFill>
              </a:rPr>
              <a:t>MS-EDGE Outcome Measures for In- and Out-Patient </a:t>
            </a:r>
            <a:r>
              <a:rPr lang="en-US" sz="1200" dirty="0" smtClean="0">
                <a:solidFill>
                  <a:srgbClr val="000000"/>
                </a:solidFill>
              </a:rPr>
              <a:t>Rehabilitation. MS EDGE Task </a:t>
            </a:r>
            <a:r>
              <a:rPr lang="en-US" sz="1200" dirty="0">
                <a:solidFill>
                  <a:srgbClr val="000000"/>
                </a:solidFill>
              </a:rPr>
              <a:t>Force w</a:t>
            </a:r>
            <a:r>
              <a:rPr lang="en-US" sz="1200" dirty="0" smtClean="0">
                <a:solidFill>
                  <a:srgbClr val="000000"/>
                </a:solidFill>
              </a:rPr>
              <a:t>ebsite </a:t>
            </a:r>
            <a:r>
              <a:rPr lang="en-US" sz="1200" dirty="0">
                <a:solidFill>
                  <a:srgbClr val="000000"/>
                </a:solidFill>
                <a:hlinkClick r:id="rId3"/>
              </a:rPr>
              <a:t>http://</a:t>
            </a:r>
            <a:r>
              <a:rPr lang="en-US" sz="1200" dirty="0" smtClean="0">
                <a:solidFill>
                  <a:srgbClr val="000000"/>
                </a:solidFill>
                <a:hlinkClick r:id="rId3"/>
              </a:rPr>
              <a:t>www.neuropt.org/docs/ms-edge-documents/ms-edge_rehab_recs5417E23D4B53.pdf?sfvrsn=2</a:t>
            </a:r>
            <a:r>
              <a:rPr lang="en-US" sz="1200" dirty="0" smtClean="0">
                <a:solidFill>
                  <a:srgbClr val="000000"/>
                </a:solidFill>
              </a:rPr>
              <a:t>. Accessed April 15, 2018.  </a:t>
            </a:r>
            <a:endParaRPr lang="en-US" sz="1200" dirty="0">
              <a:solidFill>
                <a:srgbClr val="000000"/>
              </a:solidFill>
            </a:endParaRPr>
          </a:p>
          <a:p>
            <a:pPr marL="342900" indent="-228600">
              <a:buAutoNum type="arabicPeriod"/>
            </a:pPr>
            <a:endParaRPr lang="en-US" sz="1200" dirty="0"/>
          </a:p>
        </p:txBody>
      </p:sp>
    </p:spTree>
    <p:extLst>
      <p:ext uri="{BB962C8B-B14F-4D97-AF65-F5344CB8AC3E}">
        <p14:creationId xmlns:p14="http://schemas.microsoft.com/office/powerpoint/2010/main" val="336179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evidence-based practice</a:t>
            </a:r>
            <a:r>
              <a:rPr lang="en-US" baseline="30000" dirty="0" smtClean="0"/>
              <a:t>2</a:t>
            </a:r>
            <a:r>
              <a:rPr lang="en-US" dirty="0" smtClean="0"/>
              <a:t>? </a:t>
            </a:r>
            <a:endParaRPr lang="en-US" dirty="0"/>
          </a:p>
        </p:txBody>
      </p:sp>
      <p:graphicFrame>
        <p:nvGraphicFramePr>
          <p:cNvPr id="5" name="Diagram 4"/>
          <p:cNvGraphicFramePr/>
          <p:nvPr>
            <p:extLst>
              <p:ext uri="{D42A27DB-BD31-4B8C-83A1-F6EECF244321}">
                <p14:modId xmlns:p14="http://schemas.microsoft.com/office/powerpoint/2010/main" val="4226272458"/>
              </p:ext>
            </p:extLst>
          </p:nvPr>
        </p:nvGraphicFramePr>
        <p:xfrm>
          <a:off x="1861521" y="1754713"/>
          <a:ext cx="4659087" cy="3281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211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“effective” physical therapy?</a:t>
            </a:r>
            <a:endParaRPr lang="en-US" dirty="0"/>
          </a:p>
        </p:txBody>
      </p:sp>
      <p:sp>
        <p:nvSpPr>
          <p:cNvPr id="3" name="Text Placeholder 2"/>
          <p:cNvSpPr>
            <a:spLocks noGrp="1"/>
          </p:cNvSpPr>
          <p:nvPr>
            <p:ph type="body" idx="1"/>
          </p:nvPr>
        </p:nvSpPr>
        <p:spPr/>
        <p:txBody>
          <a:bodyPr/>
          <a:lstStyle/>
          <a:p>
            <a:pPr lvl="0" indent="-381000">
              <a:lnSpc>
                <a:spcPct val="100000"/>
              </a:lnSpc>
              <a:buClr>
                <a:srgbClr val="000000"/>
              </a:buClr>
              <a:buSzPts val="2400"/>
            </a:pPr>
            <a:r>
              <a:rPr lang="en-US" sz="2400" dirty="0">
                <a:solidFill>
                  <a:srgbClr val="000000"/>
                </a:solidFill>
              </a:rPr>
              <a:t>What is a “clinically meaningful </a:t>
            </a:r>
            <a:r>
              <a:rPr lang="en-US" sz="2400" dirty="0" smtClean="0">
                <a:solidFill>
                  <a:srgbClr val="000000"/>
                </a:solidFill>
              </a:rPr>
              <a:t>outcome” in physical therapy ?</a:t>
            </a:r>
          </a:p>
          <a:p>
            <a:pPr lvl="1" indent="-381000">
              <a:lnSpc>
                <a:spcPct val="100000"/>
              </a:lnSpc>
              <a:buClr>
                <a:srgbClr val="000000"/>
              </a:buClr>
              <a:buSzPts val="2400"/>
            </a:pPr>
            <a:r>
              <a:rPr lang="en-US" sz="1600" dirty="0" smtClean="0">
                <a:solidFill>
                  <a:srgbClr val="000000"/>
                </a:solidFill>
              </a:rPr>
              <a:t>No </a:t>
            </a:r>
            <a:r>
              <a:rPr lang="en-US" sz="1600" dirty="0">
                <a:solidFill>
                  <a:srgbClr val="000000"/>
                </a:solidFill>
              </a:rPr>
              <a:t>“accepted” definition for walking </a:t>
            </a:r>
            <a:r>
              <a:rPr lang="en-US" sz="1600" dirty="0" smtClean="0">
                <a:solidFill>
                  <a:srgbClr val="000000"/>
                </a:solidFill>
              </a:rPr>
              <a:t>treatments</a:t>
            </a:r>
            <a:r>
              <a:rPr lang="en-US" sz="1600" baseline="30000" dirty="0" smtClean="0">
                <a:solidFill>
                  <a:srgbClr val="000000"/>
                </a:solidFill>
              </a:rPr>
              <a:t>3,4</a:t>
            </a:r>
            <a:endParaRPr lang="en-US" sz="1600" dirty="0" smtClean="0">
              <a:solidFill>
                <a:srgbClr val="000000"/>
              </a:solidFill>
            </a:endParaRPr>
          </a:p>
          <a:p>
            <a:pPr lvl="0" indent="-381000">
              <a:lnSpc>
                <a:spcPct val="150000"/>
              </a:lnSpc>
              <a:buClr>
                <a:srgbClr val="000000"/>
              </a:buClr>
              <a:buSzPts val="2400"/>
            </a:pPr>
            <a:r>
              <a:rPr lang="en-US" sz="2400" dirty="0" smtClean="0">
                <a:solidFill>
                  <a:srgbClr val="000000"/>
                </a:solidFill>
              </a:rPr>
              <a:t>Objective Outcome Measures</a:t>
            </a:r>
          </a:p>
          <a:p>
            <a:pPr lvl="0" indent="-381000">
              <a:lnSpc>
                <a:spcPct val="150000"/>
              </a:lnSpc>
              <a:buClr>
                <a:srgbClr val="000000"/>
              </a:buClr>
              <a:buSzPts val="2400"/>
            </a:pPr>
            <a:r>
              <a:rPr lang="en-US" sz="2400" dirty="0" smtClean="0">
                <a:solidFill>
                  <a:srgbClr val="000000"/>
                </a:solidFill>
              </a:rPr>
              <a:t>Subjective Outcome Measures</a:t>
            </a:r>
          </a:p>
          <a:p>
            <a:pPr lvl="0" indent="-381000">
              <a:buClr>
                <a:srgbClr val="000000"/>
              </a:buClr>
              <a:buSzPts val="2400"/>
            </a:pPr>
            <a:endParaRPr lang="en-US" sz="2400" dirty="0">
              <a:solidFill>
                <a:srgbClr val="000000"/>
              </a:solidFill>
            </a:endParaRPr>
          </a:p>
          <a:p>
            <a:endParaRPr lang="en-US" dirty="0"/>
          </a:p>
        </p:txBody>
      </p:sp>
    </p:spTree>
    <p:extLst>
      <p:ext uri="{BB962C8B-B14F-4D97-AF65-F5344CB8AC3E}">
        <p14:creationId xmlns:p14="http://schemas.microsoft.com/office/powerpoint/2010/main" val="117695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solidFill>
                  <a:srgbClr val="EFEFEF"/>
                </a:solidFill>
              </a:rPr>
              <a:t>“Treatment options for walking difficulties in multiple sclerosis (MS): patient and provider perspectives”</a:t>
            </a:r>
            <a:endParaRPr sz="3600">
              <a:solidFill>
                <a:srgbClr val="EFEFE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Research Objectives</a:t>
            </a:r>
            <a:endParaRPr/>
          </a:p>
        </p:txBody>
      </p:sp>
      <p:sp>
        <p:nvSpPr>
          <p:cNvPr id="93" name="Shape 9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81000" rtl="0">
              <a:lnSpc>
                <a:spcPct val="150000"/>
              </a:lnSpc>
              <a:spcBef>
                <a:spcPts val="0"/>
              </a:spcBef>
              <a:spcAft>
                <a:spcPts val="0"/>
              </a:spcAft>
              <a:buClr>
                <a:srgbClr val="000000"/>
              </a:buClr>
              <a:buSzPts val="2400"/>
              <a:buChar char="●"/>
            </a:pPr>
            <a:r>
              <a:rPr lang="en" sz="2200" dirty="0">
                <a:solidFill>
                  <a:srgbClr val="000000"/>
                </a:solidFill>
              </a:rPr>
              <a:t>Engage persons with MS and healthcare providers on their perspective </a:t>
            </a:r>
            <a:r>
              <a:rPr lang="en" sz="2200" dirty="0" smtClean="0">
                <a:solidFill>
                  <a:srgbClr val="000000"/>
                </a:solidFill>
              </a:rPr>
              <a:t>on what constitutes effective </a:t>
            </a:r>
            <a:r>
              <a:rPr lang="en" sz="2200" dirty="0">
                <a:solidFill>
                  <a:srgbClr val="000000"/>
                </a:solidFill>
              </a:rPr>
              <a:t>walking treatment </a:t>
            </a:r>
            <a:endParaRPr sz="2200" dirty="0">
              <a:solidFill>
                <a:srgbClr val="000000"/>
              </a:solidFill>
            </a:endParaRPr>
          </a:p>
          <a:p>
            <a:pPr marL="457200" lvl="0" indent="-381000" rtl="0">
              <a:lnSpc>
                <a:spcPct val="150000"/>
              </a:lnSpc>
              <a:spcBef>
                <a:spcPts val="0"/>
              </a:spcBef>
              <a:spcAft>
                <a:spcPts val="0"/>
              </a:spcAft>
              <a:buClr>
                <a:srgbClr val="000000"/>
              </a:buClr>
              <a:buSzPts val="2400"/>
              <a:buChar char="●"/>
            </a:pPr>
            <a:r>
              <a:rPr lang="en" sz="2200" dirty="0">
                <a:solidFill>
                  <a:srgbClr val="000000"/>
                </a:solidFill>
              </a:rPr>
              <a:t>Determine what factors into treatment selection </a:t>
            </a:r>
            <a:endParaRPr sz="2200" dirty="0">
              <a:solidFill>
                <a:srgbClr val="000000"/>
              </a:solidFill>
            </a:endParaRPr>
          </a:p>
          <a:p>
            <a:pPr marL="457200" lvl="0" indent="-381000" rtl="0">
              <a:lnSpc>
                <a:spcPct val="150000"/>
              </a:lnSpc>
              <a:spcBef>
                <a:spcPts val="0"/>
              </a:spcBef>
              <a:spcAft>
                <a:spcPts val="0"/>
              </a:spcAft>
              <a:buClr>
                <a:srgbClr val="000000"/>
              </a:buClr>
              <a:buSzPts val="2400"/>
              <a:buChar char="●"/>
            </a:pPr>
            <a:r>
              <a:rPr lang="en" sz="2200" dirty="0">
                <a:solidFill>
                  <a:srgbClr val="000000"/>
                </a:solidFill>
              </a:rPr>
              <a:t>Identify what is considered a meaningful treatment outcome</a:t>
            </a:r>
            <a:endParaRPr sz="2200" dirty="0">
              <a:solidFill>
                <a:srgbClr val="000000"/>
              </a:solidFill>
            </a:endParaRPr>
          </a:p>
          <a:p>
            <a:pPr marL="0" lvl="0" indent="0">
              <a:spcBef>
                <a:spcPts val="160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95350" y="750500"/>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Data Collection  </a:t>
            </a:r>
            <a:endParaRPr/>
          </a:p>
        </p:txBody>
      </p:sp>
      <p:sp>
        <p:nvSpPr>
          <p:cNvPr id="99" name="Shape 99"/>
          <p:cNvSpPr txBox="1">
            <a:spLocks noGrp="1"/>
          </p:cNvSpPr>
          <p:nvPr>
            <p:ph type="body" idx="1"/>
          </p:nvPr>
        </p:nvSpPr>
        <p:spPr>
          <a:xfrm>
            <a:off x="471900" y="1919075"/>
            <a:ext cx="5082600" cy="2710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2200" dirty="0">
                <a:solidFill>
                  <a:srgbClr val="000000"/>
                </a:solidFill>
              </a:rPr>
              <a:t>Focus Group</a:t>
            </a:r>
            <a:endParaRPr sz="22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4 individuals with MS</a:t>
            </a:r>
            <a:endParaRPr sz="18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Moderated, recorded, and transcribed </a:t>
            </a:r>
            <a:endParaRPr sz="1800" dirty="0">
              <a:solidFill>
                <a:srgbClr val="000000"/>
              </a:solidFill>
            </a:endParaRPr>
          </a:p>
          <a:p>
            <a:pPr marL="457200" lvl="0" indent="-342900" rtl="0">
              <a:spcBef>
                <a:spcPts val="0"/>
              </a:spcBef>
              <a:spcAft>
                <a:spcPts val="0"/>
              </a:spcAft>
              <a:buClr>
                <a:srgbClr val="000000"/>
              </a:buClr>
              <a:buSzPts val="1800"/>
              <a:buChar char="●"/>
            </a:pPr>
            <a:r>
              <a:rPr lang="en" sz="2200" dirty="0">
                <a:solidFill>
                  <a:srgbClr val="000000"/>
                </a:solidFill>
              </a:rPr>
              <a:t>Interview</a:t>
            </a:r>
            <a:endParaRPr sz="22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1 individual with MS</a:t>
            </a:r>
            <a:endParaRPr sz="18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Recorded and transcribed</a:t>
            </a:r>
            <a:endParaRPr sz="1800" dirty="0">
              <a:solidFill>
                <a:srgbClr val="000000"/>
              </a:solidFill>
            </a:endParaRPr>
          </a:p>
          <a:p>
            <a:pPr marL="457200" lvl="0" indent="-342900" rtl="0">
              <a:spcBef>
                <a:spcPts val="0"/>
              </a:spcBef>
              <a:spcAft>
                <a:spcPts val="0"/>
              </a:spcAft>
              <a:buClr>
                <a:srgbClr val="000000"/>
              </a:buClr>
              <a:buSzPts val="1800"/>
              <a:buChar char="●"/>
            </a:pPr>
            <a:r>
              <a:rPr lang="en" sz="2200" dirty="0">
                <a:solidFill>
                  <a:srgbClr val="000000"/>
                </a:solidFill>
              </a:rPr>
              <a:t>Survey</a:t>
            </a:r>
            <a:endParaRPr sz="2200" dirty="0">
              <a:solidFill>
                <a:srgbClr val="000000"/>
              </a:solidFill>
            </a:endParaRPr>
          </a:p>
          <a:p>
            <a:pPr marL="914400" lvl="1" indent="-342900" rtl="0">
              <a:spcBef>
                <a:spcPts val="0"/>
              </a:spcBef>
              <a:spcAft>
                <a:spcPts val="0"/>
              </a:spcAft>
              <a:buClr>
                <a:srgbClr val="000000"/>
              </a:buClr>
              <a:buSzPts val="1800"/>
              <a:buChar char="○"/>
            </a:pPr>
            <a:r>
              <a:rPr lang="en" sz="1800" dirty="0">
                <a:solidFill>
                  <a:srgbClr val="000000"/>
                </a:solidFill>
              </a:rPr>
              <a:t>Ongoing </a:t>
            </a:r>
            <a:endParaRPr sz="1800" dirty="0">
              <a:solidFill>
                <a:srgbClr val="000000"/>
              </a:solidFill>
            </a:endParaRPr>
          </a:p>
          <a:p>
            <a:pPr marL="0" lvl="0" indent="0" rtl="0">
              <a:spcBef>
                <a:spcPts val="1600"/>
              </a:spcBef>
              <a:spcAft>
                <a:spcPts val="0"/>
              </a:spcAft>
              <a:buNone/>
            </a:pPr>
            <a:endParaRPr dirty="0"/>
          </a:p>
          <a:p>
            <a:pPr marL="0" lvl="0" indent="0">
              <a:spcBef>
                <a:spcPts val="1600"/>
              </a:spcBef>
              <a:spcAft>
                <a:spcPts val="160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211" y="2165036"/>
            <a:ext cx="2464239" cy="24642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Question </a:t>
            </a:r>
            <a:r>
              <a:rPr lang="en" dirty="0" smtClean="0"/>
              <a:t>Route</a:t>
            </a:r>
            <a:r>
              <a:rPr lang="en" baseline="30000" dirty="0" smtClean="0"/>
              <a:t>5</a:t>
            </a:r>
            <a:r>
              <a:rPr lang="en" dirty="0" smtClean="0"/>
              <a:t> </a:t>
            </a:r>
            <a:endParaRPr dirty="0"/>
          </a:p>
        </p:txBody>
      </p:sp>
      <p:pic>
        <p:nvPicPr>
          <p:cNvPr id="106" name="Shape 106"/>
          <p:cNvPicPr preferRelativeResize="0"/>
          <p:nvPr/>
        </p:nvPicPr>
        <p:blipFill>
          <a:blip r:embed="rId3">
            <a:alphaModFix/>
          </a:blip>
          <a:stretch>
            <a:fillRect/>
          </a:stretch>
        </p:blipFill>
        <p:spPr>
          <a:xfrm>
            <a:off x="1794112" y="1821727"/>
            <a:ext cx="5577675" cy="311545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3060</TotalTime>
  <Words>4037</Words>
  <Application>Microsoft Office PowerPoint</Application>
  <PresentationFormat>On-screen Show (16:9)</PresentationFormat>
  <Paragraphs>219</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Roboto</vt:lpstr>
      <vt:lpstr>Calibri</vt:lpstr>
      <vt:lpstr>Arial</vt:lpstr>
      <vt:lpstr>Material</vt:lpstr>
      <vt:lpstr>Patient-centered Care for Individuals with Multiple Sclerosis:  Identifying and Incorporating Patient Perspectives into Practice </vt:lpstr>
      <vt:lpstr>Learning Objectives </vt:lpstr>
      <vt:lpstr>What is patient-centered care1?</vt:lpstr>
      <vt:lpstr>What is evidence-based practice2? </vt:lpstr>
      <vt:lpstr>What is “effective” physical therapy?</vt:lpstr>
      <vt:lpstr>“Treatment options for walking difficulties in multiple sclerosis (MS): patient and provider perspectives”</vt:lpstr>
      <vt:lpstr>Research Objectives</vt:lpstr>
      <vt:lpstr>Data Collection  </vt:lpstr>
      <vt:lpstr>Question Route5 </vt:lpstr>
      <vt:lpstr>Opening Questions</vt:lpstr>
      <vt:lpstr>Transition Questions </vt:lpstr>
      <vt:lpstr>Key Questions</vt:lpstr>
      <vt:lpstr>Thematic Analysis6 </vt:lpstr>
      <vt:lpstr>What We Learned: Key Themes</vt:lpstr>
      <vt:lpstr>Experience with Physical Therapy </vt:lpstr>
      <vt:lpstr>Experience with Physical Therapy</vt:lpstr>
      <vt:lpstr>Experience with Physical Therapy</vt:lpstr>
      <vt:lpstr>Experience with Physical Therapy </vt:lpstr>
      <vt:lpstr>Experience with Physical Therapy </vt:lpstr>
      <vt:lpstr>Determining treatment effectiveness: PT  </vt:lpstr>
      <vt:lpstr>Determining treatment effectiveness: PT  </vt:lpstr>
      <vt:lpstr>Determining treatment effectiveness: PT</vt:lpstr>
      <vt:lpstr>Determining treatment effectiveness: Medication </vt:lpstr>
      <vt:lpstr> The “right” therapist </vt:lpstr>
      <vt:lpstr>The “right” therapist</vt:lpstr>
      <vt:lpstr>Factors influencing treatment choice</vt:lpstr>
      <vt:lpstr>Factors influencing treatment choice</vt:lpstr>
      <vt:lpstr>Factors influencing treatment choice</vt:lpstr>
      <vt:lpstr>Key Takeaways </vt:lpstr>
      <vt:lpstr>Suggested Patient Reported Outcome Measures7</vt:lpstr>
      <vt:lpstr>Gaps in Knowledge </vt:lpstr>
      <vt:lpstr>Questions?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Patient-centered Care for Individuals with Multiple Sclerosis:  Identifying and Incorporating Patient Preference into Practice</dc:title>
  <dc:creator>Jessica Anderson</dc:creator>
  <cp:lastModifiedBy>Jessica Anderson</cp:lastModifiedBy>
  <cp:revision>80</cp:revision>
  <dcterms:modified xsi:type="dcterms:W3CDTF">2018-04-19T18:00:00Z</dcterms:modified>
</cp:coreProperties>
</file>