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71" r:id="rId4"/>
    <p:sldId id="272" r:id="rId5"/>
    <p:sldId id="258" r:id="rId6"/>
    <p:sldId id="259" r:id="rId7"/>
    <p:sldId id="260" r:id="rId8"/>
    <p:sldId id="262" r:id="rId9"/>
    <p:sldId id="280" r:id="rId10"/>
    <p:sldId id="265" r:id="rId11"/>
    <p:sldId id="266" r:id="rId12"/>
    <p:sldId id="267" r:id="rId13"/>
    <p:sldId id="277" r:id="rId14"/>
    <p:sldId id="278" r:id="rId15"/>
    <p:sldId id="276" r:id="rId16"/>
    <p:sldId id="279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527" autoAdjust="0"/>
  </p:normalViewPr>
  <p:slideViewPr>
    <p:cSldViewPr snapToGrid="0">
      <p:cViewPr varScale="1">
        <p:scale>
          <a:sx n="78" d="100"/>
          <a:sy n="78" d="100"/>
        </p:scale>
        <p:origin x="8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24E9F-C8F4-4207-9BCE-CE4FB9176EA0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16692-A486-4915-BE55-DDB8D0EF5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69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82AAF-21C5-4C47-8C82-21C4EA3D84E0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65C1F-0D4C-42DD-AF42-5FCDF243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19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65C1F-0D4C-42DD-AF42-5FCDF243A0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65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65C1F-0D4C-42DD-AF42-5FCDF243A0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59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665C1F-0D4C-42DD-AF42-5FCDF243A0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54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665C1F-0D4C-42DD-AF42-5FCDF243A0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23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65C1F-0D4C-42DD-AF42-5FCDF243A0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20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65C1F-0D4C-42DD-AF42-5FCDF243A0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14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65C1F-0D4C-42DD-AF42-5FCDF243A0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31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65C1F-0D4C-42DD-AF42-5FCDF243A0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01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65C1F-0D4C-42DD-AF42-5FCDF243A0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08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65C1F-0D4C-42DD-AF42-5FCDF243A0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69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665C1F-0D4C-42DD-AF42-5FCDF243A0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105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65C1F-0D4C-42DD-AF42-5FCDF243A0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87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images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CE541-C591-4913-90D3-58C1B3CD2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695977"/>
            <a:ext cx="7772400" cy="1463040"/>
          </a:xfrm>
        </p:spPr>
        <p:txBody>
          <a:bodyPr>
            <a:normAutofit fontScale="90000"/>
          </a:bodyPr>
          <a:lstStyle/>
          <a:p>
            <a:r>
              <a:rPr lang="en-US" dirty="0"/>
              <a:t>The Role of Terrain and Balance Confidence on Gait Speed and Spatiotemporal Measures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3D945-5656-4CBA-A693-7C16E0816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600" y="4645177"/>
            <a:ext cx="3200400" cy="1463040"/>
          </a:xfrm>
        </p:spPr>
        <p:txBody>
          <a:bodyPr/>
          <a:lstStyle/>
          <a:p>
            <a:r>
              <a:rPr lang="en-US" dirty="0"/>
              <a:t>Capstone Research by </a:t>
            </a:r>
          </a:p>
          <a:p>
            <a:r>
              <a:rPr lang="en-US" dirty="0"/>
              <a:t>Stacy Harris and Alan Levinson</a:t>
            </a:r>
          </a:p>
        </p:txBody>
      </p:sp>
      <p:pic>
        <p:nvPicPr>
          <p:cNvPr id="1026" name="Picture 2" descr="Gravel">
            <a:extLst>
              <a:ext uri="{FF2B5EF4-FFF2-40B4-BE49-F238E27FC236}">
                <a16:creationId xmlns:a16="http://schemas.microsoft.com/office/drawing/2014/main" id="{8D663CE3-9ADC-415C-8855-413F8313A8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4186"/>
          <a:stretch/>
        </p:blipFill>
        <p:spPr bwMode="auto">
          <a:xfrm>
            <a:off x="6027" y="-1"/>
            <a:ext cx="12202191" cy="394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647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B333B3-CD64-4298-A97C-6650889DC7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68" t="27383" r="20565" b="13979"/>
          <a:stretch/>
        </p:blipFill>
        <p:spPr>
          <a:xfrm>
            <a:off x="459963" y="249497"/>
            <a:ext cx="11272073" cy="635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52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BC0CA0-7A3B-4B8A-9BAB-4AFDD2720B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68" t="24660" r="20645" b="16415"/>
          <a:stretch/>
        </p:blipFill>
        <p:spPr>
          <a:xfrm>
            <a:off x="502443" y="253652"/>
            <a:ext cx="11187114" cy="635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9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53C4A2-4230-401F-B527-CD92A7AF35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29" t="22939" r="20726" b="18853"/>
          <a:stretch/>
        </p:blipFill>
        <p:spPr>
          <a:xfrm>
            <a:off x="449187" y="249240"/>
            <a:ext cx="11293625" cy="635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60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6B66B-0A86-4570-908D-AD1FB6909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Analysis – Step length/Cadence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EDFAEE-5E97-480C-9014-DF44F46507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33363" lvl="0" indent="-222250">
                  <a:buClr>
                    <a:srgbClr val="2E2B21">
                      <a:lumMod val="90000"/>
                      <a:lumOff val="10000"/>
                    </a:srgbClr>
                  </a:buClr>
                  <a:buFont typeface="Wingdings" panose="05000000000000000000" pitchFamily="2" charset="2"/>
                  <a:buChar char="§"/>
                </a:pPr>
                <a:r>
                  <a:rPr lang="en-US" dirty="0"/>
                  <a:t>Step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</m:oMath>
                </a14:m>
                <a:r>
                  <a:rPr lang="en-US" dirty="0"/>
                  <a:t>+ cadence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dirty="0">
                    <a:solidFill>
                      <a:srgbClr val="2E2B2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E2B2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Gait speed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dirty="0"/>
                  <a:t> </a:t>
                </a:r>
                <a:endParaRPr lang="en-US" dirty="0">
                  <a:solidFill>
                    <a:srgbClr val="2E2B21"/>
                  </a:solidFill>
                </a:endParaRPr>
              </a:p>
              <a:p>
                <a:pPr marL="470599" lvl="1" indent="-285750">
                  <a:buClr>
                    <a:srgbClr val="2E2B21">
                      <a:lumMod val="90000"/>
                      <a:lumOff val="10000"/>
                    </a:srgbClr>
                  </a:buClr>
                  <a:buFont typeface="Wingdings" panose="05000000000000000000" pitchFamily="2" charset="2"/>
                  <a:buChar char="Ø"/>
                </a:pPr>
                <a:r>
                  <a:rPr lang="en-US" dirty="0"/>
                  <a:t>From 10MWT condition to the </a:t>
                </a:r>
                <a:r>
                  <a:rPr lang="en-US" b="1" dirty="0"/>
                  <a:t>sand, mulch, and up and downhill gravel </a:t>
                </a:r>
              </a:p>
              <a:p>
                <a:pPr marL="184849" lvl="1" indent="0">
                  <a:buClr>
                    <a:srgbClr val="2E2B21">
                      <a:lumMod val="90000"/>
                      <a:lumOff val="10000"/>
                    </a:srgbClr>
                  </a:buClr>
                  <a:buNone/>
                </a:pPr>
                <a:endParaRPr lang="en-US" dirty="0"/>
              </a:p>
              <a:p>
                <a:pPr marL="233363" lvl="0" indent="-222250">
                  <a:buClr>
                    <a:srgbClr val="2E2B21">
                      <a:lumMod val="90000"/>
                      <a:lumOff val="10000"/>
                    </a:srgbClr>
                  </a:buClr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rgbClr val="2E2B21"/>
                    </a:solidFill>
                  </a:rPr>
                  <a:t>C</a:t>
                </a:r>
                <a:r>
                  <a:rPr lang="en-US" dirty="0"/>
                  <a:t>ombination of step length and cadence changes accounted for </a:t>
                </a:r>
              </a:p>
              <a:p>
                <a:pPr marL="470599" lvl="1" indent="-285750">
                  <a:buClr>
                    <a:srgbClr val="2E2B21">
                      <a:lumMod val="90000"/>
                      <a:lumOff val="10000"/>
                    </a:srgbClr>
                  </a:buClr>
                  <a:buFont typeface="Wingdings" panose="05000000000000000000" pitchFamily="2" charset="2"/>
                  <a:buChar char="Ø"/>
                </a:pPr>
                <a:r>
                  <a:rPr lang="en-US" dirty="0"/>
                  <a:t>&gt;94% of the variance, 10MWT 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sand</a:t>
                </a:r>
                <a:r>
                  <a:rPr lang="en-US" dirty="0"/>
                  <a:t> speed (p &lt; 0.001, R</a:t>
                </a:r>
                <a:r>
                  <a:rPr lang="en-US" baseline="30000" dirty="0"/>
                  <a:t>2</a:t>
                </a:r>
                <a:r>
                  <a:rPr lang="en-US" dirty="0"/>
                  <a:t> = 0.938)</a:t>
                </a:r>
              </a:p>
              <a:p>
                <a:pPr marL="184849" lvl="1" indent="0">
                  <a:buClr>
                    <a:srgbClr val="2E2B21">
                      <a:lumMod val="90000"/>
                      <a:lumOff val="10000"/>
                    </a:srgbClr>
                  </a:buClr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b="1" dirty="0"/>
                  <a:t>mulch</a:t>
                </a:r>
                <a:r>
                  <a:rPr lang="en-US" dirty="0"/>
                  <a:t> speed (p &lt; 0.001, R</a:t>
                </a:r>
                <a:r>
                  <a:rPr lang="en-US" baseline="30000" dirty="0"/>
                  <a:t>2</a:t>
                </a:r>
                <a:r>
                  <a:rPr lang="en-US" dirty="0"/>
                  <a:t> = 0.962)</a:t>
                </a:r>
              </a:p>
              <a:p>
                <a:pPr marL="184849" lvl="1" indent="0">
                  <a:buClr>
                    <a:srgbClr val="2E2B21">
                      <a:lumMod val="90000"/>
                      <a:lumOff val="10000"/>
                    </a:srgbClr>
                  </a:buClr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b="1" dirty="0"/>
                  <a:t>downhill</a:t>
                </a:r>
                <a:r>
                  <a:rPr lang="en-US" dirty="0"/>
                  <a:t> </a:t>
                </a:r>
                <a:r>
                  <a:rPr lang="en-US" b="1" dirty="0"/>
                  <a:t>gravel</a:t>
                </a:r>
                <a:r>
                  <a:rPr lang="en-US" dirty="0"/>
                  <a:t> speed (p &lt; 0.001, R</a:t>
                </a:r>
                <a:r>
                  <a:rPr lang="en-US" baseline="30000" dirty="0"/>
                  <a:t>2</a:t>
                </a:r>
                <a:r>
                  <a:rPr lang="en-US" dirty="0"/>
                  <a:t> = 0.937)</a:t>
                </a:r>
              </a:p>
              <a:p>
                <a:pPr marL="184849" lvl="1" indent="0">
                  <a:buClr>
                    <a:srgbClr val="2E2B21">
                      <a:lumMod val="90000"/>
                      <a:lumOff val="10000"/>
                    </a:srgbClr>
                  </a:buClr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uphill</a:t>
                </a:r>
                <a:r>
                  <a:rPr lang="en-US" dirty="0"/>
                  <a:t> </a:t>
                </a:r>
                <a:r>
                  <a:rPr lang="en-US" b="1" dirty="0"/>
                  <a:t>gravel</a:t>
                </a:r>
                <a:r>
                  <a:rPr lang="en-US" dirty="0"/>
                  <a:t> speed (p &lt; 0.001, R</a:t>
                </a:r>
                <a:r>
                  <a:rPr lang="en-US" baseline="30000" dirty="0"/>
                  <a:t>2</a:t>
                </a:r>
                <a:r>
                  <a:rPr lang="en-US" dirty="0"/>
                  <a:t> = 0.938)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EDFAEE-5E97-480C-9014-DF44F46507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4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969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6B66B-0A86-4570-908D-AD1FB6909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Analysis – Confidence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EDFAEE-5E97-480C-9014-DF44F46507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>
                <a:normAutofit lnSpcReduction="10000"/>
              </a:bodyPr>
              <a:lstStyle/>
              <a:p>
                <a:pPr marL="233363" lvl="0" indent="-222250">
                  <a:buClr>
                    <a:srgbClr val="2E2B21">
                      <a:lumMod val="90000"/>
                      <a:lumOff val="10000"/>
                    </a:srgbClr>
                  </a:buClr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 marL="233363" lvl="0" indent="-222250">
                  <a:buClr>
                    <a:srgbClr val="2E2B21">
                      <a:lumMod val="90000"/>
                      <a:lumOff val="10000"/>
                    </a:srgbClr>
                  </a:buClr>
                  <a:buFont typeface="Wingdings" panose="05000000000000000000" pitchFamily="2" charset="2"/>
                  <a:buChar char="§"/>
                </a:pPr>
                <a:r>
                  <a:rPr lang="en-US" dirty="0"/>
                  <a:t>Balance Confidence (ABC) is NOT related to changes in mobility measures</a:t>
                </a:r>
                <a:endParaRPr lang="en-US" dirty="0">
                  <a:solidFill>
                    <a:srgbClr val="2E2B21"/>
                  </a:solidFill>
                </a:endParaRPr>
              </a:p>
              <a:p>
                <a:pPr marL="470599" lvl="1" indent="-285750">
                  <a:buClr>
                    <a:srgbClr val="2E2B21">
                      <a:lumMod val="90000"/>
                      <a:lumOff val="10000"/>
                    </a:srgbClr>
                  </a:buClr>
                  <a:buFont typeface="Wingdings" panose="05000000000000000000" pitchFamily="2" charset="2"/>
                  <a:buChar char="Ø"/>
                </a:pPr>
                <a:r>
                  <a:rPr lang="en-US" dirty="0"/>
                  <a:t>Gait speed (all p &gt; 0.202); Step length (all p &gt; 0.064); Cadence (all p &gt; 0.507)</a:t>
                </a:r>
              </a:p>
              <a:p>
                <a:pPr marL="233363" lvl="0" indent="-222250">
                  <a:buClr>
                    <a:srgbClr val="2E2B21">
                      <a:lumMod val="90000"/>
                      <a:lumOff val="10000"/>
                    </a:srgbClr>
                  </a:buClr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 marL="233363" lvl="0" indent="-222250">
                  <a:buClr>
                    <a:srgbClr val="2E2B21">
                      <a:lumMod val="90000"/>
                      <a:lumOff val="10000"/>
                    </a:srgbClr>
                  </a:buClr>
                  <a:buFont typeface="Wingdings" panose="05000000000000000000" pitchFamily="2" charset="2"/>
                  <a:buChar char="§"/>
                </a:pPr>
                <a:r>
                  <a:rPr lang="en-US" dirty="0"/>
                  <a:t>Clinic Speed (10MWT) IS correlated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dirty="0">
                    <a:solidFill>
                      <a:srgbClr val="2E2B21"/>
                    </a:solidFill>
                  </a:rPr>
                  <a:t> in velocity</a:t>
                </a:r>
              </a:p>
              <a:p>
                <a:pPr marL="470599" lvl="1" indent="-285750">
                  <a:buClr>
                    <a:srgbClr val="2E2B21">
                      <a:lumMod val="90000"/>
                      <a:lumOff val="10000"/>
                    </a:srgbClr>
                  </a:buClr>
                  <a:buFont typeface="Wingdings" panose="05000000000000000000" pitchFamily="2" charset="2"/>
                  <a:buChar char="Ø"/>
                </a:pPr>
                <a:r>
                  <a:rPr lang="en-US" dirty="0"/>
                  <a:t>Sand (p=0.009; r=0.370)</a:t>
                </a:r>
              </a:p>
              <a:p>
                <a:pPr marL="470599" lvl="1" indent="-285750">
                  <a:buClr>
                    <a:srgbClr val="2E2B21">
                      <a:lumMod val="90000"/>
                      <a:lumOff val="10000"/>
                    </a:srgbClr>
                  </a:buClr>
                  <a:buFont typeface="Wingdings" panose="05000000000000000000" pitchFamily="2" charset="2"/>
                  <a:buChar char="Ø"/>
                </a:pPr>
                <a:r>
                  <a:rPr lang="en-US" dirty="0"/>
                  <a:t>Gravel Downhill (p=0.001; r=0.449) and Gravel Uphill (p&lt;0.001; r=0.619)  </a:t>
                </a:r>
              </a:p>
              <a:p>
                <a:pPr marL="233363" lvl="0" indent="-222250">
                  <a:buClr>
                    <a:srgbClr val="2E2B21">
                      <a:lumMod val="90000"/>
                      <a:lumOff val="10000"/>
                    </a:srgbClr>
                  </a:buClr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rgbClr val="2E2B21"/>
                  </a:solidFill>
                </a:endParaRPr>
              </a:p>
              <a:p>
                <a:pPr marL="233363" lvl="0" indent="-222250">
                  <a:buClr>
                    <a:srgbClr val="2E2B21">
                      <a:lumMod val="90000"/>
                      <a:lumOff val="10000"/>
                    </a:srgbClr>
                  </a:buClr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rgbClr val="2E2B21"/>
                    </a:solidFill>
                  </a:rPr>
                  <a:t>Clinic Speed (10MWT) IS correlated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</m:oMath>
                </a14:m>
                <a:r>
                  <a:rPr lang="en-US" dirty="0">
                    <a:solidFill>
                      <a:srgbClr val="2E2B21"/>
                    </a:solidFill>
                  </a:rPr>
                  <a:t>step length</a:t>
                </a:r>
              </a:p>
              <a:p>
                <a:pPr marL="470599" lvl="1" indent="-285750">
                  <a:buClr>
                    <a:srgbClr val="2E2B21">
                      <a:lumMod val="90000"/>
                      <a:lumOff val="10000"/>
                    </a:srgbClr>
                  </a:buClr>
                  <a:buFont typeface="Wingdings" panose="05000000000000000000" pitchFamily="2" charset="2"/>
                  <a:buChar char="Ø"/>
                </a:pPr>
                <a:r>
                  <a:rPr lang="en-US" dirty="0"/>
                  <a:t>Gravel Downhill (p=0.001; r=0.558) and Gravel Uphill (p=0.014; r=0.348) </a:t>
                </a:r>
              </a:p>
              <a:p>
                <a:pPr marL="233363" lvl="0" indent="-222250">
                  <a:buClr>
                    <a:srgbClr val="2E2B21">
                      <a:lumMod val="90000"/>
                      <a:lumOff val="10000"/>
                    </a:srgbClr>
                  </a:buClr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rgbClr val="2E2B21"/>
                  </a:solidFill>
                </a:endParaRPr>
              </a:p>
              <a:p>
                <a:pPr marL="296863" indent="-285750">
                  <a:buClr>
                    <a:srgbClr val="2E2B21">
                      <a:lumMod val="90000"/>
                      <a:lumOff val="10000"/>
                    </a:srgbClr>
                  </a:buClr>
                  <a:buFont typeface="Wingdings" panose="05000000000000000000" pitchFamily="2" charset="2"/>
                  <a:buChar char="Ø"/>
                </a:pPr>
                <a:endParaRPr lang="en-US" dirty="0">
                  <a:solidFill>
                    <a:srgbClr val="2E2B21"/>
                  </a:solidFill>
                </a:endParaRPr>
              </a:p>
              <a:p>
                <a:pPr marL="470599" lvl="1" indent="-285750">
                  <a:buClr>
                    <a:srgbClr val="2E2B21">
                      <a:lumMod val="90000"/>
                      <a:lumOff val="10000"/>
                    </a:srgbClr>
                  </a:buClr>
                  <a:buFont typeface="Wingdings" panose="05000000000000000000" pitchFamily="2" charset="2"/>
                  <a:buChar char="Ø"/>
                </a:pPr>
                <a:endParaRPr lang="en-US" b="1" dirty="0"/>
              </a:p>
              <a:p>
                <a:pPr marL="470599" lvl="1" indent="-285750">
                  <a:buClr>
                    <a:srgbClr val="2E2B21">
                      <a:lumMod val="90000"/>
                      <a:lumOff val="10000"/>
                    </a:srgbClr>
                  </a:buClr>
                  <a:buFont typeface="Wingdings" panose="05000000000000000000" pitchFamily="2" charset="2"/>
                  <a:buChar char="Ø"/>
                </a:pPr>
                <a:endParaRPr lang="en-US" b="1" dirty="0"/>
              </a:p>
              <a:p>
                <a:pPr marL="296863" indent="-285750">
                  <a:buClr>
                    <a:srgbClr val="2E2B21">
                      <a:lumMod val="90000"/>
                      <a:lumOff val="10000"/>
                    </a:srgbClr>
                  </a:buClr>
                  <a:buFont typeface="Wingdings" panose="05000000000000000000" pitchFamily="2" charset="2"/>
                  <a:buChar char="Ø"/>
                </a:pPr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EDFAEE-5E97-480C-9014-DF44F46507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3"/>
                <a:stretch>
                  <a:fillRect l="-1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3792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72591-5D31-4ED6-AA51-017B54AC2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 for PT?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BCE36-7459-4C6F-AEF0-4BEB0DC74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7472172" cy="4023360"/>
          </a:xfrm>
        </p:spPr>
        <p:txBody>
          <a:bodyPr>
            <a:normAutofit fontScale="92500"/>
          </a:bodyPr>
          <a:lstStyle/>
          <a:p>
            <a:pPr marL="233363" lvl="0" indent="-222250">
              <a:buClr>
                <a:srgbClr val="2E2B21">
                  <a:lumMod val="90000"/>
                  <a:lumOff val="10000"/>
                </a:srgbClr>
              </a:buClr>
              <a:buFont typeface="Wingdings" panose="05000000000000000000" pitchFamily="2" charset="2"/>
              <a:buChar char="§"/>
            </a:pPr>
            <a:r>
              <a:rPr lang="en-US" dirty="0"/>
              <a:t>The gait speed of patients observed indoors during a 10MWT is not representative of the speed they will use when walking on various outdoor terrains.</a:t>
            </a:r>
          </a:p>
          <a:p>
            <a:pPr marL="11113" lvl="0" indent="0">
              <a:buClr>
                <a:srgbClr val="2E2B21">
                  <a:lumMod val="90000"/>
                  <a:lumOff val="10000"/>
                </a:srgbClr>
              </a:buClr>
              <a:buNone/>
            </a:pPr>
            <a:endParaRPr lang="en-US" dirty="0"/>
          </a:p>
          <a:p>
            <a:pPr marL="233363" indent="-222250">
              <a:buClr>
                <a:srgbClr val="2E2B21">
                  <a:lumMod val="90000"/>
                  <a:lumOff val="10000"/>
                </a:srgbClr>
              </a:buClr>
              <a:buFont typeface="Wingdings" panose="05000000000000000000" pitchFamily="2" charset="2"/>
              <a:buChar char="§"/>
            </a:pPr>
            <a:r>
              <a:rPr lang="en-US" dirty="0"/>
              <a:t>Physical therapists should be training patients on the terrains they expect them to encounter once they reenter the community along with other interventions targeting dynamic balance and strength.</a:t>
            </a:r>
          </a:p>
          <a:p>
            <a:pPr marL="233363" indent="-222250">
              <a:buClr>
                <a:srgbClr val="2E2B21">
                  <a:lumMod val="90000"/>
                  <a:lumOff val="10000"/>
                </a:srgb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233363" indent="-222250">
              <a:buClr>
                <a:srgbClr val="2E2B21">
                  <a:lumMod val="90000"/>
                  <a:lumOff val="10000"/>
                </a:srgbClr>
              </a:buClr>
              <a:buFont typeface="Wingdings" panose="05000000000000000000" pitchFamily="2" charset="2"/>
              <a:buChar char="§"/>
            </a:pPr>
            <a:r>
              <a:rPr lang="en-US" dirty="0"/>
              <a:t>Patient’s perceived confidence does not predict mobility performance in the community. Caution is required to reduce over-confidence errors and under- confidence reduction of activity. </a:t>
            </a:r>
          </a:p>
        </p:txBody>
      </p:sp>
      <p:pic>
        <p:nvPicPr>
          <p:cNvPr id="1026" name="Picture 2" descr="https://attachment.outlook.office.net/owa/alan_levinson@med.unc.edu/service.svc/s/GetFileAttachment?id=AAMkAGYyMWJiOWZhLWU1ZWMtNDQ3Ni04Y2MzLWRjNGM2ZTBmNTdhZABGAAAAAAANhSQl%2F9prQ7HdKec03lL8BwD%2FRPtdIuYmRYhhxYiI5oFGAAAAdsZRAADievwqFtSRTJkPtEoNG5iYAADZlFTVAAABEgAQANAq6kGf8QBHlmXHYxSrCOI%3D&amp;X-OWA-CANARY=20vXYrZ7GU6owHnx3lrTppADop37pdUYUkut1SZJhNJX4fXwLYMVUqiJIy1aZtDceo1MJvyVNCM.&amp;token=eyJ0eXAiOiJKV1QiLCJhbGciOiJSUzI1NiIsIng1dCI6IkJnRDU5blJpQnpmbk5BVGloOFJhZ1l5M3pyZyJ9.eyJ2ZXIiOiJFeGNoYW5nZS5DYWxsYmFjay5WMSIsImFwcGN0eHNlbmRlciI6Ik93YURvd25sb2FkQDU4YjNkNTRmLTE2YzktNDJkMy1hZjA4LTFmY2FiZDA5NTY2NiIsImFwcGN0eCI6IntcIm1zZXhjaHByb3RcIjpcIm93YVwiLFwicHJpbWFyeXNpZFwiOlwiUy0xLTUtMjEtMTE0ODU2MDYyMy0xNzQyMjEwMTkzLTMyNjM2MTM3NDMtMzI0MzI1OTFcIixcInB1aWRcIjpcIjExNTM5NzcwMjUzMDA2OTA0MTlcIixcIm9pZFwiOlwiNjAxY2I1MWUtOTUxMy00YTRjLTg4YmQtMWNlZThmZGM0MTIwXCIsXCJzY29wZVwiOlwiT3dhRG93bmxvYWRcIn0iLCJpc3MiOiIwMDAwMDAwMi0wMDAwLTBmZjEtY2UwMC0wMDAwMDAwMDAwMDBANThiM2Q1NGYtMTZjOS00MmQzLWFmMDgtMWZjYWJkMDk1NjY2IiwiYXVkIjoiMDAwMDAwMDItMDAwMC0wZmYxLWNlMDAtMDAwMDAwMDAwMDAwL2F0dGFjaG1lbnQub3V0bG9vay5vZmZpY2UubmV0QDU4YjNkNTRmLTE2YzktNDJkMy1hZjA4LTFmY2FiZDA5NTY2NiIsImV4cCI6MTUyNDE0NjA0NCwibmJmIjoxNTI0MTQ1NDQ0fQ.kE_6Gc15uFkG7xXnOAO-lv821pNVhSXz8SOrKr3_0IBj3lVrLQHzUDh8OdKm2QTb5LaJHj4RjipbDU1018h4Go_5DAGaBGTxss6bv9VvqB0WTfnOorqaLHFBbpRGDge0uqhNE0ou6z3E16aSdO8girgImXsTSzKcHjXonbomr_B2Qw3J1C1LUEE4ah6-Nh9AexTCW7oUb_8al9AkugC04oRkiVCqdw1tvo2XMElNt6y08A0yDBjBM2MyaexLr8iEBezbQvhVAiSVm1RrPdZfNxXLL7dBtgE3aQnjoTCnb3dRZZyJGZqX9bFePmDYzGMA-TiTtJar1jP5LEnBvWvaow&amp;owa=outlook.office.com&amp;isImagePreview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1" y="1196975"/>
            <a:ext cx="3324225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218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72591-5D31-4ED6-AA51-017B54AC2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BCE36-7459-4C6F-AEF0-4BEB0DC74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en-US" dirty="0"/>
              <a:t>UNC Center for Rehabilitation Care – Physical Therapists and Staff</a:t>
            </a:r>
          </a:p>
          <a:p>
            <a:pPr marL="0" indent="0" algn="r">
              <a:buNone/>
            </a:pPr>
            <a:endParaRPr lang="en-US" dirty="0"/>
          </a:p>
          <a:p>
            <a:pPr algn="r"/>
            <a:r>
              <a:rPr lang="en-US" dirty="0"/>
              <a:t>Catherine “CJ” Jacobs, PT, DPT</a:t>
            </a:r>
          </a:p>
          <a:p>
            <a:pPr algn="r"/>
            <a:r>
              <a:rPr lang="en-US" dirty="0"/>
              <a:t>Dr. Michael </a:t>
            </a:r>
            <a:r>
              <a:rPr lang="en-US" dirty="0" err="1"/>
              <a:t>Lewek</a:t>
            </a:r>
            <a:r>
              <a:rPr lang="en-US" dirty="0"/>
              <a:t>, PT, PhD</a:t>
            </a:r>
          </a:p>
        </p:txBody>
      </p:sp>
      <p:pic>
        <p:nvPicPr>
          <p:cNvPr id="7170" name="Picture 2" descr="Thank You">
            <a:extLst>
              <a:ext uri="{FF2B5EF4-FFF2-40B4-BE49-F238E27FC236}">
                <a16:creationId xmlns:a16="http://schemas.microsoft.com/office/drawing/2014/main" id="{2EF5B41A-F31C-48A7-8C59-1B75BD5A1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066964"/>
            <a:ext cx="4531098" cy="324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421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BCE36-7459-4C6F-AEF0-4BEB0DC74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43840"/>
            <a:ext cx="9720071" cy="6065520"/>
          </a:xfrm>
        </p:spPr>
        <p:txBody>
          <a:bodyPr>
            <a:normAutofit/>
          </a:bodyPr>
          <a:lstStyle/>
          <a:p>
            <a:r>
              <a:rPr lang="en-US" sz="1600" dirty="0"/>
              <a:t>REFERENCES:</a:t>
            </a:r>
          </a:p>
          <a:p>
            <a:r>
              <a:rPr lang="en-US" sz="1400" dirty="0"/>
              <a:t>All Images from </a:t>
            </a:r>
            <a:r>
              <a:rPr lang="en-US" sz="1400" dirty="0">
                <a:hlinkClick r:id="rId2"/>
              </a:rPr>
              <a:t>www.freeimages.com</a:t>
            </a:r>
            <a:r>
              <a:rPr lang="en-US" sz="1400" dirty="0"/>
              <a:t> </a:t>
            </a:r>
          </a:p>
          <a:p>
            <a:pPr marL="342900" indent="-342900">
              <a:buClr>
                <a:schemeClr val="tx1">
                  <a:lumMod val="90000"/>
                  <a:lumOff val="10000"/>
                </a:schemeClr>
              </a:buClr>
              <a:buFont typeface="+mj-lt"/>
              <a:buAutoNum type="arabicPeriod"/>
            </a:pPr>
            <a:r>
              <a:rPr lang="en-US" sz="1400" dirty="0" err="1"/>
              <a:t>Guralnik</a:t>
            </a:r>
            <a:r>
              <a:rPr lang="en-US" sz="1400" dirty="0"/>
              <a:t> JM, </a:t>
            </a:r>
            <a:r>
              <a:rPr lang="en-US" sz="1400" dirty="0" err="1"/>
              <a:t>Ferrucci</a:t>
            </a:r>
            <a:r>
              <a:rPr lang="en-US" sz="1400" dirty="0"/>
              <a:t> L, Pieper CF, et al. Lower extremity function and subsequent disability: consistency across studies, predictive models, and value of gait speed alone compared with the short physical performance battery. J </a:t>
            </a:r>
            <a:r>
              <a:rPr lang="en-US" sz="1400" dirty="0" err="1"/>
              <a:t>Gerontol</a:t>
            </a:r>
            <a:r>
              <a:rPr lang="en-US" sz="1400" dirty="0"/>
              <a:t> A </a:t>
            </a:r>
            <a:r>
              <a:rPr lang="en-US" sz="1400" dirty="0" err="1"/>
              <a:t>Biol</a:t>
            </a:r>
            <a:r>
              <a:rPr lang="en-US" sz="1400" dirty="0"/>
              <a:t> Sci Med Sci 2000;55(4):M221-31.</a:t>
            </a:r>
          </a:p>
          <a:p>
            <a:pPr marL="342900" indent="-342900">
              <a:buClr>
                <a:schemeClr val="tx1">
                  <a:lumMod val="90000"/>
                  <a:lumOff val="10000"/>
                </a:schemeClr>
              </a:buClr>
              <a:buFont typeface="+mj-lt"/>
              <a:buAutoNum type="arabicPeriod"/>
            </a:pPr>
            <a:r>
              <a:rPr lang="en-US" sz="1400" dirty="0"/>
              <a:t>Barnett C, </a:t>
            </a:r>
            <a:r>
              <a:rPr lang="en-US" sz="1400" dirty="0" err="1"/>
              <a:t>Vanicek</a:t>
            </a:r>
            <a:r>
              <a:rPr lang="en-US" sz="1400" dirty="0"/>
              <a:t> N, </a:t>
            </a:r>
            <a:r>
              <a:rPr lang="en-US" sz="1400" dirty="0" err="1"/>
              <a:t>Polman</a:t>
            </a:r>
            <a:r>
              <a:rPr lang="en-US" sz="1400" dirty="0"/>
              <a:t> R, et al. Kinematic gait adaptations in unilateral </a:t>
            </a:r>
            <a:r>
              <a:rPr lang="en-US" sz="1400" dirty="0" err="1"/>
              <a:t>transtibial</a:t>
            </a:r>
            <a:r>
              <a:rPr lang="en-US" sz="1400" dirty="0"/>
              <a:t> amputees during rehabilitation. </a:t>
            </a:r>
            <a:r>
              <a:rPr lang="en-US" sz="1400" dirty="0" err="1"/>
              <a:t>Prosthet</a:t>
            </a:r>
            <a:r>
              <a:rPr lang="en-US" sz="1400" dirty="0"/>
              <a:t> </a:t>
            </a:r>
            <a:r>
              <a:rPr lang="en-US" sz="1400" dirty="0" err="1"/>
              <a:t>Orthot</a:t>
            </a:r>
            <a:r>
              <a:rPr lang="en-US" sz="1400" dirty="0"/>
              <a:t> </a:t>
            </a:r>
            <a:r>
              <a:rPr lang="en-US" sz="1400" dirty="0" err="1"/>
              <a:t>Int</a:t>
            </a:r>
            <a:r>
              <a:rPr lang="en-US" sz="1400" dirty="0"/>
              <a:t> 2009;33(2):135-147. doi:10.1080/03093640902751762.</a:t>
            </a:r>
          </a:p>
          <a:p>
            <a:pPr marL="342900" indent="-342900">
              <a:buClr>
                <a:schemeClr val="tx1">
                  <a:lumMod val="90000"/>
                  <a:lumOff val="10000"/>
                </a:schemeClr>
              </a:buClr>
              <a:buFont typeface="+mj-lt"/>
              <a:buAutoNum type="arabicPeriod"/>
            </a:pPr>
            <a:r>
              <a:rPr lang="en-US" sz="1400" dirty="0"/>
              <a:t>Bohannon RW. Comfortable and maximum walking speed of adults aged 20-79 years: reference values and determinants. Age Ageing 1997;26(1):15-19.</a:t>
            </a:r>
          </a:p>
          <a:p>
            <a:pPr marL="342900" indent="-342900">
              <a:buClr>
                <a:schemeClr val="tx1">
                  <a:lumMod val="90000"/>
                  <a:lumOff val="10000"/>
                </a:schemeClr>
              </a:buClr>
              <a:buFont typeface="+mj-lt"/>
              <a:buAutoNum type="arabicPeriod"/>
            </a:pPr>
            <a:r>
              <a:rPr lang="en-US" sz="1400" dirty="0" err="1"/>
              <a:t>Zijlstra</a:t>
            </a:r>
            <a:r>
              <a:rPr lang="en-US" sz="1400" dirty="0"/>
              <a:t> W, Rutgers AWF, Hof AL, Van </a:t>
            </a:r>
            <a:r>
              <a:rPr lang="en-US" sz="1400" dirty="0" err="1"/>
              <a:t>Weerden</a:t>
            </a:r>
            <a:r>
              <a:rPr lang="en-US" sz="1400" dirty="0"/>
              <a:t> TW. Voluntary and involuntary adaptation of walking to temporal and spatial constraints. Gait Posture 1995;3(1):13-18. doi:10.1016/0966-6362(95)90804-2.</a:t>
            </a:r>
          </a:p>
          <a:p>
            <a:pPr marL="342900" indent="-342900">
              <a:buClr>
                <a:schemeClr val="tx1">
                  <a:lumMod val="90000"/>
                  <a:lumOff val="10000"/>
                </a:schemeClr>
              </a:buClr>
              <a:buFont typeface="+mj-lt"/>
              <a:buAutoNum type="arabicPeriod"/>
            </a:pPr>
            <a:r>
              <a:rPr lang="en-US" sz="1400" dirty="0"/>
              <a:t>Oberg T, </a:t>
            </a:r>
            <a:r>
              <a:rPr lang="en-US" sz="1400" dirty="0" err="1"/>
              <a:t>Karsznia</a:t>
            </a:r>
            <a:r>
              <a:rPr lang="en-US" sz="1400" dirty="0"/>
              <a:t> A, Oberg K. Basic gait parameters: reference data for normal subjects, 10-79 years of age. J </a:t>
            </a:r>
            <a:r>
              <a:rPr lang="en-US" sz="1400" dirty="0" err="1"/>
              <a:t>Rehabil</a:t>
            </a:r>
            <a:r>
              <a:rPr lang="en-US" sz="1400" dirty="0"/>
              <a:t> Res Dev 1993;30(2):210-223.</a:t>
            </a:r>
          </a:p>
          <a:p>
            <a:pPr marL="342900" indent="-342900">
              <a:buClr>
                <a:schemeClr val="tx1">
                  <a:lumMod val="90000"/>
                  <a:lumOff val="10000"/>
                </a:schemeClr>
              </a:buClr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Myers AM, Powell LE, Maki BE, Holliday PJ, Brawley LR,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Sherk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W. Psychological indicators of balance confidence: relationship to actual and perceived abilities. 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 </a:t>
            </a:r>
            <a:r>
              <a:rPr lang="en-US" sz="1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Gerontol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Biol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 </a:t>
            </a:r>
            <a:r>
              <a:rPr lang="en-US" sz="1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1996;51(1):M37-43.</a:t>
            </a:r>
            <a:endParaRPr lang="en-US" sz="1400" dirty="0"/>
          </a:p>
          <a:p>
            <a:pPr marL="342900" indent="-342900">
              <a:buClr>
                <a:schemeClr val="tx1">
                  <a:lumMod val="90000"/>
                  <a:lumOff val="10000"/>
                </a:schemeClr>
              </a:buClr>
              <a:buFont typeface="+mj-lt"/>
              <a:buAutoNum type="arabicPeriod"/>
            </a:pPr>
            <a:r>
              <a:rPr lang="en-US" sz="1400" dirty="0" err="1"/>
              <a:t>MacLellan</a:t>
            </a:r>
            <a:r>
              <a:rPr lang="en-US" sz="1400" dirty="0"/>
              <a:t> MJ, </a:t>
            </a:r>
            <a:r>
              <a:rPr lang="en-US" sz="1400" dirty="0" err="1"/>
              <a:t>Patla</a:t>
            </a:r>
            <a:r>
              <a:rPr lang="en-US" sz="1400" dirty="0"/>
              <a:t> AE. Adaptations of walking pattern on a compliant surface to regulate dynamic stability. </a:t>
            </a:r>
            <a:r>
              <a:rPr lang="en-US" sz="1400" dirty="0" err="1"/>
              <a:t>Exp</a:t>
            </a:r>
            <a:r>
              <a:rPr lang="en-US" sz="1400" dirty="0"/>
              <a:t> Brain Res 2006;173(3):521-530. doi:10.1007/s00221-006-0399-5.</a:t>
            </a:r>
          </a:p>
          <a:p>
            <a:pPr marL="342900" indent="-342900">
              <a:buClr>
                <a:schemeClr val="tx1">
                  <a:lumMod val="90000"/>
                  <a:lumOff val="10000"/>
                </a:schemeClr>
              </a:buClr>
              <a:buFont typeface="+mj-lt"/>
              <a:buAutoNum type="arabicPeriod"/>
            </a:pPr>
            <a:r>
              <a:rPr lang="en-US" sz="1400" dirty="0" err="1"/>
              <a:t>Hausdorff</a:t>
            </a:r>
            <a:r>
              <a:rPr lang="en-US" sz="1400" dirty="0"/>
              <a:t> JM. Gait dynamics, fractals and falls: finding meaning in the stride-to-stride fluctuations of human walking. Hum </a:t>
            </a:r>
            <a:r>
              <a:rPr lang="en-US" sz="1400" dirty="0" err="1"/>
              <a:t>Mov</a:t>
            </a:r>
            <a:r>
              <a:rPr lang="en-US" sz="1400" dirty="0"/>
              <a:t> Sci 2007;26(4):555-589. doi:10.1016/j.humov.2007.05.003.</a:t>
            </a:r>
          </a:p>
          <a:p>
            <a:pPr marL="342900" indent="-342900">
              <a:buClr>
                <a:schemeClr val="tx1">
                  <a:lumMod val="90000"/>
                  <a:lumOff val="10000"/>
                </a:schemeClr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Sun J, Walters M, </a:t>
            </a:r>
            <a:r>
              <a:rPr lang="en-US" sz="14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Svensson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N, Lloyd D. The influence of surface slope on human gait characteristics: a study of urban pedestrians walking on an inclined surface. Ergonomics 1996;39(4):677-692. doi:10.1080/00140139608964489.</a:t>
            </a:r>
          </a:p>
          <a:p>
            <a:pPr marL="342900" indent="-342900">
              <a:buClr>
                <a:schemeClr val="tx1">
                  <a:lumMod val="90000"/>
                  <a:lumOff val="10000"/>
                </a:schemeClr>
              </a:buClr>
              <a:buFont typeface="+mj-lt"/>
              <a:buAutoNum type="arabicPeriod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32193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6B66B-0A86-4570-908D-AD1FB6909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 Significance of Gait Speed &amp; Confidence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DFAEE-5E97-480C-9014-DF44F4650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553" y="2286000"/>
            <a:ext cx="6448646" cy="4023360"/>
          </a:xfrm>
        </p:spPr>
        <p:txBody>
          <a:bodyPr/>
          <a:lstStyle/>
          <a:p>
            <a:pPr marL="233363" indent="-222250">
              <a:buClr>
                <a:schemeClr val="tx1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Goal for Physical Therapists to improve gait in people with mobility deficits.</a:t>
            </a:r>
          </a:p>
          <a:p>
            <a:pPr marL="233363" indent="-222250">
              <a:buClr>
                <a:schemeClr val="tx1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Predicts health status and disability.</a:t>
            </a:r>
            <a:r>
              <a:rPr lang="en-US" baseline="30000" dirty="0"/>
              <a:t>1</a:t>
            </a:r>
          </a:p>
          <a:p>
            <a:pPr marL="233363" indent="-222250">
              <a:buClr>
                <a:schemeClr val="tx1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Good measure of mobility performance.</a:t>
            </a:r>
            <a:r>
              <a:rPr lang="en-US" baseline="30000" dirty="0"/>
              <a:t>2</a:t>
            </a:r>
          </a:p>
          <a:p>
            <a:pPr marL="233363" indent="-222250">
              <a:buClr>
                <a:schemeClr val="tx1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Normative values established using the 10 meter walk test in healthy adults.</a:t>
            </a:r>
            <a:r>
              <a:rPr lang="en-US" baseline="30000" dirty="0"/>
              <a:t>3</a:t>
            </a:r>
          </a:p>
          <a:p>
            <a:pPr marL="233363" indent="-222250">
              <a:buClr>
                <a:schemeClr val="tx1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Greater confidence may be associated with greater mobility</a:t>
            </a:r>
            <a:endParaRPr lang="en-US" baseline="30000" dirty="0"/>
          </a:p>
          <a:p>
            <a:endParaRPr lang="en-US" dirty="0"/>
          </a:p>
        </p:txBody>
      </p:sp>
      <p:pic>
        <p:nvPicPr>
          <p:cNvPr id="2050" name="Picture 2" descr="subway">
            <a:extLst>
              <a:ext uri="{FF2B5EF4-FFF2-40B4-BE49-F238E27FC236}">
                <a16:creationId xmlns:a16="http://schemas.microsoft.com/office/drawing/2014/main" id="{FDFAF977-6862-4EFF-9BB4-27966E198C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71"/>
          <a:stretch/>
        </p:blipFill>
        <p:spPr bwMode="auto">
          <a:xfrm>
            <a:off x="1024128" y="2229647"/>
            <a:ext cx="3018152" cy="413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957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6B66B-0A86-4570-908D-AD1FB6909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Why look at spatiotemporal measures &amp; Confidence?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EDFAEE-5E97-480C-9014-DF44F46507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7832793" cy="4023360"/>
              </a:xfrm>
            </p:spPr>
            <p:txBody>
              <a:bodyPr>
                <a:normAutofit/>
              </a:bodyPr>
              <a:lstStyle/>
              <a:p>
                <a:pPr marL="233363" lvl="0" indent="-222250">
                  <a:buClr>
                    <a:srgbClr val="2E2B21">
                      <a:lumMod val="90000"/>
                      <a:lumOff val="10000"/>
                    </a:srgbClr>
                  </a:buClr>
                  <a:buFont typeface="Wingdings" panose="05000000000000000000" pitchFamily="2" charset="2"/>
                  <a:buChar char="§"/>
                </a:pPr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 gait speed,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 step length and/or cadence.</a:t>
                </a:r>
                <a:r>
                  <a:rPr lang="en-US" baseline="30000" dirty="0"/>
                  <a:t>4,5</a:t>
                </a:r>
              </a:p>
              <a:p>
                <a:pPr marL="233363" lvl="0" indent="-222250">
                  <a:buClr>
                    <a:srgbClr val="2E2B21">
                      <a:lumMod val="90000"/>
                      <a:lumOff val="10000"/>
                    </a:srgbClr>
                  </a:buClr>
                  <a:buFont typeface="Wingdings" panose="05000000000000000000" pitchFamily="2" charset="2"/>
                  <a:buChar char="§"/>
                </a:pPr>
                <a:endParaRPr lang="en-US" baseline="30000" dirty="0"/>
              </a:p>
              <a:p>
                <a:pPr marL="233363" lvl="0" indent="-222250">
                  <a:buClr>
                    <a:srgbClr val="2E2B21">
                      <a:lumMod val="90000"/>
                      <a:lumOff val="10000"/>
                    </a:srgbClr>
                  </a:buClr>
                  <a:buFont typeface="Wingdings" panose="05000000000000000000" pitchFamily="2" charset="2"/>
                  <a:buChar char="§"/>
                </a:pPr>
                <a:r>
                  <a:rPr lang="en-US" dirty="0"/>
                  <a:t>Changes in step length and/or cadence</a:t>
                </a:r>
                <a:r>
                  <a:rPr lang="en-US" baseline="30000" dirty="0"/>
                  <a:t>5,7,8</a:t>
                </a:r>
                <a:endParaRPr lang="en-US" dirty="0"/>
              </a:p>
              <a:p>
                <a:pPr marL="296863" indent="-285750">
                  <a:buClr>
                    <a:srgbClr val="2E2B21">
                      <a:lumMod val="90000"/>
                      <a:lumOff val="10000"/>
                    </a:srgbClr>
                  </a:buClr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rgbClr val="2E2B21"/>
                  </a:solidFill>
                </a:endParaRPr>
              </a:p>
              <a:p>
                <a:pPr marL="296863" indent="-285750">
                  <a:buClr>
                    <a:srgbClr val="2E2B21">
                      <a:lumMod val="90000"/>
                      <a:lumOff val="10000"/>
                    </a:srgbClr>
                  </a:buClr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rgbClr val="2E2B21"/>
                    </a:solidFill>
                  </a:rPr>
                  <a:t>Walking downhill and uphill</a:t>
                </a:r>
                <a:r>
                  <a:rPr lang="en-US" baseline="30000" dirty="0">
                    <a:solidFill>
                      <a:srgbClr val="2E2B21"/>
                    </a:solidFill>
                  </a:rPr>
                  <a:t>9</a:t>
                </a:r>
                <a:endParaRPr lang="en-US" dirty="0">
                  <a:solidFill>
                    <a:srgbClr val="2E2B21"/>
                  </a:solidFill>
                </a:endParaRPr>
              </a:p>
              <a:p>
                <a:pPr marL="296863" lvl="0" indent="-285750">
                  <a:buClr>
                    <a:srgbClr val="2E2B21">
                      <a:lumMod val="90000"/>
                      <a:lumOff val="10000"/>
                    </a:srgbClr>
                  </a:buClr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 marL="296863" lvl="0" indent="-285750">
                  <a:buClr>
                    <a:srgbClr val="2E2B21">
                      <a:lumMod val="90000"/>
                      <a:lumOff val="10000"/>
                    </a:srgbClr>
                  </a:buClr>
                  <a:buFont typeface="Wingdings" panose="05000000000000000000" pitchFamily="2" charset="2"/>
                  <a:buChar char="§"/>
                </a:pPr>
                <a:r>
                  <a:rPr lang="en-US" dirty="0"/>
                  <a:t>Confidence is associated with improved functional ability and mobility performance.</a:t>
                </a:r>
                <a:r>
                  <a:rPr lang="en-US" baseline="30000" dirty="0"/>
                  <a:t>6</a:t>
                </a:r>
                <a:endParaRPr lang="en-US" dirty="0"/>
              </a:p>
              <a:p>
                <a:pPr marL="11113" indent="0">
                  <a:buClr>
                    <a:srgbClr val="2E2B21">
                      <a:lumMod val="90000"/>
                      <a:lumOff val="10000"/>
                    </a:srgbClr>
                  </a:buClr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EDFAEE-5E97-480C-9014-DF44F46507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7832793" cy="4023360"/>
              </a:xfrm>
              <a:blipFill>
                <a:blip r:embed="rId3"/>
                <a:stretch>
                  <a:fillRect l="-1245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Footprints in the Sand">
            <a:extLst>
              <a:ext uri="{FF2B5EF4-FFF2-40B4-BE49-F238E27FC236}">
                <a16:creationId xmlns:a16="http://schemas.microsoft.com/office/drawing/2014/main" id="{18E61E74-808A-46E4-AD19-55147450D8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88"/>
          <a:stretch/>
        </p:blipFill>
        <p:spPr bwMode="auto">
          <a:xfrm>
            <a:off x="9296400" y="2059527"/>
            <a:ext cx="2364230" cy="447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006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F744F1-8997-44C2-83B4-DD99D3098E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198" b="21991"/>
          <a:stretch/>
        </p:blipFill>
        <p:spPr>
          <a:xfrm>
            <a:off x="784427" y="4773169"/>
            <a:ext cx="10623146" cy="17373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A6B66B-0A86-4570-908D-AD1FB6909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outdoor terrains?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DFAEE-5E97-480C-9014-DF44F4650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4013" indent="-342900">
              <a:buClr>
                <a:srgbClr val="2E2B21">
                  <a:lumMod val="90000"/>
                  <a:lumOff val="10000"/>
                </a:srgbClr>
              </a:buClr>
              <a:buFont typeface="Wingdings" panose="05000000000000000000" pitchFamily="2" charset="2"/>
              <a:buChar char="§"/>
            </a:pPr>
            <a:r>
              <a:rPr lang="en-US" dirty="0"/>
              <a:t>Full participation in life roles and activities.</a:t>
            </a:r>
          </a:p>
          <a:p>
            <a:pPr marL="354013" indent="-342900">
              <a:buClr>
                <a:srgbClr val="2E2B21">
                  <a:lumMod val="90000"/>
                  <a:lumOff val="10000"/>
                </a:srgbClr>
              </a:buClr>
              <a:buFont typeface="Wingdings" panose="05000000000000000000" pitchFamily="2" charset="2"/>
              <a:buChar char="§"/>
            </a:pPr>
            <a:r>
              <a:rPr lang="en-US" dirty="0"/>
              <a:t>No studies compare indoor speed to outdoor community terrain.</a:t>
            </a:r>
          </a:p>
          <a:p>
            <a:pPr marL="11113" indent="0" algn="ctr">
              <a:buClr>
                <a:srgbClr val="2E2B21">
                  <a:lumMod val="90000"/>
                  <a:lumOff val="10000"/>
                </a:srgbClr>
              </a:buClr>
              <a:buNone/>
            </a:pPr>
            <a:endParaRPr lang="en-US" sz="2400" dirty="0"/>
          </a:p>
          <a:p>
            <a:pPr marL="11113" indent="0" algn="ctr">
              <a:buClr>
                <a:srgbClr val="2E2B21">
                  <a:lumMod val="90000"/>
                  <a:lumOff val="10000"/>
                </a:srgbClr>
              </a:buClr>
              <a:buNone/>
            </a:pPr>
            <a:r>
              <a:rPr lang="en-US" sz="2400" dirty="0"/>
              <a:t>If we understand how step length and cadence change on various surfaces, it can help us to better inform our instruction and treatment!</a:t>
            </a:r>
          </a:p>
        </p:txBody>
      </p:sp>
    </p:spTree>
    <p:extLst>
      <p:ext uri="{BB962C8B-B14F-4D97-AF65-F5344CB8AC3E}">
        <p14:creationId xmlns:p14="http://schemas.microsoft.com/office/powerpoint/2010/main" val="414592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6B66B-0A86-4570-908D-AD1FB6909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DFAEE-5E97-480C-9014-DF44F4650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32362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b="1" dirty="0"/>
              <a:t>purpose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To explore change in gait speed between smooth, firm clinic setting and various outdoor terrains, and determine influence of balance confidence.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Hypothesis: </a:t>
            </a:r>
          </a:p>
          <a:p>
            <a:pPr marL="0" indent="0">
              <a:buNone/>
            </a:pPr>
            <a:r>
              <a:rPr lang="en-US" sz="2400" dirty="0"/>
              <a:t>Gait speed will be reduced in outdoor terrains, and those with decreased confidence will demonstrate a greater reduction in gait speed, step length, and cadence.</a:t>
            </a:r>
          </a:p>
        </p:txBody>
      </p:sp>
    </p:spTree>
    <p:extLst>
      <p:ext uri="{BB962C8B-B14F-4D97-AF65-F5344CB8AC3E}">
        <p14:creationId xmlns:p14="http://schemas.microsoft.com/office/powerpoint/2010/main" val="2414819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6B66B-0A86-4570-908D-AD1FB6909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DFAEE-5E97-480C-9014-DF44F4650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5999"/>
            <a:ext cx="9720071" cy="4193459"/>
          </a:xfrm>
        </p:spPr>
        <p:txBody>
          <a:bodyPr numCol="2">
            <a:normAutofit/>
          </a:bodyPr>
          <a:lstStyle/>
          <a:p>
            <a:pPr marL="233363" lvl="0" indent="-222250">
              <a:buClr>
                <a:srgbClr val="2E2B21">
                  <a:lumMod val="90000"/>
                  <a:lumOff val="10000"/>
                </a:srgbClr>
              </a:buClr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rgbClr val="2E2B21"/>
                </a:solidFill>
              </a:rPr>
              <a:t>49 participants</a:t>
            </a:r>
            <a:r>
              <a:rPr lang="en-US" dirty="0">
                <a:solidFill>
                  <a:srgbClr val="2E2B21"/>
                </a:solidFill>
              </a:rPr>
              <a:t>:</a:t>
            </a:r>
          </a:p>
          <a:p>
            <a:pPr marL="470599" lvl="1" indent="-285750">
              <a:buClr>
                <a:srgbClr val="2E2B21">
                  <a:lumMod val="90000"/>
                  <a:lumOff val="10000"/>
                </a:srgbClr>
              </a:buClr>
              <a:buFont typeface="Wingdings" panose="05000000000000000000" pitchFamily="2" charset="2"/>
              <a:buChar char="Ø"/>
            </a:pPr>
            <a:r>
              <a:rPr lang="en-US" dirty="0"/>
              <a:t>27 female</a:t>
            </a:r>
          </a:p>
          <a:p>
            <a:pPr marL="470599" lvl="1" indent="-285750">
              <a:buClr>
                <a:srgbClr val="2E2B21">
                  <a:lumMod val="90000"/>
                  <a:lumOff val="10000"/>
                </a:srgbClr>
              </a:buClr>
              <a:buFont typeface="Wingdings" panose="05000000000000000000" pitchFamily="2" charset="2"/>
              <a:buChar char="Ø"/>
            </a:pPr>
            <a:r>
              <a:rPr lang="en-US" dirty="0"/>
              <a:t>Average Age 65.2 </a:t>
            </a:r>
            <a:r>
              <a:rPr lang="en-US" u="sng" dirty="0"/>
              <a:t> </a:t>
            </a:r>
            <a:endParaRPr lang="en-US" dirty="0"/>
          </a:p>
          <a:p>
            <a:pPr marL="233363" indent="-222250">
              <a:spcBef>
                <a:spcPts val="1800"/>
              </a:spcBef>
              <a:buClr>
                <a:srgbClr val="2E2B21">
                  <a:lumMod val="90000"/>
                  <a:lumOff val="10000"/>
                </a:srgbClr>
              </a:buClr>
              <a:buFont typeface="Wingdings" panose="05000000000000000000" pitchFamily="2" charset="2"/>
              <a:buChar char="§"/>
            </a:pPr>
            <a:r>
              <a:rPr lang="en-US" u="sng" dirty="0"/>
              <a:t>Diagnoses</a:t>
            </a:r>
            <a:r>
              <a:rPr lang="en-US" dirty="0"/>
              <a:t>:</a:t>
            </a:r>
          </a:p>
          <a:p>
            <a:pPr marL="470599" lvl="1" indent="-285750">
              <a:buClr>
                <a:srgbClr val="2E2B21">
                  <a:lumMod val="90000"/>
                  <a:lumOff val="10000"/>
                </a:srgbClr>
              </a:buClr>
              <a:buFont typeface="Wingdings" panose="05000000000000000000" pitchFamily="2" charset="2"/>
              <a:buChar char="Ø"/>
            </a:pPr>
            <a:r>
              <a:rPr lang="en-US" dirty="0"/>
              <a:t>19 with Parkinson’s or Stroke</a:t>
            </a:r>
          </a:p>
          <a:p>
            <a:pPr marL="470599" lvl="1" indent="-285750">
              <a:buClr>
                <a:srgbClr val="2E2B21">
                  <a:lumMod val="90000"/>
                  <a:lumOff val="10000"/>
                </a:srgbClr>
              </a:buClr>
              <a:buFont typeface="Wingdings" panose="05000000000000000000" pitchFamily="2" charset="2"/>
              <a:buChar char="Ø"/>
            </a:pPr>
            <a:r>
              <a:rPr lang="en-US" dirty="0"/>
              <a:t>23 with MSK complaints or Trauma</a:t>
            </a:r>
          </a:p>
          <a:p>
            <a:pPr marL="470599" lvl="1" indent="-285750">
              <a:buClr>
                <a:srgbClr val="2E2B21">
                  <a:lumMod val="90000"/>
                  <a:lumOff val="10000"/>
                </a:srgbClr>
              </a:buClr>
              <a:buFont typeface="Wingdings" panose="05000000000000000000" pitchFamily="2" charset="2"/>
              <a:buChar char="Ø"/>
            </a:pPr>
            <a:r>
              <a:rPr lang="en-US" dirty="0"/>
              <a:t>7 other conditions </a:t>
            </a:r>
          </a:p>
          <a:p>
            <a:pPr marL="233363" lvl="0" indent="-222250">
              <a:spcBef>
                <a:spcPts val="1800"/>
              </a:spcBef>
              <a:buClr>
                <a:srgbClr val="2E2B21">
                  <a:lumMod val="90000"/>
                  <a:lumOff val="10000"/>
                </a:srgbClr>
              </a:buClr>
              <a:buFont typeface="Wingdings" panose="05000000000000000000" pitchFamily="2" charset="2"/>
              <a:buChar char="§"/>
            </a:pPr>
            <a:r>
              <a:rPr lang="en-US" sz="2400" u="sng" dirty="0"/>
              <a:t>23 with a history of Falls</a:t>
            </a:r>
            <a:r>
              <a:rPr lang="en-US" sz="2400" dirty="0"/>
              <a:t>: </a:t>
            </a:r>
            <a:endParaRPr lang="en-US" dirty="0"/>
          </a:p>
          <a:p>
            <a:pPr marL="470599" lvl="1" indent="-285750">
              <a:buClr>
                <a:srgbClr val="2E2B21">
                  <a:lumMod val="90000"/>
                  <a:lumOff val="10000"/>
                </a:srgbClr>
              </a:buClr>
              <a:buFont typeface="Wingdings" panose="05000000000000000000" pitchFamily="2" charset="2"/>
              <a:buChar char="Ø"/>
            </a:pPr>
            <a:r>
              <a:rPr lang="en-US" dirty="0"/>
              <a:t>Range from 1 to 12 in the past year</a:t>
            </a:r>
          </a:p>
          <a:p>
            <a:pPr marL="470599" lvl="1" indent="-285750">
              <a:buClr>
                <a:srgbClr val="2E2B21">
                  <a:lumMod val="90000"/>
                  <a:lumOff val="10000"/>
                </a:srgbClr>
              </a:buClr>
              <a:buFont typeface="Wingdings" panose="05000000000000000000" pitchFamily="2" charset="2"/>
              <a:buChar char="Ø"/>
            </a:pPr>
            <a:r>
              <a:rPr lang="en-US" dirty="0"/>
              <a:t>2.4 falls on average, per faller</a:t>
            </a:r>
          </a:p>
          <a:p>
            <a:pPr marL="470599" lvl="1" indent="-285750">
              <a:buClr>
                <a:srgbClr val="2E2B21">
                  <a:lumMod val="90000"/>
                  <a:lumOff val="10000"/>
                </a:srgbClr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233363" lvl="0" indent="-222250">
              <a:buClr>
                <a:srgbClr val="2E2B21">
                  <a:lumMod val="90000"/>
                  <a:lumOff val="10000"/>
                </a:srgbClr>
              </a:buClr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rgbClr val="2E2B21"/>
                </a:solidFill>
              </a:rPr>
              <a:t>Assistive Devices, orthotics, prosthetics</a:t>
            </a:r>
            <a:r>
              <a:rPr lang="en-US" dirty="0">
                <a:solidFill>
                  <a:srgbClr val="2E2B21"/>
                </a:solidFill>
              </a:rPr>
              <a:t>: </a:t>
            </a:r>
          </a:p>
          <a:p>
            <a:pPr marL="470599" lvl="1" indent="-285750">
              <a:buClr>
                <a:srgbClr val="2E2B21">
                  <a:lumMod val="90000"/>
                  <a:lumOff val="10000"/>
                </a:srgbClr>
              </a:buClr>
              <a:buFont typeface="Wingdings" panose="05000000000000000000" pitchFamily="2" charset="2"/>
              <a:buChar char="Ø"/>
            </a:pPr>
            <a:r>
              <a:rPr lang="en-US" dirty="0"/>
              <a:t>8 used cane (1 used knee brace)</a:t>
            </a:r>
          </a:p>
          <a:p>
            <a:pPr marL="470599" lvl="1" indent="-285750">
              <a:buClr>
                <a:srgbClr val="2E2B21">
                  <a:lumMod val="90000"/>
                  <a:lumOff val="10000"/>
                </a:srgbClr>
              </a:buClr>
              <a:buFont typeface="Wingdings" panose="05000000000000000000" pitchFamily="2" charset="2"/>
              <a:buChar char="Ø"/>
            </a:pPr>
            <a:r>
              <a:rPr lang="en-US" dirty="0"/>
              <a:t>2 used </a:t>
            </a:r>
            <a:r>
              <a:rPr lang="en-US" dirty="0" err="1"/>
              <a:t>Bioness</a:t>
            </a:r>
            <a:endParaRPr lang="en-US" dirty="0"/>
          </a:p>
          <a:p>
            <a:pPr marL="470599" lvl="1" indent="-285750">
              <a:buClr>
                <a:srgbClr val="2E2B21">
                  <a:lumMod val="90000"/>
                  <a:lumOff val="10000"/>
                </a:srgbClr>
              </a:buClr>
              <a:buFont typeface="Wingdings" panose="05000000000000000000" pitchFamily="2" charset="2"/>
              <a:buChar char="Ø"/>
            </a:pPr>
            <a:r>
              <a:rPr lang="en-US" dirty="0"/>
              <a:t>2 wore ankle braces</a:t>
            </a:r>
          </a:p>
          <a:p>
            <a:pPr marL="470599" lvl="1" indent="-285750">
              <a:buClr>
                <a:srgbClr val="2E2B21">
                  <a:lumMod val="90000"/>
                  <a:lumOff val="10000"/>
                </a:srgbClr>
              </a:buClr>
              <a:buFont typeface="Wingdings" panose="05000000000000000000" pitchFamily="2" charset="2"/>
              <a:buChar char="Ø"/>
            </a:pPr>
            <a:r>
              <a:rPr lang="en-US" dirty="0"/>
              <a:t>1 wore an ankle foot orthotic</a:t>
            </a:r>
          </a:p>
          <a:p>
            <a:pPr marL="470599" lvl="1" indent="-285750">
              <a:buClr>
                <a:srgbClr val="2E2B21">
                  <a:lumMod val="90000"/>
                  <a:lumOff val="10000"/>
                </a:srgbClr>
              </a:buClr>
              <a:buFont typeface="Wingdings" panose="05000000000000000000" pitchFamily="2" charset="2"/>
              <a:buChar char="Ø"/>
            </a:pPr>
            <a:r>
              <a:rPr lang="en-US" dirty="0"/>
              <a:t>1 used a trans-femoral prosthetic</a:t>
            </a:r>
          </a:p>
          <a:p>
            <a:pPr marL="470599" lvl="1" indent="-285750">
              <a:buClr>
                <a:srgbClr val="2E2B21">
                  <a:lumMod val="90000"/>
                  <a:lumOff val="10000"/>
                </a:srgbClr>
              </a:buClr>
              <a:buFont typeface="Wingdings" panose="05000000000000000000" pitchFamily="2" charset="2"/>
              <a:buChar char="Ø"/>
            </a:pPr>
            <a:r>
              <a:rPr lang="en-US" dirty="0"/>
              <a:t>1 used bilateral trans-tibial prosthetics</a:t>
            </a:r>
          </a:p>
          <a:p>
            <a:pPr marL="470599" lvl="1" indent="-285750">
              <a:buClr>
                <a:srgbClr val="2E2B21">
                  <a:lumMod val="90000"/>
                  <a:lumOff val="10000"/>
                </a:srgbClr>
              </a:buClr>
              <a:buFont typeface="Wingdings" panose="05000000000000000000" pitchFamily="2" charset="2"/>
              <a:buChar char="Ø"/>
            </a:pPr>
            <a:r>
              <a:rPr lang="en-US" dirty="0"/>
              <a:t>1 participant had a shoe lift</a:t>
            </a:r>
          </a:p>
          <a:p>
            <a:pPr marL="470599" lvl="1" indent="-285750">
              <a:buClr>
                <a:srgbClr val="2E2B21">
                  <a:lumMod val="90000"/>
                  <a:lumOff val="10000"/>
                </a:srgbClr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098" name="Picture 2" descr="Diversity 4">
            <a:extLst>
              <a:ext uri="{FF2B5EF4-FFF2-40B4-BE49-F238E27FC236}">
                <a16:creationId xmlns:a16="http://schemas.microsoft.com/office/drawing/2014/main" id="{C70BE297-E15B-4F16-816F-D275C6F7C2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" t="16747" r="879" b="48424"/>
          <a:stretch/>
        </p:blipFill>
        <p:spPr bwMode="auto">
          <a:xfrm>
            <a:off x="5553651" y="378542"/>
            <a:ext cx="5614221" cy="157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030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6B66B-0A86-4570-908D-AD1FB6909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725672" cy="1499616"/>
          </a:xfrm>
        </p:spPr>
        <p:txBody>
          <a:bodyPr/>
          <a:lstStyle/>
          <a:p>
            <a:r>
              <a:rPr lang="en-US" dirty="0"/>
              <a:t>Data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DFAEE-5E97-480C-9014-DF44F4650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2" cy="4023360"/>
          </a:xfrm>
        </p:spPr>
        <p:txBody>
          <a:bodyPr>
            <a:normAutofit/>
          </a:bodyPr>
          <a:lstStyle/>
          <a:p>
            <a:pPr marL="233363" lvl="0" indent="-222250">
              <a:buClr>
                <a:srgbClr val="2E2B21">
                  <a:lumMod val="90000"/>
                  <a:lumOff val="10000"/>
                </a:srgbClr>
              </a:buClr>
              <a:buFont typeface="Wingdings" panose="05000000000000000000" pitchFamily="2" charset="2"/>
              <a:buChar char="§"/>
            </a:pPr>
            <a:r>
              <a:rPr lang="en-US" u="sng" dirty="0"/>
              <a:t>10 Meter Walk Test</a:t>
            </a:r>
            <a:r>
              <a:rPr lang="en-US" dirty="0"/>
              <a:t> – </a:t>
            </a:r>
          </a:p>
          <a:p>
            <a:pPr marL="470599" lvl="1" indent="-285750">
              <a:buClr>
                <a:srgbClr val="2E2B21">
                  <a:lumMod val="90000"/>
                  <a:lumOff val="10000"/>
                </a:srgbClr>
              </a:buClr>
              <a:buFont typeface="Wingdings" panose="05000000000000000000" pitchFamily="2" charset="2"/>
              <a:buChar char="Ø"/>
            </a:pPr>
            <a:r>
              <a:rPr lang="en-US" dirty="0"/>
              <a:t>At the CRC gym – 1 Trial </a:t>
            </a:r>
          </a:p>
          <a:p>
            <a:pPr marL="233363" lvl="0" indent="-222250">
              <a:buClr>
                <a:srgbClr val="2E2B21">
                  <a:lumMod val="90000"/>
                  <a:lumOff val="10000"/>
                </a:srgbClr>
              </a:buClr>
              <a:buFont typeface="Wingdings" panose="05000000000000000000" pitchFamily="2" charset="2"/>
              <a:buChar char="§"/>
            </a:pPr>
            <a:r>
              <a:rPr lang="en-US" u="sng" dirty="0"/>
              <a:t>5 Outdoor Terrains</a:t>
            </a:r>
            <a:r>
              <a:rPr lang="en-US" dirty="0"/>
              <a:t> – </a:t>
            </a:r>
          </a:p>
          <a:p>
            <a:pPr marL="470599" lvl="1" indent="-285750">
              <a:buClr>
                <a:srgbClr val="2E2B21">
                  <a:lumMod val="90000"/>
                  <a:lumOff val="10000"/>
                </a:srgbClr>
              </a:buClr>
              <a:buFont typeface="Wingdings" panose="05000000000000000000" pitchFamily="2" charset="2"/>
              <a:buChar char="Ø"/>
            </a:pPr>
            <a:r>
              <a:rPr lang="en-US" dirty="0"/>
              <a:t>Community Challenge Course – </a:t>
            </a:r>
            <a:br>
              <a:rPr lang="en-US" dirty="0"/>
            </a:br>
            <a:r>
              <a:rPr lang="en-US" dirty="0"/>
              <a:t>	1</a:t>
            </a:r>
            <a:r>
              <a:rPr lang="en-US" baseline="30000" dirty="0"/>
              <a:t>st</a:t>
            </a:r>
            <a:r>
              <a:rPr lang="en-US" dirty="0"/>
              <a:t> loop, gravel downhill, 2</a:t>
            </a:r>
            <a:r>
              <a:rPr lang="en-US" baseline="30000" dirty="0"/>
              <a:t>nd</a:t>
            </a:r>
            <a:r>
              <a:rPr lang="en-US" dirty="0"/>
              <a:t> loop, gravel uphill</a:t>
            </a:r>
          </a:p>
          <a:p>
            <a:pPr marL="233363" indent="-222250">
              <a:buClr>
                <a:srgbClr val="2E2B21">
                  <a:lumMod val="90000"/>
                  <a:lumOff val="10000"/>
                </a:srgbClr>
              </a:buClr>
              <a:buFont typeface="Wingdings" panose="05000000000000000000" pitchFamily="2" charset="2"/>
              <a:buChar char="§"/>
            </a:pPr>
            <a:r>
              <a:rPr lang="en-US" dirty="0"/>
              <a:t>Video recorded of all participants </a:t>
            </a:r>
          </a:p>
          <a:p>
            <a:pPr marL="233363" indent="-222250">
              <a:buClr>
                <a:srgbClr val="2E2B21">
                  <a:lumMod val="90000"/>
                  <a:lumOff val="10000"/>
                </a:srgbClr>
              </a:buClr>
              <a:buFont typeface="Wingdings" panose="05000000000000000000" pitchFamily="2" charset="2"/>
              <a:buChar char="§"/>
            </a:pPr>
            <a:r>
              <a:rPr lang="en-US" dirty="0"/>
              <a:t>Activities Balance Confidence Scale</a:t>
            </a:r>
          </a:p>
          <a:p>
            <a:pPr marL="470599" lvl="1" indent="-285750">
              <a:buClr>
                <a:srgbClr val="2E2B21">
                  <a:lumMod val="90000"/>
                  <a:lumOff val="10000"/>
                </a:srgbClr>
              </a:buClr>
              <a:buFont typeface="Wingdings" panose="05000000000000000000" pitchFamily="2" charset="2"/>
              <a:buChar char="Ø"/>
            </a:pPr>
            <a:r>
              <a:rPr lang="en-US" dirty="0"/>
              <a:t>Collected for 26 participants</a:t>
            </a:r>
          </a:p>
          <a:p>
            <a:pPr marL="11113" lvl="0" indent="0" algn="ctr">
              <a:buClr>
                <a:srgbClr val="2E2B21">
                  <a:lumMod val="90000"/>
                  <a:lumOff val="10000"/>
                </a:srgbClr>
              </a:buClr>
              <a:buNone/>
            </a:pPr>
            <a:r>
              <a:rPr lang="en-US" dirty="0"/>
              <a:t>Participants used the same assistive device, prosthetic, and/or orthotic for all data collection.</a:t>
            </a:r>
          </a:p>
          <a:p>
            <a:pPr marL="470599" lvl="1" indent="-285750">
              <a:buClr>
                <a:srgbClr val="2E2B21">
                  <a:lumMod val="90000"/>
                  <a:lumOff val="10000"/>
                </a:srgbClr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44F005-55F3-411A-AC30-0176D2790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719525"/>
              </p:ext>
            </p:extLst>
          </p:nvPr>
        </p:nvGraphicFramePr>
        <p:xfrm>
          <a:off x="7202798" y="2084832"/>
          <a:ext cx="3300102" cy="2738285"/>
        </p:xfrm>
        <a:graphic>
          <a:graphicData uri="http://schemas.openxmlformats.org/drawingml/2006/table">
            <a:tbl>
              <a:tblPr firstRow="1" firstCol="1" bandRow="1"/>
              <a:tblGrid>
                <a:gridCol w="2246189">
                  <a:extLst>
                    <a:ext uri="{9D8B030D-6E8A-4147-A177-3AD203B41FA5}">
                      <a16:colId xmlns:a16="http://schemas.microsoft.com/office/drawing/2014/main" val="2228317416"/>
                    </a:ext>
                  </a:extLst>
                </a:gridCol>
                <a:gridCol w="1053913">
                  <a:extLst>
                    <a:ext uri="{9D8B030D-6E8A-4147-A177-3AD203B41FA5}">
                      <a16:colId xmlns:a16="http://schemas.microsoft.com/office/drawing/2014/main" val="1778233188"/>
                    </a:ext>
                  </a:extLst>
                </a:gridCol>
              </a:tblGrid>
              <a:tr h="403922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Table 1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70" marR="88270" marT="44135" marB="441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717302"/>
                  </a:ext>
                </a:extLst>
              </a:tr>
              <a:tr h="5936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Terrain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981" marR="10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Distance (meters)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981" marR="10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56"/>
                  </a:ext>
                </a:extLst>
              </a:tr>
              <a:tr h="2901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10MWT (indoors)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981" marR="10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981" marR="10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380964"/>
                  </a:ext>
                </a:extLst>
              </a:tr>
              <a:tr h="2901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Large Pavers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981" marR="10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21.9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981" marR="10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266171"/>
                  </a:ext>
                </a:extLst>
              </a:tr>
              <a:tr h="2901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Sand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981" marR="10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981" marR="10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383034"/>
                  </a:ext>
                </a:extLst>
              </a:tr>
              <a:tr h="2901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Gravel (up/downhill)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981" marR="10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11.9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981" marR="10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061349"/>
                  </a:ext>
                </a:extLst>
              </a:tr>
              <a:tr h="2901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Mulch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981" marR="10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981" marR="10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413404"/>
                  </a:ext>
                </a:extLst>
              </a:tr>
              <a:tr h="2901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Small Pavers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981" marR="10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5.8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981" marR="105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757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1240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6B66B-0A86-4570-908D-AD1FB6909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DFAEE-5E97-480C-9014-DF44F4650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3363" lvl="0" indent="-222250">
              <a:buClr>
                <a:srgbClr val="2E2B21">
                  <a:lumMod val="90000"/>
                  <a:lumOff val="10000"/>
                </a:srgb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2E2B21"/>
                </a:solidFill>
              </a:rPr>
              <a:t>Start and Finish times and Number of steps recorded for each participant.</a:t>
            </a:r>
          </a:p>
          <a:p>
            <a:pPr marL="233363" lvl="0" indent="-222250">
              <a:buClr>
                <a:srgbClr val="2E2B21">
                  <a:lumMod val="90000"/>
                  <a:lumOff val="10000"/>
                </a:srgb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2E2B21"/>
                </a:solidFill>
              </a:rPr>
              <a:t>Calculations using data</a:t>
            </a:r>
          </a:p>
          <a:p>
            <a:pPr marL="470599" lvl="1" indent="-285750">
              <a:buClr>
                <a:srgbClr val="2E2B21">
                  <a:lumMod val="90000"/>
                  <a:lumOff val="10000"/>
                </a:srgb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2E2B21"/>
                </a:solidFill>
              </a:rPr>
              <a:t>Time for each terrain in seconds 		(finish – start) </a:t>
            </a:r>
          </a:p>
          <a:p>
            <a:pPr marL="470599" lvl="1" indent="-285750">
              <a:buClr>
                <a:srgbClr val="2E2B21">
                  <a:lumMod val="90000"/>
                  <a:lumOff val="10000"/>
                </a:srgbClr>
              </a:buClr>
              <a:buFont typeface="Wingdings" panose="05000000000000000000" pitchFamily="2" charset="2"/>
              <a:buChar char="Ø"/>
            </a:pPr>
            <a:r>
              <a:rPr lang="en-US" dirty="0"/>
              <a:t>Average gait speed in m/s		(distance/time)</a:t>
            </a:r>
          </a:p>
          <a:p>
            <a:pPr marL="470599" lvl="1" indent="-285750">
              <a:buClr>
                <a:srgbClr val="2E2B21">
                  <a:lumMod val="90000"/>
                  <a:lumOff val="10000"/>
                </a:srgbClr>
              </a:buClr>
              <a:buFont typeface="Wingdings" panose="05000000000000000000" pitchFamily="2" charset="2"/>
              <a:buChar char="Ø"/>
            </a:pPr>
            <a:r>
              <a:rPr lang="en-US" dirty="0"/>
              <a:t>Cadence in number of steps per minute 	(steps/time)</a:t>
            </a:r>
          </a:p>
          <a:p>
            <a:pPr marL="470599" lvl="1" indent="-285750">
              <a:buClr>
                <a:srgbClr val="2E2B21">
                  <a:lumMod val="90000"/>
                  <a:lumOff val="10000"/>
                </a:srgbClr>
              </a:buClr>
              <a:buFont typeface="Wingdings" panose="05000000000000000000" pitchFamily="2" charset="2"/>
              <a:buChar char="Ø"/>
            </a:pPr>
            <a:r>
              <a:rPr lang="en-US" dirty="0"/>
              <a:t>Step length in meters 			(distance/steps)</a:t>
            </a:r>
          </a:p>
          <a:p>
            <a:pPr marL="470599" lvl="1" indent="-285750">
              <a:buClr>
                <a:srgbClr val="2E2B21">
                  <a:lumMod val="90000"/>
                  <a:lumOff val="10000"/>
                </a:srgbClr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rgbClr val="2E2B21"/>
              </a:solidFill>
            </a:endParaRPr>
          </a:p>
          <a:p>
            <a:pPr marL="233363" lvl="0" indent="-222250">
              <a:buClr>
                <a:srgbClr val="2E2B21">
                  <a:lumMod val="90000"/>
                  <a:lumOff val="10000"/>
                </a:srgbClr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2E2B2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24B134-166A-4946-9C34-36F5F37F94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03" t="39283" r="10001" b="28602"/>
          <a:stretch/>
        </p:blipFill>
        <p:spPr>
          <a:xfrm>
            <a:off x="2277397" y="4721056"/>
            <a:ext cx="7637205" cy="178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65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6B66B-0A86-4570-908D-AD1FB6909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Analysis – Gait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DFAEE-5E97-480C-9014-DF44F4650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33363" lvl="0" indent="-222250">
              <a:buClr>
                <a:srgbClr val="2E2B21">
                  <a:lumMod val="90000"/>
                  <a:lumOff val="10000"/>
                </a:srgbClr>
              </a:buClr>
              <a:buFont typeface="Wingdings" panose="05000000000000000000" pitchFamily="2" charset="2"/>
              <a:buChar char="§"/>
            </a:pPr>
            <a:r>
              <a:rPr lang="en-US" dirty="0"/>
              <a:t>There was a significant main effect across all terrains for </a:t>
            </a:r>
          </a:p>
          <a:p>
            <a:pPr marL="470599" lvl="1" indent="-285750">
              <a:buClr>
                <a:srgbClr val="2E2B21">
                  <a:lumMod val="90000"/>
                  <a:lumOff val="10000"/>
                </a:srgbClr>
              </a:buClr>
              <a:buFont typeface="Wingdings" panose="05000000000000000000" pitchFamily="2" charset="2"/>
              <a:buChar char="Ø"/>
            </a:pPr>
            <a:r>
              <a:rPr lang="en-US" dirty="0"/>
              <a:t>Gait Speed (p &lt; 0.001; η</a:t>
            </a:r>
            <a:r>
              <a:rPr lang="en-US" baseline="-25000" dirty="0"/>
              <a:t>p</a:t>
            </a:r>
            <a:r>
              <a:rPr lang="en-US" baseline="30000" dirty="0"/>
              <a:t>2</a:t>
            </a:r>
            <a:r>
              <a:rPr lang="en-US" dirty="0"/>
              <a:t> = 0.644)</a:t>
            </a:r>
          </a:p>
          <a:p>
            <a:pPr marL="470599" lvl="1" indent="-285750">
              <a:buClr>
                <a:srgbClr val="2E2B21">
                  <a:lumMod val="90000"/>
                  <a:lumOff val="10000"/>
                </a:srgbClr>
              </a:buClr>
              <a:buFont typeface="Wingdings" panose="05000000000000000000" pitchFamily="2" charset="2"/>
              <a:buChar char="Ø"/>
            </a:pPr>
            <a:r>
              <a:rPr lang="en-US" dirty="0"/>
              <a:t>Cadence (p &lt; 0.001; η</a:t>
            </a:r>
            <a:r>
              <a:rPr lang="en-US" baseline="-25000" dirty="0"/>
              <a:t>p</a:t>
            </a:r>
            <a:r>
              <a:rPr lang="en-US" baseline="30000" dirty="0"/>
              <a:t>2</a:t>
            </a:r>
            <a:r>
              <a:rPr lang="en-US" dirty="0"/>
              <a:t> = 0.323)</a:t>
            </a:r>
          </a:p>
          <a:p>
            <a:pPr marL="470599" lvl="1" indent="-285750">
              <a:buClr>
                <a:srgbClr val="2E2B21">
                  <a:lumMod val="90000"/>
                  <a:lumOff val="10000"/>
                </a:srgbClr>
              </a:buClr>
              <a:buFont typeface="Wingdings" panose="05000000000000000000" pitchFamily="2" charset="2"/>
              <a:buChar char="Ø"/>
            </a:pPr>
            <a:r>
              <a:rPr lang="en-US" dirty="0"/>
              <a:t>Step length (p &lt; 0.001; η</a:t>
            </a:r>
            <a:r>
              <a:rPr lang="en-US" baseline="-25000" dirty="0"/>
              <a:t>p</a:t>
            </a:r>
            <a:r>
              <a:rPr lang="en-US" baseline="30000" dirty="0"/>
              <a:t>2</a:t>
            </a:r>
            <a:r>
              <a:rPr lang="en-US" dirty="0"/>
              <a:t> = 0.597)</a:t>
            </a:r>
          </a:p>
          <a:p>
            <a:pPr marL="470599" lvl="1" indent="-285750">
              <a:buClr>
                <a:srgbClr val="2E2B21">
                  <a:lumMod val="90000"/>
                  <a:lumOff val="10000"/>
                </a:srgbClr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233363" lvl="0" indent="-222250">
              <a:buClr>
                <a:srgbClr val="2E2B21">
                  <a:lumMod val="90000"/>
                  <a:lumOff val="10000"/>
                </a:srgb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2E2B21"/>
                </a:solidFill>
              </a:rPr>
              <a:t>Gait speed was significantly slower on </a:t>
            </a:r>
            <a:r>
              <a:rPr lang="en-US" b="1" dirty="0">
                <a:solidFill>
                  <a:srgbClr val="2E2B21"/>
                </a:solidFill>
              </a:rPr>
              <a:t>sand, mulch, and going up and downhill on gravel</a:t>
            </a:r>
            <a:r>
              <a:rPr lang="en-US" dirty="0">
                <a:solidFill>
                  <a:srgbClr val="2E2B21"/>
                </a:solidFill>
              </a:rPr>
              <a:t> (all p &lt; 0.023). </a:t>
            </a:r>
          </a:p>
          <a:p>
            <a:pPr marL="470599" lvl="1" indent="-285750">
              <a:buClr>
                <a:srgbClr val="2E2B21">
                  <a:lumMod val="90000"/>
                  <a:lumOff val="10000"/>
                </a:srgbClr>
              </a:buClr>
              <a:buFont typeface="Wingdings" panose="05000000000000000000" pitchFamily="2" charset="2"/>
              <a:buChar char="Ø"/>
            </a:pPr>
            <a:r>
              <a:rPr lang="en-US" dirty="0"/>
              <a:t>No significant change on large and small pavers</a:t>
            </a:r>
          </a:p>
          <a:p>
            <a:pPr marL="470599" lvl="1" indent="-285750">
              <a:buClr>
                <a:srgbClr val="2E2B21">
                  <a:lumMod val="90000"/>
                  <a:lumOff val="10000"/>
                </a:srgbClr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233363" lvl="0" indent="-222250">
              <a:buClr>
                <a:srgbClr val="2E2B21">
                  <a:lumMod val="90000"/>
                  <a:lumOff val="10000"/>
                </a:srgb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2E2B21"/>
                </a:solidFill>
              </a:rPr>
              <a:t>Cadence and step </a:t>
            </a:r>
            <a:r>
              <a:rPr lang="en-US">
                <a:solidFill>
                  <a:srgbClr val="2E2B21"/>
                </a:solidFill>
              </a:rPr>
              <a:t>length were </a:t>
            </a:r>
            <a:r>
              <a:rPr lang="en-US" dirty="0">
                <a:solidFill>
                  <a:srgbClr val="2E2B21"/>
                </a:solidFill>
              </a:rPr>
              <a:t>significantly reduced </a:t>
            </a:r>
            <a:r>
              <a:rPr lang="en-US" dirty="0"/>
              <a:t>on </a:t>
            </a:r>
            <a:r>
              <a:rPr lang="en-US" b="1" dirty="0"/>
              <a:t>sand and going up and downhill on gravel</a:t>
            </a:r>
            <a:r>
              <a:rPr lang="en-US" dirty="0"/>
              <a:t> (all p &lt; 0.006 and p &lt; 0.017, respectively). </a:t>
            </a:r>
          </a:p>
          <a:p>
            <a:pPr marL="470599" lvl="1" indent="-285750">
              <a:buClr>
                <a:srgbClr val="2E2B21">
                  <a:lumMod val="90000"/>
                  <a:lumOff val="10000"/>
                </a:srgbClr>
              </a:buClr>
              <a:buFont typeface="Wingdings" panose="05000000000000000000" pitchFamily="2" charset="2"/>
              <a:buChar char="Ø"/>
            </a:pPr>
            <a:r>
              <a:rPr lang="en-US" dirty="0"/>
              <a:t>No significant change on mulch, large pavers, or small pavers</a:t>
            </a:r>
          </a:p>
        </p:txBody>
      </p:sp>
    </p:spTree>
    <p:extLst>
      <p:ext uri="{BB962C8B-B14F-4D97-AF65-F5344CB8AC3E}">
        <p14:creationId xmlns:p14="http://schemas.microsoft.com/office/powerpoint/2010/main" val="1093279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652</TotalTime>
  <Words>1149</Words>
  <Application>Microsoft Office PowerPoint</Application>
  <PresentationFormat>Widescreen</PresentationFormat>
  <Paragraphs>149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Calibri</vt:lpstr>
      <vt:lpstr>Cambria Math</vt:lpstr>
      <vt:lpstr>Times New Roman</vt:lpstr>
      <vt:lpstr>Tw Cen MT</vt:lpstr>
      <vt:lpstr>Tw Cen MT Condensed</vt:lpstr>
      <vt:lpstr>Wingdings</vt:lpstr>
      <vt:lpstr>Wingdings 3</vt:lpstr>
      <vt:lpstr>Integral</vt:lpstr>
      <vt:lpstr>The Role of Terrain and Balance Confidence on Gait Speed and Spatiotemporal Measures</vt:lpstr>
      <vt:lpstr>The Significance of Gait Speed &amp; Confidence</vt:lpstr>
      <vt:lpstr>Why look at spatiotemporal measures &amp; Confidence?</vt:lpstr>
      <vt:lpstr>What about outdoor terrains?</vt:lpstr>
      <vt:lpstr>Purpose</vt:lpstr>
      <vt:lpstr>Subjects</vt:lpstr>
      <vt:lpstr>Data Collection</vt:lpstr>
      <vt:lpstr>Data Processing</vt:lpstr>
      <vt:lpstr>Statistical Analysis – Gait Parameters</vt:lpstr>
      <vt:lpstr>PowerPoint Presentation</vt:lpstr>
      <vt:lpstr>PowerPoint Presentation</vt:lpstr>
      <vt:lpstr>PowerPoint Presentation</vt:lpstr>
      <vt:lpstr>Statistical Analysis – Step length/Cadence</vt:lpstr>
      <vt:lpstr>Statistical Analysis – Confidence </vt:lpstr>
      <vt:lpstr>What does this mean for PT?</vt:lpstr>
      <vt:lpstr>Acknowledgements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Terrain and Balance Confidence on Gait Speed and Spatiotemporal Measures</dc:title>
  <dc:creator>Stacy Harris</dc:creator>
  <cp:lastModifiedBy>Stacy Harris</cp:lastModifiedBy>
  <cp:revision>107</cp:revision>
  <cp:lastPrinted>2018-04-19T02:52:33Z</cp:lastPrinted>
  <dcterms:created xsi:type="dcterms:W3CDTF">2018-04-18T18:38:38Z</dcterms:created>
  <dcterms:modified xsi:type="dcterms:W3CDTF">2018-04-22T00:37:05Z</dcterms:modified>
</cp:coreProperties>
</file>