
<file path=[Content_Types].xml><?xml version="1.0" encoding="utf-8"?>
<Types xmlns="http://schemas.openxmlformats.org/package/2006/content-types">
  <Default Extension="bin" ContentType="image/jpeg"/>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8" r:id="rId2"/>
    <p:sldId id="273" r:id="rId3"/>
    <p:sldId id="259" r:id="rId4"/>
    <p:sldId id="260" r:id="rId5"/>
    <p:sldId id="269" r:id="rId6"/>
    <p:sldId id="267" r:id="rId7"/>
    <p:sldId id="271" r:id="rId8"/>
    <p:sldId id="285" r:id="rId9"/>
    <p:sldId id="272" r:id="rId10"/>
    <p:sldId id="274" r:id="rId11"/>
    <p:sldId id="275" r:id="rId12"/>
    <p:sldId id="276" r:id="rId13"/>
    <p:sldId id="277" r:id="rId14"/>
    <p:sldId id="278" r:id="rId15"/>
    <p:sldId id="280" r:id="rId16"/>
    <p:sldId id="279" r:id="rId17"/>
    <p:sldId id="291" r:id="rId18"/>
    <p:sldId id="293" r:id="rId19"/>
    <p:sldId id="298" r:id="rId20"/>
    <p:sldId id="292" r:id="rId21"/>
    <p:sldId id="294" r:id="rId22"/>
    <p:sldId id="296" r:id="rId23"/>
    <p:sldId id="295" r:id="rId24"/>
    <p:sldId id="282" r:id="rId25"/>
    <p:sldId id="283" r:id="rId26"/>
    <p:sldId id="284" r:id="rId27"/>
    <p:sldId id="299" r:id="rId28"/>
    <p:sldId id="266"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chini, Amy S Ms WAMC-Ft Bragg" initials="CASMWB" lastIdx="15" clrIdx="0">
    <p:extLst>
      <p:ext uri="{19B8F6BF-5375-455C-9EA6-DF929625EA0E}">
        <p15:presenceInfo xmlns:p15="http://schemas.microsoft.com/office/powerpoint/2012/main" userId="Cecchini, Amy S Ms WAMC-Ft Bra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AFF"/>
    <a:srgbClr val="DDF6FF"/>
    <a:srgbClr val="FAF3E2"/>
    <a:srgbClr val="57D3FF"/>
    <a:srgbClr val="E5F8FF"/>
    <a:srgbClr val="0DC0FF"/>
    <a:srgbClr val="FBF6E9"/>
    <a:srgbClr val="5BF7FB"/>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1251" autoAdjust="0"/>
  </p:normalViewPr>
  <p:slideViewPr>
    <p:cSldViewPr snapToGrid="0">
      <p:cViewPr>
        <p:scale>
          <a:sx n="48" d="100"/>
          <a:sy n="48" d="100"/>
        </p:scale>
        <p:origin x="1008" y="5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213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Chimp_Brain_in_a_jar.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mmons.wikimedia.org/wiki/File:Section_through_olfactory_bulb_16_days_old_rat_brain.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ommons.wikimedia.org/wiki/File:Section_through_olfactory_bulb_16_days_old_rat_brain.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mmons.wikimedia.org/wiki/File:Section_through_olfactory_bulb_16_days_old_rat_brain.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ons.wikimedia.org/wiki/File:Section_through_olfactory_bulb_16_days_old_rat_brain.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Section_through_olfactory_bulb_16_days_old_rat_brain.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Gaetan Lee </a:t>
            </a:r>
            <a:r>
              <a:rPr lang="en-US" dirty="0">
                <a:hlinkClick r:id="rId3"/>
              </a:rPr>
              <a:t>http://commons.wikimedia.org/wiki/File:Chimp_Brain_in_a_jar.jpg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51268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Goal</a:t>
            </a:r>
            <a:r>
              <a:rPr lang="en-US" dirty="0"/>
              <a:t>: introduce and promote limited effort</a:t>
            </a:r>
          </a:p>
          <a:p>
            <a:r>
              <a:rPr lang="en-US" u="sng" dirty="0"/>
              <a:t>Wear</a:t>
            </a:r>
            <a:r>
              <a:rPr lang="en-US" dirty="0"/>
              <a:t>: uniform and boots</a:t>
            </a:r>
          </a:p>
          <a:p>
            <a:r>
              <a:rPr lang="en-US" u="sng" dirty="0"/>
              <a:t>Physical</a:t>
            </a:r>
            <a:r>
              <a:rPr lang="en-US" dirty="0"/>
              <a:t>: +continue healthy sleep habits +</a:t>
            </a:r>
            <a:r>
              <a:rPr lang="en-US" dirty="0" err="1"/>
              <a:t>HR</a:t>
            </a:r>
            <a:r>
              <a:rPr lang="en-US" baseline="-25000" dirty="0" err="1"/>
              <a:t>rest</a:t>
            </a:r>
            <a:r>
              <a:rPr lang="en-US" dirty="0"/>
              <a:t> +</a:t>
            </a:r>
            <a:r>
              <a:rPr lang="en-US" dirty="0" err="1"/>
              <a:t>BP</a:t>
            </a:r>
            <a:r>
              <a:rPr lang="en-US" baseline="-25000" dirty="0" err="1"/>
              <a:t>rest</a:t>
            </a:r>
            <a:r>
              <a:rPr lang="en-US" dirty="0"/>
              <a:t> + NSI</a:t>
            </a:r>
          </a:p>
          <a:p>
            <a:r>
              <a:rPr lang="en-US" u="sng" dirty="0"/>
              <a:t>Balance/Vestibular</a:t>
            </a:r>
            <a:r>
              <a:rPr lang="en-US" dirty="0"/>
              <a:t>: body forward/backward bending (i.e. bend forward to make bed, bend forward to tie shoes with feet on floor); increase shifts in visual focus (i.e. far to near, right to left), toss and catch a small foam ball</a:t>
            </a:r>
          </a:p>
          <a:p>
            <a:r>
              <a:rPr lang="en-US" u="sng" dirty="0"/>
              <a:t>Avoid</a:t>
            </a:r>
            <a:r>
              <a:rPr lang="en-US" dirty="0"/>
              <a:t>: crowded areas where jostling may occur (and aggravate vestibular symptoms)</a:t>
            </a:r>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89434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Goal</a:t>
            </a:r>
            <a:r>
              <a:rPr lang="en-US" dirty="0"/>
              <a:t>: increase light activities that require combined use of physical cognitive and or balance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Wear</a:t>
            </a:r>
            <a:r>
              <a:rPr lang="en-US" dirty="0"/>
              <a:t>: helmet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Physical</a:t>
            </a:r>
            <a:r>
              <a:rPr lang="en-US" dirty="0"/>
              <a:t>: +continue healthy sleep habits +</a:t>
            </a:r>
            <a:r>
              <a:rPr lang="en-US" dirty="0" err="1"/>
              <a:t>HR</a:t>
            </a:r>
            <a:r>
              <a:rPr lang="en-US" baseline="-25000" dirty="0" err="1"/>
              <a:t>rest</a:t>
            </a:r>
            <a:r>
              <a:rPr lang="en-US" dirty="0"/>
              <a:t> +</a:t>
            </a:r>
            <a:r>
              <a:rPr lang="en-US" dirty="0" err="1"/>
              <a:t>BP</a:t>
            </a:r>
            <a:r>
              <a:rPr lang="en-US" baseline="-25000" dirty="0" err="1"/>
              <a:t>rest</a:t>
            </a:r>
            <a:r>
              <a:rPr lang="en-US" dirty="0"/>
              <a:t> + NSI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Cognitive</a:t>
            </a:r>
            <a:r>
              <a:rPr lang="en-US" dirty="0"/>
              <a:t>: scanning/distractions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Balance/vestibular</a:t>
            </a:r>
            <a:r>
              <a:rPr lang="en-US" dirty="0"/>
              <a:t>: ride in car as passenger and switch focus form far to near</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246837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Goal</a:t>
            </a:r>
            <a:r>
              <a:rPr lang="en-US" dirty="0"/>
              <a:t>: increase intensity and complexity of activities</a:t>
            </a:r>
          </a:p>
          <a:p>
            <a:r>
              <a:rPr lang="en-US" u="sng" dirty="0"/>
              <a:t>Wear</a:t>
            </a:r>
            <a:r>
              <a:rPr lang="en-US" dirty="0"/>
              <a:t>: PPE (helmet, body armor, </a:t>
            </a:r>
            <a:r>
              <a:rPr lang="en-US" dirty="0" err="1"/>
              <a:t>eyepro</a:t>
            </a:r>
            <a:r>
              <a:rPr lang="en-US" dirty="0"/>
              <a:t>, </a:t>
            </a:r>
            <a:r>
              <a:rPr lang="en-US" dirty="0" err="1"/>
              <a:t>etc</a:t>
            </a:r>
            <a:r>
              <a:rPr lang="en-US" dirty="0"/>
              <a:t>)</a:t>
            </a:r>
          </a:p>
          <a:p>
            <a:r>
              <a:rPr lang="en-US" dirty="0"/>
              <a:t>90min:6h or 60min:4hr or 30:2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Physical</a:t>
            </a:r>
            <a:r>
              <a:rPr lang="en-US" dirty="0"/>
              <a:t>: job/resistance as tolerated; +continue healthy sleep habits +</a:t>
            </a:r>
            <a:r>
              <a:rPr lang="en-US" dirty="0" err="1"/>
              <a:t>HR</a:t>
            </a:r>
            <a:r>
              <a:rPr lang="en-US" baseline="-25000" dirty="0" err="1"/>
              <a:t>rest</a:t>
            </a:r>
            <a:r>
              <a:rPr lang="en-US" dirty="0"/>
              <a:t> +</a:t>
            </a:r>
            <a:r>
              <a:rPr lang="en-US" dirty="0" err="1"/>
              <a:t>BP</a:t>
            </a:r>
            <a:r>
              <a:rPr lang="en-US" baseline="-25000" dirty="0" err="1"/>
              <a:t>rest</a:t>
            </a:r>
            <a:r>
              <a:rPr lang="en-US" dirty="0"/>
              <a:t> + NSI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Cognitive</a:t>
            </a:r>
            <a:r>
              <a:rPr lang="en-US" dirty="0"/>
              <a:t>: </a:t>
            </a:r>
            <a:r>
              <a:rPr lang="en-US" dirty="0" err="1"/>
              <a:t>landnav</a:t>
            </a:r>
            <a:r>
              <a:rPr lang="en-US" dirty="0"/>
              <a:t> = map reading and orienteering/walking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play video/strategy games now</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59894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Goal</a:t>
            </a:r>
            <a:r>
              <a:rPr lang="en-US" dirty="0"/>
              <a:t>: introduce activity of duration and activity that parallels the SM typical role, function, and tempo</a:t>
            </a:r>
          </a:p>
          <a:p>
            <a:r>
              <a:rPr lang="en-US" u="sng" dirty="0"/>
              <a:t>Cognitive</a:t>
            </a:r>
            <a:r>
              <a:rPr lang="en-US" dirty="0"/>
              <a:t>: teach/train = verbal instruct someone how to perform a procedure and monitor and correct their performance</a:t>
            </a:r>
          </a:p>
          <a:p>
            <a:r>
              <a:rPr lang="en-US" u="sng" dirty="0"/>
              <a:t>Balance/vestibular</a:t>
            </a:r>
            <a:r>
              <a:rPr lang="en-US" dirty="0"/>
              <a:t>: agility (combat rolls)</a:t>
            </a:r>
          </a:p>
          <a:p>
            <a:endParaRPr lang="en-US" dirty="0"/>
          </a:p>
          <a:p>
            <a:r>
              <a:rPr lang="en-US" dirty="0"/>
              <a:t>How might it be (or not be) feasible for SMs to abstain from driving until Stage 5?</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29360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Goal</a:t>
            </a:r>
            <a:r>
              <a:rPr lang="en-US" dirty="0"/>
              <a:t>: return to pre-injury activities</a:t>
            </a:r>
          </a:p>
          <a:p>
            <a:r>
              <a:rPr lang="en-US" dirty="0"/>
              <a:t>Pending </a:t>
            </a:r>
            <a:r>
              <a:rPr lang="en-US" dirty="0" err="1"/>
              <a:t>HR</a:t>
            </a:r>
            <a:r>
              <a:rPr lang="en-US" baseline="-25000" dirty="0" err="1"/>
              <a:t>rest</a:t>
            </a:r>
            <a:r>
              <a:rPr lang="en-US" dirty="0"/>
              <a:t> +</a:t>
            </a:r>
            <a:r>
              <a:rPr lang="en-US" dirty="0" err="1"/>
              <a:t>BP</a:t>
            </a:r>
            <a:r>
              <a:rPr lang="en-US" baseline="-25000" dirty="0" err="1"/>
              <a:t>rest</a:t>
            </a:r>
            <a:r>
              <a:rPr lang="en-US" dirty="0"/>
              <a:t> + NSI post stage 5</a:t>
            </a:r>
          </a:p>
          <a:p>
            <a:r>
              <a:rPr lang="en-US" dirty="0"/>
              <a:t>Send back to PCM for follow up and official clearance  </a:t>
            </a:r>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3647938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Red Flags</a:t>
            </a:r>
            <a:r>
              <a:rPr lang="en-US" sz="1200" kern="1200" dirty="0">
                <a:solidFill>
                  <a:schemeClr val="tx1"/>
                </a:solidFill>
                <a:effectLst/>
                <a:latin typeface="+mn-lt"/>
                <a:ea typeface="+mn-ea"/>
                <a:cs typeface="+mn-cs"/>
              </a:rPr>
              <a:t>: typically occur within first several hours-days post-</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URGENT indication for imaging and/or higher level of medical care, refer to ER with follow up with PCM</a:t>
            </a:r>
          </a:p>
          <a:p>
            <a:r>
              <a:rPr lang="en-US" sz="1200" kern="1200" dirty="0">
                <a:solidFill>
                  <a:schemeClr val="tx1"/>
                </a:solidFill>
                <a:effectLst/>
                <a:latin typeface="+mn-lt"/>
                <a:ea typeface="+mn-ea"/>
                <a:cs typeface="+mn-cs"/>
              </a:rPr>
              <a:t>Unusual behavior is unusual for the patient/SM (i.e. confused, irritable)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Other (less urgent) Referrals</a:t>
            </a:r>
            <a:r>
              <a:rPr lang="en-US" sz="1200" kern="1200" dirty="0">
                <a:solidFill>
                  <a:schemeClr val="tx1"/>
                </a:solidFill>
                <a:effectLst/>
                <a:latin typeface="+mn-lt"/>
                <a:ea typeface="+mn-ea"/>
                <a:cs typeface="+mn-cs"/>
              </a:rPr>
              <a:t>: In addition to red flags requiring immediate referral back to the PCM or higher level of care, indicators for less urgent referrals are required if: the SM does not progress for 7 days, symptoms worsen, or the SM is still symptomatic following exertional testing at stage 5.  While referrals are per PCM judgement, they may include specialists to assess neurological, cardiological, audiological, or ophthalmological causes of continued impairment (i.e. autonomic, vestibular,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Thus, it would not be appropriate for the SM to return to the PCM to simply repeat the PRA with the PCM but rather to investigate limitations beyond pure exertional. </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88943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57D3FF"/>
              </a:buClr>
            </a:pPr>
            <a:r>
              <a:rPr lang="en-US" dirty="0"/>
              <a:t>Goal: </a:t>
            </a:r>
            <a:r>
              <a:rPr lang="en-US" sz="1200" kern="1200" dirty="0">
                <a:solidFill>
                  <a:schemeClr val="tx1"/>
                </a:solidFill>
                <a:latin typeface="+mn-lt"/>
                <a:ea typeface="+mn-ea"/>
                <a:cs typeface="+mn-cs"/>
              </a:rPr>
              <a:t>Appropriately apply PRA guidelines to progress a variety of patients through the rehab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t>Oldak</a:t>
            </a:r>
            <a:r>
              <a:rPr lang="en-US" dirty="0"/>
              <a:t> Quill </a:t>
            </a:r>
            <a:r>
              <a:rPr lang="en-US" dirty="0">
                <a:hlinkClick r:id="rId3"/>
              </a:rPr>
              <a:t>http://commons.wikimedia.org/wiki/File:Section_through_olfactory_bulb_16_days_old_rat_brain.jpg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707125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concussion, yesterday completed stage1, today measures are: </a:t>
            </a:r>
            <a:r>
              <a:rPr lang="en-US" dirty="0" err="1"/>
              <a:t>HRrest</a:t>
            </a:r>
            <a:r>
              <a:rPr lang="en-US" dirty="0"/>
              <a:t> 90bpm, </a:t>
            </a:r>
            <a:r>
              <a:rPr lang="en-US" dirty="0" err="1"/>
              <a:t>BPrest</a:t>
            </a:r>
            <a:r>
              <a:rPr lang="en-US" dirty="0"/>
              <a:t> 120/85, all NSI </a:t>
            </a:r>
            <a:r>
              <a:rPr lang="en-US" u="sng" dirty="0"/>
              <a:t>&lt;</a:t>
            </a:r>
            <a:r>
              <a:rPr lang="en-US" dirty="0"/>
              <a:t>1 and no new symptoms</a:t>
            </a:r>
          </a:p>
          <a:p>
            <a:r>
              <a:rPr lang="en-US" dirty="0"/>
              <a:t>Progress to stage2</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158574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2nd concussion, 24 </a:t>
            </a:r>
            <a:r>
              <a:rPr lang="en-US" dirty="0" err="1"/>
              <a:t>hr</a:t>
            </a:r>
            <a:r>
              <a:rPr lang="en-US" dirty="0"/>
              <a:t> mandatory rest then enter PRA protocol with 24 </a:t>
            </a:r>
            <a:r>
              <a:rPr lang="en-US" dirty="0" err="1"/>
              <a:t>hr</a:t>
            </a:r>
            <a:r>
              <a:rPr lang="en-US" dirty="0"/>
              <a:t> rest at stage 1 (48 </a:t>
            </a:r>
            <a:r>
              <a:rPr lang="en-US" dirty="0" err="1"/>
              <a:t>hr</a:t>
            </a:r>
            <a:r>
              <a:rPr lang="en-US" dirty="0"/>
              <a:t> total rest) completed 24hr in stage 1 and 24hr in stage2 yesterday, today measures are: </a:t>
            </a:r>
            <a:r>
              <a:rPr lang="en-US" dirty="0" err="1"/>
              <a:t>HRrest</a:t>
            </a:r>
            <a:r>
              <a:rPr lang="en-US" dirty="0"/>
              <a:t> 100bpm, </a:t>
            </a:r>
            <a:r>
              <a:rPr lang="en-US" dirty="0" err="1"/>
              <a:t>BPrest</a:t>
            </a:r>
            <a:r>
              <a:rPr lang="en-US" dirty="0"/>
              <a:t> 140/90, all NSI </a:t>
            </a:r>
            <a:r>
              <a:rPr lang="en-US" u="sng" dirty="0"/>
              <a:t>&lt;</a:t>
            </a:r>
            <a:r>
              <a:rPr lang="en-US" dirty="0"/>
              <a:t>1 and no new symptoms</a:t>
            </a:r>
          </a:p>
          <a:p>
            <a:r>
              <a:rPr lang="en-US" dirty="0"/>
              <a:t>Stay in stage 2 (for 5 days total) because it is 2nd concussion; min 7 days prior to potentially progressing to stage 3</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44753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3rd concussion … “comprehensive concussion evaluation” neurology, </a:t>
            </a:r>
            <a:r>
              <a:rPr lang="en-US" dirty="0" err="1"/>
              <a:t>neuropsych</a:t>
            </a:r>
            <a:r>
              <a:rPr lang="en-US" dirty="0"/>
              <a:t>, neuro-optometry, PT/vestibular, and possibly neuroimaging DODI 6490.11</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22778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Identify the founding principles of PRA</a:t>
            </a:r>
          </a:p>
          <a:p>
            <a:pPr lvl="0"/>
            <a:r>
              <a:rPr lang="en-US" sz="1200" kern="1200" dirty="0">
                <a:solidFill>
                  <a:schemeClr val="tx1"/>
                </a:solidFill>
                <a:effectLst/>
                <a:latin typeface="+mn-lt"/>
                <a:ea typeface="+mn-ea"/>
                <a:cs typeface="+mn-cs"/>
              </a:rPr>
              <a:t>Identify patients who are appropriate for the PRA protocol</a:t>
            </a:r>
          </a:p>
          <a:p>
            <a:pPr lvl="0"/>
            <a:r>
              <a:rPr lang="en-US" sz="1200" kern="1200" dirty="0">
                <a:solidFill>
                  <a:schemeClr val="tx1"/>
                </a:solidFill>
                <a:effectLst/>
                <a:latin typeface="+mn-lt"/>
                <a:ea typeface="+mn-ea"/>
                <a:cs typeface="+mn-cs"/>
              </a:rPr>
              <a:t>Appropriately apply PRA guidelines to progress patients through the rehabilitative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measures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progression parameters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when to refer back to PCM</a:t>
            </a:r>
          </a:p>
          <a:p>
            <a:pPr lvl="0"/>
            <a:r>
              <a:rPr lang="en-US" sz="1200" kern="1200" dirty="0">
                <a:solidFill>
                  <a:schemeClr val="tx1"/>
                </a:solidFill>
                <a:effectLst/>
                <a:latin typeface="+mn-lt"/>
                <a:ea typeface="+mn-ea"/>
                <a:cs typeface="+mn-cs"/>
              </a:rPr>
              <a:t>Identify available resources to further guide employment of PRA in clinical practice</a:t>
            </a:r>
          </a:p>
          <a:p>
            <a:pPr lvl="0"/>
            <a:r>
              <a:rPr lang="en-US" sz="1200" kern="1200" dirty="0">
                <a:solidFill>
                  <a:schemeClr val="tx1"/>
                </a:solidFill>
                <a:effectLst/>
                <a:latin typeface="+mn-lt"/>
                <a:ea typeface="+mn-ea"/>
                <a:cs typeface="+mn-cs"/>
              </a:rPr>
              <a:t>Share honest feedback on actual practice previous to presentation, as well as anticipated changes to clinical practice following presentation</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24118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Completed stage3 yesterday, todays measures are: </a:t>
            </a:r>
            <a:r>
              <a:rPr lang="en-US" dirty="0" err="1"/>
              <a:t>HRrest</a:t>
            </a:r>
            <a:r>
              <a:rPr lang="en-US" dirty="0"/>
              <a:t> 97bpm, </a:t>
            </a:r>
            <a:r>
              <a:rPr lang="en-US" dirty="0" err="1"/>
              <a:t>BPrest</a:t>
            </a:r>
            <a:r>
              <a:rPr lang="en-US" dirty="0"/>
              <a:t> 135/88, all NSI </a:t>
            </a:r>
            <a:r>
              <a:rPr lang="en-US" u="sng" dirty="0"/>
              <a:t>&lt;</a:t>
            </a:r>
            <a:r>
              <a:rPr lang="en-US" dirty="0"/>
              <a:t>1 one with no new symptoms, during activity one symptoms increases in severity &gt;1</a:t>
            </a:r>
          </a:p>
          <a:p>
            <a:r>
              <a:rPr lang="en-US" dirty="0"/>
              <a:t>Cease activity, rest remainder of day and resume PRA at stage3 following day (the last stage they started and tolerated without issue)</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527475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stage4 yesterday, todays measures are: </a:t>
            </a:r>
            <a:r>
              <a:rPr lang="en-US" dirty="0" err="1"/>
              <a:t>HRrest</a:t>
            </a:r>
            <a:r>
              <a:rPr lang="en-US" dirty="0"/>
              <a:t> 96bpm, </a:t>
            </a:r>
            <a:r>
              <a:rPr lang="en-US" dirty="0" err="1"/>
              <a:t>BPrest</a:t>
            </a:r>
            <a:r>
              <a:rPr lang="en-US" dirty="0"/>
              <a:t> 145/89, all NSI </a:t>
            </a:r>
            <a:r>
              <a:rPr lang="en-US" u="sng" dirty="0"/>
              <a:t>&lt;</a:t>
            </a:r>
            <a:r>
              <a:rPr lang="en-US" dirty="0"/>
              <a:t>1 and no new symptoms</a:t>
            </a:r>
          </a:p>
          <a:p>
            <a:r>
              <a:rPr lang="en-US" dirty="0"/>
              <a:t>Also, today is the 7th day that the SM has been unable to progress to stage 5</a:t>
            </a:r>
          </a:p>
          <a:p>
            <a:r>
              <a:rPr lang="en-US" dirty="0"/>
              <a:t>Important to keep track of what the issue is so as to communicate with PCM and refer to cardiology vs neurology depending on issue. In this case it’s BP which may warrant cardiology referral. Symptomology such as dizziness may warrant VOR/gaze stability assessment, concentration issue may warrant sleep study, behavioral issue may warrant </a:t>
            </a:r>
            <a:r>
              <a:rPr lang="en-US" dirty="0" err="1"/>
              <a:t>neuropsych</a:t>
            </a:r>
            <a:r>
              <a:rPr lang="en-US" dirty="0"/>
              <a:t> consult</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82970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stage4 yesterday, todays measures are: </a:t>
            </a:r>
            <a:r>
              <a:rPr lang="en-US" dirty="0" err="1"/>
              <a:t>HRrest</a:t>
            </a:r>
            <a:r>
              <a:rPr lang="en-US" dirty="0"/>
              <a:t> 80bpm, </a:t>
            </a:r>
            <a:r>
              <a:rPr lang="en-US" dirty="0" err="1"/>
              <a:t>BPrest</a:t>
            </a:r>
            <a:r>
              <a:rPr lang="en-US" dirty="0"/>
              <a:t> 120/82, all NSI </a:t>
            </a:r>
            <a:r>
              <a:rPr lang="en-US" u="sng" dirty="0"/>
              <a:t>&lt;</a:t>
            </a:r>
            <a:r>
              <a:rPr lang="en-US" dirty="0"/>
              <a:t>1 and no new symptoms</a:t>
            </a:r>
          </a:p>
          <a:p>
            <a:r>
              <a:rPr lang="en-US" dirty="0"/>
              <a:t>But you notice that SM’s speech is slurred</a:t>
            </a:r>
          </a:p>
          <a:p>
            <a:r>
              <a:rPr lang="en-US" dirty="0"/>
              <a:t>Do not proceed, refer immediately to PCM and potentially to ER for CT MRI if neuro screen indicates (as opposed to alcohol or drug induced)</a:t>
            </a:r>
          </a:p>
          <a:p>
            <a:r>
              <a:rPr lang="en-US" dirty="0"/>
              <a:t>Red flag for neuroimaging (neuroimaging CR)</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272750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stage5 yesterday, todays measures are: </a:t>
            </a:r>
            <a:r>
              <a:rPr lang="en-US" dirty="0" err="1"/>
              <a:t>HRrest</a:t>
            </a:r>
            <a:r>
              <a:rPr lang="en-US" dirty="0"/>
              <a:t> 79bpm, </a:t>
            </a:r>
            <a:r>
              <a:rPr lang="en-US" dirty="0" err="1"/>
              <a:t>BPrest</a:t>
            </a:r>
            <a:r>
              <a:rPr lang="en-US" dirty="0"/>
              <a:t> 131/86, all NSI </a:t>
            </a:r>
            <a:r>
              <a:rPr lang="en-US" u="sng" dirty="0"/>
              <a:t>&lt;</a:t>
            </a:r>
            <a:r>
              <a:rPr lang="en-US" dirty="0"/>
              <a:t>1 and no new symptoms </a:t>
            </a:r>
          </a:p>
          <a:p>
            <a:r>
              <a:rPr lang="en-US" dirty="0"/>
              <a:t>Progress to stage6!</a:t>
            </a:r>
          </a:p>
          <a:p>
            <a:endParaRPr lang="en-US" dirty="0"/>
          </a:p>
          <a:p>
            <a:r>
              <a:rPr lang="en-US" dirty="0"/>
              <a:t>For all stages and </a:t>
            </a:r>
            <a:r>
              <a:rPr lang="en-US" dirty="0" err="1"/>
              <a:t>pt</a:t>
            </a:r>
            <a:r>
              <a:rPr lang="en-US" dirty="0"/>
              <a:t> interactions it's so important to document the pts response to activity, reasons for holding at stages, and the medical decision making behind clearance for RTD.  DODI 6490.11 is a key resource for all providers.</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1763704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57D3FF"/>
              </a:buClr>
            </a:pPr>
            <a:r>
              <a:rPr lang="en-US" dirty="0"/>
              <a:t>Goal: </a:t>
            </a:r>
            <a:r>
              <a:rPr lang="en-US" sz="1200" kern="1200" dirty="0">
                <a:solidFill>
                  <a:schemeClr val="tx1"/>
                </a:solidFill>
                <a:latin typeface="+mn-lt"/>
                <a:ea typeface="+mn-ea"/>
                <a:cs typeface="+mn-cs"/>
              </a:rPr>
              <a:t>Identify clinical and patient education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t>Oldak</a:t>
            </a:r>
            <a:r>
              <a:rPr lang="en-US" dirty="0"/>
              <a:t> Quill </a:t>
            </a:r>
            <a:r>
              <a:rPr lang="en-US" dirty="0">
                <a:hlinkClick r:id="rId3"/>
              </a:rPr>
              <a:t>http://commons.wikimedia.org/wiki/File:Section_through_olfactory_bulb_16_days_old_rat_brain.jpg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1179373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16825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a:t>
            </a:r>
            <a:r>
              <a:rPr lang="en-US" sz="1200" kern="1200" dirty="0">
                <a:solidFill>
                  <a:schemeClr val="tx1"/>
                </a:solidFill>
                <a:latin typeface="+mn-lt"/>
                <a:ea typeface="+mn-ea"/>
                <a:cs typeface="+mn-cs"/>
              </a:rPr>
              <a:t>Share honest feedback on actual practice and anticipated practice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t>Oldak</a:t>
            </a:r>
            <a:r>
              <a:rPr lang="en-US" dirty="0"/>
              <a:t> Quill </a:t>
            </a:r>
            <a:r>
              <a:rPr lang="en-US" dirty="0">
                <a:hlinkClick r:id="rId3"/>
              </a:rPr>
              <a:t>http://commons.wikimedia.org/wiki/File:Section_through_olfactory_bulb_16_days_old_rat_brain.jpg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3484705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239768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2065214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101805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53446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a:t>
            </a:r>
            <a:r>
              <a:rPr lang="en-US" sz="1200" kern="1200" dirty="0">
                <a:solidFill>
                  <a:schemeClr val="tx1"/>
                </a:solidFill>
                <a:effectLst/>
                <a:latin typeface="+mn-lt"/>
                <a:ea typeface="+mn-ea"/>
                <a:cs typeface="+mn-cs"/>
              </a:rPr>
              <a:t>Identify the founding principles of PRA as an intervention</a:t>
            </a:r>
          </a:p>
          <a:p>
            <a:endParaRPr lang="en-US" dirty="0"/>
          </a:p>
          <a:p>
            <a:r>
              <a:rPr lang="en-US" dirty="0"/>
              <a:t>Photo by </a:t>
            </a:r>
            <a:r>
              <a:rPr lang="en-US" dirty="0" err="1"/>
              <a:t>Oldak</a:t>
            </a:r>
            <a:r>
              <a:rPr lang="en-US" dirty="0"/>
              <a:t> Quill </a:t>
            </a:r>
            <a:r>
              <a:rPr lang="en-US" dirty="0">
                <a:hlinkClick r:id="rId3"/>
              </a:rPr>
              <a:t>http://commons.wikimedia.org/wiki/File:Section_through_olfactory_bulb_16_days_old_rat_brain.jpg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7965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mTBI</a:t>
            </a:r>
            <a:r>
              <a:rPr lang="en-US" dirty="0"/>
              <a:t>=concussion: LOC 0-30min, alteration in consciousness up to 24hr, PTA 0-1d, normal CT (Assistant Secretary of Defense for Health Affairs. Health Affairs Memorandum. Traumatic Brain Injury: Definition and Reporting 2007)</a:t>
            </a:r>
          </a:p>
          <a:p>
            <a:endParaRPr lang="en-US" dirty="0"/>
          </a:p>
          <a:p>
            <a:r>
              <a:rPr lang="en-US" u="sng" dirty="0"/>
              <a:t>Incidence</a:t>
            </a:r>
            <a:r>
              <a:rPr lang="en-US" dirty="0"/>
              <a:t>:  (http://dvbic.dcoe.mil/dod-worldwide-numbers-tbi)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Consequence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“mild” diagnosis can have severe impairments, especially if not properly managed and/or additional concussive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personal and professional (readiness for deployment, command, </a:t>
            </a:r>
            <a:r>
              <a:rPr lang="en-US" dirty="0" err="1"/>
              <a:t>etc</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 and collective (military family, unit readiness, mission accomplishment, DoD and VA fiscal costs)</a:t>
            </a:r>
          </a:p>
          <a:p>
            <a:endParaRPr lang="en-US" dirty="0"/>
          </a:p>
          <a:p>
            <a:r>
              <a:rPr lang="en-US" u="sng" dirty="0"/>
              <a:t>Resilience/Recovery</a:t>
            </a:r>
            <a:r>
              <a:rPr lang="en-US" dirty="0"/>
              <a:t>: </a:t>
            </a:r>
          </a:p>
          <a:p>
            <a:pPr marL="171450" indent="-171450">
              <a:buFont typeface="Arial" panose="020B0604020202020204" pitchFamily="34" charset="0"/>
              <a:buChar char="•"/>
            </a:pPr>
            <a:r>
              <a:rPr lang="en-US" dirty="0"/>
              <a:t>early intervention, symptom management, and return-to-duty are critical to offset costs and suffering, but how can we support the healing the brain? rest vs activity?</a:t>
            </a:r>
          </a:p>
          <a:p>
            <a:endParaRPr lang="en-US" dirty="0"/>
          </a:p>
          <a:p>
            <a:r>
              <a:rPr lang="en-US" u="sng" dirty="0"/>
              <a:t>Guidance</a:t>
            </a:r>
            <a:r>
              <a:rPr lang="en-US" dirty="0"/>
              <a:t>: gaps in previous guidance; rest vs activity; PRA fills the gaps (more specific to SMs and include cognitive/visual/</a:t>
            </a:r>
            <a:r>
              <a:rPr lang="en-US" dirty="0" err="1"/>
              <a:t>vestibulo</a:t>
            </a:r>
            <a:r>
              <a:rPr lang="en-US" dirty="0"/>
              <a:t>-ocular) acute concussion only, 1st and 2nd concussion in 12mo</a:t>
            </a:r>
          </a:p>
          <a:p>
            <a:endParaRPr lang="en-US" dirty="0"/>
          </a:p>
          <a:p>
            <a:r>
              <a:rPr lang="en-US" dirty="0"/>
              <a:t>Why PRA = to provide standardized care based on current evidence; protocol only applicable to acute concussion within 24hours; more chronic concussion may require graded exercise test to establish sub-symptomatic threshold at which to progress exercise/exertion from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from </a:t>
            </a:r>
            <a:r>
              <a:rPr lang="en-US" sz="1200" kern="1200" dirty="0">
                <a:solidFill>
                  <a:schemeClr val="tx1"/>
                </a:solidFill>
                <a:effectLst/>
                <a:latin typeface="+mn-lt"/>
                <a:ea typeface="+mn-ea"/>
                <a:cs typeface="+mn-cs"/>
              </a:rPr>
              <a:t>Defense Veterans Brain Injury Center. DoD Worldwide Numbers for TBI Worldwide Totals. http://dvbic.dcoe.mil/files/tbi-numbers/WorldwideTotals2016Nov14-2017508.pdf. Published November 14, 2017. Accessed February 1, 2018. </a:t>
            </a:r>
            <a:r>
              <a:rPr lang="en-US" sz="1200" b="1" kern="1200" dirty="0">
                <a:solidFill>
                  <a:schemeClr val="tx1"/>
                </a:solidFill>
                <a:effectLst/>
                <a:highlight>
                  <a:srgbClr val="FFFF00"/>
                </a:highlight>
                <a:latin typeface="+mn-lt"/>
                <a:ea typeface="+mn-ea"/>
                <a:cs typeface="+mn-cs"/>
              </a:rPr>
              <a:t>Update with 2017 data when 4th Quarter is available.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48327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a:t>
            </a:r>
            <a:r>
              <a:rPr lang="en-US" sz="1200" kern="1200" dirty="0">
                <a:solidFill>
                  <a:schemeClr val="tx1"/>
                </a:solidFill>
                <a:latin typeface="+mn-lt"/>
                <a:ea typeface="+mn-ea"/>
                <a:cs typeface="+mn-cs"/>
              </a:rPr>
              <a:t>Identify patients who are appropriate for the PRA protocol</a:t>
            </a:r>
            <a:endParaRPr lang="en-US" dirty="0"/>
          </a:p>
          <a:p>
            <a:endParaRPr lang="en-US" dirty="0"/>
          </a:p>
          <a:p>
            <a:r>
              <a:rPr lang="en-US" dirty="0"/>
              <a:t>Photo by </a:t>
            </a:r>
            <a:r>
              <a:rPr lang="en-US" dirty="0" err="1"/>
              <a:t>Oldak</a:t>
            </a:r>
            <a:r>
              <a:rPr lang="en-US" dirty="0"/>
              <a:t> Quill </a:t>
            </a:r>
            <a:r>
              <a:rPr lang="en-US" dirty="0">
                <a:hlinkClick r:id="rId3"/>
              </a:rPr>
              <a:t>http://commons.wikimedia.org/wiki/File:Section_through_olfactory_bulb_16_days_old_rat_brain.jpg</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230632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stage progression of activities in physical, cognitive, and balance/vestibular 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to pre-injury level (symptom resolution vs asymptomatic)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1st and 2nd </a:t>
            </a:r>
            <a:r>
              <a:rPr lang="en-US" dirty="0" err="1"/>
              <a:t>mTBI</a:t>
            </a:r>
            <a:r>
              <a:rPr lang="en-US" dirty="0"/>
              <a:t> (3rd+ refer to higher level of care for comprehensive </a:t>
            </a:r>
            <a:r>
              <a:rPr lang="en-US" dirty="0" err="1"/>
              <a:t>eval</a:t>
            </a:r>
            <a:r>
              <a:rPr lang="en-US" dirty="0"/>
              <a:t>/treat)</a:t>
            </a:r>
          </a:p>
          <a:p>
            <a:endParaRPr lang="en-US" dirty="0"/>
          </a:p>
          <a:p>
            <a:r>
              <a:rPr lang="en-US" dirty="0"/>
              <a:t>If symptom resolution after 24hr AND no symptom exacerbation on exertional testing (2min 65-85% TMHR) </a:t>
            </a:r>
            <a:r>
              <a:rPr lang="en-US" dirty="0">
                <a:sym typeface="Wingdings" panose="05000000000000000000" pitchFamily="2" charset="2"/>
              </a:rPr>
              <a:t> return to duty</a:t>
            </a:r>
          </a:p>
          <a:p>
            <a:r>
              <a:rPr lang="en-US" dirty="0">
                <a:sym typeface="Wingdings" panose="05000000000000000000" pitchFamily="2" charset="2"/>
              </a:rPr>
              <a:t>If symptomatic after 24hr OR symptomatic with exertional testing </a:t>
            </a:r>
          </a:p>
          <a:p>
            <a:r>
              <a:rPr lang="en-US" dirty="0"/>
              <a:t>Prescribe self-guided PRA OR refer to rehab provider for supervised PRA</a:t>
            </a:r>
          </a:p>
          <a:p>
            <a:endParaRPr lang="en-US" dirty="0"/>
          </a:p>
          <a:p>
            <a:r>
              <a:rPr lang="en-US" dirty="0"/>
              <a:t>2nd concussion gets 5 extra days in stage2 for total of 7 days rest (24hr + stage1 24hr + stage2 5d)</a:t>
            </a:r>
          </a:p>
          <a:p>
            <a:endParaRPr lang="en-US" dirty="0"/>
          </a:p>
          <a:p>
            <a:r>
              <a:rPr lang="en-US" dirty="0"/>
              <a:t>How to progress? Daily assessment measures, meet criteria, actions (forward, backward, rest, refer)</a:t>
            </a:r>
          </a:p>
          <a:p>
            <a:r>
              <a:rPr lang="en-US" dirty="0"/>
              <a:t>Let’s start with assessment measures and progression criteria from stage 1 …</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Clinical Recommendation, 2014.</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40224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every session</a:t>
            </a:r>
          </a:p>
          <a:p>
            <a:r>
              <a:rPr lang="en-US" dirty="0" err="1"/>
              <a:t>HR</a:t>
            </a:r>
            <a:r>
              <a:rPr lang="en-US" baseline="-25000" dirty="0" err="1"/>
              <a:t>rest</a:t>
            </a:r>
            <a:endParaRPr lang="en-US" baseline="-25000" dirty="0"/>
          </a:p>
          <a:p>
            <a:r>
              <a:rPr lang="en-US" dirty="0" err="1"/>
              <a:t>BP</a:t>
            </a:r>
            <a:r>
              <a:rPr lang="en-US" baseline="-25000" dirty="0" err="1"/>
              <a:t>rest</a:t>
            </a:r>
            <a:endParaRPr lang="en-US" baseline="-25000" dirty="0"/>
          </a:p>
          <a:p>
            <a:r>
              <a:rPr lang="en-US" dirty="0"/>
              <a:t>NSI-22 (somatosensory, cognitive, and affective)</a:t>
            </a:r>
          </a:p>
          <a:p>
            <a:endParaRPr lang="en-US" dirty="0"/>
          </a:p>
          <a:p>
            <a:r>
              <a:rPr lang="en-US" dirty="0"/>
              <a:t>Each stage guided by </a:t>
            </a:r>
            <a:r>
              <a:rPr lang="en-US" dirty="0" err="1"/>
              <a:t>HR</a:t>
            </a:r>
            <a:r>
              <a:rPr lang="en-US" baseline="-25000" dirty="0" err="1"/>
              <a:t>max</a:t>
            </a:r>
            <a:r>
              <a:rPr lang="en-US" dirty="0"/>
              <a:t> and RPE</a:t>
            </a:r>
          </a:p>
          <a:p>
            <a:endParaRPr lang="en-US" dirty="0"/>
          </a:p>
          <a:p>
            <a:r>
              <a:rPr lang="en-US" dirty="0"/>
              <a:t>Picture from </a:t>
            </a:r>
            <a:r>
              <a:rPr lang="en-US" sz="1200" kern="1200" dirty="0">
                <a:solidFill>
                  <a:schemeClr val="tx1"/>
                </a:solidFill>
                <a:effectLst/>
                <a:latin typeface="+mn-lt"/>
                <a:ea typeface="+mn-ea"/>
                <a:cs typeface="+mn-cs"/>
              </a:rPr>
              <a:t>DVBIC &amp; </a:t>
            </a:r>
            <a:r>
              <a:rPr lang="en-US" sz="1200" kern="1200" dirty="0" err="1">
                <a:solidFill>
                  <a:schemeClr val="tx1"/>
                </a:solidFill>
                <a:effectLst/>
                <a:latin typeface="+mn-lt"/>
                <a:ea typeface="+mn-ea"/>
                <a:cs typeface="+mn-cs"/>
              </a:rPr>
              <a:t>DCoE</a:t>
            </a:r>
            <a:r>
              <a:rPr lang="en-US" sz="1200" kern="1200" dirty="0">
                <a:solidFill>
                  <a:schemeClr val="tx1"/>
                </a:solidFill>
                <a:effectLst/>
                <a:latin typeface="+mn-lt"/>
                <a:ea typeface="+mn-ea"/>
                <a:cs typeface="+mn-cs"/>
              </a:rPr>
              <a:t> for Psychological Health and Traumatic Brain Injury. Progressive Return to Activity Following Acute Concussion/Mild Traumatic Brain Injury: Guidance for the Rehabilitation Provider in Deployed and Non-deployed Settings. Training Slides, 2014.</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3325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Goal</a:t>
            </a:r>
            <a:r>
              <a:rPr lang="en-US" dirty="0"/>
              <a:t>: symptom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Wear</a:t>
            </a:r>
            <a:r>
              <a:rPr lang="en-US" dirty="0"/>
              <a:t>: comfortable clothes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Physical</a:t>
            </a:r>
            <a:r>
              <a:rPr lang="en-US" dirty="0"/>
              <a:t>: +</a:t>
            </a:r>
            <a:r>
              <a:rPr lang="en-US" dirty="0" err="1"/>
              <a:t>HR</a:t>
            </a:r>
            <a:r>
              <a:rPr lang="en-US" baseline="-25000" dirty="0" err="1"/>
              <a:t>rest</a:t>
            </a:r>
            <a:r>
              <a:rPr lang="en-US" dirty="0"/>
              <a:t> +</a:t>
            </a:r>
            <a:r>
              <a:rPr lang="en-US" dirty="0" err="1"/>
              <a:t>BP</a:t>
            </a:r>
            <a:r>
              <a:rPr lang="en-US" baseline="-25000" dirty="0" err="1"/>
              <a:t>rest</a:t>
            </a:r>
            <a:r>
              <a:rPr lang="en-US" dirty="0"/>
              <a:t> + NSI; encourage healthy sleep habits through every phase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41029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4/16/2018</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834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9459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4/16/2018</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9812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9298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4/16/2018</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85802"/>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858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1366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2174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448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6242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0848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4/16/2018</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1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himpanzee brain at the Science Museum London. The label &quot;Anthropopithecus troglodytes&quot; includes the deprecated synonym Anthropopithecus of the current chimpanzee genus designation Pan."/>
          <p:cNvPicPr>
            <a:picLocks noChangeAspect="1"/>
          </p:cNvPicPr>
          <p:nvPr/>
        </p:nvPicPr>
        <p:blipFill rotWithShape="1">
          <a:blip r:embed="rId3">
            <a:extLst>
              <a:ext uri="{28A0092B-C50C-407E-A947-70E740481C1C}">
                <a14:useLocalDpi xmlns:a14="http://schemas.microsoft.com/office/drawing/2010/main" val="0"/>
              </a:ext>
            </a:extLst>
          </a:blip>
          <a:srcRect t="23846" r="2" b="315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5" name="Straight Connector 14"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8912" y="1143293"/>
            <a:ext cx="7635987" cy="4268965"/>
          </a:xfrm>
        </p:spPr>
        <p:txBody>
          <a:bodyPr>
            <a:normAutofit/>
          </a:bodyPr>
          <a:lstStyle/>
          <a:p>
            <a:r>
              <a:rPr lang="en-US" b="1" dirty="0">
                <a:solidFill>
                  <a:schemeClr val="accent2">
                    <a:lumMod val="75000"/>
                  </a:schemeClr>
                </a:solidFill>
              </a:rPr>
              <a:t>P</a:t>
            </a:r>
            <a:r>
              <a:rPr lang="en-US" b="1" cap="none" dirty="0">
                <a:solidFill>
                  <a:schemeClr val="accent2">
                    <a:lumMod val="75000"/>
                  </a:schemeClr>
                </a:solidFill>
              </a:rPr>
              <a:t>rogressive</a:t>
            </a:r>
            <a:r>
              <a:rPr lang="en-US" b="1" dirty="0">
                <a:solidFill>
                  <a:schemeClr val="accent2">
                    <a:lumMod val="75000"/>
                  </a:schemeClr>
                </a:solidFill>
              </a:rPr>
              <a:t> R</a:t>
            </a:r>
            <a:r>
              <a:rPr lang="en-US" b="1" cap="none" dirty="0">
                <a:solidFill>
                  <a:schemeClr val="accent2">
                    <a:lumMod val="75000"/>
                  </a:schemeClr>
                </a:solidFill>
              </a:rPr>
              <a:t>eturn</a:t>
            </a:r>
            <a:r>
              <a:rPr lang="en-US" b="1" dirty="0">
                <a:solidFill>
                  <a:schemeClr val="accent2">
                    <a:lumMod val="75000"/>
                  </a:schemeClr>
                </a:solidFill>
              </a:rPr>
              <a:t> </a:t>
            </a:r>
            <a:r>
              <a:rPr lang="en-US" b="1" cap="none" dirty="0">
                <a:solidFill>
                  <a:schemeClr val="accent2">
                    <a:lumMod val="75000"/>
                  </a:schemeClr>
                </a:solidFill>
              </a:rPr>
              <a:t>to</a:t>
            </a:r>
            <a:r>
              <a:rPr lang="en-US" b="1" dirty="0">
                <a:solidFill>
                  <a:schemeClr val="accent2">
                    <a:lumMod val="75000"/>
                  </a:schemeClr>
                </a:solidFill>
              </a:rPr>
              <a:t> A</a:t>
            </a:r>
            <a:r>
              <a:rPr lang="en-US" b="1" cap="none" dirty="0">
                <a:solidFill>
                  <a:schemeClr val="accent2">
                    <a:lumMod val="75000"/>
                  </a:schemeClr>
                </a:solidFill>
              </a:rPr>
              <a:t>ctivity</a:t>
            </a:r>
            <a:r>
              <a:rPr lang="en-US" b="1" dirty="0">
                <a:solidFill>
                  <a:schemeClr val="accent2">
                    <a:lumMod val="75000"/>
                  </a:schemeClr>
                </a:solidFill>
              </a:rPr>
              <a:t> </a:t>
            </a:r>
            <a:br>
              <a:rPr lang="en-US" b="1" dirty="0">
                <a:solidFill>
                  <a:schemeClr val="accent2">
                    <a:lumMod val="75000"/>
                  </a:schemeClr>
                </a:solidFill>
              </a:rPr>
            </a:br>
            <a:r>
              <a:rPr lang="en-US" b="1" dirty="0">
                <a:solidFill>
                  <a:schemeClr val="accent2">
                    <a:lumMod val="75000"/>
                  </a:schemeClr>
                </a:solidFill>
              </a:rPr>
              <a:t>(PRA)</a:t>
            </a:r>
          </a:p>
        </p:txBody>
      </p:sp>
      <p:sp>
        <p:nvSpPr>
          <p:cNvPr id="3" name="Content Placeholder 2"/>
          <p:cNvSpPr>
            <a:spLocks noGrp="1"/>
          </p:cNvSpPr>
          <p:nvPr>
            <p:ph type="subTitle" idx="1"/>
          </p:nvPr>
        </p:nvSpPr>
        <p:spPr>
          <a:xfrm>
            <a:off x="1088912" y="5361529"/>
            <a:ext cx="9965530" cy="706355"/>
          </a:xfrm>
        </p:spPr>
        <p:txBody>
          <a:bodyPr>
            <a:noAutofit/>
          </a:bodyPr>
          <a:lstStyle/>
          <a:p>
            <a:r>
              <a:rPr lang="en-US" sz="2800" dirty="0">
                <a:solidFill>
                  <a:schemeClr val="accent4"/>
                </a:solidFill>
                <a:latin typeface="+mj-lt"/>
              </a:rPr>
              <a:t>Rehab Recommendations for Service Members post-</a:t>
            </a:r>
            <a:r>
              <a:rPr lang="en-US" sz="2800" dirty="0" err="1">
                <a:solidFill>
                  <a:schemeClr val="accent4"/>
                </a:solidFill>
                <a:latin typeface="+mj-lt"/>
              </a:rPr>
              <a:t>mTBI</a:t>
            </a:r>
            <a:endParaRPr lang="en-US" sz="2800" dirty="0">
              <a:solidFill>
                <a:schemeClr val="accent4"/>
              </a:solidFill>
              <a:latin typeface="+mj-lt"/>
            </a:endParaRPr>
          </a:p>
          <a:p>
            <a:endParaRPr lang="en-US" sz="700" dirty="0">
              <a:latin typeface="+mj-lt"/>
            </a:endParaRPr>
          </a:p>
          <a:p>
            <a:r>
              <a:rPr lang="en-US" sz="1400" dirty="0">
                <a:latin typeface="+mj-lt"/>
              </a:rPr>
              <a:t>By Caroline Cleveland, SPT</a:t>
            </a:r>
            <a:endParaRPr sz="1400" dirty="0">
              <a:latin typeface="+mj-lt"/>
            </a:endParaRPr>
          </a:p>
        </p:txBody>
      </p:sp>
    </p:spTree>
    <p:extLst>
      <p:ext uri="{BB962C8B-B14F-4D97-AF65-F5344CB8AC3E}">
        <p14:creationId xmlns:p14="http://schemas.microsoft.com/office/powerpoint/2010/main" val="409886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21" name="Content Placeholder 6" descr="Screen Clipping">
            <a:extLst>
              <a:ext uri="{FF2B5EF4-FFF2-40B4-BE49-F238E27FC236}">
                <a16:creationId xmlns:a16="http://schemas.microsoft.com/office/drawing/2014/main" id="{94BDE8B9-55CC-423C-95BE-BCB691B2EEEE}"/>
              </a:ext>
            </a:extLst>
          </p:cNvPr>
          <p:cNvPicPr>
            <a:picLocks noChangeAspect="1"/>
          </p:cNvPicPr>
          <p:nvPr/>
        </p:nvPicPr>
        <p:blipFill rotWithShape="1">
          <a:blip r:embed="rId3"/>
          <a:srcRect l="1587" t="37836" r="89695" b="32116"/>
          <a:stretch/>
        </p:blipFill>
        <p:spPr>
          <a:xfrm>
            <a:off x="948359" y="1592494"/>
            <a:ext cx="1018781" cy="2743763"/>
          </a:xfrm>
          <a:prstGeom prst="rect">
            <a:avLst/>
          </a:prstGeom>
        </p:spPr>
      </p:pic>
      <p:sp>
        <p:nvSpPr>
          <p:cNvPr id="2" name="Title 1"/>
          <p:cNvSpPr>
            <a:spLocks noGrp="1"/>
          </p:cNvSpPr>
          <p:nvPr>
            <p:ph type="title"/>
          </p:nvPr>
        </p:nvSpPr>
        <p:spPr>
          <a:xfrm>
            <a:off x="6096000" y="663373"/>
            <a:ext cx="5461262" cy="1608487"/>
          </a:xfrm>
        </p:spPr>
        <p:txBody>
          <a:bodyPr>
            <a:normAutofit/>
          </a:bodyPr>
          <a:lstStyle/>
          <a:p>
            <a:pPr algn="l"/>
            <a:r>
              <a:rPr lang="en-US" sz="4600" dirty="0"/>
              <a:t>Stage 2: </a:t>
            </a:r>
            <a:r>
              <a:rPr lang="en-US" sz="2600" dirty="0"/>
              <a:t>Light Routine</a:t>
            </a:r>
          </a:p>
        </p:txBody>
      </p:sp>
      <p:sp>
        <p:nvSpPr>
          <p:cNvPr id="8" name="Content Placeholder 2">
            <a:extLst>
              <a:ext uri="{FF2B5EF4-FFF2-40B4-BE49-F238E27FC236}">
                <a16:creationId xmlns:a16="http://schemas.microsoft.com/office/drawing/2014/main" id="{0F20590D-B067-479A-9F21-A256D8B6F954}"/>
              </a:ext>
            </a:extLst>
          </p:cNvPr>
          <p:cNvSpPr txBox="1">
            <a:spLocks/>
          </p:cNvSpPr>
          <p:nvPr/>
        </p:nvSpPr>
        <p:spPr>
          <a:xfrm>
            <a:off x="7872618" y="1592494"/>
            <a:ext cx="3684644" cy="4622043"/>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Note</a:t>
            </a:r>
          </a:p>
        </p:txBody>
      </p:sp>
      <p:graphicFrame>
        <p:nvGraphicFramePr>
          <p:cNvPr id="11" name="Table 10">
            <a:extLst>
              <a:ext uri="{FF2B5EF4-FFF2-40B4-BE49-F238E27FC236}">
                <a16:creationId xmlns:a16="http://schemas.microsoft.com/office/drawing/2014/main" id="{B3056F51-2771-4D11-9D2D-824190FA4EE4}"/>
              </a:ext>
            </a:extLst>
          </p:cNvPr>
          <p:cNvGraphicFramePr>
            <a:graphicFrameLocks noGrp="1"/>
          </p:cNvGraphicFramePr>
          <p:nvPr>
            <p:extLst>
              <p:ext uri="{D42A27DB-BD31-4B8C-83A1-F6EECF244321}">
                <p14:modId xmlns:p14="http://schemas.microsoft.com/office/powerpoint/2010/main" val="2574082493"/>
              </p:ext>
            </p:extLst>
          </p:nvPr>
        </p:nvGraphicFramePr>
        <p:xfrm>
          <a:off x="1981200" y="1602769"/>
          <a:ext cx="8229600" cy="4572000"/>
        </p:xfrm>
        <a:graphic>
          <a:graphicData uri="http://schemas.openxmlformats.org/drawingml/2006/table">
            <a:tbl>
              <a:tblPr firstRow="1" bandRow="1">
                <a:effectLst>
                  <a:outerShdw blurRad="1016000" dist="266700" dir="5400000" sx="90000" sy="90000" algn="ctr" rotWithShape="0">
                    <a:schemeClr val="bg1">
                      <a:lumMod val="50000"/>
                    </a:schemeClr>
                  </a:outerShdw>
                </a:effectLst>
                <a:tableStyleId>{5C22544A-7EE6-4342-B048-85BDC9FD1C3A}</a:tableStyleId>
              </a:tblPr>
              <a:tblGrid>
                <a:gridCol w="4114800">
                  <a:extLst>
                    <a:ext uri="{9D8B030D-6E8A-4147-A177-3AD203B41FA5}">
                      <a16:colId xmlns:a16="http://schemas.microsoft.com/office/drawing/2014/main" val="1263282406"/>
                    </a:ext>
                  </a:extLst>
                </a:gridCol>
                <a:gridCol w="2057400">
                  <a:extLst>
                    <a:ext uri="{9D8B030D-6E8A-4147-A177-3AD203B41FA5}">
                      <a16:colId xmlns:a16="http://schemas.microsoft.com/office/drawing/2014/main" val="2456086472"/>
                    </a:ext>
                  </a:extLst>
                </a:gridCol>
                <a:gridCol w="2057400">
                  <a:extLst>
                    <a:ext uri="{9D8B030D-6E8A-4147-A177-3AD203B41FA5}">
                      <a16:colId xmlns:a16="http://schemas.microsoft.com/office/drawing/2014/main" val="3628479904"/>
                    </a:ext>
                  </a:extLst>
                </a:gridCol>
              </a:tblGrid>
              <a:tr h="457200">
                <a:tc>
                  <a:txBody>
                    <a:bodyPr/>
                    <a:lstStyle/>
                    <a:p>
                      <a:r>
                        <a:rPr lang="en-US" dirty="0">
                          <a:latin typeface="Arial" panose="020B0604020202020204" pitchFamily="34" charset="0"/>
                          <a:cs typeface="Arial" panose="020B0604020202020204" pitchFamily="34" charset="0"/>
                        </a:rPr>
                        <a:t>Physical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dirty="0">
                          <a:latin typeface="Arial" panose="020B0604020202020204" pitchFamily="34" charset="0"/>
                          <a:cs typeface="Arial" panose="020B0604020202020204" pitchFamily="34" charset="0"/>
                        </a:rPr>
                        <a:t>Cognitive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36325253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37421395"/>
                  </a:ext>
                </a:extLst>
              </a:tr>
              <a:tr h="457200">
                <a:tc>
                  <a:txBody>
                    <a:bodyPr/>
                    <a:lstStyle/>
                    <a:p>
                      <a:r>
                        <a:rPr lang="en-US" b="1" dirty="0">
                          <a:solidFill>
                            <a:schemeClr val="bg1"/>
                          </a:solidFill>
                          <a:latin typeface="Arial" panose="020B0604020202020204" pitchFamily="34" charset="0"/>
                          <a:cs typeface="Arial" panose="020B0604020202020204" pitchFamily="34" charset="0"/>
                        </a:rPr>
                        <a:t>Balance/Vestibular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8036218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54528"/>
                  </a:ext>
                </a:extLst>
              </a:tr>
            </a:tbl>
          </a:graphicData>
        </a:graphic>
      </p:graphicFrame>
      <p:sp>
        <p:nvSpPr>
          <p:cNvPr id="14" name="TextBox 13">
            <a:extLst>
              <a:ext uri="{FF2B5EF4-FFF2-40B4-BE49-F238E27FC236}">
                <a16:creationId xmlns:a16="http://schemas.microsoft.com/office/drawing/2014/main" id="{3AC8473B-FE61-48F8-BDC5-96C6A081BF04}"/>
              </a:ext>
            </a:extLst>
          </p:cNvPr>
          <p:cNvSpPr txBox="1"/>
          <p:nvPr/>
        </p:nvSpPr>
        <p:spPr>
          <a:xfrm>
            <a:off x="1967141" y="2053438"/>
            <a:ext cx="4128858" cy="2031325"/>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RPE 7-11</a:t>
            </a:r>
            <a:r>
              <a:rPr lang="en-US" dirty="0">
                <a:latin typeface="Arial" panose="020B0604020202020204" pitchFamily="34" charset="0"/>
                <a:cs typeface="Arial" panose="020B0604020202020204" pitchFamily="34" charset="0"/>
              </a:rPr>
              <a:t> (light)</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30min activity (1:8 rest)</a:t>
            </a:r>
            <a:r>
              <a:rPr lang="en-US" dirty="0">
                <a:latin typeface="Arial" panose="020B0604020202020204" pitchFamily="34" charset="0"/>
                <a:cs typeface="Arial" panose="020B0604020202020204" pitchFamily="34" charset="0"/>
              </a:rPr>
              <a:t> i.e. 4hr</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Walk on level surfaces; Take stairs</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Stationary bike with no resistance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Stretch</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Limit lifting of light objects</a:t>
            </a:r>
          </a:p>
          <a:p>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1F670EF-BAF7-4A4E-820C-F08E8856591F}"/>
              </a:ext>
            </a:extLst>
          </p:cNvPr>
          <p:cNvSpPr txBox="1"/>
          <p:nvPr/>
        </p:nvSpPr>
        <p:spPr>
          <a:xfrm>
            <a:off x="6095999" y="2053438"/>
            <a:ext cx="4114800" cy="1477328"/>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30min light activity (1:2rest)</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Simple, familiar, single tasks</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i.e. Disassemble and clean weapon Read magazine, Play cards, Email</a:t>
            </a:r>
            <a:endParaRPr lang="en-US" dirty="0">
              <a:highlight>
                <a:srgbClr val="FFFF00"/>
              </a:highlight>
              <a:latin typeface="Arial" panose="020B0604020202020204" pitchFamily="34" charset="0"/>
              <a:cs typeface="Arial" panose="020B0604020202020204" pitchFamily="34" charset="0"/>
            </a:endParaRP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Increase light and noise exposure</a:t>
            </a:r>
          </a:p>
        </p:txBody>
      </p:sp>
      <p:sp>
        <p:nvSpPr>
          <p:cNvPr id="17" name="TextBox 16">
            <a:extLst>
              <a:ext uri="{FF2B5EF4-FFF2-40B4-BE49-F238E27FC236}">
                <a16:creationId xmlns:a16="http://schemas.microsoft.com/office/drawing/2014/main" id="{83A70E09-D99A-4263-92F4-4B53B935EF4F}"/>
              </a:ext>
            </a:extLst>
          </p:cNvPr>
          <p:cNvSpPr txBox="1"/>
          <p:nvPr/>
        </p:nvSpPr>
        <p:spPr>
          <a:xfrm>
            <a:off x="1967141" y="4346532"/>
            <a:ext cx="4114800" cy="1477328"/>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Increase speed and range</a:t>
            </a:r>
            <a:r>
              <a:rPr lang="en-US" dirty="0">
                <a:latin typeface="Arial" panose="020B0604020202020204" pitchFamily="34" charset="0"/>
                <a:cs typeface="Arial" panose="020B0604020202020204" pitchFamily="34" charset="0"/>
              </a:rPr>
              <a:t> of head and body movement in daily routine</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Head turn/tilt and body bending</a:t>
            </a:r>
            <a:r>
              <a:rPr lang="en-US" dirty="0">
                <a:latin typeface="Arial" panose="020B0604020202020204" pitchFamily="34" charset="0"/>
                <a:cs typeface="Arial" panose="020B0604020202020204" pitchFamily="34" charset="0"/>
              </a:rPr>
              <a:t>*</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Increase shifts in visual focus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356F27C-A263-435B-A849-0BE6ED446546}"/>
              </a:ext>
            </a:extLst>
          </p:cNvPr>
          <p:cNvSpPr txBox="1"/>
          <p:nvPr/>
        </p:nvSpPr>
        <p:spPr>
          <a:xfrm>
            <a:off x="6096000" y="4346532"/>
            <a:ext cx="2018098" cy="1200329"/>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Caffeine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Tobacco</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Crowded areas</a:t>
            </a:r>
          </a:p>
          <a:p>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162EC9-1801-4C17-9F9E-0E9E6909254F}"/>
              </a:ext>
            </a:extLst>
          </p:cNvPr>
          <p:cNvSpPr txBox="1"/>
          <p:nvPr/>
        </p:nvSpPr>
        <p:spPr>
          <a:xfrm>
            <a:off x="8153399" y="4346532"/>
            <a:ext cx="20574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Drink alcohol,</a:t>
            </a:r>
          </a:p>
          <a:p>
            <a:r>
              <a:rPr lang="en-US" dirty="0">
                <a:latin typeface="Arial" panose="020B0604020202020204" pitchFamily="34" charset="0"/>
                <a:cs typeface="Arial" panose="020B0604020202020204" pitchFamily="34" charset="0"/>
              </a:rPr>
              <a:t>Play video games, </a:t>
            </a:r>
          </a:p>
          <a:p>
            <a:r>
              <a:rPr lang="en-US" dirty="0">
                <a:latin typeface="Arial" panose="020B0604020202020204" pitchFamily="34" charset="0"/>
                <a:cs typeface="Arial" panose="020B0604020202020204" pitchFamily="34" charset="0"/>
              </a:rPr>
              <a:t>Do pushups, </a:t>
            </a:r>
            <a:r>
              <a:rPr lang="en-US" dirty="0" err="1">
                <a:latin typeface="Arial" panose="020B0604020202020204" pitchFamily="34" charset="0"/>
                <a:cs typeface="Arial" panose="020B0604020202020204" pitchFamily="34" charset="0"/>
              </a:rPr>
              <a:t>situps</a:t>
            </a:r>
            <a:r>
              <a:rPr lang="en-US" dirty="0">
                <a:latin typeface="Arial" panose="020B0604020202020204" pitchFamily="34" charset="0"/>
                <a:cs typeface="Arial" panose="020B0604020202020204" pitchFamily="34" charset="0"/>
              </a:rPr>
              <a:t>, pullups, or repetitive lifting,</a:t>
            </a:r>
          </a:p>
          <a:p>
            <a:r>
              <a:rPr lang="en-US" dirty="0">
                <a:latin typeface="Arial" panose="020B0604020202020204" pitchFamily="34" charset="0"/>
                <a:cs typeface="Arial" panose="020B0604020202020204" pitchFamily="34" charset="0"/>
              </a:rPr>
              <a:t>Drive</a:t>
            </a:r>
          </a:p>
          <a:p>
            <a:endParaRPr lang="en-US"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C45074D-283A-404D-A5D2-76E50FAED465}"/>
              </a:ext>
            </a:extLst>
          </p:cNvPr>
          <p:cNvSpPr/>
          <p:nvPr/>
        </p:nvSpPr>
        <p:spPr>
          <a:xfrm>
            <a:off x="1461060" y="1907575"/>
            <a:ext cx="506081" cy="22923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EE93066-A832-4A36-95AD-D0DB94C1455E}"/>
              </a:ext>
            </a:extLst>
          </p:cNvPr>
          <p:cNvSpPr txBox="1"/>
          <p:nvPr/>
        </p:nvSpPr>
        <p:spPr>
          <a:xfrm>
            <a:off x="1981199" y="6245977"/>
            <a:ext cx="41007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as tolerated</a:t>
            </a:r>
          </a:p>
        </p:txBody>
      </p:sp>
    </p:spTree>
    <p:extLst>
      <p:ext uri="{BB962C8B-B14F-4D97-AF65-F5344CB8AC3E}">
        <p14:creationId xmlns:p14="http://schemas.microsoft.com/office/powerpoint/2010/main" val="32102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19" name="Content Placeholder 6" descr="Screen Clipping">
            <a:extLst>
              <a:ext uri="{FF2B5EF4-FFF2-40B4-BE49-F238E27FC236}">
                <a16:creationId xmlns:a16="http://schemas.microsoft.com/office/drawing/2014/main" id="{24F301E9-8C0B-4FFC-9F48-7AB14095116D}"/>
              </a:ext>
            </a:extLst>
          </p:cNvPr>
          <p:cNvPicPr>
            <a:picLocks noChangeAspect="1"/>
          </p:cNvPicPr>
          <p:nvPr/>
        </p:nvPicPr>
        <p:blipFill rotWithShape="1">
          <a:blip r:embed="rId3"/>
          <a:srcRect l="1775" t="37807" r="89516" b="32255"/>
          <a:stretch/>
        </p:blipFill>
        <p:spPr>
          <a:xfrm>
            <a:off x="932839" y="1602769"/>
            <a:ext cx="1028014" cy="2733488"/>
          </a:xfrm>
          <a:prstGeom prst="rect">
            <a:avLst/>
          </a:prstGeom>
        </p:spPr>
      </p:pic>
      <p:sp>
        <p:nvSpPr>
          <p:cNvPr id="8" name="Content Placeholder 2">
            <a:extLst>
              <a:ext uri="{FF2B5EF4-FFF2-40B4-BE49-F238E27FC236}">
                <a16:creationId xmlns:a16="http://schemas.microsoft.com/office/drawing/2014/main" id="{918972F6-EC69-4618-8DB9-5E0254319A68}"/>
              </a:ext>
            </a:extLst>
          </p:cNvPr>
          <p:cNvSpPr txBox="1">
            <a:spLocks/>
          </p:cNvSpPr>
          <p:nvPr/>
        </p:nvSpPr>
        <p:spPr>
          <a:xfrm>
            <a:off x="7872618" y="1582220"/>
            <a:ext cx="3684644" cy="4632317"/>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Note</a:t>
            </a:r>
          </a:p>
        </p:txBody>
      </p:sp>
      <p:graphicFrame>
        <p:nvGraphicFramePr>
          <p:cNvPr id="11" name="Table 10">
            <a:extLst>
              <a:ext uri="{FF2B5EF4-FFF2-40B4-BE49-F238E27FC236}">
                <a16:creationId xmlns:a16="http://schemas.microsoft.com/office/drawing/2014/main" id="{FAC60771-5A0D-492B-8E2F-9ED7B49FDE11}"/>
              </a:ext>
            </a:extLst>
          </p:cNvPr>
          <p:cNvGraphicFramePr>
            <a:graphicFrameLocks noGrp="1"/>
          </p:cNvGraphicFramePr>
          <p:nvPr>
            <p:extLst>
              <p:ext uri="{D42A27DB-BD31-4B8C-83A1-F6EECF244321}">
                <p14:modId xmlns:p14="http://schemas.microsoft.com/office/powerpoint/2010/main" val="214426239"/>
              </p:ext>
            </p:extLst>
          </p:nvPr>
        </p:nvGraphicFramePr>
        <p:xfrm>
          <a:off x="1981200" y="1602769"/>
          <a:ext cx="8229600" cy="4572000"/>
        </p:xfrm>
        <a:graphic>
          <a:graphicData uri="http://schemas.openxmlformats.org/drawingml/2006/table">
            <a:tbl>
              <a:tblPr firstRow="1" bandRow="1">
                <a:effectLst>
                  <a:outerShdw blurRad="1016000" dist="266700" dir="5400000" sx="90000" sy="90000" algn="ctr" rotWithShape="0">
                    <a:schemeClr val="bg1">
                      <a:lumMod val="50000"/>
                    </a:schemeClr>
                  </a:outerShdw>
                </a:effectLst>
                <a:tableStyleId>{5C22544A-7EE6-4342-B048-85BDC9FD1C3A}</a:tableStyleId>
              </a:tblPr>
              <a:tblGrid>
                <a:gridCol w="4114800">
                  <a:extLst>
                    <a:ext uri="{9D8B030D-6E8A-4147-A177-3AD203B41FA5}">
                      <a16:colId xmlns:a16="http://schemas.microsoft.com/office/drawing/2014/main" val="1263282406"/>
                    </a:ext>
                  </a:extLst>
                </a:gridCol>
                <a:gridCol w="2057400">
                  <a:extLst>
                    <a:ext uri="{9D8B030D-6E8A-4147-A177-3AD203B41FA5}">
                      <a16:colId xmlns:a16="http://schemas.microsoft.com/office/drawing/2014/main" val="2456086472"/>
                    </a:ext>
                  </a:extLst>
                </a:gridCol>
                <a:gridCol w="2057400">
                  <a:extLst>
                    <a:ext uri="{9D8B030D-6E8A-4147-A177-3AD203B41FA5}">
                      <a16:colId xmlns:a16="http://schemas.microsoft.com/office/drawing/2014/main" val="3628479904"/>
                    </a:ext>
                  </a:extLst>
                </a:gridCol>
              </a:tblGrid>
              <a:tr h="457200">
                <a:tc>
                  <a:txBody>
                    <a:bodyPr/>
                    <a:lstStyle/>
                    <a:p>
                      <a:r>
                        <a:rPr lang="en-US" dirty="0">
                          <a:latin typeface="Arial" panose="020B0604020202020204" pitchFamily="34" charset="0"/>
                          <a:cs typeface="Arial" panose="020B0604020202020204" pitchFamily="34" charset="0"/>
                        </a:rPr>
                        <a:t>Physical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dirty="0">
                          <a:latin typeface="Arial" panose="020B0604020202020204" pitchFamily="34" charset="0"/>
                          <a:cs typeface="Arial" panose="020B0604020202020204" pitchFamily="34" charset="0"/>
                        </a:rPr>
                        <a:t>Cognitive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36325253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37421395"/>
                  </a:ext>
                </a:extLst>
              </a:tr>
              <a:tr h="457200">
                <a:tc>
                  <a:txBody>
                    <a:bodyPr/>
                    <a:lstStyle/>
                    <a:p>
                      <a:r>
                        <a:rPr lang="en-US" b="1" dirty="0">
                          <a:solidFill>
                            <a:schemeClr val="bg1"/>
                          </a:solidFill>
                          <a:latin typeface="Arial" panose="020B0604020202020204" pitchFamily="34" charset="0"/>
                          <a:cs typeface="Arial" panose="020B0604020202020204" pitchFamily="34" charset="0"/>
                        </a:rPr>
                        <a:t>Balance/Vestibular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8036218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54528"/>
                  </a:ext>
                </a:extLst>
              </a:tr>
            </a:tbl>
          </a:graphicData>
        </a:graphic>
      </p:graphicFrame>
      <p:sp>
        <p:nvSpPr>
          <p:cNvPr id="12" name="TextBox 11">
            <a:extLst>
              <a:ext uri="{FF2B5EF4-FFF2-40B4-BE49-F238E27FC236}">
                <a16:creationId xmlns:a16="http://schemas.microsoft.com/office/drawing/2014/main" id="{64566611-6DEE-4A38-9481-8CEE306F9CE1}"/>
              </a:ext>
            </a:extLst>
          </p:cNvPr>
          <p:cNvSpPr txBox="1"/>
          <p:nvPr/>
        </p:nvSpPr>
        <p:spPr>
          <a:xfrm>
            <a:off x="1967141" y="2053438"/>
            <a:ext cx="4128858"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RPE 10-12</a:t>
            </a:r>
            <a:r>
              <a:rPr lang="en-US" dirty="0">
                <a:latin typeface="Arial" panose="020B0604020202020204" pitchFamily="34" charset="0"/>
                <a:cs typeface="Arial" panose="020B0604020202020204" pitchFamily="34" charset="0"/>
              </a:rPr>
              <a:t> (light)</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60min activity (1:4rest)</a:t>
            </a:r>
            <a:r>
              <a:rPr lang="en-US" dirty="0">
                <a:latin typeface="Arial" panose="020B0604020202020204" pitchFamily="34" charset="0"/>
                <a:cs typeface="Arial" panose="020B0604020202020204" pitchFamily="34" charset="0"/>
              </a:rPr>
              <a:t> i.e. 4hr</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Walk briskly (elliptical, stair climber)</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25% normal reps pullup, </a:t>
            </a:r>
            <a:r>
              <a:rPr lang="en-US" dirty="0" err="1">
                <a:latin typeface="Arial" panose="020B0604020202020204" pitchFamily="34" charset="0"/>
                <a:cs typeface="Arial" panose="020B0604020202020204" pitchFamily="34" charset="0"/>
              </a:rPr>
              <a:t>situp</a:t>
            </a:r>
            <a:r>
              <a:rPr lang="en-US" dirty="0">
                <a:latin typeface="Arial" panose="020B0604020202020204" pitchFamily="34" charset="0"/>
                <a:cs typeface="Arial" panose="020B0604020202020204" pitchFamily="34" charset="0"/>
              </a:rPr>
              <a:t>, pushup, plank</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Lift/carry </a:t>
            </a:r>
            <a:r>
              <a:rPr lang="en-US" u="sng" dirty="0">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20lb but not repetitively</a:t>
            </a:r>
          </a:p>
        </p:txBody>
      </p:sp>
      <p:sp>
        <p:nvSpPr>
          <p:cNvPr id="14" name="TextBox 13">
            <a:extLst>
              <a:ext uri="{FF2B5EF4-FFF2-40B4-BE49-F238E27FC236}">
                <a16:creationId xmlns:a16="http://schemas.microsoft.com/office/drawing/2014/main" id="{C53939FA-4BE4-4E62-97C5-E36B236C85A8}"/>
              </a:ext>
            </a:extLst>
          </p:cNvPr>
          <p:cNvSpPr txBox="1"/>
          <p:nvPr/>
        </p:nvSpPr>
        <p:spPr>
          <a:xfrm>
            <a:off x="6095998" y="2053438"/>
            <a:ext cx="4205593"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30min activity (1:2rest)</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Simple/unfamiliar or complex/familiar task involving moving and scanning</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i.e. Shop for one item at store, Vehicle maintenance, </a:t>
            </a:r>
            <a:endParaRPr lang="en-US" dirty="0">
              <a:highlight>
                <a:srgbClr val="FFFF00"/>
              </a:highlight>
              <a:latin typeface="Arial" panose="020B0604020202020204" pitchFamily="34" charset="0"/>
              <a:cs typeface="Arial" panose="020B0604020202020204" pitchFamily="34" charset="0"/>
            </a:endParaRP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Increase light and noise exposure</a:t>
            </a:r>
          </a:p>
        </p:txBody>
      </p:sp>
      <p:sp>
        <p:nvSpPr>
          <p:cNvPr id="15" name="TextBox 14">
            <a:extLst>
              <a:ext uri="{FF2B5EF4-FFF2-40B4-BE49-F238E27FC236}">
                <a16:creationId xmlns:a16="http://schemas.microsoft.com/office/drawing/2014/main" id="{CA6C5489-8073-424B-9E7C-B66594D1AAD4}"/>
              </a:ext>
            </a:extLst>
          </p:cNvPr>
          <p:cNvSpPr txBox="1"/>
          <p:nvPr/>
        </p:nvSpPr>
        <p:spPr>
          <a:xfrm>
            <a:off x="1967141" y="4346532"/>
            <a:ext cx="4114800" cy="2031325"/>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Increase speed</a:t>
            </a:r>
            <a:r>
              <a:rPr lang="en-US" dirty="0">
                <a:latin typeface="Arial" panose="020B0604020202020204" pitchFamily="34" charset="0"/>
                <a:cs typeface="Arial" panose="020B0604020202020204" pitchFamily="34" charset="0"/>
              </a:rPr>
              <a:t> of eye, head and body while moving</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Challenge balance</a:t>
            </a:r>
            <a:r>
              <a:rPr lang="en-US" dirty="0">
                <a:latin typeface="Arial" panose="020B0604020202020204" pitchFamily="34" charset="0"/>
                <a:cs typeface="Arial" panose="020B0604020202020204" pitchFamily="34" charset="0"/>
              </a:rPr>
              <a:t> in varying terrain and light conditions</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Aim weapon, prone to standing</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Ride in car as passenger</a:t>
            </a:r>
          </a:p>
          <a:p>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E62B52C-866F-44A6-B230-4FE5473E7092}"/>
              </a:ext>
            </a:extLst>
          </p:cNvPr>
          <p:cNvSpPr txBox="1"/>
          <p:nvPr/>
        </p:nvSpPr>
        <p:spPr>
          <a:xfrm>
            <a:off x="6096000" y="4346532"/>
            <a:ext cx="2018098" cy="1477328"/>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Caffeine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Tobacco</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Repetitive lifting</a:t>
            </a:r>
          </a:p>
          <a:p>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0E3B570-1F8A-4D2C-8EE9-B8D30EEFDBF9}"/>
              </a:ext>
            </a:extLst>
          </p:cNvPr>
          <p:cNvSpPr txBox="1"/>
          <p:nvPr/>
        </p:nvSpPr>
        <p:spPr>
          <a:xfrm>
            <a:off x="8153399" y="4346532"/>
            <a:ext cx="20574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Drink alcohol,</a:t>
            </a:r>
          </a:p>
          <a:p>
            <a:r>
              <a:rPr lang="en-US" dirty="0">
                <a:latin typeface="Arial" panose="020B0604020202020204" pitchFamily="34" charset="0"/>
                <a:cs typeface="Arial" panose="020B0604020202020204" pitchFamily="34" charset="0"/>
              </a:rPr>
              <a:t>Play video games, </a:t>
            </a:r>
          </a:p>
          <a:p>
            <a:r>
              <a:rPr lang="en-US" dirty="0">
                <a:latin typeface="Arial" panose="020B0604020202020204" pitchFamily="34" charset="0"/>
                <a:cs typeface="Arial" panose="020B0604020202020204" pitchFamily="34" charset="0"/>
              </a:rPr>
              <a:t>Participate in </a:t>
            </a:r>
            <a:r>
              <a:rPr lang="en-US" dirty="0" err="1">
                <a:latin typeface="Arial" panose="020B0604020202020204" pitchFamily="34" charset="0"/>
                <a:cs typeface="Arial" panose="020B0604020202020204" pitchFamily="34" charset="0"/>
              </a:rPr>
              <a:t>combatives</a:t>
            </a:r>
            <a:r>
              <a:rPr lang="en-US" dirty="0">
                <a:latin typeface="Arial" panose="020B0604020202020204" pitchFamily="34" charset="0"/>
                <a:cs typeface="Arial" panose="020B0604020202020204" pitchFamily="34" charset="0"/>
              </a:rPr>
              <a:t> or contact sports,</a:t>
            </a:r>
          </a:p>
          <a:p>
            <a:r>
              <a:rPr lang="en-US" dirty="0">
                <a:latin typeface="Arial" panose="020B0604020202020204" pitchFamily="34" charset="0"/>
                <a:cs typeface="Arial" panose="020B0604020202020204" pitchFamily="34" charset="0"/>
              </a:rPr>
              <a:t>Drive</a:t>
            </a:r>
          </a:p>
          <a:p>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6EE19DE-9DB2-4AFB-AB4F-D7CF2F9C97A7}"/>
              </a:ext>
            </a:extLst>
          </p:cNvPr>
          <p:cNvSpPr/>
          <p:nvPr/>
        </p:nvSpPr>
        <p:spPr>
          <a:xfrm>
            <a:off x="1461060" y="1907575"/>
            <a:ext cx="506081" cy="22923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5E235EBD-ED9C-41FD-B23A-EADC69A6C077}"/>
              </a:ext>
            </a:extLst>
          </p:cNvPr>
          <p:cNvSpPr txBox="1">
            <a:spLocks/>
          </p:cNvSpPr>
          <p:nvPr/>
        </p:nvSpPr>
        <p:spPr>
          <a:xfrm>
            <a:off x="6096000" y="663373"/>
            <a:ext cx="5461262" cy="160848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4600" dirty="0"/>
              <a:t>Stage 3: </a:t>
            </a:r>
            <a:r>
              <a:rPr lang="en-US" sz="2600" dirty="0"/>
              <a:t>Light Occupational</a:t>
            </a:r>
          </a:p>
        </p:txBody>
      </p:sp>
    </p:spTree>
    <p:extLst>
      <p:ext uri="{BB962C8B-B14F-4D97-AF65-F5344CB8AC3E}">
        <p14:creationId xmlns:p14="http://schemas.microsoft.com/office/powerpoint/2010/main" val="19553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20" name="Picture 19" descr="Screen Clipping">
            <a:extLst>
              <a:ext uri="{FF2B5EF4-FFF2-40B4-BE49-F238E27FC236}">
                <a16:creationId xmlns:a16="http://schemas.microsoft.com/office/drawing/2014/main" id="{DE06D6B6-0890-4223-8C8C-FF1346B66A37}"/>
              </a:ext>
            </a:extLst>
          </p:cNvPr>
          <p:cNvPicPr>
            <a:picLocks noChangeAspect="1"/>
          </p:cNvPicPr>
          <p:nvPr/>
        </p:nvPicPr>
        <p:blipFill rotWithShape="1">
          <a:blip r:embed="rId3"/>
          <a:srcRect l="1312" t="37599" r="87883" b="31540"/>
          <a:stretch/>
        </p:blipFill>
        <p:spPr>
          <a:xfrm>
            <a:off x="935983" y="1602769"/>
            <a:ext cx="1028014" cy="2733488"/>
          </a:xfrm>
          <a:prstGeom prst="rect">
            <a:avLst/>
          </a:prstGeom>
        </p:spPr>
      </p:pic>
      <p:sp>
        <p:nvSpPr>
          <p:cNvPr id="3" name="Content Placeholder 2"/>
          <p:cNvSpPr>
            <a:spLocks noGrp="1"/>
          </p:cNvSpPr>
          <p:nvPr>
            <p:ph idx="1"/>
          </p:nvPr>
        </p:nvSpPr>
        <p:spPr>
          <a:xfrm>
            <a:off x="7872618" y="1603332"/>
            <a:ext cx="3684644" cy="4611205"/>
          </a:xfrm>
        </p:spPr>
        <p:txBody>
          <a:bodyPr>
            <a:normAutofit/>
          </a:bodyPr>
          <a:lstStyle/>
          <a:p>
            <a:r>
              <a:rPr lang="en-US" dirty="0"/>
              <a:t>Note</a:t>
            </a:r>
            <a:endParaRPr dirty="0"/>
          </a:p>
        </p:txBody>
      </p:sp>
      <p:sp>
        <p:nvSpPr>
          <p:cNvPr id="10" name="Title 1">
            <a:extLst>
              <a:ext uri="{FF2B5EF4-FFF2-40B4-BE49-F238E27FC236}">
                <a16:creationId xmlns:a16="http://schemas.microsoft.com/office/drawing/2014/main" id="{3154C714-655F-4E19-AB5F-20846EEF095F}"/>
              </a:ext>
            </a:extLst>
          </p:cNvPr>
          <p:cNvSpPr txBox="1">
            <a:spLocks/>
          </p:cNvSpPr>
          <p:nvPr/>
        </p:nvSpPr>
        <p:spPr>
          <a:xfrm>
            <a:off x="6096000" y="663373"/>
            <a:ext cx="5461262" cy="160848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4600" dirty="0"/>
              <a:t>Stage 4: </a:t>
            </a:r>
            <a:r>
              <a:rPr lang="en-US" sz="2600" dirty="0"/>
              <a:t>Moderate Activity</a:t>
            </a:r>
          </a:p>
        </p:txBody>
      </p:sp>
      <p:graphicFrame>
        <p:nvGraphicFramePr>
          <p:cNvPr id="13" name="Table 12">
            <a:extLst>
              <a:ext uri="{FF2B5EF4-FFF2-40B4-BE49-F238E27FC236}">
                <a16:creationId xmlns:a16="http://schemas.microsoft.com/office/drawing/2014/main" id="{70EB8C3B-0C3C-4AA0-A1A9-178C506F3F00}"/>
              </a:ext>
            </a:extLst>
          </p:cNvPr>
          <p:cNvGraphicFramePr>
            <a:graphicFrameLocks noGrp="1"/>
          </p:cNvGraphicFramePr>
          <p:nvPr>
            <p:extLst>
              <p:ext uri="{D42A27DB-BD31-4B8C-83A1-F6EECF244321}">
                <p14:modId xmlns:p14="http://schemas.microsoft.com/office/powerpoint/2010/main" val="1292898010"/>
              </p:ext>
            </p:extLst>
          </p:nvPr>
        </p:nvGraphicFramePr>
        <p:xfrm>
          <a:off x="1981200" y="1602769"/>
          <a:ext cx="8229600" cy="4572000"/>
        </p:xfrm>
        <a:graphic>
          <a:graphicData uri="http://schemas.openxmlformats.org/drawingml/2006/table">
            <a:tbl>
              <a:tblPr firstRow="1" bandRow="1">
                <a:effectLst>
                  <a:outerShdw blurRad="1016000" dist="266700" dir="5400000" sx="90000" sy="90000" algn="ctr" rotWithShape="0">
                    <a:schemeClr val="bg1">
                      <a:lumMod val="50000"/>
                    </a:schemeClr>
                  </a:outerShdw>
                </a:effectLst>
                <a:tableStyleId>{5C22544A-7EE6-4342-B048-85BDC9FD1C3A}</a:tableStyleId>
              </a:tblPr>
              <a:tblGrid>
                <a:gridCol w="4114800">
                  <a:extLst>
                    <a:ext uri="{9D8B030D-6E8A-4147-A177-3AD203B41FA5}">
                      <a16:colId xmlns:a16="http://schemas.microsoft.com/office/drawing/2014/main" val="1263282406"/>
                    </a:ext>
                  </a:extLst>
                </a:gridCol>
                <a:gridCol w="2057400">
                  <a:extLst>
                    <a:ext uri="{9D8B030D-6E8A-4147-A177-3AD203B41FA5}">
                      <a16:colId xmlns:a16="http://schemas.microsoft.com/office/drawing/2014/main" val="2456086472"/>
                    </a:ext>
                  </a:extLst>
                </a:gridCol>
                <a:gridCol w="2057400">
                  <a:extLst>
                    <a:ext uri="{9D8B030D-6E8A-4147-A177-3AD203B41FA5}">
                      <a16:colId xmlns:a16="http://schemas.microsoft.com/office/drawing/2014/main" val="3628479904"/>
                    </a:ext>
                  </a:extLst>
                </a:gridCol>
              </a:tblGrid>
              <a:tr h="457200">
                <a:tc>
                  <a:txBody>
                    <a:bodyPr/>
                    <a:lstStyle/>
                    <a:p>
                      <a:r>
                        <a:rPr lang="en-US" dirty="0">
                          <a:latin typeface="Arial" panose="020B0604020202020204" pitchFamily="34" charset="0"/>
                          <a:cs typeface="Arial" panose="020B0604020202020204" pitchFamily="34" charset="0"/>
                        </a:rPr>
                        <a:t>Physical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dirty="0">
                          <a:latin typeface="Arial" panose="020B0604020202020204" pitchFamily="34" charset="0"/>
                          <a:cs typeface="Arial" panose="020B0604020202020204" pitchFamily="34" charset="0"/>
                        </a:rPr>
                        <a:t>Cognitive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36325253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37421395"/>
                  </a:ext>
                </a:extLst>
              </a:tr>
              <a:tr h="457200">
                <a:tc>
                  <a:txBody>
                    <a:bodyPr/>
                    <a:lstStyle/>
                    <a:p>
                      <a:r>
                        <a:rPr lang="en-US" b="1" dirty="0">
                          <a:solidFill>
                            <a:schemeClr val="bg1"/>
                          </a:solidFill>
                          <a:latin typeface="Arial" panose="020B0604020202020204" pitchFamily="34" charset="0"/>
                          <a:cs typeface="Arial" panose="020B0604020202020204" pitchFamily="34" charset="0"/>
                        </a:rPr>
                        <a:t>Balance/Vestibular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8036218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54528"/>
                  </a:ext>
                </a:extLst>
              </a:tr>
            </a:tbl>
          </a:graphicData>
        </a:graphic>
      </p:graphicFrame>
      <p:sp>
        <p:nvSpPr>
          <p:cNvPr id="14" name="TextBox 13">
            <a:extLst>
              <a:ext uri="{FF2B5EF4-FFF2-40B4-BE49-F238E27FC236}">
                <a16:creationId xmlns:a16="http://schemas.microsoft.com/office/drawing/2014/main" id="{9C8358FA-CF96-468D-83D1-E63AA27CABAE}"/>
              </a:ext>
            </a:extLst>
          </p:cNvPr>
          <p:cNvSpPr txBox="1"/>
          <p:nvPr/>
        </p:nvSpPr>
        <p:spPr>
          <a:xfrm>
            <a:off x="1967141" y="2053438"/>
            <a:ext cx="4128858"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RPE 12-16</a:t>
            </a:r>
            <a:r>
              <a:rPr lang="en-US" dirty="0">
                <a:latin typeface="Arial" panose="020B0604020202020204" pitchFamily="34" charset="0"/>
                <a:cs typeface="Arial" panose="020B0604020202020204" pitchFamily="34" charset="0"/>
              </a:rPr>
              <a:t> (somewhat hard)</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90min activity (1:4rest)</a:t>
            </a:r>
            <a:r>
              <a:rPr lang="en-US" dirty="0">
                <a:latin typeface="Arial" panose="020B0604020202020204" pitchFamily="34" charset="0"/>
                <a:cs typeface="Arial" panose="020B0604020202020204" pitchFamily="34" charset="0"/>
              </a:rPr>
              <a:t> i.e. 6hr</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Hike 3mph without load</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Jog*, </a:t>
            </a:r>
            <a:r>
              <a:rPr lang="en-US" dirty="0" err="1">
                <a:latin typeface="Arial" panose="020B0604020202020204" pitchFamily="34" charset="0"/>
                <a:cs typeface="Arial" panose="020B0604020202020204" pitchFamily="34" charset="0"/>
              </a:rPr>
              <a:t>Submax</a:t>
            </a:r>
            <a:r>
              <a:rPr lang="en-US" dirty="0">
                <a:latin typeface="Arial" panose="020B0604020202020204" pitchFamily="34" charset="0"/>
                <a:cs typeface="Arial" panose="020B0604020202020204" pitchFamily="34" charset="0"/>
              </a:rPr>
              <a:t> resistance training* </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50% max reps pullup, </a:t>
            </a:r>
            <a:r>
              <a:rPr lang="en-US" dirty="0" err="1">
                <a:latin typeface="Arial" panose="020B0604020202020204" pitchFamily="34" charset="0"/>
                <a:cs typeface="Arial" panose="020B0604020202020204" pitchFamily="34" charset="0"/>
              </a:rPr>
              <a:t>situp</a:t>
            </a:r>
            <a:r>
              <a:rPr lang="en-US" dirty="0">
                <a:latin typeface="Arial" panose="020B0604020202020204" pitchFamily="34" charset="0"/>
                <a:cs typeface="Arial" panose="020B0604020202020204" pitchFamily="34" charset="0"/>
              </a:rPr>
              <a:t>, pushup, plank; Non-contact sports</a:t>
            </a:r>
          </a:p>
        </p:txBody>
      </p:sp>
      <p:sp>
        <p:nvSpPr>
          <p:cNvPr id="15" name="TextBox 14">
            <a:extLst>
              <a:ext uri="{FF2B5EF4-FFF2-40B4-BE49-F238E27FC236}">
                <a16:creationId xmlns:a16="http://schemas.microsoft.com/office/drawing/2014/main" id="{7FA92FF2-C221-4B76-97F7-58185F93330C}"/>
              </a:ext>
            </a:extLst>
          </p:cNvPr>
          <p:cNvSpPr txBox="1"/>
          <p:nvPr/>
        </p:nvSpPr>
        <p:spPr>
          <a:xfrm>
            <a:off x="6095998" y="2053438"/>
            <a:ext cx="4199794"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20-40min activity (1:2rest)</a:t>
            </a:r>
            <a:r>
              <a:rPr lang="en-US" dirty="0">
                <a:latin typeface="Arial" panose="020B0604020202020204" pitchFamily="34" charset="0"/>
                <a:cs typeface="Arial" panose="020B0604020202020204" pitchFamily="34" charset="0"/>
              </a:rPr>
              <a:t> i.e. 80min</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Problem solving, Remember verbal instructions, Remember to do a task at a specific time, Dual-task/shift</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i.e. Grocery shopping, </a:t>
            </a:r>
            <a:r>
              <a:rPr lang="en-US" dirty="0" err="1">
                <a:latin typeface="Arial" panose="020B0604020202020204" pitchFamily="34" charset="0"/>
                <a:cs typeface="Arial" panose="020B0604020202020204" pitchFamily="34" charset="0"/>
              </a:rPr>
              <a:t>Landnav</a:t>
            </a:r>
            <a:r>
              <a:rPr lang="en-US" dirty="0">
                <a:latin typeface="Arial" panose="020B0604020202020204" pitchFamily="34" charset="0"/>
                <a:cs typeface="Arial" panose="020B0604020202020204" pitchFamily="34" charset="0"/>
              </a:rPr>
              <a:t>, Manage appointments, Video games</a:t>
            </a:r>
          </a:p>
        </p:txBody>
      </p:sp>
      <p:sp>
        <p:nvSpPr>
          <p:cNvPr id="16" name="TextBox 15">
            <a:extLst>
              <a:ext uri="{FF2B5EF4-FFF2-40B4-BE49-F238E27FC236}">
                <a16:creationId xmlns:a16="http://schemas.microsoft.com/office/drawing/2014/main" id="{95F22977-AF31-47D2-83CE-A8882886F35D}"/>
              </a:ext>
            </a:extLst>
          </p:cNvPr>
          <p:cNvSpPr txBox="1"/>
          <p:nvPr/>
        </p:nvSpPr>
        <p:spPr>
          <a:xfrm>
            <a:off x="1967141" y="4346532"/>
            <a:ext cx="4114800"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Fast visual tracking in all directions</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Total body movements</a:t>
            </a:r>
            <a:r>
              <a:rPr lang="en-US" dirty="0">
                <a:latin typeface="Arial" panose="020B0604020202020204" pitchFamily="34" charset="0"/>
                <a:cs typeface="Arial" panose="020B0604020202020204" pitchFamily="34" charset="0"/>
              </a:rPr>
              <a:t> i.e. jumping</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Challenge balance</a:t>
            </a:r>
            <a:r>
              <a:rPr lang="en-US" dirty="0">
                <a:latin typeface="Arial" panose="020B0604020202020204" pitchFamily="34" charset="0"/>
                <a:cs typeface="Arial" panose="020B0604020202020204" pitchFamily="34" charset="0"/>
              </a:rPr>
              <a:t> in uneven terrain without foot visualization</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Ride in car as passenger</a:t>
            </a:r>
          </a:p>
          <a:p>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6D6B7D-71F8-4C9A-9568-0E4EEFF3FFDC}"/>
              </a:ext>
            </a:extLst>
          </p:cNvPr>
          <p:cNvSpPr txBox="1"/>
          <p:nvPr/>
        </p:nvSpPr>
        <p:spPr>
          <a:xfrm>
            <a:off x="6096000" y="4346532"/>
            <a:ext cx="2018098" cy="646331"/>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Caffeine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Tobacco</a:t>
            </a:r>
          </a:p>
        </p:txBody>
      </p:sp>
      <p:sp>
        <p:nvSpPr>
          <p:cNvPr id="18" name="TextBox 17">
            <a:extLst>
              <a:ext uri="{FF2B5EF4-FFF2-40B4-BE49-F238E27FC236}">
                <a16:creationId xmlns:a16="http://schemas.microsoft.com/office/drawing/2014/main" id="{B60E3D55-D908-41A9-A48E-3549462AC4D0}"/>
              </a:ext>
            </a:extLst>
          </p:cNvPr>
          <p:cNvSpPr txBox="1"/>
          <p:nvPr/>
        </p:nvSpPr>
        <p:spPr>
          <a:xfrm>
            <a:off x="8153399" y="4346532"/>
            <a:ext cx="20574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Drink alcohol, </a:t>
            </a:r>
          </a:p>
          <a:p>
            <a:r>
              <a:rPr lang="en-US" dirty="0">
                <a:latin typeface="Arial" panose="020B0604020202020204" pitchFamily="34" charset="0"/>
                <a:cs typeface="Arial" panose="020B0604020202020204" pitchFamily="34" charset="0"/>
              </a:rPr>
              <a:t>Participate in </a:t>
            </a:r>
            <a:r>
              <a:rPr lang="en-US" dirty="0" err="1">
                <a:latin typeface="Arial" panose="020B0604020202020204" pitchFamily="34" charset="0"/>
                <a:cs typeface="Arial" panose="020B0604020202020204" pitchFamily="34" charset="0"/>
              </a:rPr>
              <a:t>combatives</a:t>
            </a:r>
            <a:r>
              <a:rPr lang="en-US" dirty="0">
                <a:latin typeface="Arial" panose="020B0604020202020204" pitchFamily="34" charset="0"/>
                <a:cs typeface="Arial" panose="020B0604020202020204" pitchFamily="34" charset="0"/>
              </a:rPr>
              <a:t> or contact sports,</a:t>
            </a:r>
          </a:p>
          <a:p>
            <a:r>
              <a:rPr lang="en-US" dirty="0">
                <a:latin typeface="Arial" panose="020B0604020202020204" pitchFamily="34" charset="0"/>
                <a:cs typeface="Arial" panose="020B0604020202020204" pitchFamily="34" charset="0"/>
              </a:rPr>
              <a:t>Drive</a:t>
            </a:r>
          </a:p>
          <a:p>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D2EAD11-88BE-444B-A670-542301F7C708}"/>
              </a:ext>
            </a:extLst>
          </p:cNvPr>
          <p:cNvSpPr/>
          <p:nvPr/>
        </p:nvSpPr>
        <p:spPr>
          <a:xfrm>
            <a:off x="1310054" y="1951891"/>
            <a:ext cx="580355" cy="19343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1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22" name="Content Placeholder 7" descr="Screen Clipping">
            <a:extLst>
              <a:ext uri="{FF2B5EF4-FFF2-40B4-BE49-F238E27FC236}">
                <a16:creationId xmlns:a16="http://schemas.microsoft.com/office/drawing/2014/main" id="{16F897C1-2933-46DE-8919-BC7A1B84B13F}"/>
              </a:ext>
            </a:extLst>
          </p:cNvPr>
          <p:cNvPicPr>
            <a:picLocks noChangeAspect="1"/>
          </p:cNvPicPr>
          <p:nvPr/>
        </p:nvPicPr>
        <p:blipFill rotWithShape="1">
          <a:blip r:embed="rId3"/>
          <a:srcRect l="1599" t="38136" r="88151" b="31896"/>
          <a:stretch/>
        </p:blipFill>
        <p:spPr>
          <a:xfrm>
            <a:off x="940776" y="1620354"/>
            <a:ext cx="1028013" cy="2712442"/>
          </a:xfrm>
          <a:prstGeom prst="rect">
            <a:avLst/>
          </a:prstGeom>
        </p:spPr>
      </p:pic>
      <p:sp>
        <p:nvSpPr>
          <p:cNvPr id="9" name="Content Placeholder 2">
            <a:extLst>
              <a:ext uri="{FF2B5EF4-FFF2-40B4-BE49-F238E27FC236}">
                <a16:creationId xmlns:a16="http://schemas.microsoft.com/office/drawing/2014/main" id="{606A9D25-C840-44A9-B881-7CB64FA7DBA8}"/>
              </a:ext>
            </a:extLst>
          </p:cNvPr>
          <p:cNvSpPr txBox="1">
            <a:spLocks/>
          </p:cNvSpPr>
          <p:nvPr/>
        </p:nvSpPr>
        <p:spPr>
          <a:xfrm>
            <a:off x="7872618" y="1603332"/>
            <a:ext cx="3684644" cy="4611205"/>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a:t>Note</a:t>
            </a:r>
            <a:endParaRPr lang="en-US" dirty="0"/>
          </a:p>
        </p:txBody>
      </p:sp>
      <p:sp>
        <p:nvSpPr>
          <p:cNvPr id="12" name="TextBox 11">
            <a:extLst>
              <a:ext uri="{FF2B5EF4-FFF2-40B4-BE49-F238E27FC236}">
                <a16:creationId xmlns:a16="http://schemas.microsoft.com/office/drawing/2014/main" id="{9F392A00-1435-4368-BAAB-ABE1222AE7A0}"/>
              </a:ext>
            </a:extLst>
          </p:cNvPr>
          <p:cNvSpPr txBox="1"/>
          <p:nvPr/>
        </p:nvSpPr>
        <p:spPr>
          <a:xfrm>
            <a:off x="-3687097" y="4793226"/>
            <a:ext cx="1091381" cy="1328139"/>
          </a:xfrm>
          <a:prstGeom prst="rect">
            <a:avLst/>
          </a:prstGeom>
          <a:noFill/>
        </p:spPr>
        <p:txBody>
          <a:bodyPr wrap="square" rtlCol="0">
            <a:spAutoFit/>
          </a:bodyPr>
          <a:lstStyle/>
          <a:p>
            <a:endParaRPr lang="en-US" dirty="0"/>
          </a:p>
        </p:txBody>
      </p:sp>
      <p:graphicFrame>
        <p:nvGraphicFramePr>
          <p:cNvPr id="13" name="Table 12">
            <a:extLst>
              <a:ext uri="{FF2B5EF4-FFF2-40B4-BE49-F238E27FC236}">
                <a16:creationId xmlns:a16="http://schemas.microsoft.com/office/drawing/2014/main" id="{5ECE10D5-B436-4BAF-9273-A39D4812EBC6}"/>
              </a:ext>
            </a:extLst>
          </p:cNvPr>
          <p:cNvGraphicFramePr>
            <a:graphicFrameLocks noGrp="1"/>
          </p:cNvGraphicFramePr>
          <p:nvPr>
            <p:extLst>
              <p:ext uri="{D42A27DB-BD31-4B8C-83A1-F6EECF244321}">
                <p14:modId xmlns:p14="http://schemas.microsoft.com/office/powerpoint/2010/main" val="3245092085"/>
              </p:ext>
            </p:extLst>
          </p:nvPr>
        </p:nvGraphicFramePr>
        <p:xfrm>
          <a:off x="1981200" y="1602769"/>
          <a:ext cx="8229600" cy="4572000"/>
        </p:xfrm>
        <a:graphic>
          <a:graphicData uri="http://schemas.openxmlformats.org/drawingml/2006/table">
            <a:tbl>
              <a:tblPr firstRow="1" bandRow="1">
                <a:effectLst>
                  <a:outerShdw blurRad="1016000" dist="266700" dir="5400000" sx="90000" sy="90000" algn="ctr" rotWithShape="0">
                    <a:schemeClr val="bg1">
                      <a:lumMod val="50000"/>
                    </a:schemeClr>
                  </a:outerShdw>
                </a:effectLst>
                <a:tableStyleId>{5C22544A-7EE6-4342-B048-85BDC9FD1C3A}</a:tableStyleId>
              </a:tblPr>
              <a:tblGrid>
                <a:gridCol w="4114800">
                  <a:extLst>
                    <a:ext uri="{9D8B030D-6E8A-4147-A177-3AD203B41FA5}">
                      <a16:colId xmlns:a16="http://schemas.microsoft.com/office/drawing/2014/main" val="1263282406"/>
                    </a:ext>
                  </a:extLst>
                </a:gridCol>
                <a:gridCol w="2057400">
                  <a:extLst>
                    <a:ext uri="{9D8B030D-6E8A-4147-A177-3AD203B41FA5}">
                      <a16:colId xmlns:a16="http://schemas.microsoft.com/office/drawing/2014/main" val="2456086472"/>
                    </a:ext>
                  </a:extLst>
                </a:gridCol>
                <a:gridCol w="2057400">
                  <a:extLst>
                    <a:ext uri="{9D8B030D-6E8A-4147-A177-3AD203B41FA5}">
                      <a16:colId xmlns:a16="http://schemas.microsoft.com/office/drawing/2014/main" val="3628479904"/>
                    </a:ext>
                  </a:extLst>
                </a:gridCol>
              </a:tblGrid>
              <a:tr h="457200">
                <a:tc>
                  <a:txBody>
                    <a:bodyPr/>
                    <a:lstStyle/>
                    <a:p>
                      <a:r>
                        <a:rPr lang="en-US" dirty="0">
                          <a:latin typeface="Arial" panose="020B0604020202020204" pitchFamily="34" charset="0"/>
                          <a:cs typeface="Arial" panose="020B0604020202020204" pitchFamily="34" charset="0"/>
                        </a:rPr>
                        <a:t>Physical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dirty="0">
                          <a:latin typeface="Arial" panose="020B0604020202020204" pitchFamily="34" charset="0"/>
                          <a:cs typeface="Arial" panose="020B0604020202020204" pitchFamily="34" charset="0"/>
                        </a:rPr>
                        <a:t>Cognitive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36325253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37421395"/>
                  </a:ext>
                </a:extLst>
              </a:tr>
              <a:tr h="457200">
                <a:tc>
                  <a:txBody>
                    <a:bodyPr/>
                    <a:lstStyle/>
                    <a:p>
                      <a:r>
                        <a:rPr lang="en-US" b="1" dirty="0">
                          <a:solidFill>
                            <a:schemeClr val="bg1"/>
                          </a:solidFill>
                          <a:latin typeface="Arial" panose="020B0604020202020204" pitchFamily="34" charset="0"/>
                          <a:cs typeface="Arial" panose="020B0604020202020204" pitchFamily="34" charset="0"/>
                        </a:rPr>
                        <a:t>Balance/Vestibular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8036218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54528"/>
                  </a:ext>
                </a:extLst>
              </a:tr>
            </a:tbl>
          </a:graphicData>
        </a:graphic>
      </p:graphicFrame>
      <p:sp>
        <p:nvSpPr>
          <p:cNvPr id="15" name="TextBox 14">
            <a:extLst>
              <a:ext uri="{FF2B5EF4-FFF2-40B4-BE49-F238E27FC236}">
                <a16:creationId xmlns:a16="http://schemas.microsoft.com/office/drawing/2014/main" id="{C81CF2D1-F1A0-4A09-BDD4-1BB107102897}"/>
              </a:ext>
            </a:extLst>
          </p:cNvPr>
          <p:cNvSpPr txBox="1"/>
          <p:nvPr/>
        </p:nvSpPr>
        <p:spPr>
          <a:xfrm>
            <a:off x="1967141" y="2053438"/>
            <a:ext cx="4128858"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RPE 16+</a:t>
            </a:r>
            <a:r>
              <a:rPr lang="en-US" dirty="0">
                <a:latin typeface="Arial" panose="020B0604020202020204" pitchFamily="34" charset="0"/>
                <a:cs typeface="Arial" panose="020B0604020202020204" pitchFamily="34" charset="0"/>
              </a:rPr>
              <a:t> (very hard)</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Resume normal exercise and duty routine, except </a:t>
            </a:r>
            <a:r>
              <a:rPr lang="en-US" dirty="0" err="1">
                <a:latin typeface="Arial" panose="020B0604020202020204" pitchFamily="34" charset="0"/>
                <a:cs typeface="Arial" panose="020B0604020202020204" pitchFamily="34" charset="0"/>
              </a:rPr>
              <a:t>combatives</a:t>
            </a:r>
            <a:r>
              <a:rPr lang="en-US" dirty="0">
                <a:latin typeface="Arial" panose="020B0604020202020204" pitchFamily="34" charset="0"/>
                <a:cs typeface="Arial" panose="020B0604020202020204" pitchFamily="34" charset="0"/>
              </a:rPr>
              <a:t>/contact</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run and resistance training</a:t>
            </a:r>
            <a:r>
              <a:rPr lang="en-US" dirty="0">
                <a:latin typeface="Arial" panose="020B0604020202020204" pitchFamily="34" charset="0"/>
                <a:cs typeface="Arial" panose="020B0604020202020204" pitchFamily="34" charset="0"/>
              </a:rPr>
              <a:t> </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Max reps pullup, </a:t>
            </a:r>
            <a:r>
              <a:rPr lang="en-US" dirty="0" err="1">
                <a:latin typeface="Arial" panose="020B0604020202020204" pitchFamily="34" charset="0"/>
                <a:cs typeface="Arial" panose="020B0604020202020204" pitchFamily="34" charset="0"/>
              </a:rPr>
              <a:t>situp</a:t>
            </a:r>
            <a:r>
              <a:rPr lang="en-US" dirty="0">
                <a:latin typeface="Arial" panose="020B0604020202020204" pitchFamily="34" charset="0"/>
                <a:cs typeface="Arial" panose="020B0604020202020204" pitchFamily="34" charset="0"/>
              </a:rPr>
              <a:t>, pushup, plank</a:t>
            </a:r>
          </a:p>
        </p:txBody>
      </p:sp>
      <p:sp>
        <p:nvSpPr>
          <p:cNvPr id="16" name="TextBox 15">
            <a:extLst>
              <a:ext uri="{FF2B5EF4-FFF2-40B4-BE49-F238E27FC236}">
                <a16:creationId xmlns:a16="http://schemas.microsoft.com/office/drawing/2014/main" id="{0C54160D-C961-4D94-BB62-2F9908E1DAEB}"/>
              </a:ext>
            </a:extLst>
          </p:cNvPr>
          <p:cNvSpPr txBox="1"/>
          <p:nvPr/>
        </p:nvSpPr>
        <p:spPr>
          <a:xfrm>
            <a:off x="6095998" y="2053438"/>
            <a:ext cx="4195866"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Max 50min activity (1:2rest)</a:t>
            </a:r>
            <a:endParaRPr lang="en-US" dirty="0">
              <a:latin typeface="Arial" panose="020B0604020202020204" pitchFamily="34" charset="0"/>
              <a:cs typeface="Arial" panose="020B0604020202020204" pitchFamily="34" charset="0"/>
            </a:endParaRP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Problem solving, remember verbal instructions, multi-task/shift, </a:t>
            </a:r>
            <a:r>
              <a:rPr lang="en-US" dirty="0">
                <a:highlight>
                  <a:srgbClr val="FFFF00"/>
                </a:highlight>
                <a:latin typeface="Arial" panose="020B0604020202020204" pitchFamily="34" charset="0"/>
                <a:cs typeface="Arial" panose="020B0604020202020204" pitchFamily="34" charset="0"/>
              </a:rPr>
              <a:t>teach/train</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Drive</a:t>
            </a:r>
            <a:r>
              <a:rPr lang="en-US" dirty="0">
                <a:latin typeface="Arial" panose="020B0604020202020204" pitchFamily="34" charset="0"/>
                <a:cs typeface="Arial" panose="020B0604020202020204" pitchFamily="34" charset="0"/>
              </a:rPr>
              <a:t> (or drive simulator, supervised)</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Radio coms, marksmanship, tactics</a:t>
            </a:r>
          </a:p>
        </p:txBody>
      </p:sp>
      <p:sp>
        <p:nvSpPr>
          <p:cNvPr id="17" name="TextBox 16">
            <a:extLst>
              <a:ext uri="{FF2B5EF4-FFF2-40B4-BE49-F238E27FC236}">
                <a16:creationId xmlns:a16="http://schemas.microsoft.com/office/drawing/2014/main" id="{0207F395-B31D-4E24-BAA4-9A5E79854E65}"/>
              </a:ext>
            </a:extLst>
          </p:cNvPr>
          <p:cNvSpPr txBox="1"/>
          <p:nvPr/>
        </p:nvSpPr>
        <p:spPr>
          <a:xfrm>
            <a:off x="1967141" y="4346532"/>
            <a:ext cx="4114800" cy="2031325"/>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Fast head and eye movements</a:t>
            </a:r>
            <a:r>
              <a:rPr lang="en-US" dirty="0">
                <a:latin typeface="Arial" panose="020B0604020202020204" pitchFamily="34" charset="0"/>
                <a:cs typeface="Arial" panose="020B0604020202020204" pitchFamily="34" charset="0"/>
              </a:rPr>
              <a:t> while scanning and moving</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Running and agility under full load</a:t>
            </a:r>
            <a:endParaRPr lang="en-US" dirty="0">
              <a:latin typeface="Arial" panose="020B0604020202020204" pitchFamily="34" charset="0"/>
              <a:cs typeface="Arial" panose="020B0604020202020204" pitchFamily="34" charset="0"/>
            </a:endParaRP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Challenge balance</a:t>
            </a:r>
            <a:r>
              <a:rPr lang="en-US" dirty="0">
                <a:latin typeface="Arial" panose="020B0604020202020204" pitchFamily="34" charset="0"/>
                <a:cs typeface="Arial" panose="020B0604020202020204" pitchFamily="34" charset="0"/>
              </a:rPr>
              <a:t> with smoke/fog, night vision goggles, or bright lights</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Ride in car as passenger longer</a:t>
            </a:r>
          </a:p>
          <a:p>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A153234-F86D-4DCA-8A8F-68D5BBC5CFC4}"/>
              </a:ext>
            </a:extLst>
          </p:cNvPr>
          <p:cNvSpPr txBox="1"/>
          <p:nvPr/>
        </p:nvSpPr>
        <p:spPr>
          <a:xfrm>
            <a:off x="6096000" y="4346532"/>
            <a:ext cx="2018098" cy="923330"/>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Caffeine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Tobacco</a:t>
            </a:r>
          </a:p>
          <a:p>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4EE7C5A-3404-4C9A-97AD-B1A9FB6E2666}"/>
              </a:ext>
            </a:extLst>
          </p:cNvPr>
          <p:cNvSpPr txBox="1"/>
          <p:nvPr/>
        </p:nvSpPr>
        <p:spPr>
          <a:xfrm>
            <a:off x="8153399" y="4346532"/>
            <a:ext cx="20574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Drink alcohol, </a:t>
            </a:r>
          </a:p>
          <a:p>
            <a:r>
              <a:rPr lang="en-US" dirty="0">
                <a:latin typeface="Arial" panose="020B0604020202020204" pitchFamily="34" charset="0"/>
                <a:cs typeface="Arial" panose="020B0604020202020204" pitchFamily="34" charset="0"/>
              </a:rPr>
              <a:t>Participate in </a:t>
            </a:r>
            <a:r>
              <a:rPr lang="en-US" dirty="0" err="1">
                <a:latin typeface="Arial" panose="020B0604020202020204" pitchFamily="34" charset="0"/>
                <a:cs typeface="Arial" panose="020B0604020202020204" pitchFamily="34" charset="0"/>
              </a:rPr>
              <a:t>combatives</a:t>
            </a:r>
            <a:r>
              <a:rPr lang="en-US" dirty="0">
                <a:latin typeface="Arial" panose="020B0604020202020204" pitchFamily="34" charset="0"/>
                <a:cs typeface="Arial" panose="020B0604020202020204" pitchFamily="34" charset="0"/>
              </a:rPr>
              <a:t> or contact sports,</a:t>
            </a:r>
          </a:p>
          <a:p>
            <a:r>
              <a:rPr lang="en-US" dirty="0">
                <a:latin typeface="Arial" panose="020B0604020202020204" pitchFamily="34" charset="0"/>
                <a:cs typeface="Arial" panose="020B0604020202020204" pitchFamily="34" charset="0"/>
              </a:rPr>
              <a:t>Go outside wire in combat zone</a:t>
            </a:r>
          </a:p>
          <a:p>
            <a:endParaRPr lang="en-US"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3AB8FD6-B07E-4AF1-B2ED-4596C9343E3C}"/>
              </a:ext>
            </a:extLst>
          </p:cNvPr>
          <p:cNvSpPr/>
          <p:nvPr/>
        </p:nvSpPr>
        <p:spPr>
          <a:xfrm>
            <a:off x="1310054" y="1943099"/>
            <a:ext cx="644676" cy="184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1A07CB25-3701-42AA-AF08-672C161B07A0}"/>
              </a:ext>
            </a:extLst>
          </p:cNvPr>
          <p:cNvSpPr txBox="1">
            <a:spLocks/>
          </p:cNvSpPr>
          <p:nvPr/>
        </p:nvSpPr>
        <p:spPr>
          <a:xfrm>
            <a:off x="6096000" y="663373"/>
            <a:ext cx="5461262" cy="160848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4600" dirty="0"/>
              <a:t>Stage 5: </a:t>
            </a:r>
            <a:r>
              <a:rPr lang="en-US" sz="2600" dirty="0"/>
              <a:t>Intensive Activity</a:t>
            </a:r>
          </a:p>
        </p:txBody>
      </p:sp>
    </p:spTree>
    <p:extLst>
      <p:ext uri="{BB962C8B-B14F-4D97-AF65-F5344CB8AC3E}">
        <p14:creationId xmlns:p14="http://schemas.microsoft.com/office/powerpoint/2010/main" val="18961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2618" y="663373"/>
            <a:ext cx="3684644" cy="1608487"/>
          </a:xfrm>
        </p:spPr>
        <p:txBody>
          <a:bodyPr>
            <a:normAutofit/>
          </a:bodyPr>
          <a:lstStyle/>
          <a:p>
            <a:pPr algn="l"/>
            <a:r>
              <a:rPr lang="en-US" sz="4600" dirty="0"/>
              <a:t>Stage 6</a:t>
            </a:r>
          </a:p>
        </p:txBody>
      </p:sp>
      <p:pic>
        <p:nvPicPr>
          <p:cNvPr id="7" name="Picture 6" descr="Screen Clipping">
            <a:extLst>
              <a:ext uri="{FF2B5EF4-FFF2-40B4-BE49-F238E27FC236}">
                <a16:creationId xmlns:a16="http://schemas.microsoft.com/office/drawing/2014/main" id="{7A86C8BD-EE8E-4BD5-8ABE-DEEA48CA58A5}"/>
              </a:ext>
            </a:extLst>
          </p:cNvPr>
          <p:cNvPicPr>
            <a:picLocks noChangeAspect="1"/>
          </p:cNvPicPr>
          <p:nvPr/>
        </p:nvPicPr>
        <p:blipFill rotWithShape="1">
          <a:blip r:embed="rId3"/>
          <a:srcRect t="1384" b="32954"/>
          <a:stretch/>
        </p:blipFill>
        <p:spPr>
          <a:xfrm>
            <a:off x="924395" y="1913907"/>
            <a:ext cx="9710948" cy="4149435"/>
          </a:xfrm>
          <a:prstGeom prst="rect">
            <a:avLst/>
          </a:prstGeom>
        </p:spPr>
      </p:pic>
      <p:sp>
        <p:nvSpPr>
          <p:cNvPr id="11" name="TextBox 10">
            <a:extLst>
              <a:ext uri="{FF2B5EF4-FFF2-40B4-BE49-F238E27FC236}">
                <a16:creationId xmlns:a16="http://schemas.microsoft.com/office/drawing/2014/main" id="{2AFC3194-6D72-415A-B725-74BCABBFBECA}"/>
              </a:ext>
            </a:extLst>
          </p:cNvPr>
          <p:cNvSpPr txBox="1"/>
          <p:nvPr/>
        </p:nvSpPr>
        <p:spPr>
          <a:xfrm>
            <a:off x="923379" y="1769385"/>
            <a:ext cx="3572421" cy="2824386"/>
          </a:xfrm>
          <a:prstGeom prst="rect">
            <a:avLst/>
          </a:prstGeom>
          <a:solidFill>
            <a:srgbClr val="EBFAFF"/>
          </a:solidFill>
        </p:spPr>
        <p:txBody>
          <a:bodyPr wrap="square" rtlCol="0">
            <a:spAutoFit/>
          </a:bodyPr>
          <a:lstStyle/>
          <a:p>
            <a:endParaRPr lang="en-US" dirty="0"/>
          </a:p>
        </p:txBody>
      </p:sp>
      <p:sp>
        <p:nvSpPr>
          <p:cNvPr id="8" name="Title 1">
            <a:extLst>
              <a:ext uri="{FF2B5EF4-FFF2-40B4-BE49-F238E27FC236}">
                <a16:creationId xmlns:a16="http://schemas.microsoft.com/office/drawing/2014/main" id="{4484EA3C-EBF9-4C02-A4F4-70C36F0E7CBF}"/>
              </a:ext>
            </a:extLst>
          </p:cNvPr>
          <p:cNvSpPr txBox="1">
            <a:spLocks/>
          </p:cNvSpPr>
          <p:nvPr/>
        </p:nvSpPr>
        <p:spPr>
          <a:xfrm>
            <a:off x="1088911" y="1143294"/>
            <a:ext cx="6618175" cy="2710250"/>
          </a:xfrm>
          <a:prstGeom prst="rect">
            <a:avLst/>
          </a:prstGeom>
          <a:noFill/>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lnSpc>
                <a:spcPct val="85000"/>
              </a:lnSpc>
            </a:pPr>
            <a:r>
              <a:rPr lang="en-US" sz="7700" b="1" dirty="0">
                <a:solidFill>
                  <a:srgbClr val="0DC0FF"/>
                </a:solidFill>
              </a:rPr>
              <a:t>Unrestricted Activity</a:t>
            </a:r>
          </a:p>
        </p:txBody>
      </p:sp>
      <p:sp>
        <p:nvSpPr>
          <p:cNvPr id="6" name="Oval 5">
            <a:extLst>
              <a:ext uri="{FF2B5EF4-FFF2-40B4-BE49-F238E27FC236}">
                <a16:creationId xmlns:a16="http://schemas.microsoft.com/office/drawing/2014/main" id="{68B9ABDB-1DC3-464D-AA59-B2E2D59442AC}"/>
              </a:ext>
            </a:extLst>
          </p:cNvPr>
          <p:cNvSpPr/>
          <p:nvPr/>
        </p:nvSpPr>
        <p:spPr>
          <a:xfrm>
            <a:off x="8279297" y="1943723"/>
            <a:ext cx="1252330" cy="1236797"/>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43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3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0793" y="663373"/>
            <a:ext cx="6846469" cy="1608487"/>
          </a:xfrm>
        </p:spPr>
        <p:txBody>
          <a:bodyPr>
            <a:normAutofit/>
          </a:bodyPr>
          <a:lstStyle/>
          <a:p>
            <a:pPr algn="l"/>
            <a:r>
              <a:rPr lang="en-US" sz="4600" dirty="0"/>
              <a:t>Red Flags and Referrals</a:t>
            </a:r>
          </a:p>
        </p:txBody>
      </p:sp>
      <p:sp>
        <p:nvSpPr>
          <p:cNvPr id="3" name="Content Placeholder 2"/>
          <p:cNvSpPr>
            <a:spLocks noGrp="1"/>
          </p:cNvSpPr>
          <p:nvPr>
            <p:ph idx="1"/>
          </p:nvPr>
        </p:nvSpPr>
        <p:spPr>
          <a:xfrm>
            <a:off x="7872618" y="2422689"/>
            <a:ext cx="3684644" cy="2794290"/>
          </a:xfrm>
        </p:spPr>
        <p:txBody>
          <a:bodyPr>
            <a:normAutofit lnSpcReduction="10000"/>
          </a:bodyPr>
          <a:lstStyle/>
          <a:p>
            <a:pPr marL="0" indent="0">
              <a:lnSpc>
                <a:spcPct val="114000"/>
              </a:lnSpc>
              <a:spcBef>
                <a:spcPts val="0"/>
              </a:spcBef>
              <a:spcAft>
                <a:spcPts val="600"/>
              </a:spcAft>
              <a:buNone/>
            </a:pPr>
            <a:r>
              <a:rPr lang="en-US" sz="2500" dirty="0">
                <a:solidFill>
                  <a:schemeClr val="tx2"/>
                </a:solidFill>
                <a:latin typeface="Arial" panose="020B0604020202020204" pitchFamily="34" charset="0"/>
                <a:cs typeface="Arial" panose="020B0604020202020204" pitchFamily="34" charset="0"/>
              </a:rPr>
              <a:t>Refer to Provider if:</a:t>
            </a:r>
          </a:p>
          <a:p>
            <a:pPr>
              <a:lnSpc>
                <a:spcPct val="114000"/>
              </a:lnSpc>
              <a:spcBef>
                <a:spcPts val="0"/>
              </a:spcBef>
              <a:spcAft>
                <a:spcPts val="600"/>
              </a:spcAft>
            </a:pPr>
            <a:r>
              <a:rPr lang="en-US" sz="2500" dirty="0">
                <a:solidFill>
                  <a:schemeClr val="tx2"/>
                </a:solidFill>
                <a:latin typeface="Arial" panose="020B0604020202020204" pitchFamily="34" charset="0"/>
                <a:cs typeface="Arial" panose="020B0604020202020204" pitchFamily="34" charset="0"/>
              </a:rPr>
              <a:t>Red flag is observed</a:t>
            </a:r>
          </a:p>
          <a:p>
            <a:pPr>
              <a:lnSpc>
                <a:spcPct val="114000"/>
              </a:lnSpc>
              <a:spcBef>
                <a:spcPts val="0"/>
              </a:spcBef>
              <a:spcAft>
                <a:spcPts val="600"/>
              </a:spcAft>
            </a:pPr>
            <a:r>
              <a:rPr lang="en-US" sz="2500" dirty="0">
                <a:solidFill>
                  <a:schemeClr val="tx2"/>
                </a:solidFill>
                <a:latin typeface="Arial" panose="020B0604020202020204" pitchFamily="34" charset="0"/>
                <a:cs typeface="Arial" panose="020B0604020202020204" pitchFamily="34" charset="0"/>
              </a:rPr>
              <a:t>Fail to progress to next stage in 7 days</a:t>
            </a:r>
          </a:p>
          <a:p>
            <a:pPr>
              <a:lnSpc>
                <a:spcPct val="114000"/>
              </a:lnSpc>
              <a:spcBef>
                <a:spcPts val="0"/>
              </a:spcBef>
              <a:spcAft>
                <a:spcPts val="600"/>
              </a:spcAft>
            </a:pPr>
            <a:r>
              <a:rPr lang="en-US" sz="2500" dirty="0">
                <a:solidFill>
                  <a:schemeClr val="tx2"/>
                </a:solidFill>
                <a:latin typeface="Arial" panose="020B0604020202020204" pitchFamily="34" charset="0"/>
                <a:cs typeface="Arial" panose="020B0604020202020204" pitchFamily="34" charset="0"/>
              </a:rPr>
              <a:t>Symptoms are worsening</a:t>
            </a:r>
          </a:p>
          <a:p>
            <a:endParaRPr dirty="0"/>
          </a:p>
        </p:txBody>
      </p:sp>
      <p:sp>
        <p:nvSpPr>
          <p:cNvPr id="4" name="Title 1">
            <a:extLst>
              <a:ext uri="{FF2B5EF4-FFF2-40B4-BE49-F238E27FC236}">
                <a16:creationId xmlns:a16="http://schemas.microsoft.com/office/drawing/2014/main" id="{FB654645-C5C9-460D-8887-7FDCC5EEBF9C}"/>
              </a:ext>
            </a:extLst>
          </p:cNvPr>
          <p:cNvSpPr txBox="1">
            <a:spLocks/>
          </p:cNvSpPr>
          <p:nvPr/>
        </p:nvSpPr>
        <p:spPr>
          <a:xfrm>
            <a:off x="1088912" y="1826223"/>
            <a:ext cx="6438560" cy="3987221"/>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Altered consciousness</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Seizures</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Repeated vomiting</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Double vision</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Worsening headache</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Disoriented to people or place</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Unusual behavior</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Slurred speech</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Unsteady on feet</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UE or LE weakness or numbness</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Pupillary asymmetry</a:t>
            </a:r>
          </a:p>
          <a:p>
            <a:pPr marL="571500" indent="-571500" algn="l">
              <a:lnSpc>
                <a:spcPct val="85000"/>
              </a:lnSpc>
              <a:buBlip>
                <a:blip r:embed="rId3">
                  <a:extLst>
                    <a:ext uri="{96DAC541-7B7A-43D3-8B79-37D633B846F1}">
                      <asvg:svgBlip xmlns:asvg="http://schemas.microsoft.com/office/drawing/2016/SVG/main" r:embed="rId4"/>
                    </a:ext>
                  </a:extLst>
                </a:blip>
              </a:buBlip>
            </a:pPr>
            <a:r>
              <a:rPr lang="en-US" sz="2500" i="0" dirty="0">
                <a:solidFill>
                  <a:srgbClr val="C00000"/>
                </a:solidFill>
                <a:latin typeface="Arial" panose="020B0604020202020204" pitchFamily="34" charset="0"/>
                <a:cs typeface="Arial" panose="020B0604020202020204" pitchFamily="34" charset="0"/>
              </a:rPr>
              <a:t>Progressively declining neuro exam</a:t>
            </a:r>
          </a:p>
        </p:txBody>
      </p:sp>
      <p:sp>
        <p:nvSpPr>
          <p:cNvPr id="5" name="Content Placeholder 2">
            <a:extLst>
              <a:ext uri="{FF2B5EF4-FFF2-40B4-BE49-F238E27FC236}">
                <a16:creationId xmlns:a16="http://schemas.microsoft.com/office/drawing/2014/main" id="{FA2D5FCE-77CA-4E34-967D-B5426269D084}"/>
              </a:ext>
            </a:extLst>
          </p:cNvPr>
          <p:cNvSpPr txBox="1">
            <a:spLocks/>
          </p:cNvSpPr>
          <p:nvPr/>
        </p:nvSpPr>
        <p:spPr>
          <a:xfrm>
            <a:off x="1088913" y="4932337"/>
            <a:ext cx="6783706" cy="1443969"/>
          </a:xfrm>
          <a:prstGeom prst="rect">
            <a:avLst/>
          </a:prstGeom>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lnSpc>
                <a:spcPct val="114000"/>
              </a:lnSpc>
              <a:spcBef>
                <a:spcPts val="0"/>
              </a:spcBef>
              <a:spcAft>
                <a:spcPts val="600"/>
              </a:spcAft>
            </a:pPr>
            <a:endParaRPr lang="en-US" sz="2500" dirty="0">
              <a:solidFill>
                <a:schemeClr val="tx2"/>
              </a:solidFill>
              <a:latin typeface="Arial" panose="020B0604020202020204" pitchFamily="34" charset="0"/>
              <a:cs typeface="Arial" panose="020B0604020202020204" pitchFamily="34" charset="0"/>
            </a:endParaRPr>
          </a:p>
          <a:p>
            <a:pPr marL="0" indent="0">
              <a:lnSpc>
                <a:spcPct val="114000"/>
              </a:lnSpc>
              <a:spcBef>
                <a:spcPts val="0"/>
              </a:spcBef>
              <a:spcAft>
                <a:spcPts val="600"/>
              </a:spcAft>
              <a:buFont typeface="Arial" panose="020B0604020202020204" pitchFamily="34" charset="0"/>
              <a:buNone/>
            </a:pPr>
            <a:endParaRPr lang="en-US" sz="2500" b="1" dirty="0">
              <a:solidFill>
                <a:srgbClr val="57D3FF"/>
              </a:solidFill>
              <a:latin typeface="Arial" panose="020B0604020202020204" pitchFamily="34" charset="0"/>
              <a:cs typeface="Arial" panose="020B0604020202020204" pitchFamily="34" charset="0"/>
            </a:endParaRPr>
          </a:p>
          <a:p>
            <a:pPr marL="0" indent="0">
              <a:lnSpc>
                <a:spcPct val="114000"/>
              </a:lnSpc>
              <a:spcBef>
                <a:spcPts val="0"/>
              </a:spcBef>
              <a:spcAft>
                <a:spcPts val="600"/>
              </a:spcAft>
              <a:buFont typeface="Arial" panose="020B0604020202020204" pitchFamily="34" charset="0"/>
              <a:buNone/>
            </a:pPr>
            <a:endParaRPr lang="en-US" sz="2800" i="1" dirty="0">
              <a:solidFill>
                <a:schemeClr val="tx2"/>
              </a:solidFill>
              <a:latin typeface="+mj-lt"/>
              <a:cs typeface="Arial" panose="020B0604020202020204" pitchFamily="34" charset="0"/>
            </a:endParaRPr>
          </a:p>
        </p:txBody>
      </p:sp>
    </p:spTree>
    <p:extLst>
      <p:ext uri="{BB962C8B-B14F-4D97-AF65-F5344CB8AC3E}">
        <p14:creationId xmlns:p14="http://schemas.microsoft.com/office/powerpoint/2010/main" val="109730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Figure legend from article (CC-by): &quot;Section through the olfactory bulb of a 16 days old rat brain. The tissue has been fixed and immunoperoxidase-stained with antibodies against GABAA-receptor_1-subunit (brown) as described elsewhere [157]. Nissl staining was performed to counter stain (blue). Clearly visible are the accessory olfactory bulb (AOB), to which chemosensory neurons from the vomeronasal organ project, the intensely labelled layer of mitral cells (MC), and the glomeruli (G), which represent the first relay station for sensory information transmitted from the nose to the brain (Jacques Paysan, unpublished).&quot;"/>
          <p:cNvPicPr>
            <a:picLocks noChangeAspect="1"/>
          </p:cNvPicPr>
          <p:nvPr/>
        </p:nvPicPr>
        <p:blipFill rotWithShape="1">
          <a:blip r:embed="rId3">
            <a:extLst>
              <a:ext uri="{28A0092B-C50C-407E-A947-70E740481C1C}">
                <a14:useLocalDpi xmlns:a14="http://schemas.microsoft.com/office/drawing/2010/main" val="0"/>
              </a:ext>
            </a:extLst>
          </a:blip>
          <a:srcRect b="51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8912" y="1143293"/>
            <a:ext cx="7635987" cy="4268965"/>
          </a:xfrm>
        </p:spPr>
        <p:txBody>
          <a:bodyPr vert="horz" lIns="91440" tIns="45720" rIns="91440" bIns="45720" rtlCol="0" anchor="t">
            <a:normAutofit/>
          </a:bodyPr>
          <a:lstStyle/>
          <a:p>
            <a:pPr algn="l">
              <a:lnSpc>
                <a:spcPct val="85000"/>
              </a:lnSpc>
            </a:pPr>
            <a:r>
              <a:rPr lang="en-US" sz="7700" b="1" cap="all" dirty="0">
                <a:solidFill>
                  <a:schemeClr val="accent2">
                    <a:lumMod val="75000"/>
                  </a:schemeClr>
                </a:solidFill>
              </a:rPr>
              <a:t>C</a:t>
            </a:r>
            <a:r>
              <a:rPr lang="en-US" sz="7700" b="1" dirty="0">
                <a:solidFill>
                  <a:schemeClr val="accent2">
                    <a:lumMod val="75000"/>
                  </a:schemeClr>
                </a:solidFill>
              </a:rPr>
              <a:t>heck on </a:t>
            </a:r>
            <a:r>
              <a:rPr lang="en-US" sz="7700" b="1" cap="all" dirty="0">
                <a:solidFill>
                  <a:schemeClr val="accent2">
                    <a:lumMod val="75000"/>
                  </a:schemeClr>
                </a:solidFill>
              </a:rPr>
              <a:t>L</a:t>
            </a:r>
            <a:r>
              <a:rPr lang="en-US" sz="7700" b="1" dirty="0">
                <a:solidFill>
                  <a:schemeClr val="accent2">
                    <a:lumMod val="75000"/>
                  </a:schemeClr>
                </a:solidFill>
              </a:rPr>
              <a:t>earning</a:t>
            </a:r>
            <a:endParaRPr lang="en-US" sz="7700" b="1" cap="all" dirty="0">
              <a:solidFill>
                <a:schemeClr val="accent2">
                  <a:lumMod val="75000"/>
                </a:schemeClr>
              </a:solidFill>
            </a:endParaRPr>
          </a:p>
        </p:txBody>
      </p:sp>
      <p:sp>
        <p:nvSpPr>
          <p:cNvPr id="3" name="Content Placeholder 2"/>
          <p:cNvSpPr>
            <a:spLocks noGrp="1"/>
          </p:cNvSpPr>
          <p:nvPr>
            <p:ph idx="1"/>
          </p:nvPr>
        </p:nvSpPr>
        <p:spPr>
          <a:xfrm>
            <a:off x="1088913" y="5537925"/>
            <a:ext cx="7635985" cy="706355"/>
          </a:xfrm>
        </p:spPr>
        <p:txBody>
          <a:bodyPr vert="horz" lIns="91440" tIns="45720" rIns="91440" bIns="45720" rtlCol="0">
            <a:normAutofit/>
          </a:bodyPr>
          <a:lstStyle/>
          <a:p>
            <a:pPr marL="0" indent="0">
              <a:lnSpc>
                <a:spcPct val="114000"/>
              </a:lnSpc>
              <a:spcBef>
                <a:spcPts val="0"/>
              </a:spcBef>
              <a:spcAft>
                <a:spcPts val="600"/>
              </a:spcAft>
              <a:buNone/>
            </a:pPr>
            <a:endParaRPr lang="en-US" i="1" dirty="0">
              <a:solidFill>
                <a:schemeClr val="tx2"/>
              </a:solidFill>
            </a:endParaRPr>
          </a:p>
        </p:txBody>
      </p:sp>
    </p:spTree>
    <p:extLst>
      <p:ext uri="{BB962C8B-B14F-4D97-AF65-F5344CB8AC3E}">
        <p14:creationId xmlns:p14="http://schemas.microsoft.com/office/powerpoint/2010/main" val="301448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1</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6" name="Rectangle 15">
            <a:extLst>
              <a:ext uri="{FF2B5EF4-FFF2-40B4-BE49-F238E27FC236}">
                <a16:creationId xmlns:a16="http://schemas.microsoft.com/office/drawing/2014/main" id="{E84C8FA3-DF26-468E-8CA1-DAAD9AD170CA}"/>
              </a:ext>
            </a:extLst>
          </p:cNvPr>
          <p:cNvSpPr/>
          <p:nvPr/>
        </p:nvSpPr>
        <p:spPr>
          <a:xfrm>
            <a:off x="2781085" y="2000011"/>
            <a:ext cx="288686" cy="20434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6D98EB-4E36-4BCE-8D16-0D766873EE68}"/>
              </a:ext>
            </a:extLst>
          </p:cNvPr>
          <p:cNvSpPr/>
          <p:nvPr/>
        </p:nvSpPr>
        <p:spPr>
          <a:xfrm>
            <a:off x="2613991" y="3541496"/>
            <a:ext cx="954157" cy="911234"/>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7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4.375E-6 -3.7037E-7 L 0.13554 -0.00556 " pathEditMode="relative" rAng="0" ptsTypes="AA">
                                      <p:cBhvr>
                                        <p:cTn id="14" dur="2000" fill="hold"/>
                                        <p:tgtEl>
                                          <p:spTgt spid="18"/>
                                        </p:tgtEl>
                                        <p:attrNameLst>
                                          <p:attrName>ppt_x</p:attrName>
                                          <p:attrName>ppt_y</p:attrName>
                                        </p:attrNameLst>
                                      </p:cBhvr>
                                      <p:rCtr x="677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2</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6" name="Rectangle 15">
            <a:extLst>
              <a:ext uri="{FF2B5EF4-FFF2-40B4-BE49-F238E27FC236}">
                <a16:creationId xmlns:a16="http://schemas.microsoft.com/office/drawing/2014/main" id="{E84C8FA3-DF26-468E-8CA1-DAAD9AD170CA}"/>
              </a:ext>
            </a:extLst>
          </p:cNvPr>
          <p:cNvSpPr/>
          <p:nvPr/>
        </p:nvSpPr>
        <p:spPr>
          <a:xfrm>
            <a:off x="3287270" y="2000011"/>
            <a:ext cx="378493" cy="19618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0CEC09D-E98A-4B3E-9132-00B90027E7B1}"/>
              </a:ext>
            </a:extLst>
          </p:cNvPr>
          <p:cNvSpPr/>
          <p:nvPr/>
        </p:nvSpPr>
        <p:spPr>
          <a:xfrm>
            <a:off x="4351564" y="3453492"/>
            <a:ext cx="1175657" cy="1053193"/>
          </a:xfrm>
          <a:prstGeom prst="rightArrow">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B63FDD-81C0-4657-BE75-8B434CFC578E}"/>
              </a:ext>
            </a:extLst>
          </p:cNvPr>
          <p:cNvSpPr/>
          <p:nvPr/>
        </p:nvSpPr>
        <p:spPr>
          <a:xfrm>
            <a:off x="5167175" y="5506278"/>
            <a:ext cx="1909486" cy="4572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3</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3" name="Cross 2">
            <a:extLst>
              <a:ext uri="{FF2B5EF4-FFF2-40B4-BE49-F238E27FC236}">
                <a16:creationId xmlns:a16="http://schemas.microsoft.com/office/drawing/2014/main" id="{D53DBE61-8FCE-45CF-8A9E-BDCB45D665B4}"/>
              </a:ext>
            </a:extLst>
          </p:cNvPr>
          <p:cNvSpPr/>
          <p:nvPr/>
        </p:nvSpPr>
        <p:spPr>
          <a:xfrm rot="2669897">
            <a:off x="3028208" y="356261"/>
            <a:ext cx="6531428" cy="6472052"/>
          </a:xfrm>
          <a:prstGeom prst="plus">
            <a:avLst>
              <a:gd name="adj" fmla="val 45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7700" b="1" dirty="0">
                <a:solidFill>
                  <a:schemeClr val="accent2">
                    <a:lumMod val="75000"/>
                  </a:schemeClr>
                </a:solidFill>
              </a:rPr>
              <a:t>Goals</a:t>
            </a:r>
          </a:p>
        </p:txBody>
      </p:sp>
      <p:sp>
        <p:nvSpPr>
          <p:cNvPr id="7" name="Content Placeholder 2">
            <a:extLst>
              <a:ext uri="{FF2B5EF4-FFF2-40B4-BE49-F238E27FC236}">
                <a16:creationId xmlns:a16="http://schemas.microsoft.com/office/drawing/2014/main" id="{C97C1929-F303-455C-B617-0A7AE61F4DAB}"/>
              </a:ext>
            </a:extLst>
          </p:cNvPr>
          <p:cNvSpPr txBox="1">
            <a:spLocks/>
          </p:cNvSpPr>
          <p:nvPr/>
        </p:nvSpPr>
        <p:spPr>
          <a:xfrm>
            <a:off x="4834046" y="643466"/>
            <a:ext cx="6031747" cy="5286593"/>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4"/>
              </a:buClr>
            </a:pPr>
            <a:r>
              <a:rPr lang="en-US" sz="2400" dirty="0">
                <a:latin typeface="+mj-lt"/>
              </a:rPr>
              <a:t>Identify the founding principles of PRA</a:t>
            </a:r>
          </a:p>
          <a:p>
            <a:pPr>
              <a:buClr>
                <a:schemeClr val="accent4"/>
              </a:buClr>
            </a:pPr>
            <a:r>
              <a:rPr lang="en-US" sz="2400" dirty="0">
                <a:latin typeface="+mj-lt"/>
              </a:rPr>
              <a:t>Identify patients who are appropriate for the PRA protocol</a:t>
            </a:r>
          </a:p>
          <a:p>
            <a:pPr>
              <a:buClr>
                <a:schemeClr val="accent4"/>
              </a:buClr>
            </a:pPr>
            <a:r>
              <a:rPr lang="en-US" sz="2400" dirty="0">
                <a:latin typeface="+mj-lt"/>
              </a:rPr>
              <a:t>Appropriately apply PRA guidelines to progress patients through the rehab process</a:t>
            </a:r>
          </a:p>
          <a:p>
            <a:pPr>
              <a:buClr>
                <a:schemeClr val="accent4"/>
              </a:buClr>
            </a:pPr>
            <a:r>
              <a:rPr lang="en-US" sz="2400" dirty="0">
                <a:latin typeface="+mj-lt"/>
              </a:rPr>
              <a:t>Identify clinical and patient education resources</a:t>
            </a:r>
          </a:p>
          <a:p>
            <a:pPr>
              <a:buClr>
                <a:schemeClr val="accent4"/>
              </a:buClr>
            </a:pPr>
            <a:r>
              <a:rPr lang="en-US" sz="2400" dirty="0">
                <a:latin typeface="+mj-lt"/>
              </a:rPr>
              <a:t>Share honest feedback on actual practice and anticipated practice</a:t>
            </a:r>
          </a:p>
        </p:txBody>
      </p:sp>
    </p:spTree>
    <p:extLst>
      <p:ext uri="{BB962C8B-B14F-4D97-AF65-F5344CB8AC3E}">
        <p14:creationId xmlns:p14="http://schemas.microsoft.com/office/powerpoint/2010/main" val="261196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4</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2" name="Arrow: Right 11">
            <a:extLst>
              <a:ext uri="{FF2B5EF4-FFF2-40B4-BE49-F238E27FC236}">
                <a16:creationId xmlns:a16="http://schemas.microsoft.com/office/drawing/2014/main" id="{1E6D56B7-4F55-41EF-BF37-36DAB7AE5CB3}"/>
              </a:ext>
            </a:extLst>
          </p:cNvPr>
          <p:cNvSpPr/>
          <p:nvPr/>
        </p:nvSpPr>
        <p:spPr>
          <a:xfrm>
            <a:off x="5143499" y="2800349"/>
            <a:ext cx="1175657" cy="1053193"/>
          </a:xfrm>
          <a:prstGeom prst="rightArrow">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1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5</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2" name="Arrow: Right 11">
            <a:extLst>
              <a:ext uri="{FF2B5EF4-FFF2-40B4-BE49-F238E27FC236}">
                <a16:creationId xmlns:a16="http://schemas.microsoft.com/office/drawing/2014/main" id="{1E6D56B7-4F55-41EF-BF37-36DAB7AE5CB3}"/>
              </a:ext>
            </a:extLst>
          </p:cNvPr>
          <p:cNvSpPr/>
          <p:nvPr/>
        </p:nvSpPr>
        <p:spPr>
          <a:xfrm>
            <a:off x="5931665" y="2106385"/>
            <a:ext cx="1175657" cy="1053193"/>
          </a:xfrm>
          <a:prstGeom prst="rightArrow">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6D290A-DAF5-43AE-8C00-0470D34ED316}"/>
              </a:ext>
            </a:extLst>
          </p:cNvPr>
          <p:cNvSpPr txBox="1"/>
          <p:nvPr/>
        </p:nvSpPr>
        <p:spPr>
          <a:xfrm>
            <a:off x="6979628" y="2993908"/>
            <a:ext cx="2883082" cy="1015663"/>
          </a:xfrm>
          <a:prstGeom prst="rect">
            <a:avLst/>
          </a:prstGeom>
          <a:noFill/>
        </p:spPr>
        <p:txBody>
          <a:bodyPr wrap="square" rtlCol="0">
            <a:spAutoFit/>
          </a:bodyPr>
          <a:lstStyle/>
          <a:p>
            <a:r>
              <a:rPr lang="en-US" sz="6000" b="1" dirty="0">
                <a:solidFill>
                  <a:srgbClr val="C00000"/>
                </a:solidFill>
                <a:latin typeface="Arial" panose="020B0604020202020204" pitchFamily="34" charset="0"/>
                <a:cs typeface="Arial" panose="020B0604020202020204" pitchFamily="34" charset="0"/>
              </a:rPr>
              <a:t>REFER</a:t>
            </a:r>
          </a:p>
        </p:txBody>
      </p:sp>
    </p:spTree>
    <p:extLst>
      <p:ext uri="{BB962C8B-B14F-4D97-AF65-F5344CB8AC3E}">
        <p14:creationId xmlns:p14="http://schemas.microsoft.com/office/powerpoint/2010/main" val="18537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6</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2" name="Arrow: Right 11">
            <a:extLst>
              <a:ext uri="{FF2B5EF4-FFF2-40B4-BE49-F238E27FC236}">
                <a16:creationId xmlns:a16="http://schemas.microsoft.com/office/drawing/2014/main" id="{1E6D56B7-4F55-41EF-BF37-36DAB7AE5CB3}"/>
              </a:ext>
            </a:extLst>
          </p:cNvPr>
          <p:cNvSpPr/>
          <p:nvPr/>
        </p:nvSpPr>
        <p:spPr>
          <a:xfrm>
            <a:off x="5931665" y="2106385"/>
            <a:ext cx="1175657" cy="1053193"/>
          </a:xfrm>
          <a:prstGeom prst="rightArrow">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1D3320-E272-4106-9598-F866EA04CA62}"/>
              </a:ext>
            </a:extLst>
          </p:cNvPr>
          <p:cNvSpPr txBox="1"/>
          <p:nvPr/>
        </p:nvSpPr>
        <p:spPr>
          <a:xfrm>
            <a:off x="6979628" y="2993908"/>
            <a:ext cx="2883082" cy="1015663"/>
          </a:xfrm>
          <a:prstGeom prst="rect">
            <a:avLst/>
          </a:prstGeom>
          <a:noFill/>
        </p:spPr>
        <p:txBody>
          <a:bodyPr wrap="square" rtlCol="0">
            <a:spAutoFit/>
          </a:bodyPr>
          <a:lstStyle/>
          <a:p>
            <a:r>
              <a:rPr lang="en-US" sz="6000" b="1" dirty="0">
                <a:solidFill>
                  <a:srgbClr val="C00000"/>
                </a:solidFill>
                <a:latin typeface="Arial" panose="020B0604020202020204" pitchFamily="34" charset="0"/>
                <a:cs typeface="Arial" panose="020B0604020202020204" pitchFamily="34" charset="0"/>
              </a:rPr>
              <a:t>REFER</a:t>
            </a:r>
          </a:p>
        </p:txBody>
      </p:sp>
    </p:spTree>
    <p:extLst>
      <p:ext uri="{BB962C8B-B14F-4D97-AF65-F5344CB8AC3E}">
        <p14:creationId xmlns:p14="http://schemas.microsoft.com/office/powerpoint/2010/main" val="5729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Scenario 7</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12" name="Arrow: Right 11">
            <a:extLst>
              <a:ext uri="{FF2B5EF4-FFF2-40B4-BE49-F238E27FC236}">
                <a16:creationId xmlns:a16="http://schemas.microsoft.com/office/drawing/2014/main" id="{1E6D56B7-4F55-41EF-BF37-36DAB7AE5CB3}"/>
              </a:ext>
            </a:extLst>
          </p:cNvPr>
          <p:cNvSpPr/>
          <p:nvPr/>
        </p:nvSpPr>
        <p:spPr>
          <a:xfrm>
            <a:off x="6733176" y="1404257"/>
            <a:ext cx="1175657" cy="1053193"/>
          </a:xfrm>
          <a:prstGeom prst="rightArrow">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odium">
            <a:extLst>
              <a:ext uri="{FF2B5EF4-FFF2-40B4-BE49-F238E27FC236}">
                <a16:creationId xmlns:a16="http://schemas.microsoft.com/office/drawing/2014/main" id="{DD5C3326-43ED-4CE5-BD69-D630096C6C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1101" y="2335219"/>
            <a:ext cx="2483732" cy="2483732"/>
          </a:xfrm>
          <a:prstGeom prst="rect">
            <a:avLst/>
          </a:prstGeom>
        </p:spPr>
      </p:pic>
    </p:spTree>
    <p:extLst>
      <p:ext uri="{BB962C8B-B14F-4D97-AF65-F5344CB8AC3E}">
        <p14:creationId xmlns:p14="http://schemas.microsoft.com/office/powerpoint/2010/main" val="21986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6.25E-7 -1.48148E-6 L 0.1418 -0.00162 " pathEditMode="relative" rAng="0" ptsTypes="AA">
                                      <p:cBhvr>
                                        <p:cTn id="10" dur="2000" fill="hold"/>
                                        <p:tgtEl>
                                          <p:spTgt spid="12"/>
                                        </p:tgtEl>
                                        <p:attrNameLst>
                                          <p:attrName>ppt_x</p:attrName>
                                          <p:attrName>ppt_y</p:attrName>
                                        </p:attrNameLst>
                                      </p:cBhvr>
                                      <p:rCtr x="7083" y="-93"/>
                                    </p:animMotion>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Figure legend from article (CC-by): &quot;Section through the olfactory bulb of a 16 days old rat brain. The tissue has been fixed and immunoperoxidase-stained with antibodies against GABAA-receptor_1-subunit (brown) as described elsewhere [157]. Nissl staining was performed to counter stain (blue). Clearly visible are the accessory olfactory bulb (AOB), to which chemosensory neurons from the vomeronasal organ project, the intensely labelled layer of mitral cells (MC), and the glomeruli (G), which represent the first relay station for sensory information transmitted from the nose to the brain (Jacques Paysan, unpublished).&quot;"/>
          <p:cNvPicPr>
            <a:picLocks noChangeAspect="1"/>
          </p:cNvPicPr>
          <p:nvPr/>
        </p:nvPicPr>
        <p:blipFill rotWithShape="1">
          <a:blip r:embed="rId3">
            <a:extLst>
              <a:ext uri="{28A0092B-C50C-407E-A947-70E740481C1C}">
                <a14:useLocalDpi xmlns:a14="http://schemas.microsoft.com/office/drawing/2010/main" val="0"/>
              </a:ext>
            </a:extLst>
          </a:blip>
          <a:srcRect b="51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8912" y="1143293"/>
            <a:ext cx="7635987" cy="4268965"/>
          </a:xfrm>
        </p:spPr>
        <p:txBody>
          <a:bodyPr vert="horz" lIns="91440" tIns="45720" rIns="91440" bIns="45720" rtlCol="0" anchor="t">
            <a:normAutofit/>
          </a:bodyPr>
          <a:lstStyle/>
          <a:p>
            <a:pPr algn="l">
              <a:lnSpc>
                <a:spcPct val="85000"/>
              </a:lnSpc>
            </a:pPr>
            <a:r>
              <a:rPr lang="en-US" sz="7700" b="1" dirty="0">
                <a:solidFill>
                  <a:schemeClr val="accent2">
                    <a:lumMod val="75000"/>
                  </a:schemeClr>
                </a:solidFill>
              </a:rPr>
              <a:t>Additional Resources</a:t>
            </a:r>
          </a:p>
        </p:txBody>
      </p:sp>
      <p:sp>
        <p:nvSpPr>
          <p:cNvPr id="3" name="Content Placeholder 2"/>
          <p:cNvSpPr>
            <a:spLocks noGrp="1"/>
          </p:cNvSpPr>
          <p:nvPr>
            <p:ph idx="1"/>
          </p:nvPr>
        </p:nvSpPr>
        <p:spPr>
          <a:xfrm>
            <a:off x="1088913" y="5537925"/>
            <a:ext cx="7635985" cy="706355"/>
          </a:xfrm>
        </p:spPr>
        <p:txBody>
          <a:bodyPr vert="horz" lIns="91440" tIns="45720" rIns="91440" bIns="45720" rtlCol="0">
            <a:normAutofit/>
          </a:bodyPr>
          <a:lstStyle/>
          <a:p>
            <a:pPr marL="0" indent="0">
              <a:lnSpc>
                <a:spcPct val="114000"/>
              </a:lnSpc>
              <a:spcBef>
                <a:spcPts val="0"/>
              </a:spcBef>
              <a:spcAft>
                <a:spcPts val="600"/>
              </a:spcAft>
              <a:buNone/>
            </a:pPr>
            <a:endParaRPr lang="en-US" i="1" dirty="0">
              <a:solidFill>
                <a:schemeClr val="tx2"/>
              </a:solidFill>
            </a:endParaRPr>
          </a:p>
        </p:txBody>
      </p:sp>
    </p:spTree>
    <p:extLst>
      <p:ext uri="{BB962C8B-B14F-4D97-AF65-F5344CB8AC3E}">
        <p14:creationId xmlns:p14="http://schemas.microsoft.com/office/powerpoint/2010/main" val="226124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3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2618" y="663373"/>
            <a:ext cx="3684644" cy="2177798"/>
          </a:xfrm>
        </p:spPr>
        <p:txBody>
          <a:bodyPr>
            <a:normAutofit/>
          </a:bodyPr>
          <a:lstStyle/>
          <a:p>
            <a:pPr algn="l"/>
            <a:r>
              <a:rPr lang="en-US" sz="4600" dirty="0"/>
              <a:t>Resources</a:t>
            </a:r>
          </a:p>
        </p:txBody>
      </p:sp>
      <p:sp>
        <p:nvSpPr>
          <p:cNvPr id="4" name="Title 1">
            <a:extLst>
              <a:ext uri="{FF2B5EF4-FFF2-40B4-BE49-F238E27FC236}">
                <a16:creationId xmlns:a16="http://schemas.microsoft.com/office/drawing/2014/main" id="{19556FC8-D0C0-45F9-95E2-8A5C92DC84FA}"/>
              </a:ext>
            </a:extLst>
          </p:cNvPr>
          <p:cNvSpPr txBox="1">
            <a:spLocks/>
          </p:cNvSpPr>
          <p:nvPr/>
        </p:nvSpPr>
        <p:spPr>
          <a:xfrm>
            <a:off x="1088912" y="1469571"/>
            <a:ext cx="9589974" cy="4725056"/>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lnSpc>
                <a:spcPct val="150000"/>
              </a:lnSpc>
            </a:pPr>
            <a:r>
              <a:rPr lang="en-US" sz="2500" b="1" i="0" dirty="0">
                <a:solidFill>
                  <a:schemeClr val="tx1"/>
                </a:solidFill>
                <a:latin typeface="Arial" panose="020B0604020202020204" pitchFamily="34" charset="0"/>
                <a:cs typeface="Arial" panose="020B0604020202020204" pitchFamily="34" charset="0"/>
              </a:rPr>
              <a:t>DVBIC.DCOE.MIL</a:t>
            </a:r>
            <a:endParaRPr lang="en-US" sz="2500" b="1" dirty="0">
              <a:solidFill>
                <a:schemeClr val="accent2">
                  <a:lumMod val="75000"/>
                </a:schemeClr>
              </a:solidFill>
              <a:latin typeface="Arial" panose="020B0604020202020204" pitchFamily="34" charset="0"/>
              <a:cs typeface="Arial" panose="020B0604020202020204" pitchFamily="34" charset="0"/>
            </a:endParaRPr>
          </a:p>
          <a:p>
            <a:pPr algn="l">
              <a:lnSpc>
                <a:spcPct val="150000"/>
              </a:lnSpc>
            </a:pPr>
            <a:r>
              <a:rPr lang="en-US" sz="2500" b="1" dirty="0">
                <a:solidFill>
                  <a:schemeClr val="accent2">
                    <a:lumMod val="75000"/>
                  </a:schemeClr>
                </a:solidFill>
                <a:latin typeface="Arial" panose="020B0604020202020204" pitchFamily="34" charset="0"/>
                <a:cs typeface="Arial" panose="020B0604020202020204" pitchFamily="34" charset="0"/>
              </a:rPr>
              <a:t>Clinicians</a:t>
            </a:r>
          </a:p>
          <a:p>
            <a:pPr marL="342900" indent="-342900" algn="l">
              <a:lnSpc>
                <a:spcPct val="150000"/>
              </a:lnSpc>
              <a:buClr>
                <a:schemeClr val="accent4"/>
              </a:buClr>
              <a:buFont typeface="Arial" panose="020B0604020202020204" pitchFamily="34" charset="0"/>
              <a:buChar char="•"/>
            </a:pPr>
            <a:r>
              <a:rPr lang="en-US" sz="2500" i="0" dirty="0">
                <a:solidFill>
                  <a:schemeClr val="tx1"/>
                </a:solidFill>
                <a:latin typeface="Arial" panose="020B0604020202020204" pitchFamily="34" charset="0"/>
                <a:cs typeface="Arial" panose="020B0604020202020204" pitchFamily="34" charset="0"/>
              </a:rPr>
              <a:t>Clinical Support Tools</a:t>
            </a:r>
          </a:p>
          <a:p>
            <a:pPr algn="l">
              <a:lnSpc>
                <a:spcPct val="150000"/>
              </a:lnSpc>
            </a:pPr>
            <a:r>
              <a:rPr lang="en-US" sz="2500" b="1" dirty="0">
                <a:solidFill>
                  <a:schemeClr val="accent2">
                    <a:lumMod val="75000"/>
                  </a:schemeClr>
                </a:solidFill>
                <a:latin typeface="Arial" panose="020B0604020202020204" pitchFamily="34" charset="0"/>
                <a:cs typeface="Arial" panose="020B0604020202020204" pitchFamily="34" charset="0"/>
              </a:rPr>
              <a:t>Patients and Caregivers</a:t>
            </a:r>
          </a:p>
          <a:p>
            <a:pPr marL="342900" indent="-342900" algn="l">
              <a:lnSpc>
                <a:spcPct val="150000"/>
              </a:lnSpc>
              <a:buClr>
                <a:schemeClr val="accent4"/>
              </a:buClr>
              <a:buFont typeface="Arial" panose="020B0604020202020204" pitchFamily="34" charset="0"/>
              <a:buChar char="•"/>
            </a:pPr>
            <a:r>
              <a:rPr lang="en-US" sz="2500" i="0" dirty="0">
                <a:solidFill>
                  <a:schemeClr val="tx1"/>
                </a:solidFill>
                <a:latin typeface="Arial" panose="020B0604020202020204" pitchFamily="34" charset="0"/>
                <a:cs typeface="Arial" panose="020B0604020202020204" pitchFamily="34" charset="0"/>
              </a:rPr>
              <a:t>Acute Concussion Educational Brochure</a:t>
            </a:r>
          </a:p>
          <a:p>
            <a:pPr marL="342900" indent="-342900" algn="l">
              <a:lnSpc>
                <a:spcPct val="150000"/>
              </a:lnSpc>
              <a:buClr>
                <a:schemeClr val="accent4"/>
              </a:buClr>
              <a:buFont typeface="Arial" panose="020B0604020202020204" pitchFamily="34" charset="0"/>
              <a:buChar char="•"/>
            </a:pPr>
            <a:r>
              <a:rPr lang="en-US" sz="2500" i="0" dirty="0">
                <a:solidFill>
                  <a:schemeClr val="tx1"/>
                </a:solidFill>
                <a:latin typeface="Arial" panose="020B0604020202020204" pitchFamily="34" charset="0"/>
                <a:cs typeface="Arial" panose="020B0604020202020204" pitchFamily="34" charset="0"/>
              </a:rPr>
              <a:t>Return to Activity Education Brochure</a:t>
            </a:r>
          </a:p>
          <a:p>
            <a:pPr marL="342900" indent="-342900" algn="l">
              <a:lnSpc>
                <a:spcPct val="150000"/>
              </a:lnSpc>
              <a:buClr>
                <a:schemeClr val="accent4"/>
              </a:buClr>
              <a:buFont typeface="Arial" panose="020B0604020202020204" pitchFamily="34" charset="0"/>
              <a:buChar char="•"/>
            </a:pPr>
            <a:r>
              <a:rPr lang="en-US" sz="2500" i="0" dirty="0">
                <a:solidFill>
                  <a:schemeClr val="tx1"/>
                </a:solidFill>
                <a:latin typeface="Arial" panose="020B0604020202020204" pitchFamily="34" charset="0"/>
                <a:cs typeface="Arial" panose="020B0604020202020204" pitchFamily="34" charset="0"/>
              </a:rPr>
              <a:t>Patient Activity Guidance After Concussion Sheets</a:t>
            </a:r>
          </a:p>
          <a:p>
            <a:pPr marL="342900" indent="-342900" algn="l">
              <a:lnSpc>
                <a:spcPct val="150000"/>
              </a:lnSpc>
              <a:buClr>
                <a:schemeClr val="accent4"/>
              </a:buClr>
              <a:buFont typeface="Arial" panose="020B0604020202020204" pitchFamily="34" charset="0"/>
              <a:buChar char="•"/>
            </a:pPr>
            <a:r>
              <a:rPr lang="en-US" sz="2500" i="0" dirty="0">
                <a:solidFill>
                  <a:schemeClr val="tx1"/>
                </a:solidFill>
                <a:latin typeface="Arial" panose="020B0604020202020204" pitchFamily="34" charset="0"/>
                <a:cs typeface="Arial" panose="020B0604020202020204" pitchFamily="34" charset="0"/>
              </a:rPr>
              <a:t>Healthy Sleep Fact Sheet</a:t>
            </a:r>
            <a:endParaRPr lang="en-US" sz="2500" dirty="0">
              <a:solidFill>
                <a:schemeClr val="tx1"/>
              </a:solidFill>
              <a:latin typeface="Arial" panose="020B0604020202020204" pitchFamily="34" charset="0"/>
              <a:cs typeface="Arial" panose="020B0604020202020204" pitchFamily="34" charset="0"/>
            </a:endParaRPr>
          </a:p>
          <a:p>
            <a:pPr algn="l">
              <a:lnSpc>
                <a:spcPct val="150000"/>
              </a:lnSpc>
            </a:pPr>
            <a:endParaRPr lang="en-US" sz="25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descr="Screen Clipping">
            <a:extLst>
              <a:ext uri="{FF2B5EF4-FFF2-40B4-BE49-F238E27FC236}">
                <a16:creationId xmlns:a16="http://schemas.microsoft.com/office/drawing/2014/main" id="{6BBF5B63-BF8B-4F09-89CF-46D5786D6CC1}"/>
              </a:ext>
            </a:extLst>
          </p:cNvPr>
          <p:cNvPicPr>
            <a:picLocks noChangeAspect="1"/>
          </p:cNvPicPr>
          <p:nvPr/>
        </p:nvPicPr>
        <p:blipFill rotWithShape="1">
          <a:blip r:embed="rId3"/>
          <a:srcRect t="1011"/>
          <a:stretch/>
        </p:blipFill>
        <p:spPr>
          <a:xfrm>
            <a:off x="7290708" y="1469571"/>
            <a:ext cx="2156772" cy="3575958"/>
          </a:xfrm>
          <a:prstGeom prst="rect">
            <a:avLst/>
          </a:prstGeom>
        </p:spPr>
      </p:pic>
      <p:pic>
        <p:nvPicPr>
          <p:cNvPr id="7" name="Picture 6" descr="Screen Clipping">
            <a:extLst>
              <a:ext uri="{FF2B5EF4-FFF2-40B4-BE49-F238E27FC236}">
                <a16:creationId xmlns:a16="http://schemas.microsoft.com/office/drawing/2014/main" id="{8D5290C9-920F-4942-95B8-410490FE8CB8}"/>
              </a:ext>
            </a:extLst>
          </p:cNvPr>
          <p:cNvPicPr>
            <a:picLocks noChangeAspect="1"/>
          </p:cNvPicPr>
          <p:nvPr/>
        </p:nvPicPr>
        <p:blipFill>
          <a:blip r:embed="rId4"/>
          <a:stretch>
            <a:fillRect/>
          </a:stretch>
        </p:blipFill>
        <p:spPr>
          <a:xfrm>
            <a:off x="9459132" y="2386161"/>
            <a:ext cx="1790747" cy="3951618"/>
          </a:xfrm>
          <a:prstGeom prst="rect">
            <a:avLst/>
          </a:prstGeom>
        </p:spPr>
      </p:pic>
    </p:spTree>
    <p:extLst>
      <p:ext uri="{BB962C8B-B14F-4D97-AF65-F5344CB8AC3E}">
        <p14:creationId xmlns:p14="http://schemas.microsoft.com/office/powerpoint/2010/main" val="181713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Figure legend from article (CC-by): &quot;Section through the olfactory bulb of a 16 days old rat brain. The tissue has been fixed and immunoperoxidase-stained with antibodies against GABAA-receptor_1-subunit (brown) as described elsewhere [157]. Nissl staining was performed to counter stain (blue). Clearly visible are the accessory olfactory bulb (AOB), to which chemosensory neurons from the vomeronasal organ project, the intensely labelled layer of mitral cells (MC), and the glomeruli (G), which represent the first relay station for sensory information transmitted from the nose to the brain (Jacques Paysan, unpublished).&quot;"/>
          <p:cNvPicPr>
            <a:picLocks noChangeAspect="1"/>
          </p:cNvPicPr>
          <p:nvPr/>
        </p:nvPicPr>
        <p:blipFill rotWithShape="1">
          <a:blip r:embed="rId3">
            <a:extLst>
              <a:ext uri="{28A0092B-C50C-407E-A947-70E740481C1C}">
                <a14:useLocalDpi xmlns:a14="http://schemas.microsoft.com/office/drawing/2010/main" val="0"/>
              </a:ext>
            </a:extLst>
          </a:blip>
          <a:srcRect b="51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8913" y="1143293"/>
            <a:ext cx="7741578" cy="4268965"/>
          </a:xfrm>
        </p:spPr>
        <p:txBody>
          <a:bodyPr vert="horz" lIns="91440" tIns="45720" rIns="91440" bIns="45720" rtlCol="0" anchor="t">
            <a:normAutofit/>
          </a:bodyPr>
          <a:lstStyle/>
          <a:p>
            <a:pPr algn="l">
              <a:lnSpc>
                <a:spcPct val="85000"/>
              </a:lnSpc>
            </a:pPr>
            <a:r>
              <a:rPr lang="en-US" sz="7700" b="1" dirty="0">
                <a:solidFill>
                  <a:schemeClr val="accent2">
                    <a:lumMod val="75000"/>
                  </a:schemeClr>
                </a:solidFill>
              </a:rPr>
              <a:t>Questions </a:t>
            </a:r>
            <a:br>
              <a:rPr lang="en-US" sz="7700" b="1" dirty="0">
                <a:solidFill>
                  <a:schemeClr val="accent2">
                    <a:lumMod val="75000"/>
                  </a:schemeClr>
                </a:solidFill>
              </a:rPr>
            </a:br>
            <a:r>
              <a:rPr lang="en-US" sz="7700" b="1" dirty="0">
                <a:solidFill>
                  <a:schemeClr val="accent2">
                    <a:lumMod val="75000"/>
                  </a:schemeClr>
                </a:solidFill>
              </a:rPr>
              <a:t>       &amp; </a:t>
            </a:r>
            <a:br>
              <a:rPr lang="en-US" sz="7700" b="1" dirty="0">
                <a:solidFill>
                  <a:schemeClr val="accent2">
                    <a:lumMod val="75000"/>
                  </a:schemeClr>
                </a:solidFill>
              </a:rPr>
            </a:br>
            <a:r>
              <a:rPr lang="en-US" sz="7700" b="1" dirty="0">
                <a:solidFill>
                  <a:schemeClr val="accent2">
                    <a:lumMod val="75000"/>
                  </a:schemeClr>
                </a:solidFill>
              </a:rPr>
              <a:t>Comments</a:t>
            </a:r>
          </a:p>
        </p:txBody>
      </p:sp>
      <p:sp>
        <p:nvSpPr>
          <p:cNvPr id="3" name="Content Placeholder 2"/>
          <p:cNvSpPr>
            <a:spLocks noGrp="1"/>
          </p:cNvSpPr>
          <p:nvPr>
            <p:ph idx="1"/>
          </p:nvPr>
        </p:nvSpPr>
        <p:spPr>
          <a:xfrm>
            <a:off x="1088913" y="4588329"/>
            <a:ext cx="6200160" cy="1787978"/>
          </a:xfrm>
        </p:spPr>
        <p:txBody>
          <a:bodyPr vert="horz" lIns="91440" tIns="45720" rIns="91440" bIns="45720" rtlCol="0">
            <a:noAutofit/>
          </a:bodyPr>
          <a:lstStyle/>
          <a:p>
            <a:pPr marL="0" indent="0">
              <a:lnSpc>
                <a:spcPct val="114000"/>
              </a:lnSpc>
              <a:spcBef>
                <a:spcPts val="0"/>
              </a:spcBef>
              <a:spcAft>
                <a:spcPts val="600"/>
              </a:spcAft>
              <a:buNone/>
            </a:pPr>
            <a:r>
              <a:rPr lang="en-US" sz="2800" i="1" dirty="0">
                <a:solidFill>
                  <a:schemeClr val="tx2"/>
                </a:solidFill>
                <a:latin typeface="+mj-lt"/>
                <a:cs typeface="Arial" panose="020B0604020202020204" pitchFamily="34" charset="0"/>
              </a:rPr>
              <a:t>If you think of something later, please contact me at </a:t>
            </a:r>
            <a:r>
              <a:rPr lang="en-US" sz="2800" b="1" i="1" dirty="0">
                <a:solidFill>
                  <a:schemeClr val="accent4">
                    <a:lumMod val="75000"/>
                  </a:schemeClr>
                </a:solidFill>
                <a:latin typeface="+mj-lt"/>
                <a:cs typeface="Arial" panose="020B0604020202020204" pitchFamily="34" charset="0"/>
              </a:rPr>
              <a:t>caroline_cleveland@med.unc.edu</a:t>
            </a:r>
          </a:p>
          <a:p>
            <a:pPr marL="0" indent="0">
              <a:lnSpc>
                <a:spcPct val="114000"/>
              </a:lnSpc>
              <a:spcBef>
                <a:spcPts val="0"/>
              </a:spcBef>
              <a:spcAft>
                <a:spcPts val="600"/>
              </a:spcAft>
              <a:buNone/>
            </a:pPr>
            <a:endParaRPr lang="en-US" sz="2800" i="1" dirty="0">
              <a:solidFill>
                <a:schemeClr val="tx2"/>
              </a:solidFill>
              <a:latin typeface="+mj-lt"/>
              <a:cs typeface="Arial" panose="020B0604020202020204" pitchFamily="34" charset="0"/>
            </a:endParaRPr>
          </a:p>
        </p:txBody>
      </p:sp>
      <p:sp>
        <p:nvSpPr>
          <p:cNvPr id="10" name="Content Placeholder 2">
            <a:extLst>
              <a:ext uri="{FF2B5EF4-FFF2-40B4-BE49-F238E27FC236}">
                <a16:creationId xmlns:a16="http://schemas.microsoft.com/office/drawing/2014/main" id="{99829E66-6675-462E-AFD8-00A32708AFD8}"/>
              </a:ext>
            </a:extLst>
          </p:cNvPr>
          <p:cNvSpPr txBox="1">
            <a:spLocks/>
          </p:cNvSpPr>
          <p:nvPr/>
        </p:nvSpPr>
        <p:spPr>
          <a:xfrm>
            <a:off x="7419702" y="1143293"/>
            <a:ext cx="3998443" cy="5074628"/>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nSpc>
                <a:spcPct val="114000"/>
              </a:lnSpc>
              <a:spcBef>
                <a:spcPts val="0"/>
              </a:spcBef>
              <a:spcAft>
                <a:spcPts val="600"/>
              </a:spcAft>
              <a:buFont typeface="Arial" panose="020B0604020202020204" pitchFamily="34" charset="0"/>
              <a:buNone/>
            </a:pPr>
            <a:r>
              <a:rPr lang="en-US" sz="2800" b="1" i="1" dirty="0">
                <a:solidFill>
                  <a:schemeClr val="tx2"/>
                </a:solidFill>
                <a:latin typeface="+mj-lt"/>
              </a:rPr>
              <a:t>Please fill out your anonymous survey to help inform this clinical education effort. </a:t>
            </a:r>
          </a:p>
          <a:p>
            <a:pPr marL="0" indent="0">
              <a:lnSpc>
                <a:spcPct val="114000"/>
              </a:lnSpc>
              <a:spcBef>
                <a:spcPts val="0"/>
              </a:spcBef>
              <a:spcAft>
                <a:spcPts val="600"/>
              </a:spcAft>
              <a:buFont typeface="Arial" panose="020B0604020202020204" pitchFamily="34" charset="0"/>
              <a:buNone/>
            </a:pPr>
            <a:endParaRPr lang="en-US" sz="2800" i="1" dirty="0">
              <a:solidFill>
                <a:schemeClr val="tx2"/>
              </a:solidFill>
              <a:latin typeface="+mj-lt"/>
            </a:endParaRPr>
          </a:p>
          <a:p>
            <a:pPr marL="0" indent="0">
              <a:lnSpc>
                <a:spcPct val="114000"/>
              </a:lnSpc>
              <a:spcBef>
                <a:spcPts val="0"/>
              </a:spcBef>
              <a:spcAft>
                <a:spcPts val="600"/>
              </a:spcAft>
              <a:buFont typeface="Arial" panose="020B0604020202020204" pitchFamily="34" charset="0"/>
              <a:buNone/>
            </a:pPr>
            <a:endParaRPr lang="en-US" sz="1800" i="1" dirty="0">
              <a:solidFill>
                <a:schemeClr val="tx2"/>
              </a:solidFill>
              <a:latin typeface="+mj-lt"/>
            </a:endParaRPr>
          </a:p>
          <a:p>
            <a:pPr marL="0" indent="0">
              <a:lnSpc>
                <a:spcPct val="114000"/>
              </a:lnSpc>
              <a:spcBef>
                <a:spcPts val="0"/>
              </a:spcBef>
              <a:spcAft>
                <a:spcPts val="600"/>
              </a:spcAft>
              <a:buNone/>
            </a:pPr>
            <a:r>
              <a:rPr lang="en-US" sz="2800" i="1" dirty="0">
                <a:solidFill>
                  <a:schemeClr val="tx2"/>
                </a:solidFill>
                <a:latin typeface="+mj-lt"/>
                <a:cs typeface="Arial" panose="020B0604020202020204" pitchFamily="34" charset="0"/>
              </a:rPr>
              <a:t>Thank you for your time and participation!</a:t>
            </a:r>
          </a:p>
        </p:txBody>
      </p:sp>
    </p:spTree>
    <p:extLst>
      <p:ext uri="{BB962C8B-B14F-4D97-AF65-F5344CB8AC3E}">
        <p14:creationId xmlns:p14="http://schemas.microsoft.com/office/powerpoint/2010/main" val="171701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66" y="643466"/>
            <a:ext cx="3839381" cy="5286594"/>
          </a:xfrm>
        </p:spPr>
        <p:txBody>
          <a:bodyPr>
            <a:normAutofit/>
          </a:bodyPr>
          <a:lstStyle/>
          <a:p>
            <a:r>
              <a:rPr lang="en-US" sz="6000" dirty="0">
                <a:solidFill>
                  <a:schemeClr val="accent2">
                    <a:lumMod val="75000"/>
                  </a:schemeClr>
                </a:solidFill>
              </a:rPr>
              <a:t>References</a:t>
            </a:r>
          </a:p>
        </p:txBody>
      </p:sp>
      <p:sp>
        <p:nvSpPr>
          <p:cNvPr id="3" name="Content Placeholder 2"/>
          <p:cNvSpPr>
            <a:spLocks noGrp="1"/>
          </p:cNvSpPr>
          <p:nvPr>
            <p:ph type="body" idx="1"/>
          </p:nvPr>
        </p:nvSpPr>
        <p:spPr>
          <a:xfrm>
            <a:off x="4837551" y="643465"/>
            <a:ext cx="5797316" cy="5556263"/>
          </a:xfrm>
        </p:spPr>
        <p:txBody>
          <a:bodyPr>
            <a:noAutofit/>
          </a:bodyPr>
          <a:lstStyle/>
          <a:p>
            <a:pPr>
              <a:buClr>
                <a:schemeClr val="accent4"/>
              </a:buClr>
            </a:pPr>
            <a:r>
              <a:rPr lang="en-US" sz="1000" dirty="0">
                <a:latin typeface="+mj-lt"/>
              </a:rPr>
              <a:t>Acute Concussion Educational Brochure: Information for Anyone Newly Diagnosed With a Concussion. Version 5.0. DVBIC. 2012.</a:t>
            </a:r>
          </a:p>
          <a:p>
            <a:pPr>
              <a:buClr>
                <a:schemeClr val="accent4"/>
              </a:buClr>
            </a:pPr>
            <a:r>
              <a:rPr lang="en-US" sz="1000" dirty="0" err="1">
                <a:latin typeface="+mj-lt"/>
              </a:rPr>
              <a:t>Alla</a:t>
            </a:r>
            <a:r>
              <a:rPr lang="en-US" sz="1000" dirty="0">
                <a:latin typeface="+mj-lt"/>
              </a:rPr>
              <a:t> S, Sullivan J, McCrory P. Defining asymptomatic status following sports concussion: fact or fallacy? </a:t>
            </a:r>
            <a:r>
              <a:rPr lang="en-US" sz="1000" i="1" dirty="0">
                <a:latin typeface="+mj-lt"/>
              </a:rPr>
              <a:t>Brit J Sports Med</a:t>
            </a:r>
            <a:r>
              <a:rPr lang="en-US" sz="1000" dirty="0">
                <a:latin typeface="+mj-lt"/>
              </a:rPr>
              <a:t>. 2012;46:562-569</a:t>
            </a:r>
          </a:p>
          <a:p>
            <a:pPr>
              <a:buClr>
                <a:schemeClr val="accent4"/>
              </a:buClr>
            </a:pPr>
            <a:r>
              <a:rPr lang="en-US" sz="1000" dirty="0">
                <a:latin typeface="+mj-lt"/>
              </a:rPr>
              <a:t>Chapman JC, Diaz-</a:t>
            </a:r>
            <a:r>
              <a:rPr lang="en-US" sz="1000" dirty="0" err="1">
                <a:latin typeface="+mj-lt"/>
              </a:rPr>
              <a:t>Arrastia</a:t>
            </a:r>
            <a:r>
              <a:rPr lang="en-US" sz="1000" dirty="0">
                <a:latin typeface="+mj-lt"/>
              </a:rPr>
              <a:t> R. Military traumatic brain injury: a review. </a:t>
            </a:r>
            <a:r>
              <a:rPr lang="en-US" sz="1000" i="1" dirty="0">
                <a:latin typeface="+mj-lt"/>
              </a:rPr>
              <a:t>Alzheimer’s and Dementia</a:t>
            </a:r>
            <a:r>
              <a:rPr lang="en-US" sz="1000" dirty="0">
                <a:latin typeface="+mj-lt"/>
              </a:rPr>
              <a:t>. 2014;10:S97-S104.</a:t>
            </a:r>
          </a:p>
          <a:p>
            <a:pPr>
              <a:buClr>
                <a:schemeClr val="accent4"/>
              </a:buClr>
            </a:pPr>
            <a:r>
              <a:rPr lang="en-US" sz="1000" dirty="0">
                <a:latin typeface="+mj-lt"/>
              </a:rPr>
              <a:t>Defense Centers of Excellence for Psychological Health and Traumatic Brain Injury. Concussion Management in Deployed Settings version 4.0. Published 2012. Available at https://health.mil/Search-Results?query=Concussion%20Management%20Algorithm. Accessed on February 12, 2018.</a:t>
            </a:r>
          </a:p>
          <a:p>
            <a:pPr>
              <a:buClr>
                <a:schemeClr val="accent4"/>
              </a:buClr>
            </a:pPr>
            <a:r>
              <a:rPr lang="en-US" sz="1000" dirty="0">
                <a:latin typeface="+mj-lt"/>
              </a:rPr>
              <a:t>Defense Veterans Brain Injury Center. DoD Worldwide Numbers for TBI Worldwide Totals. 2017.</a:t>
            </a:r>
          </a:p>
          <a:p>
            <a:pPr>
              <a:buClr>
                <a:schemeClr val="accent4"/>
              </a:buClr>
            </a:pPr>
            <a:r>
              <a:rPr lang="en-US" sz="1000" dirty="0">
                <a:latin typeface="+mj-lt"/>
              </a:rPr>
              <a:t>Defense and Veterans Brain Injury Center. Joint theater trauma system clinical practice guideline: Management of mild traumatic brain injury (</a:t>
            </a:r>
            <a:r>
              <a:rPr lang="en-US" sz="1000" dirty="0" err="1">
                <a:latin typeface="+mj-lt"/>
              </a:rPr>
              <a:t>mTBI</a:t>
            </a:r>
            <a:r>
              <a:rPr lang="en-US" sz="1000" dirty="0">
                <a:latin typeface="+mj-lt"/>
              </a:rPr>
              <a:t>)/concussion in the deployed setting. Joint Theater Trauma System; 2008:7-8. </a:t>
            </a:r>
          </a:p>
          <a:p>
            <a:pPr>
              <a:buClr>
                <a:schemeClr val="accent4"/>
              </a:buClr>
            </a:pPr>
            <a:r>
              <a:rPr lang="en-US" sz="1000" dirty="0">
                <a:latin typeface="+mj-lt"/>
              </a:rPr>
              <a:t>Department of Defense Instruction 6490.11: Policy Guidance for Management of Mild Traumatic Brain Injury/Concussion in the Deployed Setting. Department of Defense, 2012.</a:t>
            </a:r>
          </a:p>
          <a:p>
            <a:pPr>
              <a:buClr>
                <a:schemeClr val="accent4"/>
              </a:buClr>
            </a:pPr>
            <a:r>
              <a:rPr lang="en-US" sz="1000" dirty="0">
                <a:latin typeface="+mj-lt"/>
              </a:rPr>
              <a:t>DVBIC &amp; </a:t>
            </a:r>
            <a:r>
              <a:rPr lang="en-US" sz="1000" dirty="0" err="1">
                <a:latin typeface="+mj-lt"/>
              </a:rPr>
              <a:t>DCoE</a:t>
            </a:r>
            <a:r>
              <a:rPr lang="en-US" sz="1000" dirty="0">
                <a:latin typeface="+mj-lt"/>
              </a:rPr>
              <a:t> for Psychological Health and Traumatic Brain Injury. Progressive Return to Activity Following Acute Concussion/ Mild Traumatic Brain Injury: Guidance for the Primary Care Manager in Deployed and Non-deployed Settings. </a:t>
            </a:r>
            <a:r>
              <a:rPr lang="en-US" sz="1000" dirty="0" err="1">
                <a:latin typeface="+mj-lt"/>
              </a:rPr>
              <a:t>DCoE</a:t>
            </a:r>
            <a:r>
              <a:rPr lang="en-US" sz="1000" dirty="0">
                <a:latin typeface="+mj-lt"/>
              </a:rPr>
              <a:t> Clinical Recommendation, 2014</a:t>
            </a:r>
          </a:p>
          <a:p>
            <a:pPr>
              <a:buClr>
                <a:schemeClr val="accent4"/>
              </a:buClr>
            </a:pPr>
            <a:r>
              <a:rPr lang="en-US" sz="1000" dirty="0">
                <a:latin typeface="+mj-lt"/>
              </a:rPr>
              <a:t>DVBIC &amp; </a:t>
            </a:r>
            <a:r>
              <a:rPr lang="en-US" sz="1000" dirty="0" err="1">
                <a:latin typeface="+mj-lt"/>
              </a:rPr>
              <a:t>DCoE</a:t>
            </a:r>
            <a:r>
              <a:rPr lang="en-US" sz="1000" dirty="0">
                <a:latin typeface="+mj-lt"/>
              </a:rPr>
              <a:t> for Psychological Health and Traumatic Brain Injury. Progressive Return to Activity Following Acute Concussion/Mild Traumatic Brain Injury: Guidance for the Rehabilitation Provider in Deployed and Non-deployed Settings. </a:t>
            </a:r>
            <a:r>
              <a:rPr lang="en-US" sz="1000" dirty="0" err="1">
                <a:latin typeface="+mj-lt"/>
              </a:rPr>
              <a:t>DCoE</a:t>
            </a:r>
            <a:r>
              <a:rPr lang="en-US" sz="1000" dirty="0">
                <a:latin typeface="+mj-lt"/>
              </a:rPr>
              <a:t> Clinical Support Tool, 2014.</a:t>
            </a:r>
          </a:p>
        </p:txBody>
      </p:sp>
    </p:spTree>
    <p:extLst>
      <p:ext uri="{BB962C8B-B14F-4D97-AF65-F5344CB8AC3E}">
        <p14:creationId xmlns:p14="http://schemas.microsoft.com/office/powerpoint/2010/main" val="2184159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51766" y="643466"/>
            <a:ext cx="3839381" cy="5286594"/>
          </a:xfrm>
        </p:spPr>
        <p:txBody>
          <a:bodyPr>
            <a:normAutofit/>
          </a:bodyPr>
          <a:lstStyle/>
          <a:p>
            <a:r>
              <a:rPr lang="en-US" sz="6000" dirty="0">
                <a:solidFill>
                  <a:schemeClr val="accent2">
                    <a:lumMod val="75000"/>
                  </a:schemeClr>
                </a:solidFill>
              </a:rPr>
              <a:t>References</a:t>
            </a:r>
          </a:p>
        </p:txBody>
      </p:sp>
      <p:sp>
        <p:nvSpPr>
          <p:cNvPr id="3" name="Content Placeholder 2"/>
          <p:cNvSpPr>
            <a:spLocks noGrp="1"/>
          </p:cNvSpPr>
          <p:nvPr>
            <p:ph type="body" idx="1"/>
          </p:nvPr>
        </p:nvSpPr>
        <p:spPr>
          <a:xfrm>
            <a:off x="4837551" y="643465"/>
            <a:ext cx="5797316" cy="5780195"/>
          </a:xfrm>
        </p:spPr>
        <p:txBody>
          <a:bodyPr>
            <a:normAutofit fontScale="40000" lnSpcReduction="20000"/>
          </a:bodyPr>
          <a:lstStyle/>
          <a:p>
            <a:pPr>
              <a:buClr>
                <a:schemeClr val="accent4"/>
              </a:buClr>
            </a:pPr>
            <a:r>
              <a:rPr lang="en-US" sz="2500" dirty="0" err="1">
                <a:latin typeface="+mj-lt"/>
              </a:rPr>
              <a:t>Gaetz</a:t>
            </a:r>
            <a:r>
              <a:rPr lang="en-US" sz="2500" dirty="0">
                <a:latin typeface="+mj-lt"/>
              </a:rPr>
              <a:t> M, </a:t>
            </a:r>
            <a:r>
              <a:rPr lang="en-US" sz="2500" dirty="0" err="1">
                <a:latin typeface="+mj-lt"/>
              </a:rPr>
              <a:t>Iveron</a:t>
            </a:r>
            <a:r>
              <a:rPr lang="en-US" sz="2500" dirty="0">
                <a:latin typeface="+mj-lt"/>
              </a:rPr>
              <a:t> G. Sex differences in self-reported symptoms of aerobic exercise in non-injured athletes: implications for concussion management </a:t>
            </a:r>
            <a:r>
              <a:rPr lang="en-US" sz="2500" dirty="0" err="1">
                <a:latin typeface="+mj-lt"/>
              </a:rPr>
              <a:t>programmes</a:t>
            </a:r>
            <a:r>
              <a:rPr lang="en-US" sz="2500" dirty="0">
                <a:latin typeface="+mj-lt"/>
              </a:rPr>
              <a:t>. Br J Sports Med. 2009;43(7):508-513.</a:t>
            </a:r>
          </a:p>
          <a:p>
            <a:pPr>
              <a:buClr>
                <a:schemeClr val="accent4"/>
              </a:buClr>
            </a:pPr>
            <a:r>
              <a:rPr lang="en-US" sz="2500" dirty="0">
                <a:latin typeface="+mj-lt"/>
              </a:rPr>
              <a:t>Giza C, Kutcher J, </a:t>
            </a:r>
            <a:r>
              <a:rPr lang="en-US" sz="2500" dirty="0" err="1">
                <a:latin typeface="+mj-lt"/>
              </a:rPr>
              <a:t>Ashwal</a:t>
            </a:r>
            <a:r>
              <a:rPr lang="en-US" sz="2500" dirty="0">
                <a:latin typeface="+mj-lt"/>
              </a:rPr>
              <a:t> S, et al. Summary of evidence-based guidelines update: evaluation and management of concussion in sports. </a:t>
            </a:r>
            <a:r>
              <a:rPr lang="en-US" sz="2500" i="1" dirty="0">
                <a:latin typeface="+mj-lt"/>
              </a:rPr>
              <a:t>Neurol</a:t>
            </a:r>
            <a:r>
              <a:rPr lang="en-US" sz="2500" dirty="0">
                <a:latin typeface="+mj-lt"/>
              </a:rPr>
              <a:t>. 2013;80(24):2250-2257.</a:t>
            </a:r>
          </a:p>
          <a:p>
            <a:pPr>
              <a:buClr>
                <a:schemeClr val="accent4"/>
              </a:buClr>
            </a:pPr>
            <a:r>
              <a:rPr lang="en-US" sz="2500" dirty="0">
                <a:latin typeface="+mj-lt"/>
              </a:rPr>
              <a:t>Gregory E, West T, Cole W, et al. Use of a multi-level mixed method approach to study the effectiveness of a primary care progression return to activity protocol after acute mild traumatic brain injury/concussion in the military. </a:t>
            </a:r>
            <a:r>
              <a:rPr lang="en-US" sz="2500" i="1" dirty="0" err="1">
                <a:latin typeface="+mj-lt"/>
              </a:rPr>
              <a:t>Contemp</a:t>
            </a:r>
            <a:r>
              <a:rPr lang="en-US" sz="2500" i="1" dirty="0">
                <a:latin typeface="+mj-lt"/>
              </a:rPr>
              <a:t> </a:t>
            </a:r>
            <a:r>
              <a:rPr lang="en-US" sz="2500" i="1" dirty="0" err="1">
                <a:latin typeface="+mj-lt"/>
              </a:rPr>
              <a:t>Clin</a:t>
            </a:r>
            <a:r>
              <a:rPr lang="en-US" sz="2500" i="1" dirty="0">
                <a:latin typeface="+mj-lt"/>
              </a:rPr>
              <a:t> Trials</a:t>
            </a:r>
            <a:r>
              <a:rPr lang="en-US" sz="2500" dirty="0">
                <a:latin typeface="+mj-lt"/>
              </a:rPr>
              <a:t>. 2017;52:95-100.</a:t>
            </a:r>
          </a:p>
          <a:p>
            <a:pPr>
              <a:buClr>
                <a:schemeClr val="accent4"/>
              </a:buClr>
            </a:pPr>
            <a:r>
              <a:rPr lang="en-US" sz="2500" dirty="0" err="1">
                <a:latin typeface="+mj-lt"/>
              </a:rPr>
              <a:t>Guidice</a:t>
            </a:r>
            <a:r>
              <a:rPr lang="en-US" sz="2500" dirty="0">
                <a:latin typeface="+mj-lt"/>
              </a:rPr>
              <a:t> R, Izzo R, </a:t>
            </a:r>
            <a:r>
              <a:rPr lang="en-US" sz="2500" dirty="0" err="1">
                <a:latin typeface="+mj-lt"/>
              </a:rPr>
              <a:t>Manzi</a:t>
            </a:r>
            <a:r>
              <a:rPr lang="en-US" sz="2500" dirty="0">
                <a:latin typeface="+mj-lt"/>
              </a:rPr>
              <a:t> M, et al. Lifestyle related risk factors, smoking status, and cardiovascular disease. </a:t>
            </a:r>
            <a:r>
              <a:rPr lang="en-US" sz="2500" i="1" dirty="0">
                <a:latin typeface="+mj-lt"/>
              </a:rPr>
              <a:t>High Blood Pressure &amp; </a:t>
            </a:r>
            <a:r>
              <a:rPr lang="en-US" sz="2500" i="1" dirty="0" err="1">
                <a:latin typeface="+mj-lt"/>
              </a:rPr>
              <a:t>Cardiovas</a:t>
            </a:r>
            <a:r>
              <a:rPr lang="en-US" sz="2500" i="1" dirty="0">
                <a:latin typeface="+mj-lt"/>
              </a:rPr>
              <a:t> Prev</a:t>
            </a:r>
            <a:r>
              <a:rPr lang="en-US" sz="2500" dirty="0">
                <a:latin typeface="+mj-lt"/>
              </a:rPr>
              <a:t>. 2012;19(2):85-92.</a:t>
            </a:r>
          </a:p>
          <a:p>
            <a:pPr>
              <a:buClr>
                <a:schemeClr val="accent4"/>
              </a:buClr>
            </a:pPr>
            <a:r>
              <a:rPr lang="en-US" sz="2500" dirty="0">
                <a:latin typeface="+mj-lt"/>
              </a:rPr>
              <a:t>Leddy J, Cox J, Baker J, </a:t>
            </a:r>
            <a:r>
              <a:rPr lang="en-US" sz="2500" dirty="0" err="1">
                <a:latin typeface="+mj-lt"/>
              </a:rPr>
              <a:t>Wack</a:t>
            </a:r>
            <a:r>
              <a:rPr lang="en-US" sz="2500" dirty="0">
                <a:latin typeface="+mj-lt"/>
              </a:rPr>
              <a:t> D, </a:t>
            </a:r>
            <a:r>
              <a:rPr lang="en-US" sz="2500" dirty="0" err="1">
                <a:latin typeface="+mj-lt"/>
              </a:rPr>
              <a:t>Pendergast</a:t>
            </a:r>
            <a:r>
              <a:rPr lang="en-US" sz="2500" dirty="0">
                <a:latin typeface="+mj-lt"/>
              </a:rPr>
              <a:t> D, </a:t>
            </a:r>
            <a:r>
              <a:rPr lang="en-US" sz="2500" dirty="0" err="1">
                <a:latin typeface="+mj-lt"/>
              </a:rPr>
              <a:t>Zivadinov</a:t>
            </a:r>
            <a:r>
              <a:rPr lang="en-US" sz="2500" dirty="0">
                <a:latin typeface="+mj-lt"/>
              </a:rPr>
              <a:t> R, </a:t>
            </a:r>
            <a:r>
              <a:rPr lang="en-US" sz="2500" dirty="0" err="1">
                <a:latin typeface="+mj-lt"/>
              </a:rPr>
              <a:t>Willer</a:t>
            </a:r>
            <a:r>
              <a:rPr lang="en-US" sz="2500" dirty="0">
                <a:latin typeface="+mj-lt"/>
              </a:rPr>
              <a:t> B. Exercise treatment for </a:t>
            </a:r>
            <a:r>
              <a:rPr lang="en-US" sz="2500" dirty="0" err="1">
                <a:latin typeface="+mj-lt"/>
              </a:rPr>
              <a:t>postconcussion</a:t>
            </a:r>
            <a:r>
              <a:rPr lang="en-US" sz="2500" dirty="0">
                <a:latin typeface="+mj-lt"/>
              </a:rPr>
              <a:t> syndrome: a pilot study of changes in functional magnetic resonance imaging activation, physiology, and symptoms. J Head Trauma Rehab. 2013;28(4):241-249</a:t>
            </a:r>
          </a:p>
          <a:p>
            <a:pPr>
              <a:buClr>
                <a:schemeClr val="accent4"/>
              </a:buClr>
            </a:pPr>
            <a:r>
              <a:rPr lang="en-US" sz="2500" dirty="0" err="1">
                <a:latin typeface="+mj-lt"/>
              </a:rPr>
              <a:t>Lovallo</a:t>
            </a:r>
            <a:r>
              <a:rPr lang="en-US" sz="2500" dirty="0">
                <a:latin typeface="+mj-lt"/>
              </a:rPr>
              <a:t> W, Wilson M, Vincent A, et al. Blood pressure response to caffeine shows </a:t>
            </a:r>
            <a:r>
              <a:rPr lang="en-US" sz="2500" dirty="0" err="1">
                <a:latin typeface="+mj-lt"/>
              </a:rPr>
              <a:t>imcomplete</a:t>
            </a:r>
            <a:r>
              <a:rPr lang="en-US" sz="2500" dirty="0">
                <a:latin typeface="+mj-lt"/>
              </a:rPr>
              <a:t> tolerance after short term regular consumption. </a:t>
            </a:r>
            <a:r>
              <a:rPr lang="en-US" sz="2500" i="1" dirty="0">
                <a:latin typeface="+mj-lt"/>
              </a:rPr>
              <a:t>Hypertension</a:t>
            </a:r>
            <a:r>
              <a:rPr lang="en-US" sz="2500" dirty="0">
                <a:latin typeface="+mj-lt"/>
              </a:rPr>
              <a:t>. 2004;43:760-765</a:t>
            </a:r>
          </a:p>
          <a:p>
            <a:pPr>
              <a:buClr>
                <a:schemeClr val="accent4"/>
              </a:buClr>
            </a:pPr>
            <a:r>
              <a:rPr lang="en-US" sz="2500" dirty="0">
                <a:latin typeface="+mj-lt"/>
              </a:rPr>
              <a:t>Lutz R, Kane S, Lay J. Evidence-based diagnosis and management of </a:t>
            </a:r>
            <a:r>
              <a:rPr lang="en-US" sz="2500" dirty="0" err="1">
                <a:latin typeface="+mj-lt"/>
              </a:rPr>
              <a:t>mTBI</a:t>
            </a:r>
            <a:r>
              <a:rPr lang="en-US" sz="2500" dirty="0">
                <a:latin typeface="+mj-lt"/>
              </a:rPr>
              <a:t> in forward deployed settings: the genesis of the USASOC neurocognitive testing and postinjury evaluation and treatment program. J Spec </a:t>
            </a:r>
            <a:r>
              <a:rPr lang="en-US" sz="2500" dirty="0" err="1">
                <a:latin typeface="+mj-lt"/>
              </a:rPr>
              <a:t>Oper</a:t>
            </a:r>
            <a:r>
              <a:rPr lang="en-US" sz="2500" dirty="0">
                <a:latin typeface="+mj-lt"/>
              </a:rPr>
              <a:t> Med. 2010;10(1):23.</a:t>
            </a:r>
          </a:p>
          <a:p>
            <a:pPr>
              <a:buClr>
                <a:schemeClr val="accent4"/>
              </a:buClr>
            </a:pPr>
            <a:r>
              <a:rPr lang="en-US" sz="2500" dirty="0" err="1">
                <a:latin typeface="+mj-lt"/>
              </a:rPr>
              <a:t>Maerlender</a:t>
            </a:r>
            <a:r>
              <a:rPr lang="en-US" sz="2500" dirty="0">
                <a:latin typeface="+mj-lt"/>
              </a:rPr>
              <a:t> A, </a:t>
            </a:r>
            <a:r>
              <a:rPr lang="en-US" sz="2500" dirty="0" err="1">
                <a:latin typeface="+mj-lt"/>
              </a:rPr>
              <a:t>Rieman</a:t>
            </a:r>
            <a:r>
              <a:rPr lang="en-US" sz="2500" dirty="0">
                <a:latin typeface="+mj-lt"/>
              </a:rPr>
              <a:t> W, Lichtenstein J, </a:t>
            </a:r>
            <a:r>
              <a:rPr lang="en-US" sz="2500" dirty="0" err="1">
                <a:latin typeface="+mj-lt"/>
              </a:rPr>
              <a:t>Condiracci</a:t>
            </a:r>
            <a:r>
              <a:rPr lang="en-US" sz="2500" dirty="0">
                <a:latin typeface="+mj-lt"/>
              </a:rPr>
              <a:t> C. Programmed physical exertion in recovery from sports-related concussion: a randomized pilot study. Dev </a:t>
            </a:r>
            <a:r>
              <a:rPr lang="en-US" sz="2500" dirty="0" err="1">
                <a:latin typeface="+mj-lt"/>
              </a:rPr>
              <a:t>Neuropsychol</a:t>
            </a:r>
            <a:r>
              <a:rPr lang="en-US" sz="2500" dirty="0">
                <a:latin typeface="+mj-lt"/>
              </a:rPr>
              <a:t>. 2015;40(5):273-278</a:t>
            </a:r>
          </a:p>
          <a:p>
            <a:pPr>
              <a:buClr>
                <a:schemeClr val="accent4"/>
              </a:buClr>
            </a:pPr>
            <a:r>
              <a:rPr lang="en-US" sz="2500" dirty="0">
                <a:latin typeface="+mj-lt"/>
              </a:rPr>
              <a:t>Management of Concussion/</a:t>
            </a:r>
            <a:r>
              <a:rPr lang="en-US" sz="2500" dirty="0" err="1">
                <a:latin typeface="+mj-lt"/>
              </a:rPr>
              <a:t>mTBI</a:t>
            </a:r>
            <a:r>
              <a:rPr lang="en-US" sz="2500" dirty="0">
                <a:latin typeface="+mj-lt"/>
              </a:rPr>
              <a:t> Working Group. VA/DoD clinical practice guideline for management of concussion/mild traumatic brain injury. </a:t>
            </a:r>
            <a:r>
              <a:rPr lang="en-US" sz="2500" i="1" dirty="0">
                <a:latin typeface="+mj-lt"/>
              </a:rPr>
              <a:t>J </a:t>
            </a:r>
            <a:r>
              <a:rPr lang="en-US" sz="2500" i="1" dirty="0" err="1">
                <a:latin typeface="+mj-lt"/>
              </a:rPr>
              <a:t>Rehabil</a:t>
            </a:r>
            <a:r>
              <a:rPr lang="en-US" sz="2500" i="1" dirty="0">
                <a:latin typeface="+mj-lt"/>
              </a:rPr>
              <a:t> Res Dev</a:t>
            </a:r>
            <a:r>
              <a:rPr lang="en-US" sz="2500" dirty="0">
                <a:latin typeface="+mj-lt"/>
              </a:rPr>
              <a:t>. 2009;46(6):CP1-68</a:t>
            </a:r>
          </a:p>
          <a:p>
            <a:pPr>
              <a:buClr>
                <a:schemeClr val="accent4"/>
              </a:buClr>
            </a:pPr>
            <a:r>
              <a:rPr lang="en-US" sz="2500" dirty="0">
                <a:latin typeface="+mj-lt"/>
              </a:rPr>
              <a:t>McCrory P, </a:t>
            </a:r>
            <a:r>
              <a:rPr lang="en-US" sz="2500" dirty="0" err="1">
                <a:latin typeface="+mj-lt"/>
              </a:rPr>
              <a:t>Meeuwisse</a:t>
            </a:r>
            <a:r>
              <a:rPr lang="en-US" sz="2500" dirty="0">
                <a:latin typeface="+mj-lt"/>
              </a:rPr>
              <a:t> W, </a:t>
            </a:r>
            <a:r>
              <a:rPr lang="en-US" sz="2500" dirty="0" err="1">
                <a:latin typeface="+mj-lt"/>
              </a:rPr>
              <a:t>Aubry</a:t>
            </a:r>
            <a:r>
              <a:rPr lang="en-US" sz="2500" dirty="0">
                <a:latin typeface="+mj-lt"/>
              </a:rPr>
              <a:t> M, et al. Consensus statement on concussion in sport – the 4th International Conference on Concussion in Sport held in Zurich, November 2012. </a:t>
            </a:r>
            <a:r>
              <a:rPr lang="en-US" sz="2500" i="1" dirty="0">
                <a:latin typeface="+mj-lt"/>
              </a:rPr>
              <a:t>Br J Sports Med</a:t>
            </a:r>
            <a:r>
              <a:rPr lang="en-US" sz="2500" dirty="0">
                <a:latin typeface="+mj-lt"/>
              </a:rPr>
              <a:t>. 2013;47:250-258. </a:t>
            </a:r>
          </a:p>
          <a:p>
            <a:pPr>
              <a:buClr>
                <a:schemeClr val="accent4"/>
              </a:buClr>
            </a:pPr>
            <a:r>
              <a:rPr lang="en-US" sz="2500" dirty="0">
                <a:latin typeface="+mj-lt"/>
              </a:rPr>
              <a:t>McCulloch K, Goldman S, Lowe L, et al. Development of clinical recommendations for progressive return to activity after military mild traumatic brain injury: guidance for rehabilitation providers. </a:t>
            </a:r>
            <a:r>
              <a:rPr lang="en-US" sz="2500" i="1" dirty="0">
                <a:latin typeface="+mj-lt"/>
              </a:rPr>
              <a:t>J Head Trauma </a:t>
            </a:r>
            <a:r>
              <a:rPr lang="en-US" sz="2500" i="1" dirty="0" err="1">
                <a:latin typeface="+mj-lt"/>
              </a:rPr>
              <a:t>Rehabil</a:t>
            </a:r>
            <a:r>
              <a:rPr lang="en-US" sz="2500" dirty="0">
                <a:latin typeface="+mj-lt"/>
              </a:rPr>
              <a:t>. 2015;30(1):56-67.</a:t>
            </a:r>
          </a:p>
          <a:p>
            <a:pPr marL="0" indent="0">
              <a:buNone/>
            </a:pPr>
            <a:endParaRPr lang="en-US" sz="1100" dirty="0">
              <a:latin typeface="+mj-lt"/>
            </a:endParaRPr>
          </a:p>
        </p:txBody>
      </p:sp>
    </p:spTree>
    <p:extLst>
      <p:ext uri="{BB962C8B-B14F-4D97-AF65-F5344CB8AC3E}">
        <p14:creationId xmlns:p14="http://schemas.microsoft.com/office/powerpoint/2010/main" val="398815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66" y="643466"/>
            <a:ext cx="3839381" cy="5286594"/>
          </a:xfrm>
        </p:spPr>
        <p:txBody>
          <a:bodyPr>
            <a:normAutofit/>
          </a:bodyPr>
          <a:lstStyle/>
          <a:p>
            <a:r>
              <a:rPr lang="en-US" sz="6000" dirty="0">
                <a:solidFill>
                  <a:schemeClr val="accent2">
                    <a:lumMod val="75000"/>
                  </a:schemeClr>
                </a:solidFill>
              </a:rPr>
              <a:t>References</a:t>
            </a:r>
          </a:p>
        </p:txBody>
      </p:sp>
      <p:sp>
        <p:nvSpPr>
          <p:cNvPr id="3" name="Content Placeholder 2"/>
          <p:cNvSpPr>
            <a:spLocks noGrp="1"/>
          </p:cNvSpPr>
          <p:nvPr>
            <p:ph type="body" idx="1"/>
          </p:nvPr>
        </p:nvSpPr>
        <p:spPr>
          <a:xfrm>
            <a:off x="4837551" y="643465"/>
            <a:ext cx="5797316" cy="5780195"/>
          </a:xfrm>
        </p:spPr>
        <p:txBody>
          <a:bodyPr>
            <a:normAutofit/>
          </a:bodyPr>
          <a:lstStyle/>
          <a:p>
            <a:pPr>
              <a:buClr>
                <a:schemeClr val="accent4"/>
              </a:buClr>
            </a:pPr>
            <a:r>
              <a:rPr lang="en-US" sz="1000" dirty="0">
                <a:latin typeface="+mj-lt"/>
              </a:rPr>
              <a:t>McKee A et al. Military-related traumatic brain injury and neurodegeneration. </a:t>
            </a:r>
            <a:r>
              <a:rPr lang="en-US" sz="1000" i="1" dirty="0">
                <a:latin typeface="+mj-lt"/>
              </a:rPr>
              <a:t>Alzheimer’s and Dementia</a:t>
            </a:r>
            <a:r>
              <a:rPr lang="en-US" sz="1000" dirty="0">
                <a:latin typeface="+mj-lt"/>
              </a:rPr>
              <a:t>. 10;3:S242-S253.</a:t>
            </a:r>
          </a:p>
          <a:p>
            <a:pPr>
              <a:buClr>
                <a:schemeClr val="accent4"/>
              </a:buClr>
            </a:pPr>
            <a:r>
              <a:rPr lang="en-US" sz="1000" dirty="0">
                <a:latin typeface="+mj-lt"/>
              </a:rPr>
              <a:t>Neuroimaging following </a:t>
            </a:r>
            <a:r>
              <a:rPr lang="en-US" sz="1000" dirty="0" err="1">
                <a:latin typeface="+mj-lt"/>
              </a:rPr>
              <a:t>MildTraumatic</a:t>
            </a:r>
            <a:r>
              <a:rPr lang="en-US" sz="1000" dirty="0">
                <a:latin typeface="+mj-lt"/>
              </a:rPr>
              <a:t> Brain Injury  in the Non-Deployed Setting. </a:t>
            </a:r>
            <a:r>
              <a:rPr lang="en-US" sz="1000" dirty="0" err="1">
                <a:latin typeface="+mj-lt"/>
              </a:rPr>
              <a:t>DcoE</a:t>
            </a:r>
            <a:r>
              <a:rPr lang="en-US" sz="1000" dirty="0">
                <a:latin typeface="+mj-lt"/>
              </a:rPr>
              <a:t> Clinical Recommendation, 2013.</a:t>
            </a:r>
          </a:p>
          <a:p>
            <a:pPr>
              <a:buClr>
                <a:schemeClr val="accent4"/>
              </a:buClr>
            </a:pPr>
            <a:r>
              <a:rPr lang="en-US" sz="1000" dirty="0">
                <a:latin typeface="+mj-lt"/>
              </a:rPr>
              <a:t>Patient Activity Guidance After Concussion: Patient Education Tool. DVBIC. 2014.</a:t>
            </a:r>
          </a:p>
          <a:p>
            <a:pPr>
              <a:buClr>
                <a:schemeClr val="accent4"/>
              </a:buClr>
            </a:pPr>
            <a:r>
              <a:rPr lang="en-US" sz="1000" dirty="0" err="1">
                <a:latin typeface="+mj-lt"/>
              </a:rPr>
              <a:t>Ponsford</a:t>
            </a:r>
            <a:r>
              <a:rPr lang="en-US" sz="1000" dirty="0">
                <a:latin typeface="+mj-lt"/>
              </a:rPr>
              <a:t> J, Willmott C, Rothwell A, et al. Impact of early intervention on outcome following mild head injury in adults. </a:t>
            </a:r>
            <a:r>
              <a:rPr lang="en-US" sz="1000" i="1" dirty="0">
                <a:latin typeface="+mj-lt"/>
              </a:rPr>
              <a:t>J </a:t>
            </a:r>
            <a:r>
              <a:rPr lang="en-US" sz="1000" i="1" dirty="0" err="1">
                <a:latin typeface="+mj-lt"/>
              </a:rPr>
              <a:t>Neurol</a:t>
            </a:r>
            <a:r>
              <a:rPr lang="en-US" sz="1000" i="1" dirty="0">
                <a:latin typeface="+mj-lt"/>
              </a:rPr>
              <a:t> </a:t>
            </a:r>
            <a:r>
              <a:rPr lang="en-US" sz="1000" i="1" dirty="0" err="1">
                <a:latin typeface="+mj-lt"/>
              </a:rPr>
              <a:t>Neurosurg</a:t>
            </a:r>
            <a:r>
              <a:rPr lang="en-US" sz="1000" i="1" dirty="0">
                <a:latin typeface="+mj-lt"/>
              </a:rPr>
              <a:t> Psych</a:t>
            </a:r>
            <a:r>
              <a:rPr lang="en-US" sz="1000" dirty="0">
                <a:latin typeface="+mj-lt"/>
              </a:rPr>
              <a:t>. 2002;73:330-332.</a:t>
            </a:r>
          </a:p>
          <a:p>
            <a:pPr>
              <a:buClr>
                <a:schemeClr val="accent4"/>
              </a:buClr>
            </a:pPr>
            <a:r>
              <a:rPr lang="en-US" sz="1000" dirty="0">
                <a:latin typeface="+mj-lt"/>
              </a:rPr>
              <a:t>Return to Activity Educational Brochure: Guidance for Service Members with Symptoms Following a Concussion. DVBIC. 2017. </a:t>
            </a:r>
          </a:p>
          <a:p>
            <a:pPr>
              <a:buClr>
                <a:schemeClr val="accent4"/>
              </a:buClr>
            </a:pPr>
            <a:r>
              <a:rPr lang="en-US" sz="1000" dirty="0">
                <a:latin typeface="+mj-lt"/>
              </a:rPr>
              <a:t>Silverberg N, Iverson G. Is rest after concussion “the best medicine?” Recommendations following concussion in athletes, civilians and military service members. J Head Trauma. 2013;28(4):250-259</a:t>
            </a:r>
          </a:p>
          <a:p>
            <a:pPr>
              <a:buClr>
                <a:schemeClr val="accent4"/>
              </a:buClr>
            </a:pPr>
            <a:r>
              <a:rPr lang="en-US" sz="1000" dirty="0" err="1">
                <a:latin typeface="+mj-lt"/>
              </a:rPr>
              <a:t>Tanielian</a:t>
            </a:r>
            <a:r>
              <a:rPr lang="en-US" sz="1000" dirty="0">
                <a:latin typeface="+mj-lt"/>
              </a:rPr>
              <a:t> T et al. Invisible Wounds of War: Psychological and Cognitive Injuries, Their Consequences, and Services to Assist Recovery. Santa Monica, CA: RAND Corporation, 2008.</a:t>
            </a:r>
          </a:p>
          <a:p>
            <a:pPr>
              <a:buClr>
                <a:schemeClr val="accent4"/>
              </a:buClr>
            </a:pPr>
            <a:r>
              <a:rPr lang="en-US" sz="1000" dirty="0">
                <a:latin typeface="+mj-lt"/>
              </a:rPr>
              <a:t>University of North Carolina at Chapel Hill. The University of North Carolina at Chapel Hill Sport Concussion Policy. NC: Matthew </a:t>
            </a:r>
            <a:r>
              <a:rPr lang="en-US" sz="1000" dirty="0" err="1">
                <a:latin typeface="+mj-lt"/>
              </a:rPr>
              <a:t>Gfeller</a:t>
            </a:r>
            <a:r>
              <a:rPr lang="en-US" sz="1000" dirty="0">
                <a:latin typeface="+mj-lt"/>
              </a:rPr>
              <a:t> Sport-Related TBI Research Center; 2010.</a:t>
            </a:r>
          </a:p>
          <a:p>
            <a:pPr>
              <a:buClr>
                <a:schemeClr val="accent4"/>
              </a:buClr>
            </a:pPr>
            <a:r>
              <a:rPr lang="en-US" sz="1000" dirty="0">
                <a:latin typeface="+mj-lt"/>
              </a:rPr>
              <a:t>Williams V et al. Diagnoses of traumatic brain injury not clearly associated with deployment, active component, U.S. Armed Forces, 2001-2016. </a:t>
            </a:r>
            <a:r>
              <a:rPr lang="en-US" sz="1000" i="1" dirty="0">
                <a:latin typeface="+mj-lt"/>
              </a:rPr>
              <a:t>Medical Surveillance Monthly Report</a:t>
            </a:r>
            <a:r>
              <a:rPr lang="en-US" sz="1000" dirty="0">
                <a:latin typeface="+mj-lt"/>
              </a:rPr>
              <a:t>. 2017. 24;3:2-8.</a:t>
            </a:r>
          </a:p>
        </p:txBody>
      </p:sp>
    </p:spTree>
    <p:extLst>
      <p:ext uri="{BB962C8B-B14F-4D97-AF65-F5344CB8AC3E}">
        <p14:creationId xmlns:p14="http://schemas.microsoft.com/office/powerpoint/2010/main" val="356061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6" title="Page Number Shape">
            <a:extLst>
              <a:ext uri="{FF2B5EF4-FFF2-40B4-BE49-F238E27FC236}">
                <a16:creationId xmlns:a16="http://schemas.microsoft.com/office/drawing/2014/main" id="{4FA98957-023B-4B4C-B8F5-A60254A63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Horizontal Rule Line">
            <a:extLst>
              <a:ext uri="{FF2B5EF4-FFF2-40B4-BE49-F238E27FC236}">
                <a16:creationId xmlns:a16="http://schemas.microsoft.com/office/drawing/2014/main" id="{6BAD51BF-92DF-4BA7-A185-7E1D78DF4E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2596" y="643466"/>
            <a:ext cx="0" cy="62145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10" y="643466"/>
            <a:ext cx="4033938" cy="5286594"/>
          </a:xfrm>
        </p:spPr>
        <p:txBody>
          <a:bodyPr>
            <a:normAutofit/>
          </a:bodyPr>
          <a:lstStyle/>
          <a:p>
            <a:r>
              <a:rPr lang="en-US" sz="7700" b="1" dirty="0">
                <a:solidFill>
                  <a:schemeClr val="accent2">
                    <a:lumMod val="75000"/>
                  </a:schemeClr>
                </a:solidFill>
              </a:rPr>
              <a:t>Agenda</a:t>
            </a:r>
          </a:p>
        </p:txBody>
      </p:sp>
      <p:sp>
        <p:nvSpPr>
          <p:cNvPr id="3" name="Content Placeholder 2"/>
          <p:cNvSpPr>
            <a:spLocks noGrp="1"/>
          </p:cNvSpPr>
          <p:nvPr>
            <p:ph type="body" idx="1"/>
          </p:nvPr>
        </p:nvSpPr>
        <p:spPr>
          <a:xfrm>
            <a:off x="4834045" y="643466"/>
            <a:ext cx="5861352" cy="3626456"/>
          </a:xfrm>
        </p:spPr>
        <p:txBody>
          <a:bodyPr>
            <a:normAutofit/>
          </a:bodyPr>
          <a:lstStyle/>
          <a:p>
            <a:pPr>
              <a:buClr>
                <a:schemeClr val="accent4"/>
              </a:buClr>
            </a:pPr>
            <a:r>
              <a:rPr lang="en-US" sz="2400" dirty="0">
                <a:latin typeface="+mj-lt"/>
              </a:rPr>
              <a:t>Why PRA?</a:t>
            </a:r>
          </a:p>
          <a:p>
            <a:pPr>
              <a:buClr>
                <a:schemeClr val="accent4"/>
              </a:buClr>
            </a:pPr>
            <a:r>
              <a:rPr lang="en-US" sz="2400" dirty="0">
                <a:latin typeface="+mj-lt"/>
              </a:rPr>
              <a:t>The Protocol</a:t>
            </a:r>
          </a:p>
          <a:p>
            <a:pPr>
              <a:buClr>
                <a:schemeClr val="accent4"/>
              </a:buClr>
            </a:pPr>
            <a:r>
              <a:rPr lang="en-US" sz="2400" dirty="0">
                <a:latin typeface="+mj-lt"/>
              </a:rPr>
              <a:t>Red Flags and                          Required Referral</a:t>
            </a:r>
          </a:p>
          <a:p>
            <a:pPr>
              <a:buClr>
                <a:schemeClr val="accent4"/>
              </a:buClr>
            </a:pPr>
            <a:r>
              <a:rPr lang="en-US" sz="2400" dirty="0">
                <a:latin typeface="+mj-lt"/>
              </a:rPr>
              <a:t>Check on Learning</a:t>
            </a:r>
          </a:p>
          <a:p>
            <a:pPr>
              <a:buClr>
                <a:schemeClr val="accent4"/>
              </a:buClr>
            </a:pPr>
            <a:r>
              <a:rPr lang="en-US" sz="2400" dirty="0">
                <a:latin typeface="+mj-lt"/>
              </a:rPr>
              <a:t>Additional Resources</a:t>
            </a:r>
          </a:p>
          <a:p>
            <a:pPr>
              <a:buClr>
                <a:schemeClr val="accent4"/>
              </a:buClr>
            </a:pPr>
            <a:r>
              <a:rPr lang="en-US" sz="2400" dirty="0">
                <a:latin typeface="+mj-lt"/>
              </a:rPr>
              <a:t>Survey and Evaluation</a:t>
            </a:r>
          </a:p>
        </p:txBody>
      </p:sp>
    </p:spTree>
    <p:extLst>
      <p:ext uri="{BB962C8B-B14F-4D97-AF65-F5344CB8AC3E}">
        <p14:creationId xmlns:p14="http://schemas.microsoft.com/office/powerpoint/2010/main" val="369582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Figure legend from article (CC-by): &quot;Section through the olfactory bulb of a 16 days old rat brain. The tissue has been fixed and immunoperoxidase-stained with antibodies against GABAA-receptor_1-subunit (brown) as described elsewhere [157]. Nissl staining was performed to counter stain (blue). Clearly visible are the accessory olfactory bulb (AOB), to which chemosensory neurons from the vomeronasal organ project, the intensely labelled layer of mitral cells (MC), and the glomeruli (G), which represent the first relay station for sensory information transmitted from the nose to the brain (Jacques Paysan, unpublished).&quot;"/>
          <p:cNvPicPr>
            <a:picLocks noChangeAspect="1"/>
          </p:cNvPicPr>
          <p:nvPr/>
        </p:nvPicPr>
        <p:blipFill rotWithShape="1">
          <a:blip r:embed="rId3">
            <a:extLst>
              <a:ext uri="{28A0092B-C50C-407E-A947-70E740481C1C}">
                <a14:useLocalDpi xmlns:a14="http://schemas.microsoft.com/office/drawing/2010/main" val="0"/>
              </a:ext>
            </a:extLst>
          </a:blip>
          <a:srcRect b="51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8912" y="1143293"/>
            <a:ext cx="7635987" cy="4268965"/>
          </a:xfrm>
        </p:spPr>
        <p:txBody>
          <a:bodyPr vert="horz" lIns="91440" tIns="45720" rIns="91440" bIns="45720" rtlCol="0" anchor="t">
            <a:normAutofit/>
          </a:bodyPr>
          <a:lstStyle/>
          <a:p>
            <a:pPr algn="l">
              <a:lnSpc>
                <a:spcPct val="85000"/>
              </a:lnSpc>
            </a:pPr>
            <a:r>
              <a:rPr lang="en-US" sz="7700" b="1" cap="all" dirty="0">
                <a:solidFill>
                  <a:schemeClr val="accent2">
                    <a:lumMod val="75000"/>
                  </a:schemeClr>
                </a:solidFill>
              </a:rPr>
              <a:t>W</a:t>
            </a:r>
            <a:r>
              <a:rPr lang="en-US" sz="7700" b="1" dirty="0">
                <a:solidFill>
                  <a:schemeClr val="accent2">
                    <a:lumMod val="75000"/>
                  </a:schemeClr>
                </a:solidFill>
              </a:rPr>
              <a:t>hy</a:t>
            </a:r>
            <a:r>
              <a:rPr lang="en-US" sz="7700" b="1" cap="all" dirty="0">
                <a:solidFill>
                  <a:schemeClr val="accent2">
                    <a:lumMod val="75000"/>
                  </a:schemeClr>
                </a:solidFill>
              </a:rPr>
              <a:t> PRA?</a:t>
            </a:r>
          </a:p>
        </p:txBody>
      </p:sp>
      <p:sp>
        <p:nvSpPr>
          <p:cNvPr id="3" name="Content Placeholder 2"/>
          <p:cNvSpPr>
            <a:spLocks noGrp="1"/>
          </p:cNvSpPr>
          <p:nvPr>
            <p:ph idx="1"/>
          </p:nvPr>
        </p:nvSpPr>
        <p:spPr>
          <a:xfrm>
            <a:off x="1088913" y="5537925"/>
            <a:ext cx="7635985" cy="706355"/>
          </a:xfrm>
        </p:spPr>
        <p:txBody>
          <a:bodyPr vert="horz" lIns="91440" tIns="45720" rIns="91440" bIns="45720" rtlCol="0">
            <a:normAutofit/>
          </a:bodyPr>
          <a:lstStyle/>
          <a:p>
            <a:pPr marL="0" indent="0">
              <a:lnSpc>
                <a:spcPct val="114000"/>
              </a:lnSpc>
              <a:spcBef>
                <a:spcPts val="0"/>
              </a:spcBef>
              <a:spcAft>
                <a:spcPts val="600"/>
              </a:spcAft>
              <a:buNone/>
            </a:pPr>
            <a:endParaRPr lang="en-US" i="1" dirty="0">
              <a:solidFill>
                <a:schemeClr val="tx2"/>
              </a:solidFill>
            </a:endParaRPr>
          </a:p>
        </p:txBody>
      </p:sp>
    </p:spTree>
    <p:extLst>
      <p:ext uri="{BB962C8B-B14F-4D97-AF65-F5344CB8AC3E}">
        <p14:creationId xmlns:p14="http://schemas.microsoft.com/office/powerpoint/2010/main" val="365722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2618" y="663373"/>
            <a:ext cx="3684644" cy="4894946"/>
          </a:xfrm>
        </p:spPr>
        <p:txBody>
          <a:bodyPr>
            <a:normAutofit/>
          </a:bodyPr>
          <a:lstStyle/>
          <a:p>
            <a:pPr algn="l"/>
            <a:r>
              <a:rPr lang="en-US" sz="4600" dirty="0"/>
              <a:t>Incidence</a:t>
            </a:r>
            <a:br>
              <a:rPr lang="en-US" sz="4600" dirty="0"/>
            </a:br>
            <a:br>
              <a:rPr lang="en-US" sz="4600" dirty="0"/>
            </a:br>
            <a:r>
              <a:rPr lang="en-US" sz="4600" dirty="0"/>
              <a:t>Consequence</a:t>
            </a:r>
            <a:br>
              <a:rPr lang="en-US" sz="4600" dirty="0"/>
            </a:br>
            <a:br>
              <a:rPr lang="en-US" sz="4600" dirty="0"/>
            </a:br>
            <a:r>
              <a:rPr lang="en-US" sz="4600" dirty="0"/>
              <a:t>Resilience</a:t>
            </a:r>
            <a:br>
              <a:rPr lang="en-US" sz="4600" dirty="0"/>
            </a:br>
            <a:br>
              <a:rPr lang="en-US" sz="4600" dirty="0"/>
            </a:br>
            <a:r>
              <a:rPr lang="en-US" sz="4600" dirty="0"/>
              <a:t>Guidance</a:t>
            </a:r>
          </a:p>
        </p:txBody>
      </p:sp>
      <p:sp>
        <p:nvSpPr>
          <p:cNvPr id="7" name="TextBox 6">
            <a:extLst>
              <a:ext uri="{FF2B5EF4-FFF2-40B4-BE49-F238E27FC236}">
                <a16:creationId xmlns:a16="http://schemas.microsoft.com/office/drawing/2014/main" id="{A2614D21-598F-4F04-97E7-D7E43F8C3B52}"/>
              </a:ext>
            </a:extLst>
          </p:cNvPr>
          <p:cNvSpPr txBox="1"/>
          <p:nvPr/>
        </p:nvSpPr>
        <p:spPr>
          <a:xfrm>
            <a:off x="842481" y="663373"/>
            <a:ext cx="1047964" cy="888025"/>
          </a:xfrm>
          <a:prstGeom prst="rect">
            <a:avLst/>
          </a:prstGeom>
          <a:noFill/>
        </p:spPr>
        <p:txBody>
          <a:bodyPr wrap="square" rtlCol="0">
            <a:spAutoFit/>
          </a:bodyPr>
          <a:lstStyle/>
          <a:p>
            <a:endParaRPr lang="en-US" dirty="0"/>
          </a:p>
        </p:txBody>
      </p:sp>
      <p:pic>
        <p:nvPicPr>
          <p:cNvPr id="9" name="Picture 8" descr="Screen Clipping">
            <a:extLst>
              <a:ext uri="{FF2B5EF4-FFF2-40B4-BE49-F238E27FC236}">
                <a16:creationId xmlns:a16="http://schemas.microsoft.com/office/drawing/2014/main" id="{B1322FDE-8F8D-4B50-9928-07E5B1DB66CB}"/>
              </a:ext>
            </a:extLst>
          </p:cNvPr>
          <p:cNvPicPr>
            <a:picLocks noChangeAspect="1"/>
          </p:cNvPicPr>
          <p:nvPr/>
        </p:nvPicPr>
        <p:blipFill rotWithShape="1">
          <a:blip r:embed="rId3"/>
          <a:srcRect b="11050"/>
          <a:stretch/>
        </p:blipFill>
        <p:spPr>
          <a:xfrm>
            <a:off x="634738" y="1299682"/>
            <a:ext cx="6614782" cy="3775754"/>
          </a:xfrm>
          <a:prstGeom prst="rect">
            <a:avLst/>
          </a:prstGeom>
        </p:spPr>
      </p:pic>
      <p:sp>
        <p:nvSpPr>
          <p:cNvPr id="10" name="TextBox 9">
            <a:extLst>
              <a:ext uri="{FF2B5EF4-FFF2-40B4-BE49-F238E27FC236}">
                <a16:creationId xmlns:a16="http://schemas.microsoft.com/office/drawing/2014/main" id="{F59D2E02-8123-406D-9B89-CED7C5D23A16}"/>
              </a:ext>
            </a:extLst>
          </p:cNvPr>
          <p:cNvSpPr txBox="1"/>
          <p:nvPr/>
        </p:nvSpPr>
        <p:spPr>
          <a:xfrm>
            <a:off x="4319383" y="4520629"/>
            <a:ext cx="1403323" cy="1037690"/>
          </a:xfrm>
          <a:prstGeom prst="rect">
            <a:avLst/>
          </a:prstGeom>
          <a:noFill/>
        </p:spPr>
        <p:txBody>
          <a:bodyPr wrap="square" rtlCol="0">
            <a:spAutoFit/>
          </a:bodyPr>
          <a:lstStyle/>
          <a:p>
            <a:endParaRPr lang="en-US" dirty="0"/>
          </a:p>
        </p:txBody>
      </p:sp>
      <p:pic>
        <p:nvPicPr>
          <p:cNvPr id="4" name="Picture 3" descr="Screen Clipping">
            <a:extLst>
              <a:ext uri="{FF2B5EF4-FFF2-40B4-BE49-F238E27FC236}">
                <a16:creationId xmlns:a16="http://schemas.microsoft.com/office/drawing/2014/main" id="{96143A70-0A01-499A-A770-F6EDE602902D}"/>
              </a:ext>
            </a:extLst>
          </p:cNvPr>
          <p:cNvPicPr>
            <a:picLocks noChangeAspect="1"/>
          </p:cNvPicPr>
          <p:nvPr/>
        </p:nvPicPr>
        <p:blipFill>
          <a:blip r:embed="rId4"/>
          <a:stretch>
            <a:fillRect/>
          </a:stretch>
        </p:blipFill>
        <p:spPr>
          <a:xfrm>
            <a:off x="634738" y="1299681"/>
            <a:ext cx="6618095" cy="3789339"/>
          </a:xfrm>
          <a:prstGeom prst="rect">
            <a:avLst/>
          </a:prstGeom>
        </p:spPr>
      </p:pic>
    </p:spTree>
    <p:extLst>
      <p:ext uri="{BB962C8B-B14F-4D97-AF65-F5344CB8AC3E}">
        <p14:creationId xmlns:p14="http://schemas.microsoft.com/office/powerpoint/2010/main" val="11552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Figure legend from article (CC-by): &quot;Section through the olfactory bulb of a 16 days old rat brain. The tissue has been fixed and immunoperoxidase-stained with antibodies against GABAA-receptor_1-subunit (brown) as described elsewhere [157]. Nissl staining was performed to counter stain (blue). Clearly visible are the accessory olfactory bulb (AOB), to which chemosensory neurons from the vomeronasal organ project, the intensely labelled layer of mitral cells (MC), and the glomeruli (G), which represent the first relay station for sensory information transmitted from the nose to the brain (Jacques Paysan, unpublished).&quot;"/>
          <p:cNvPicPr>
            <a:picLocks noChangeAspect="1"/>
          </p:cNvPicPr>
          <p:nvPr/>
        </p:nvPicPr>
        <p:blipFill rotWithShape="1">
          <a:blip r:embed="rId3">
            <a:extLst>
              <a:ext uri="{28A0092B-C50C-407E-A947-70E740481C1C}">
                <a14:useLocalDpi xmlns:a14="http://schemas.microsoft.com/office/drawing/2010/main" val="0"/>
              </a:ext>
            </a:extLst>
          </a:blip>
          <a:srcRect b="519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46A7A1D-3D7F-400B-A579-64AA45406D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a16="http://schemas.microsoft.com/office/drawing/2014/main" id="{C38C875F-6627-4E12-BFE4-18E6A64F15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a16="http://schemas.microsoft.com/office/drawing/2014/main" id="{0BCE4FFE-9918-4AF9-975B-1AAC44E67D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8912" y="1143293"/>
            <a:ext cx="7663202" cy="4268965"/>
          </a:xfrm>
        </p:spPr>
        <p:txBody>
          <a:bodyPr vert="horz" lIns="91440" tIns="45720" rIns="91440" bIns="45720" rtlCol="0" anchor="t">
            <a:normAutofit/>
          </a:bodyPr>
          <a:lstStyle/>
          <a:p>
            <a:pPr algn="l">
              <a:lnSpc>
                <a:spcPct val="85000"/>
              </a:lnSpc>
            </a:pPr>
            <a:r>
              <a:rPr lang="en-US" sz="7700" b="1" cap="all" dirty="0">
                <a:solidFill>
                  <a:schemeClr val="accent2">
                    <a:lumMod val="75000"/>
                  </a:schemeClr>
                </a:solidFill>
              </a:rPr>
              <a:t>T</a:t>
            </a:r>
            <a:r>
              <a:rPr lang="en-US" sz="7700" b="1" dirty="0">
                <a:solidFill>
                  <a:schemeClr val="accent2">
                    <a:lumMod val="75000"/>
                  </a:schemeClr>
                </a:solidFill>
              </a:rPr>
              <a:t>he</a:t>
            </a:r>
            <a:r>
              <a:rPr lang="en-US" sz="7700" b="1" cap="all" dirty="0">
                <a:solidFill>
                  <a:schemeClr val="accent2">
                    <a:lumMod val="75000"/>
                  </a:schemeClr>
                </a:solidFill>
              </a:rPr>
              <a:t> P</a:t>
            </a:r>
            <a:r>
              <a:rPr lang="en-US" sz="7700" b="1" dirty="0">
                <a:solidFill>
                  <a:schemeClr val="accent2">
                    <a:lumMod val="75000"/>
                  </a:schemeClr>
                </a:solidFill>
              </a:rPr>
              <a:t>rotocol</a:t>
            </a:r>
            <a:endParaRPr lang="en-US" sz="7700" b="1" cap="all" dirty="0">
              <a:solidFill>
                <a:schemeClr val="accent2">
                  <a:lumMod val="75000"/>
                </a:schemeClr>
              </a:solidFill>
            </a:endParaRPr>
          </a:p>
        </p:txBody>
      </p:sp>
      <p:sp>
        <p:nvSpPr>
          <p:cNvPr id="3" name="Content Placeholder 2"/>
          <p:cNvSpPr>
            <a:spLocks noGrp="1"/>
          </p:cNvSpPr>
          <p:nvPr>
            <p:ph idx="1"/>
          </p:nvPr>
        </p:nvSpPr>
        <p:spPr>
          <a:xfrm>
            <a:off x="1088913" y="5537925"/>
            <a:ext cx="7635985" cy="706355"/>
          </a:xfrm>
        </p:spPr>
        <p:txBody>
          <a:bodyPr vert="horz" lIns="91440" tIns="45720" rIns="91440" bIns="45720" rtlCol="0">
            <a:normAutofit/>
          </a:bodyPr>
          <a:lstStyle/>
          <a:p>
            <a:pPr marL="0" indent="0">
              <a:lnSpc>
                <a:spcPct val="114000"/>
              </a:lnSpc>
              <a:spcBef>
                <a:spcPts val="0"/>
              </a:spcBef>
              <a:spcAft>
                <a:spcPts val="600"/>
              </a:spcAft>
              <a:buNone/>
            </a:pPr>
            <a:endParaRPr lang="en-US" i="1" dirty="0">
              <a:solidFill>
                <a:schemeClr val="tx2"/>
              </a:solidFill>
            </a:endParaRPr>
          </a:p>
        </p:txBody>
      </p:sp>
    </p:spTree>
    <p:extLst>
      <p:ext uri="{BB962C8B-B14F-4D97-AF65-F5344CB8AC3E}">
        <p14:creationId xmlns:p14="http://schemas.microsoft.com/office/powerpoint/2010/main" val="62389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D573282B-3E22-4700-BEDF-749EE76B4EC2}"/>
              </a:ext>
            </a:extLst>
          </p:cNvPr>
          <p:cNvPicPr>
            <a:picLocks noChangeAspect="1"/>
          </p:cNvPicPr>
          <p:nvPr/>
        </p:nvPicPr>
        <p:blipFill rotWithShape="1">
          <a:blip r:embed="rId3"/>
          <a:srcRect t="1385"/>
          <a:stretch/>
        </p:blipFill>
        <p:spPr>
          <a:xfrm>
            <a:off x="2537167" y="1467616"/>
            <a:ext cx="7117666" cy="4567741"/>
          </a:xfrm>
          <a:prstGeom prst="rect">
            <a:avLst/>
          </a:prstGeom>
        </p:spPr>
      </p:pic>
      <p:sp>
        <p:nvSpPr>
          <p:cNvPr id="2" name="Title 1"/>
          <p:cNvSpPr>
            <a:spLocks noGrp="1"/>
          </p:cNvSpPr>
          <p:nvPr>
            <p:ph type="title"/>
          </p:nvPr>
        </p:nvSpPr>
        <p:spPr>
          <a:xfrm>
            <a:off x="7872618" y="663373"/>
            <a:ext cx="3684644" cy="1608487"/>
          </a:xfrm>
        </p:spPr>
        <p:txBody>
          <a:bodyPr>
            <a:normAutofit/>
          </a:bodyPr>
          <a:lstStyle/>
          <a:p>
            <a:pPr algn="l"/>
            <a:r>
              <a:rPr lang="en-US" sz="4600" dirty="0"/>
              <a:t>Overview</a:t>
            </a:r>
          </a:p>
        </p:txBody>
      </p:sp>
      <p:sp>
        <p:nvSpPr>
          <p:cNvPr id="4" name="TextBox 3">
            <a:extLst>
              <a:ext uri="{FF2B5EF4-FFF2-40B4-BE49-F238E27FC236}">
                <a16:creationId xmlns:a16="http://schemas.microsoft.com/office/drawing/2014/main" id="{DA776C1C-855B-421E-B020-738F9AAE66A3}"/>
              </a:ext>
            </a:extLst>
          </p:cNvPr>
          <p:cNvSpPr txBox="1"/>
          <p:nvPr/>
        </p:nvSpPr>
        <p:spPr>
          <a:xfrm>
            <a:off x="1058091" y="1175657"/>
            <a:ext cx="927463" cy="86214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3DB972D-A8DC-4740-995B-FDB2C1B861D9}"/>
              </a:ext>
            </a:extLst>
          </p:cNvPr>
          <p:cNvSpPr txBox="1"/>
          <p:nvPr/>
        </p:nvSpPr>
        <p:spPr>
          <a:xfrm>
            <a:off x="8804366" y="4572000"/>
            <a:ext cx="731520" cy="653143"/>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307258A5-D5EC-4284-8D3B-A3923EEE2C8B}"/>
              </a:ext>
            </a:extLst>
          </p:cNvPr>
          <p:cNvSpPr/>
          <p:nvPr/>
        </p:nvSpPr>
        <p:spPr>
          <a:xfrm>
            <a:off x="2781085" y="2000011"/>
            <a:ext cx="1452986" cy="19653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819E1C-C7AC-49E8-BB0F-5243958CD32D}"/>
              </a:ext>
            </a:extLst>
          </p:cNvPr>
          <p:cNvSpPr/>
          <p:nvPr/>
        </p:nvSpPr>
        <p:spPr>
          <a:xfrm>
            <a:off x="7534827" y="5225143"/>
            <a:ext cx="1798015" cy="26125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2946700-B8F0-47E3-BA01-99EB8EFDE51B}"/>
              </a:ext>
            </a:extLst>
          </p:cNvPr>
          <p:cNvSpPr/>
          <p:nvPr/>
        </p:nvSpPr>
        <p:spPr>
          <a:xfrm>
            <a:off x="2613991" y="3541496"/>
            <a:ext cx="954157" cy="911234"/>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D5D77E-04FB-4EA2-8149-A69D3F0F6095}"/>
              </a:ext>
            </a:extLst>
          </p:cNvPr>
          <p:cNvSpPr/>
          <p:nvPr/>
        </p:nvSpPr>
        <p:spPr>
          <a:xfrm>
            <a:off x="2574235" y="4641575"/>
            <a:ext cx="4737670" cy="1451111"/>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1ED37-39C0-44C7-9B0B-730CF0139276}"/>
              </a:ext>
            </a:extLst>
          </p:cNvPr>
          <p:cNvSpPr/>
          <p:nvPr/>
        </p:nvSpPr>
        <p:spPr>
          <a:xfrm>
            <a:off x="5167175" y="5506278"/>
            <a:ext cx="1909486" cy="4572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7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animBg="1"/>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2618" y="663373"/>
            <a:ext cx="3684644" cy="1608487"/>
          </a:xfrm>
        </p:spPr>
        <p:txBody>
          <a:bodyPr>
            <a:normAutofit/>
          </a:bodyPr>
          <a:lstStyle/>
          <a:p>
            <a:pPr algn="l"/>
            <a:r>
              <a:rPr lang="en-US" sz="4600" dirty="0"/>
              <a:t>Measures</a:t>
            </a:r>
          </a:p>
        </p:txBody>
      </p:sp>
      <p:sp>
        <p:nvSpPr>
          <p:cNvPr id="8" name="Content Placeholder 2">
            <a:extLst>
              <a:ext uri="{FF2B5EF4-FFF2-40B4-BE49-F238E27FC236}">
                <a16:creationId xmlns:a16="http://schemas.microsoft.com/office/drawing/2014/main" id="{37725095-6773-499C-BCD9-259EB6AC9BF6}"/>
              </a:ext>
            </a:extLst>
          </p:cNvPr>
          <p:cNvSpPr txBox="1">
            <a:spLocks/>
          </p:cNvSpPr>
          <p:nvPr/>
        </p:nvSpPr>
        <p:spPr>
          <a:xfrm>
            <a:off x="7872617" y="1611102"/>
            <a:ext cx="3963647" cy="4427609"/>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buClr>
                <a:schemeClr val="accent2">
                  <a:lumMod val="75000"/>
                </a:schemeClr>
              </a:buClr>
            </a:pPr>
            <a:r>
              <a:rPr lang="en-US" dirty="0" err="1">
                <a:latin typeface="Arial" panose="020B0604020202020204" pitchFamily="34" charset="0"/>
                <a:cs typeface="Arial" panose="020B0604020202020204" pitchFamily="34" charset="0"/>
              </a:rPr>
              <a:t>HR</a:t>
            </a:r>
            <a:r>
              <a:rPr lang="en-US" baseline="-25000" dirty="0" err="1">
                <a:latin typeface="Arial" panose="020B0604020202020204" pitchFamily="34" charset="0"/>
                <a:cs typeface="Arial" panose="020B0604020202020204" pitchFamily="34" charset="0"/>
              </a:rPr>
              <a:t>rest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 100bpm</a:t>
            </a:r>
          </a:p>
          <a:p>
            <a:pPr>
              <a:buClr>
                <a:schemeClr val="accent2">
                  <a:lumMod val="75000"/>
                </a:schemeClr>
              </a:buClr>
            </a:pPr>
            <a:r>
              <a:rPr lang="en-US" dirty="0" err="1">
                <a:latin typeface="Arial" panose="020B0604020202020204" pitchFamily="34" charset="0"/>
                <a:cs typeface="Arial" panose="020B0604020202020204" pitchFamily="34" charset="0"/>
              </a:rPr>
              <a:t>BP</a:t>
            </a:r>
            <a:r>
              <a:rPr lang="en-US" baseline="-25000" dirty="0" err="1">
                <a:latin typeface="Arial" panose="020B0604020202020204" pitchFamily="34" charset="0"/>
                <a:cs typeface="Arial" panose="020B0604020202020204" pitchFamily="34" charset="0"/>
              </a:rPr>
              <a:t>rest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 140/90mmHg</a:t>
            </a:r>
          </a:p>
          <a:p>
            <a:pPr>
              <a:buFont typeface="Wingdings" panose="05000000000000000000" pitchFamily="2" charset="2"/>
              <a:buChar char="ß"/>
            </a:pPr>
            <a:r>
              <a:rPr lang="en-US" dirty="0">
                <a:latin typeface="Arial" panose="020B0604020202020204" pitchFamily="34" charset="0"/>
                <a:cs typeface="Arial" panose="020B0604020202020204" pitchFamily="34" charset="0"/>
                <a:sym typeface="Wingdings" panose="05000000000000000000" pitchFamily="2" charset="2"/>
              </a:rPr>
              <a:t>Neurobehavioral </a:t>
            </a: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Symptoms Inventory</a:t>
            </a: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Key: somatosensory</a:t>
            </a: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cognitive   </a:t>
            </a: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affective</a:t>
            </a:r>
          </a:p>
          <a:p>
            <a:pPr>
              <a:buClr>
                <a:schemeClr val="accent2">
                  <a:lumMod val="75000"/>
                </a:schemeClr>
              </a:buClr>
            </a:pPr>
            <a:r>
              <a:rPr lang="en-US" dirty="0">
                <a:latin typeface="Arial" panose="020B0604020202020204" pitchFamily="34" charset="0"/>
                <a:cs typeface="Arial" panose="020B0604020202020204" pitchFamily="34" charset="0"/>
              </a:rPr>
              <a:t>% Age-Predicted </a:t>
            </a:r>
            <a:r>
              <a:rPr lang="en-US" dirty="0" err="1">
                <a:latin typeface="Arial" panose="020B0604020202020204" pitchFamily="34" charset="0"/>
                <a:cs typeface="Arial" panose="020B0604020202020204" pitchFamily="34" charset="0"/>
              </a:rPr>
              <a:t>HR</a:t>
            </a:r>
            <a:r>
              <a:rPr lang="en-US" baseline="-25000" dirty="0" err="1">
                <a:latin typeface="Arial" panose="020B0604020202020204" pitchFamily="34" charset="0"/>
                <a:cs typeface="Arial" panose="020B0604020202020204" pitchFamily="34" charset="0"/>
              </a:rPr>
              <a:t>max</a:t>
            </a:r>
            <a:endParaRPr lang="en-US" baseline="-25000" dirty="0">
              <a:latin typeface="Arial" panose="020B0604020202020204" pitchFamily="34" charset="0"/>
              <a:cs typeface="Arial" panose="020B0604020202020204" pitchFamily="34" charset="0"/>
            </a:endParaRPr>
          </a:p>
          <a:p>
            <a:pPr>
              <a:buClr>
                <a:schemeClr val="accent2">
                  <a:lumMod val="75000"/>
                </a:schemeClr>
              </a:buClr>
            </a:pPr>
            <a:r>
              <a:rPr lang="en-US" dirty="0">
                <a:latin typeface="Arial" panose="020B0604020202020204" pitchFamily="34" charset="0"/>
                <a:cs typeface="Arial" panose="020B0604020202020204" pitchFamily="34" charset="0"/>
              </a:rPr>
              <a:t>Rate of Perceived Exertion (RPE)</a:t>
            </a:r>
          </a:p>
          <a:p>
            <a:pPr marL="0" indent="0">
              <a:buNone/>
            </a:pPr>
            <a:endParaRPr lang="en-US" dirty="0">
              <a:latin typeface="Arial" panose="020B0604020202020204" pitchFamily="34" charset="0"/>
              <a:cs typeface="Arial" panose="020B0604020202020204" pitchFamily="34" charset="0"/>
              <a:sym typeface="Wingdings" panose="05000000000000000000" pitchFamily="2" charset="2"/>
            </a:endParaRPr>
          </a:p>
        </p:txBody>
      </p:sp>
      <p:pic>
        <p:nvPicPr>
          <p:cNvPr id="10" name="Picture 9" descr="Screen Clipping">
            <a:extLst>
              <a:ext uri="{FF2B5EF4-FFF2-40B4-BE49-F238E27FC236}">
                <a16:creationId xmlns:a16="http://schemas.microsoft.com/office/drawing/2014/main" id="{A8009834-5596-4C50-8D9E-1D6E7C0CB622}"/>
              </a:ext>
            </a:extLst>
          </p:cNvPr>
          <p:cNvPicPr>
            <a:picLocks noChangeAspect="1"/>
          </p:cNvPicPr>
          <p:nvPr/>
        </p:nvPicPr>
        <p:blipFill>
          <a:blip r:embed="rId3"/>
          <a:stretch>
            <a:fillRect/>
          </a:stretch>
        </p:blipFill>
        <p:spPr>
          <a:xfrm>
            <a:off x="634738" y="644579"/>
            <a:ext cx="6958876" cy="5394132"/>
          </a:xfrm>
          <a:prstGeom prst="rect">
            <a:avLst/>
          </a:prstGeom>
        </p:spPr>
      </p:pic>
      <p:pic>
        <p:nvPicPr>
          <p:cNvPr id="13" name="Picture 12" descr="Screen Clipping">
            <a:extLst>
              <a:ext uri="{FF2B5EF4-FFF2-40B4-BE49-F238E27FC236}">
                <a16:creationId xmlns:a16="http://schemas.microsoft.com/office/drawing/2014/main" id="{0334FC3C-5A2B-4D9B-AA5C-B57DB96C5667}"/>
              </a:ext>
            </a:extLst>
          </p:cNvPr>
          <p:cNvPicPr>
            <a:picLocks noChangeAspect="1"/>
          </p:cNvPicPr>
          <p:nvPr/>
        </p:nvPicPr>
        <p:blipFill>
          <a:blip r:embed="rId4"/>
          <a:stretch>
            <a:fillRect/>
          </a:stretch>
        </p:blipFill>
        <p:spPr>
          <a:xfrm>
            <a:off x="634738" y="644579"/>
            <a:ext cx="6958877" cy="5394132"/>
          </a:xfrm>
          <a:prstGeom prst="rect">
            <a:avLst/>
          </a:prstGeom>
          <a:solidFill>
            <a:schemeClr val="accent2">
              <a:lumMod val="75000"/>
            </a:schemeClr>
          </a:solidFill>
        </p:spPr>
      </p:pic>
      <p:sp>
        <p:nvSpPr>
          <p:cNvPr id="3" name="Rectangle 2">
            <a:extLst>
              <a:ext uri="{FF2B5EF4-FFF2-40B4-BE49-F238E27FC236}">
                <a16:creationId xmlns:a16="http://schemas.microsoft.com/office/drawing/2014/main" id="{C5B4166B-7157-4B4A-889A-29D7CEBF2D41}"/>
              </a:ext>
            </a:extLst>
          </p:cNvPr>
          <p:cNvSpPr/>
          <p:nvPr/>
        </p:nvSpPr>
        <p:spPr>
          <a:xfrm>
            <a:off x="3261815" y="709093"/>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31500F-5B3D-46F9-9177-DBE6033B9AD9}"/>
              </a:ext>
            </a:extLst>
          </p:cNvPr>
          <p:cNvSpPr/>
          <p:nvPr/>
        </p:nvSpPr>
        <p:spPr>
          <a:xfrm>
            <a:off x="3261815" y="941488"/>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E8BD75B-FCC3-4FBD-AAF0-6962BEB0BC51}"/>
              </a:ext>
            </a:extLst>
          </p:cNvPr>
          <p:cNvSpPr/>
          <p:nvPr/>
        </p:nvSpPr>
        <p:spPr>
          <a:xfrm>
            <a:off x="3261815" y="1611102"/>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365439-84E7-411B-B1A3-78835F518171}"/>
              </a:ext>
            </a:extLst>
          </p:cNvPr>
          <p:cNvSpPr/>
          <p:nvPr/>
        </p:nvSpPr>
        <p:spPr>
          <a:xfrm>
            <a:off x="3261815" y="1858737"/>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5F2C63-B660-4259-B001-35F9D7A9C7CE}"/>
              </a:ext>
            </a:extLst>
          </p:cNvPr>
          <p:cNvSpPr/>
          <p:nvPr/>
        </p:nvSpPr>
        <p:spPr>
          <a:xfrm>
            <a:off x="3261815" y="2087337"/>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195C1B-C8C8-4992-B98D-8C3933693A60}"/>
              </a:ext>
            </a:extLst>
          </p:cNvPr>
          <p:cNvSpPr/>
          <p:nvPr/>
        </p:nvSpPr>
        <p:spPr>
          <a:xfrm>
            <a:off x="3261815" y="2319090"/>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FF3EC7-78E9-463F-8FB6-5097081B1F03}"/>
              </a:ext>
            </a:extLst>
          </p:cNvPr>
          <p:cNvSpPr/>
          <p:nvPr/>
        </p:nvSpPr>
        <p:spPr>
          <a:xfrm>
            <a:off x="3261815" y="2556275"/>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7E46A5-BF53-43A7-8B25-B76B33DDE0CD}"/>
              </a:ext>
            </a:extLst>
          </p:cNvPr>
          <p:cNvSpPr/>
          <p:nvPr/>
        </p:nvSpPr>
        <p:spPr>
          <a:xfrm>
            <a:off x="3261815" y="2782328"/>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317A11-B12D-4E54-AA96-E3B9879DAF18}"/>
              </a:ext>
            </a:extLst>
          </p:cNvPr>
          <p:cNvSpPr/>
          <p:nvPr/>
        </p:nvSpPr>
        <p:spPr>
          <a:xfrm>
            <a:off x="3261815" y="3008381"/>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84C427-5BC7-4F61-97B7-022D6927DD2A}"/>
              </a:ext>
            </a:extLst>
          </p:cNvPr>
          <p:cNvSpPr/>
          <p:nvPr/>
        </p:nvSpPr>
        <p:spPr>
          <a:xfrm>
            <a:off x="3261815" y="1175161"/>
            <a:ext cx="2975212" cy="2023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99C849-2A2C-46E3-B8E6-8C2623547F88}"/>
              </a:ext>
            </a:extLst>
          </p:cNvPr>
          <p:cNvSpPr/>
          <p:nvPr/>
        </p:nvSpPr>
        <p:spPr>
          <a:xfrm>
            <a:off x="3261815" y="3226652"/>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9EB984-DB57-48C7-8E1B-5A61F60BAFE0}"/>
              </a:ext>
            </a:extLst>
          </p:cNvPr>
          <p:cNvSpPr/>
          <p:nvPr/>
        </p:nvSpPr>
        <p:spPr>
          <a:xfrm>
            <a:off x="3261815" y="5526211"/>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7A84E7-60A1-4233-99F7-F5B7E9359E02}"/>
              </a:ext>
            </a:extLst>
          </p:cNvPr>
          <p:cNvSpPr/>
          <p:nvPr/>
        </p:nvSpPr>
        <p:spPr>
          <a:xfrm>
            <a:off x="3272459" y="5297394"/>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570518-9B01-4411-838A-EF4F646CD763}"/>
              </a:ext>
            </a:extLst>
          </p:cNvPr>
          <p:cNvSpPr/>
          <p:nvPr/>
        </p:nvSpPr>
        <p:spPr>
          <a:xfrm>
            <a:off x="3270298" y="5075179"/>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D0DB317-2FEF-4EEC-91A0-D93E77200D9F}"/>
              </a:ext>
            </a:extLst>
          </p:cNvPr>
          <p:cNvSpPr/>
          <p:nvPr/>
        </p:nvSpPr>
        <p:spPr>
          <a:xfrm>
            <a:off x="3261815" y="4832828"/>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A92825-3EBE-4601-AD9C-8A52C38CEB14}"/>
              </a:ext>
            </a:extLst>
          </p:cNvPr>
          <p:cNvSpPr/>
          <p:nvPr/>
        </p:nvSpPr>
        <p:spPr>
          <a:xfrm>
            <a:off x="3261815" y="4594568"/>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2CCFF4B-3684-4A3B-B250-1F874F126A5F}"/>
              </a:ext>
            </a:extLst>
          </p:cNvPr>
          <p:cNvSpPr/>
          <p:nvPr/>
        </p:nvSpPr>
        <p:spPr>
          <a:xfrm>
            <a:off x="3261815" y="4367007"/>
            <a:ext cx="2975212" cy="202348"/>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404DC5C-21A7-4E8D-9899-45BC60A9BB97}"/>
              </a:ext>
            </a:extLst>
          </p:cNvPr>
          <p:cNvSpPr/>
          <p:nvPr/>
        </p:nvSpPr>
        <p:spPr>
          <a:xfrm>
            <a:off x="3261815" y="3917768"/>
            <a:ext cx="2975212" cy="202348"/>
          </a:xfrm>
          <a:prstGeom prst="rect">
            <a:avLst/>
          </a:prstGeom>
          <a:solidFill>
            <a:srgbClr val="5BF7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B5CD20-3C45-4A0A-A50A-127EA927E0DA}"/>
              </a:ext>
            </a:extLst>
          </p:cNvPr>
          <p:cNvSpPr/>
          <p:nvPr/>
        </p:nvSpPr>
        <p:spPr>
          <a:xfrm>
            <a:off x="3270298" y="4124656"/>
            <a:ext cx="2975212" cy="202348"/>
          </a:xfrm>
          <a:prstGeom prst="rect">
            <a:avLst/>
          </a:prstGeom>
          <a:solidFill>
            <a:srgbClr val="5BF7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6030DF7-15CD-470C-9C6B-CD45B8AB84E1}"/>
              </a:ext>
            </a:extLst>
          </p:cNvPr>
          <p:cNvSpPr/>
          <p:nvPr/>
        </p:nvSpPr>
        <p:spPr>
          <a:xfrm>
            <a:off x="3270298" y="3697820"/>
            <a:ext cx="2975212" cy="202348"/>
          </a:xfrm>
          <a:prstGeom prst="rect">
            <a:avLst/>
          </a:prstGeom>
          <a:solidFill>
            <a:srgbClr val="5BF7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650E3C3-7742-4C2C-BF78-5BBDA2CA6650}"/>
              </a:ext>
            </a:extLst>
          </p:cNvPr>
          <p:cNvSpPr/>
          <p:nvPr/>
        </p:nvSpPr>
        <p:spPr>
          <a:xfrm>
            <a:off x="3261815" y="3479277"/>
            <a:ext cx="2975212" cy="202348"/>
          </a:xfrm>
          <a:prstGeom prst="rect">
            <a:avLst/>
          </a:prstGeom>
          <a:solidFill>
            <a:srgbClr val="5BF7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4562BB5-C40B-4AED-BAAF-CC221CAD5985}"/>
              </a:ext>
            </a:extLst>
          </p:cNvPr>
          <p:cNvSpPr/>
          <p:nvPr/>
        </p:nvSpPr>
        <p:spPr>
          <a:xfrm>
            <a:off x="8804198" y="3516855"/>
            <a:ext cx="1830399" cy="29172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5B01B98-2869-4059-8677-70EA276A1787}"/>
              </a:ext>
            </a:extLst>
          </p:cNvPr>
          <p:cNvSpPr/>
          <p:nvPr/>
        </p:nvSpPr>
        <p:spPr>
          <a:xfrm>
            <a:off x="8804198" y="3946865"/>
            <a:ext cx="1166520" cy="291727"/>
          </a:xfrm>
          <a:prstGeom prst="rect">
            <a:avLst/>
          </a:prstGeom>
          <a:solidFill>
            <a:srgbClr val="5BF7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B025358-F99F-4F10-AB9E-D8E9CFCE9EEB}"/>
              </a:ext>
            </a:extLst>
          </p:cNvPr>
          <p:cNvSpPr/>
          <p:nvPr/>
        </p:nvSpPr>
        <p:spPr>
          <a:xfrm>
            <a:off x="8804198" y="4404015"/>
            <a:ext cx="1041260" cy="291727"/>
          </a:xfrm>
          <a:prstGeom prst="rect">
            <a:avLst/>
          </a:prstGeom>
          <a:solidFill>
            <a:srgbClr val="66FF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52C043-EC90-4285-9F69-289A740252EF}"/>
              </a:ext>
            </a:extLst>
          </p:cNvPr>
          <p:cNvSpPr/>
          <p:nvPr/>
        </p:nvSpPr>
        <p:spPr>
          <a:xfrm>
            <a:off x="3258572" y="1405173"/>
            <a:ext cx="2975212" cy="2023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23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1000"/>
                                        <p:tgtEl>
                                          <p:spTgt spid="3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10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1000"/>
                                        <p:tgtEl>
                                          <p:spTgt spid="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0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1000"/>
                                        <p:tgtEl>
                                          <p:spTgt spid="3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000"/>
                                        <p:tgtEl>
                                          <p:spTgt spid="3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1000"/>
                                        <p:tgtEl>
                                          <p:spTgt spid="3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1000"/>
                                        <p:tgtEl>
                                          <p:spTgt spid="3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1000"/>
                                        <p:tgtEl>
                                          <p:spTgt spid="3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1000"/>
                                        <p:tgtEl>
                                          <p:spTgt spid="2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1000"/>
                                        <p:tgtEl>
                                          <p:spTgt spid="2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1000"/>
                                        <p:tgtEl>
                                          <p:spTgt spid="2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10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1000"/>
                                        <p:tgtEl>
                                          <p:spTgt spid="2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1000"/>
                                        <p:tgtEl>
                                          <p:spTgt spid="2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663373"/>
            <a:ext cx="5461262" cy="1608487"/>
          </a:xfrm>
        </p:spPr>
        <p:txBody>
          <a:bodyPr>
            <a:normAutofit/>
          </a:bodyPr>
          <a:lstStyle/>
          <a:p>
            <a:pPr algn="l"/>
            <a:r>
              <a:rPr lang="en-US" sz="4600" dirty="0"/>
              <a:t>Stage 1: </a:t>
            </a:r>
            <a:r>
              <a:rPr lang="en-US" sz="2600" dirty="0"/>
              <a:t>Rest</a:t>
            </a:r>
            <a:endParaRPr lang="en-US" sz="2600" b="1" dirty="0"/>
          </a:p>
        </p:txBody>
      </p:sp>
      <p:sp>
        <p:nvSpPr>
          <p:cNvPr id="14" name="Content Placeholder 2">
            <a:extLst>
              <a:ext uri="{FF2B5EF4-FFF2-40B4-BE49-F238E27FC236}">
                <a16:creationId xmlns:a16="http://schemas.microsoft.com/office/drawing/2014/main" id="{0671F2B2-29E0-4148-B98F-D2873B1E9B64}"/>
              </a:ext>
            </a:extLst>
          </p:cNvPr>
          <p:cNvSpPr txBox="1">
            <a:spLocks/>
          </p:cNvSpPr>
          <p:nvPr/>
        </p:nvSpPr>
        <p:spPr>
          <a:xfrm>
            <a:off x="7872618" y="1602769"/>
            <a:ext cx="3684644" cy="4611768"/>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a:t>Note</a:t>
            </a:r>
            <a:endParaRPr lang="en-US" dirty="0"/>
          </a:p>
        </p:txBody>
      </p:sp>
      <p:graphicFrame>
        <p:nvGraphicFramePr>
          <p:cNvPr id="26" name="Table 25">
            <a:extLst>
              <a:ext uri="{FF2B5EF4-FFF2-40B4-BE49-F238E27FC236}">
                <a16:creationId xmlns:a16="http://schemas.microsoft.com/office/drawing/2014/main" id="{B1AF4352-160E-4F06-922C-094AAB5FFB91}"/>
              </a:ext>
            </a:extLst>
          </p:cNvPr>
          <p:cNvGraphicFramePr>
            <a:graphicFrameLocks noGrp="1"/>
          </p:cNvGraphicFramePr>
          <p:nvPr>
            <p:extLst>
              <p:ext uri="{D42A27DB-BD31-4B8C-83A1-F6EECF244321}">
                <p14:modId xmlns:p14="http://schemas.microsoft.com/office/powerpoint/2010/main" val="2556874218"/>
              </p:ext>
            </p:extLst>
          </p:nvPr>
        </p:nvGraphicFramePr>
        <p:xfrm>
          <a:off x="1981200" y="1602769"/>
          <a:ext cx="8229600" cy="4572000"/>
        </p:xfrm>
        <a:graphic>
          <a:graphicData uri="http://schemas.openxmlformats.org/drawingml/2006/table">
            <a:tbl>
              <a:tblPr firstRow="1" bandRow="1">
                <a:effectLst>
                  <a:outerShdw blurRad="1016000" dist="266700" dir="5400000" sx="90000" sy="90000" algn="ctr" rotWithShape="0">
                    <a:schemeClr val="bg1">
                      <a:lumMod val="50000"/>
                    </a:schemeClr>
                  </a:outerShdw>
                </a:effectLst>
                <a:tableStyleId>{5C22544A-7EE6-4342-B048-85BDC9FD1C3A}</a:tableStyleId>
              </a:tblPr>
              <a:tblGrid>
                <a:gridCol w="4114800">
                  <a:extLst>
                    <a:ext uri="{9D8B030D-6E8A-4147-A177-3AD203B41FA5}">
                      <a16:colId xmlns:a16="http://schemas.microsoft.com/office/drawing/2014/main" val="1263282406"/>
                    </a:ext>
                  </a:extLst>
                </a:gridCol>
                <a:gridCol w="2057400">
                  <a:extLst>
                    <a:ext uri="{9D8B030D-6E8A-4147-A177-3AD203B41FA5}">
                      <a16:colId xmlns:a16="http://schemas.microsoft.com/office/drawing/2014/main" val="2456086472"/>
                    </a:ext>
                  </a:extLst>
                </a:gridCol>
                <a:gridCol w="2057400">
                  <a:extLst>
                    <a:ext uri="{9D8B030D-6E8A-4147-A177-3AD203B41FA5}">
                      <a16:colId xmlns:a16="http://schemas.microsoft.com/office/drawing/2014/main" val="3628479904"/>
                    </a:ext>
                  </a:extLst>
                </a:gridCol>
              </a:tblGrid>
              <a:tr h="457200">
                <a:tc>
                  <a:txBody>
                    <a:bodyPr/>
                    <a:lstStyle/>
                    <a:p>
                      <a:r>
                        <a:rPr lang="en-US" b="1" dirty="0">
                          <a:solidFill>
                            <a:schemeClr val="bg1"/>
                          </a:solidFill>
                          <a:latin typeface="Arial" panose="020B0604020202020204" pitchFamily="34" charset="0"/>
                          <a:cs typeface="Arial" panose="020B0604020202020204" pitchFamily="34" charset="0"/>
                        </a:rPr>
                        <a:t>Physical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gridSpan="2">
                  <a:txBody>
                    <a:bodyPr/>
                    <a:lstStyle/>
                    <a:p>
                      <a:r>
                        <a:rPr lang="en-US" b="1" dirty="0">
                          <a:solidFill>
                            <a:schemeClr val="bg1"/>
                          </a:solidFill>
                          <a:latin typeface="Arial" panose="020B0604020202020204" pitchFamily="34" charset="0"/>
                          <a:cs typeface="Arial" panose="020B0604020202020204" pitchFamily="34" charset="0"/>
                        </a:rPr>
                        <a:t>Cognitive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236325253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437421395"/>
                  </a:ext>
                </a:extLst>
              </a:tr>
              <a:tr h="457200">
                <a:tc>
                  <a:txBody>
                    <a:bodyPr/>
                    <a:lstStyle/>
                    <a:p>
                      <a:r>
                        <a:rPr lang="en-US" b="1" dirty="0">
                          <a:solidFill>
                            <a:schemeClr val="bg1"/>
                          </a:solidFill>
                          <a:latin typeface="Arial" panose="020B0604020202020204" pitchFamily="34" charset="0"/>
                          <a:cs typeface="Arial" panose="020B0604020202020204" pitchFamily="34" charset="0"/>
                        </a:rPr>
                        <a:t>Balance/Vestibular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AVOID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b="1" dirty="0">
                          <a:solidFill>
                            <a:schemeClr val="bg1"/>
                          </a:solidFill>
                        </a:rPr>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80362184"/>
                  </a:ext>
                </a:extLst>
              </a:tr>
              <a:tr h="1828800">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54528"/>
                  </a:ext>
                </a:extLst>
              </a:tr>
            </a:tbl>
          </a:graphicData>
        </a:graphic>
      </p:graphicFrame>
      <p:pic>
        <p:nvPicPr>
          <p:cNvPr id="28" name="Content Placeholder 5" descr="Screen Clipping">
            <a:extLst>
              <a:ext uri="{FF2B5EF4-FFF2-40B4-BE49-F238E27FC236}">
                <a16:creationId xmlns:a16="http://schemas.microsoft.com/office/drawing/2014/main" id="{1B119D80-3B94-40CF-B8A2-A201BFF96AB4}"/>
              </a:ext>
            </a:extLst>
          </p:cNvPr>
          <p:cNvPicPr>
            <a:picLocks noChangeAspect="1"/>
          </p:cNvPicPr>
          <p:nvPr/>
        </p:nvPicPr>
        <p:blipFill rotWithShape="1">
          <a:blip r:embed="rId3"/>
          <a:srcRect l="2100" t="38233" r="89366" b="32070"/>
          <a:stretch/>
        </p:blipFill>
        <p:spPr>
          <a:xfrm>
            <a:off x="962418" y="1602769"/>
            <a:ext cx="1018781" cy="2743763"/>
          </a:xfrm>
          <a:prstGeom prst="rect">
            <a:avLst/>
          </a:prstGeom>
        </p:spPr>
      </p:pic>
      <p:sp>
        <p:nvSpPr>
          <p:cNvPr id="3" name="TextBox 2">
            <a:extLst>
              <a:ext uri="{FF2B5EF4-FFF2-40B4-BE49-F238E27FC236}">
                <a16:creationId xmlns:a16="http://schemas.microsoft.com/office/drawing/2014/main" id="{FBBA9B28-D53F-451C-80BF-E7E7113E8F7E}"/>
              </a:ext>
            </a:extLst>
          </p:cNvPr>
          <p:cNvSpPr txBox="1"/>
          <p:nvPr/>
        </p:nvSpPr>
        <p:spPr>
          <a:xfrm>
            <a:off x="1967141" y="2080989"/>
            <a:ext cx="4128858" cy="2031325"/>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RPE 6-8 </a:t>
            </a:r>
            <a:r>
              <a:rPr lang="en-US" dirty="0">
                <a:latin typeface="Arial" panose="020B0604020202020204" pitchFamily="34" charset="0"/>
                <a:cs typeface="Arial" panose="020B0604020202020204" pitchFamily="34" charset="0"/>
              </a:rPr>
              <a:t>(extremely light), </a:t>
            </a:r>
            <a:r>
              <a:rPr lang="en-US" dirty="0" err="1">
                <a:latin typeface="Arial" panose="020B0604020202020204" pitchFamily="34" charset="0"/>
                <a:cs typeface="Arial" panose="020B0604020202020204" pitchFamily="34" charset="0"/>
              </a:rPr>
              <a:t>HRmax</a:t>
            </a:r>
            <a:endParaRPr lang="en-US" dirty="0">
              <a:latin typeface="Arial" panose="020B0604020202020204" pitchFamily="34" charset="0"/>
              <a:cs typeface="Arial" panose="020B0604020202020204" pitchFamily="34" charset="0"/>
            </a:endParaRP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Walk at an easy pace for short distances (i.e. bathroom, meals)</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Sit down and rest when you need to</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Breathe (no Valsalva)</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Sleep at least 6-8hrs at night</a:t>
            </a: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FB7661-81A4-46C5-BA71-599D49706A82}"/>
              </a:ext>
            </a:extLst>
          </p:cNvPr>
          <p:cNvSpPr txBox="1"/>
          <p:nvPr/>
        </p:nvSpPr>
        <p:spPr>
          <a:xfrm>
            <a:off x="6095999" y="2080989"/>
            <a:ext cx="4114800"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Rest in a </a:t>
            </a:r>
            <a:r>
              <a:rPr lang="en-US" dirty="0">
                <a:highlight>
                  <a:srgbClr val="FFFF00"/>
                </a:highlight>
                <a:latin typeface="Arial" panose="020B0604020202020204" pitchFamily="34" charset="0"/>
                <a:cs typeface="Arial" panose="020B0604020202020204" pitchFamily="34" charset="0"/>
              </a:rPr>
              <a:t>quiet</a:t>
            </a: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low light</a:t>
            </a:r>
            <a:r>
              <a:rPr lang="en-US" dirty="0">
                <a:latin typeface="Arial" panose="020B0604020202020204" pitchFamily="34" charset="0"/>
                <a:cs typeface="Arial" panose="020B0604020202020204" pitchFamily="34" charset="0"/>
              </a:rPr>
              <a:t> environment</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Wear corrective lenses and sunglasses as needed</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Rest from screens</a:t>
            </a:r>
            <a:r>
              <a:rPr lang="en-US" dirty="0">
                <a:latin typeface="Arial" panose="020B0604020202020204" pitchFamily="34" charset="0"/>
                <a:cs typeface="Arial" panose="020B0604020202020204" pitchFamily="34" charset="0"/>
              </a:rPr>
              <a:t> (i.e. TV, phone) at least once an hour</a:t>
            </a:r>
          </a:p>
        </p:txBody>
      </p:sp>
      <p:sp>
        <p:nvSpPr>
          <p:cNvPr id="7" name="TextBox 6">
            <a:extLst>
              <a:ext uri="{FF2B5EF4-FFF2-40B4-BE49-F238E27FC236}">
                <a16:creationId xmlns:a16="http://schemas.microsoft.com/office/drawing/2014/main" id="{D283EF39-6CE8-404D-A41A-240999E26BDE}"/>
              </a:ext>
            </a:extLst>
          </p:cNvPr>
          <p:cNvSpPr txBox="1"/>
          <p:nvPr/>
        </p:nvSpPr>
        <p:spPr>
          <a:xfrm>
            <a:off x="1967141" y="4374083"/>
            <a:ext cx="4114800" cy="1754326"/>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Slow and limited range</a:t>
            </a:r>
            <a:r>
              <a:rPr lang="en-US" dirty="0">
                <a:latin typeface="Arial" panose="020B0604020202020204" pitchFamily="34" charset="0"/>
                <a:cs typeface="Arial" panose="020B0604020202020204" pitchFamily="34" charset="0"/>
              </a:rPr>
              <a:t> of head and body movement when changing positions to limit symptoms</a:t>
            </a:r>
          </a:p>
          <a:p>
            <a:pPr marL="285750" indent="-285750">
              <a:buClr>
                <a:srgbClr val="57D3FF"/>
              </a:buClr>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Limit head-below-heart</a:t>
            </a:r>
            <a:r>
              <a:rPr lang="en-US" dirty="0">
                <a:latin typeface="Arial" panose="020B0604020202020204" pitchFamily="34" charset="0"/>
                <a:cs typeface="Arial" panose="020B0604020202020204" pitchFamily="34" charset="0"/>
              </a:rPr>
              <a:t> positions (i.e. bring foot to knee shoe tying)</a:t>
            </a:r>
          </a:p>
          <a:p>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E5AEA6-538A-47FC-9EC8-58E36F1EC01A}"/>
              </a:ext>
            </a:extLst>
          </p:cNvPr>
          <p:cNvSpPr txBox="1"/>
          <p:nvPr/>
        </p:nvSpPr>
        <p:spPr>
          <a:xfrm>
            <a:off x="6096000" y="4374083"/>
            <a:ext cx="2018098" cy="923330"/>
          </a:xfrm>
          <a:prstGeom prst="rect">
            <a:avLst/>
          </a:prstGeom>
          <a:noFill/>
        </p:spPr>
        <p:txBody>
          <a:bodyPr wrap="square" rtlCol="0">
            <a:spAutoFit/>
          </a:bodyPr>
          <a:lstStyle/>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Caffeine</a:t>
            </a:r>
          </a:p>
          <a:p>
            <a:pPr marL="285750" indent="-285750">
              <a:buClr>
                <a:srgbClr val="57D3FF"/>
              </a:buClr>
              <a:buFont typeface="Arial" panose="020B0604020202020204" pitchFamily="34" charset="0"/>
              <a:buChar char="•"/>
            </a:pPr>
            <a:r>
              <a:rPr lang="en-US" dirty="0">
                <a:latin typeface="Arial" panose="020B0604020202020204" pitchFamily="34" charset="0"/>
                <a:cs typeface="Arial" panose="020B0604020202020204" pitchFamily="34" charset="0"/>
              </a:rPr>
              <a:t>Tobacco</a:t>
            </a:r>
          </a:p>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4B4078C-3E83-4256-A11E-AFBC7A4D2D7B}"/>
              </a:ext>
            </a:extLst>
          </p:cNvPr>
          <p:cNvSpPr txBox="1"/>
          <p:nvPr/>
        </p:nvSpPr>
        <p:spPr>
          <a:xfrm>
            <a:off x="8153399" y="4374083"/>
            <a:ext cx="20574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Work, Study,</a:t>
            </a:r>
          </a:p>
          <a:p>
            <a:r>
              <a:rPr lang="en-US" dirty="0">
                <a:latin typeface="Arial" panose="020B0604020202020204" pitchFamily="34" charset="0"/>
                <a:cs typeface="Arial" panose="020B0604020202020204" pitchFamily="34" charset="0"/>
              </a:rPr>
              <a:t>Drink alcohol,</a:t>
            </a:r>
          </a:p>
          <a:p>
            <a:r>
              <a:rPr lang="en-US" dirty="0">
                <a:latin typeface="Arial" panose="020B0604020202020204" pitchFamily="34" charset="0"/>
                <a:cs typeface="Arial" panose="020B0604020202020204" pitchFamily="34" charset="0"/>
              </a:rPr>
              <a:t>Play video games,</a:t>
            </a:r>
          </a:p>
          <a:p>
            <a:r>
              <a:rPr lang="en-US" dirty="0">
                <a:latin typeface="Arial" panose="020B0604020202020204" pitchFamily="34" charset="0"/>
                <a:cs typeface="Arial" panose="020B0604020202020204" pitchFamily="34" charset="0"/>
              </a:rPr>
              <a:t>Drive, Exercise,</a:t>
            </a:r>
          </a:p>
          <a:p>
            <a:r>
              <a:rPr lang="en-US" dirty="0">
                <a:latin typeface="Arial" panose="020B0604020202020204" pitchFamily="34" charset="0"/>
                <a:cs typeface="Arial" panose="020B0604020202020204" pitchFamily="34" charset="0"/>
              </a:rPr>
              <a:t>Exert so that your heart races</a:t>
            </a:r>
          </a:p>
          <a:p>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D74876B-0433-430E-97CF-EFF3999C5D82}"/>
              </a:ext>
            </a:extLst>
          </p:cNvPr>
          <p:cNvSpPr/>
          <p:nvPr/>
        </p:nvSpPr>
        <p:spPr>
          <a:xfrm>
            <a:off x="1461060" y="1907575"/>
            <a:ext cx="506081" cy="22923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4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5" grpId="0" animBg="1"/>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WebA93D</Template>
  <TotalTime>2725</TotalTime>
  <Words>4033</Words>
  <Application>Microsoft Office PowerPoint</Application>
  <PresentationFormat>Widescreen</PresentationFormat>
  <Paragraphs>400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Schoolbook</vt:lpstr>
      <vt:lpstr>Corbel</vt:lpstr>
      <vt:lpstr>Wingdings</vt:lpstr>
      <vt:lpstr>Headlines</vt:lpstr>
      <vt:lpstr>Progressive Return to Activity  (PRA)</vt:lpstr>
      <vt:lpstr>Goals</vt:lpstr>
      <vt:lpstr>Agenda</vt:lpstr>
      <vt:lpstr>Why PRA?</vt:lpstr>
      <vt:lpstr>Incidence  Consequence  Resilience  Guidance</vt:lpstr>
      <vt:lpstr>The Protocol</vt:lpstr>
      <vt:lpstr>Overview</vt:lpstr>
      <vt:lpstr>Measures</vt:lpstr>
      <vt:lpstr>Stage 1: Rest</vt:lpstr>
      <vt:lpstr>Stage 2: Light Routine</vt:lpstr>
      <vt:lpstr>PowerPoint Presentation</vt:lpstr>
      <vt:lpstr>PowerPoint Presentation</vt:lpstr>
      <vt:lpstr>PowerPoint Presentation</vt:lpstr>
      <vt:lpstr>Stage 6</vt:lpstr>
      <vt:lpstr>Red Flags and Referrals</vt:lpstr>
      <vt:lpstr>Check on Learning</vt:lpstr>
      <vt:lpstr>Scenario 1</vt:lpstr>
      <vt:lpstr>Scenario 2</vt:lpstr>
      <vt:lpstr>Scenario 3</vt:lpstr>
      <vt:lpstr>Scenario 4</vt:lpstr>
      <vt:lpstr>Scenario 5</vt:lpstr>
      <vt:lpstr>Scenario 6</vt:lpstr>
      <vt:lpstr>Scenario 7</vt:lpstr>
      <vt:lpstr>Additional Resources</vt:lpstr>
      <vt:lpstr>Resources</vt:lpstr>
      <vt:lpstr>Questions         &amp;  Comments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Return to Activity  (PRA)</dc:title>
  <dc:creator>Caroline Cleveland</dc:creator>
  <cp:lastModifiedBy>Caroline Cleveland</cp:lastModifiedBy>
  <cp:revision>93</cp:revision>
  <dcterms:created xsi:type="dcterms:W3CDTF">2018-02-17T21:44:59Z</dcterms:created>
  <dcterms:modified xsi:type="dcterms:W3CDTF">2018-04-17T01:51:31Z</dcterms:modified>
</cp:coreProperties>
</file>