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5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70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60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3"/>
    <p:restoredTop sz="94624"/>
  </p:normalViewPr>
  <p:slideViewPr>
    <p:cSldViewPr snapToGrid="0" snapToObjects="1">
      <p:cViewPr varScale="1">
        <p:scale>
          <a:sx n="23" d="100"/>
          <a:sy n="23" d="100"/>
        </p:scale>
        <p:origin x="1936" y="29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llie_adams/Desktop/Capstone%20/HC%20Dual%20Task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Figure 1. Individual Relative Dual-Task Effect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726125957558402E-2"/>
          <c:y val="7.307785654128085E-2"/>
          <c:w val="0.9608612480277029"/>
          <c:h val="0.90305835562224279"/>
        </c:manualLayout>
      </c:layout>
      <c:scatterChart>
        <c:scatterStyle val="lineMarker"/>
        <c:varyColors val="0"/>
        <c:ser>
          <c:idx val="0"/>
          <c:order val="0"/>
          <c:tx>
            <c:strRef>
              <c:f>HC_Dualtask!$AL$1</c:f>
              <c:strCache>
                <c:ptCount val="1"/>
                <c:pt idx="0">
                  <c:v>DT Cog Cost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HC_Dualtask!$AK$2:$AK$46</c:f>
              <c:numCache>
                <c:formatCode>General</c:formatCode>
                <c:ptCount val="45"/>
                <c:pt idx="0">
                  <c:v>-3.6242981000000001E-2</c:v>
                </c:pt>
                <c:pt idx="1">
                  <c:v>-6.9340016708437757E-2</c:v>
                </c:pt>
                <c:pt idx="2">
                  <c:v>-0.1020876347786189</c:v>
                </c:pt>
                <c:pt idx="3">
                  <c:v>6.330443919096411E-2</c:v>
                </c:pt>
                <c:pt idx="4">
                  <c:v>3.7171570408039846E-2</c:v>
                </c:pt>
                <c:pt idx="5">
                  <c:v>5.4429223744292377E-2</c:v>
                </c:pt>
                <c:pt idx="6">
                  <c:v>7.5110075110074989E-2</c:v>
                </c:pt>
                <c:pt idx="7">
                  <c:v>5.2723638180909665E-2</c:v>
                </c:pt>
                <c:pt idx="8">
                  <c:v>0.11189820280729387</c:v>
                </c:pt>
                <c:pt idx="9">
                  <c:v>-8.8575560375994178E-2</c:v>
                </c:pt>
                <c:pt idx="10">
                  <c:v>-3.7473794549266241E-2</c:v>
                </c:pt>
                <c:pt idx="11">
                  <c:v>0.11485380116959078</c:v>
                </c:pt>
                <c:pt idx="12">
                  <c:v>6.0606060606061656E-3</c:v>
                </c:pt>
                <c:pt idx="13">
                  <c:v>1.7316017316017174E-2</c:v>
                </c:pt>
                <c:pt idx="14">
                  <c:v>-5.4024851431658371E-3</c:v>
                </c:pt>
                <c:pt idx="15">
                  <c:v>2.8385116992711869E-2</c:v>
                </c:pt>
                <c:pt idx="16">
                  <c:v>4.6091708244238402E-2</c:v>
                </c:pt>
                <c:pt idx="17">
                  <c:v>-1.5932914046121738E-2</c:v>
                </c:pt>
                <c:pt idx="18">
                  <c:v>-0.10993408662900188</c:v>
                </c:pt>
                <c:pt idx="19">
                  <c:v>7.8639455782312892E-2</c:v>
                </c:pt>
                <c:pt idx="20">
                  <c:v>2.1966527196652808E-2</c:v>
                </c:pt>
                <c:pt idx="21">
                  <c:v>2.6892655367231628E-2</c:v>
                </c:pt>
                <c:pt idx="22">
                  <c:v>-3.6175710594315257E-2</c:v>
                </c:pt>
                <c:pt idx="23">
                  <c:v>-3.4614053305640122E-3</c:v>
                </c:pt>
                <c:pt idx="24">
                  <c:v>3.7471264367815948E-2</c:v>
                </c:pt>
                <c:pt idx="25">
                  <c:v>5.0280583613916914E-2</c:v>
                </c:pt>
                <c:pt idx="26">
                  <c:v>5.0793650793650724E-2</c:v>
                </c:pt>
                <c:pt idx="27">
                  <c:v>-3.7230948225712393E-2</c:v>
                </c:pt>
                <c:pt idx="28">
                  <c:v>5.5881531153954911E-3</c:v>
                </c:pt>
                <c:pt idx="29">
                  <c:v>-4.2226940316112224E-2</c:v>
                </c:pt>
                <c:pt idx="30">
                  <c:v>-0.19734660033167487</c:v>
                </c:pt>
                <c:pt idx="31">
                  <c:v>1.7979654601372044E-2</c:v>
                </c:pt>
                <c:pt idx="32">
                  <c:v>3.0666666666666606E-2</c:v>
                </c:pt>
                <c:pt idx="33">
                  <c:v>8.8741396263520136E-2</c:v>
                </c:pt>
                <c:pt idx="34">
                  <c:v>3.223270440251573E-2</c:v>
                </c:pt>
                <c:pt idx="35">
                  <c:v>4.0969696969696913E-2</c:v>
                </c:pt>
                <c:pt idx="36">
                  <c:v>0.11813817574619077</c:v>
                </c:pt>
                <c:pt idx="37">
                  <c:v>-1.4479905437352305E-2</c:v>
                </c:pt>
                <c:pt idx="38">
                  <c:v>-2.7642276422764435E-2</c:v>
                </c:pt>
                <c:pt idx="39">
                  <c:v>4.4604316546762529E-2</c:v>
                </c:pt>
                <c:pt idx="40">
                  <c:v>-4.0740740740740661E-2</c:v>
                </c:pt>
                <c:pt idx="41">
                  <c:v>2.8651829112304919E-2</c:v>
                </c:pt>
                <c:pt idx="42">
                  <c:v>-1.6129032258064474E-2</c:v>
                </c:pt>
                <c:pt idx="43">
                  <c:v>-0.10666666666666669</c:v>
                </c:pt>
                <c:pt idx="44">
                  <c:v>-6.491673722833869E-3</c:v>
                </c:pt>
              </c:numCache>
            </c:numRef>
          </c:xVal>
          <c:yVal>
            <c:numRef>
              <c:f>HC_Dualtask!$AL$2:$AL$46</c:f>
              <c:numCache>
                <c:formatCode>General</c:formatCode>
                <c:ptCount val="45"/>
                <c:pt idx="0">
                  <c:v>-0.16666666666666666</c:v>
                </c:pt>
                <c:pt idx="1">
                  <c:v>9.5238095238095274E-2</c:v>
                </c:pt>
                <c:pt idx="2">
                  <c:v>-0.625</c:v>
                </c:pt>
                <c:pt idx="3">
                  <c:v>0</c:v>
                </c:pt>
                <c:pt idx="4">
                  <c:v>-0.41666666666666663</c:v>
                </c:pt>
                <c:pt idx="5">
                  <c:v>-0.25</c:v>
                </c:pt>
                <c:pt idx="6">
                  <c:v>0.33333333333333326</c:v>
                </c:pt>
                <c:pt idx="7">
                  <c:v>-0.16666666666666663</c:v>
                </c:pt>
                <c:pt idx="8">
                  <c:v>-8.333333333333337E-2</c:v>
                </c:pt>
                <c:pt idx="9">
                  <c:v>0.66666666666666674</c:v>
                </c:pt>
                <c:pt idx="10">
                  <c:v>0.46666666666666662</c:v>
                </c:pt>
                <c:pt idx="11">
                  <c:v>-4.166666666666663E-2</c:v>
                </c:pt>
                <c:pt idx="12">
                  <c:v>0</c:v>
                </c:pt>
                <c:pt idx="13">
                  <c:v>0.5</c:v>
                </c:pt>
                <c:pt idx="14">
                  <c:v>0.6</c:v>
                </c:pt>
                <c:pt idx="15">
                  <c:v>-0.27777777777777785</c:v>
                </c:pt>
                <c:pt idx="16">
                  <c:v>-0.41666666666666663</c:v>
                </c:pt>
                <c:pt idx="17">
                  <c:v>-0.25</c:v>
                </c:pt>
                <c:pt idx="18">
                  <c:v>-0.125</c:v>
                </c:pt>
                <c:pt idx="19">
                  <c:v>-0.11111111111111116</c:v>
                </c:pt>
                <c:pt idx="20">
                  <c:v>-0.375</c:v>
                </c:pt>
                <c:pt idx="21">
                  <c:v>-0.42857142857142855</c:v>
                </c:pt>
                <c:pt idx="22">
                  <c:v>0</c:v>
                </c:pt>
                <c:pt idx="23">
                  <c:v>-0.125</c:v>
                </c:pt>
                <c:pt idx="24">
                  <c:v>-0.11111111111111116</c:v>
                </c:pt>
                <c:pt idx="25">
                  <c:v>-0.16666666666666666</c:v>
                </c:pt>
                <c:pt idx="26">
                  <c:v>0.11111111111111116</c:v>
                </c:pt>
                <c:pt idx="27">
                  <c:v>-0.19047619047619044</c:v>
                </c:pt>
                <c:pt idx="28">
                  <c:v>-0.41666666666666663</c:v>
                </c:pt>
                <c:pt idx="29">
                  <c:v>0.11111111111111116</c:v>
                </c:pt>
                <c:pt idx="30">
                  <c:v>0</c:v>
                </c:pt>
                <c:pt idx="31">
                  <c:v>0</c:v>
                </c:pt>
                <c:pt idx="32">
                  <c:v>-0.45833333333333337</c:v>
                </c:pt>
                <c:pt idx="33">
                  <c:v>-0.125</c:v>
                </c:pt>
                <c:pt idx="34">
                  <c:v>0.33333333333333331</c:v>
                </c:pt>
                <c:pt idx="35">
                  <c:v>0</c:v>
                </c:pt>
                <c:pt idx="36">
                  <c:v>-0.33333333333333337</c:v>
                </c:pt>
                <c:pt idx="37">
                  <c:v>0</c:v>
                </c:pt>
                <c:pt idx="38">
                  <c:v>-0.22222222222222218</c:v>
                </c:pt>
                <c:pt idx="39">
                  <c:v>0.41666666666666674</c:v>
                </c:pt>
                <c:pt idx="40">
                  <c:v>-0.125</c:v>
                </c:pt>
                <c:pt idx="41">
                  <c:v>-0.20833333333333337</c:v>
                </c:pt>
                <c:pt idx="42">
                  <c:v>0.13333333333333339</c:v>
                </c:pt>
                <c:pt idx="43">
                  <c:v>-0.3888888888888889</c:v>
                </c:pt>
                <c:pt idx="4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E8-314F-959F-6C9C7F26A177}"/>
            </c:ext>
          </c:extLst>
        </c:ser>
        <c:ser>
          <c:idx val="1"/>
          <c:order val="1"/>
          <c:tx>
            <c:strRef>
              <c:f>HC_Dualtask!$AM$1</c:f>
              <c:strCache>
                <c:ptCount val="1"/>
                <c:pt idx="0">
                  <c:v>Dual Task Effect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HC_Dualtask!$AK$2:$AK$46</c:f>
              <c:numCache>
                <c:formatCode>General</c:formatCode>
                <c:ptCount val="45"/>
                <c:pt idx="0">
                  <c:v>-3.6242981000000001E-2</c:v>
                </c:pt>
                <c:pt idx="1">
                  <c:v>-6.9340016708437757E-2</c:v>
                </c:pt>
                <c:pt idx="2">
                  <c:v>-0.1020876347786189</c:v>
                </c:pt>
                <c:pt idx="3">
                  <c:v>6.330443919096411E-2</c:v>
                </c:pt>
                <c:pt idx="4">
                  <c:v>3.7171570408039846E-2</c:v>
                </c:pt>
                <c:pt idx="5">
                  <c:v>5.4429223744292377E-2</c:v>
                </c:pt>
                <c:pt idx="6">
                  <c:v>7.5110075110074989E-2</c:v>
                </c:pt>
                <c:pt idx="7">
                  <c:v>5.2723638180909665E-2</c:v>
                </c:pt>
                <c:pt idx="8">
                  <c:v>0.11189820280729387</c:v>
                </c:pt>
                <c:pt idx="9">
                  <c:v>-8.8575560375994178E-2</c:v>
                </c:pt>
                <c:pt idx="10">
                  <c:v>-3.7473794549266241E-2</c:v>
                </c:pt>
                <c:pt idx="11">
                  <c:v>0.11485380116959078</c:v>
                </c:pt>
                <c:pt idx="12">
                  <c:v>6.0606060606061656E-3</c:v>
                </c:pt>
                <c:pt idx="13">
                  <c:v>1.7316017316017174E-2</c:v>
                </c:pt>
                <c:pt idx="14">
                  <c:v>-5.4024851431658371E-3</c:v>
                </c:pt>
                <c:pt idx="15">
                  <c:v>2.8385116992711869E-2</c:v>
                </c:pt>
                <c:pt idx="16">
                  <c:v>4.6091708244238402E-2</c:v>
                </c:pt>
                <c:pt idx="17">
                  <c:v>-1.5932914046121738E-2</c:v>
                </c:pt>
                <c:pt idx="18">
                  <c:v>-0.10993408662900188</c:v>
                </c:pt>
                <c:pt idx="19">
                  <c:v>7.8639455782312892E-2</c:v>
                </c:pt>
                <c:pt idx="20">
                  <c:v>2.1966527196652808E-2</c:v>
                </c:pt>
                <c:pt idx="21">
                  <c:v>2.6892655367231628E-2</c:v>
                </c:pt>
                <c:pt idx="22">
                  <c:v>-3.6175710594315257E-2</c:v>
                </c:pt>
                <c:pt idx="23">
                  <c:v>-3.4614053305640122E-3</c:v>
                </c:pt>
                <c:pt idx="24">
                  <c:v>3.7471264367815948E-2</c:v>
                </c:pt>
                <c:pt idx="25">
                  <c:v>5.0280583613916914E-2</c:v>
                </c:pt>
                <c:pt idx="26">
                  <c:v>5.0793650793650724E-2</c:v>
                </c:pt>
                <c:pt idx="27">
                  <c:v>-3.7230948225712393E-2</c:v>
                </c:pt>
                <c:pt idx="28">
                  <c:v>5.5881531153954911E-3</c:v>
                </c:pt>
                <c:pt idx="29">
                  <c:v>-4.2226940316112224E-2</c:v>
                </c:pt>
                <c:pt idx="30">
                  <c:v>-0.19734660033167487</c:v>
                </c:pt>
                <c:pt idx="31">
                  <c:v>1.7979654601372044E-2</c:v>
                </c:pt>
                <c:pt idx="32">
                  <c:v>3.0666666666666606E-2</c:v>
                </c:pt>
                <c:pt idx="33">
                  <c:v>8.8741396263520136E-2</c:v>
                </c:pt>
                <c:pt idx="34">
                  <c:v>3.223270440251573E-2</c:v>
                </c:pt>
                <c:pt idx="35">
                  <c:v>4.0969696969696913E-2</c:v>
                </c:pt>
                <c:pt idx="36">
                  <c:v>0.11813817574619077</c:v>
                </c:pt>
                <c:pt idx="37">
                  <c:v>-1.4479905437352305E-2</c:v>
                </c:pt>
                <c:pt idx="38">
                  <c:v>-2.7642276422764435E-2</c:v>
                </c:pt>
                <c:pt idx="39">
                  <c:v>4.4604316546762529E-2</c:v>
                </c:pt>
                <c:pt idx="40">
                  <c:v>-4.0740740740740661E-2</c:v>
                </c:pt>
                <c:pt idx="41">
                  <c:v>2.8651829112304919E-2</c:v>
                </c:pt>
                <c:pt idx="42">
                  <c:v>-1.6129032258064474E-2</c:v>
                </c:pt>
                <c:pt idx="43">
                  <c:v>-0.10666666666666669</c:v>
                </c:pt>
                <c:pt idx="44">
                  <c:v>-6.491673722833869E-3</c:v>
                </c:pt>
              </c:numCache>
            </c:numRef>
          </c:xVal>
          <c:yVal>
            <c:numRef>
              <c:f>HC_Dualtask!$AM$2:$AM$46</c:f>
              <c:numCache>
                <c:formatCode>General</c:formatCode>
                <c:ptCount val="4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E8-314F-959F-6C9C7F26A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379600"/>
        <c:axId val="813381280"/>
      </c:scatterChart>
      <c:valAx>
        <c:axId val="81337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381280"/>
        <c:crosses val="autoZero"/>
        <c:crossBetween val="midCat"/>
      </c:valAx>
      <c:valAx>
        <c:axId val="8133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379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0.04366</cdr:x>
      <cdr:y>0.09017</cdr:y>
    </cdr:from>
    <cdr:to>
      <cdr:x>0.193</cdr:x>
      <cdr:y>0.17149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BA4D01E-C7DA-A349-9268-3CFA56B11766}"/>
            </a:ext>
          </a:extLst>
        </cdr:cNvPr>
        <cdr:cNvSpPr txBox="1"/>
      </cdr:nvSpPr>
      <cdr:spPr>
        <a:xfrm xmlns:a="http://schemas.openxmlformats.org/drawingml/2006/main">
          <a:off x="744178" y="690649"/>
          <a:ext cx="2545512" cy="622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Motor</a:t>
          </a:r>
          <a:r>
            <a:rPr lang="en-US" sz="1100" b="1" baseline="0" dirty="0">
              <a:solidFill>
                <a:srgbClr val="FF0000"/>
              </a:solidFill>
            </a:rPr>
            <a:t> Dual-Task Cost</a:t>
          </a:r>
        </a:p>
        <a:p xmlns:a="http://schemas.openxmlformats.org/drawingml/2006/main">
          <a:r>
            <a:rPr lang="en-US" sz="1100" b="1" baseline="0" dirty="0">
              <a:solidFill>
                <a:srgbClr val="00B0F0"/>
              </a:solidFill>
            </a:rPr>
            <a:t>Cognitive Dual-Task Benefit</a:t>
          </a:r>
        </a:p>
        <a:p xmlns:a="http://schemas.openxmlformats.org/drawingml/2006/main">
          <a:r>
            <a:rPr lang="en-US" sz="1100" b="1" baseline="0" dirty="0">
              <a:solidFill>
                <a:schemeClr val="tx1"/>
              </a:solidFill>
            </a:rPr>
            <a:t>13%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0.8557</cdr:x>
      <cdr:y>0.09043</cdr:y>
    </cdr:from>
    <cdr:to>
      <cdr:x>0.98296</cdr:x>
      <cdr:y>0.17239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ECA9759-C3F3-1A4B-9787-8B015FC6032B}"/>
            </a:ext>
          </a:extLst>
        </cdr:cNvPr>
        <cdr:cNvSpPr txBox="1"/>
      </cdr:nvSpPr>
      <cdr:spPr>
        <a:xfrm xmlns:a="http://schemas.openxmlformats.org/drawingml/2006/main">
          <a:off x="14585196" y="692654"/>
          <a:ext cx="2169272" cy="627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00B0F0"/>
              </a:solidFill>
            </a:rPr>
            <a:t>Motor Dual-Task</a:t>
          </a:r>
          <a:r>
            <a:rPr lang="en-US" sz="1100" b="1" baseline="0" dirty="0">
              <a:solidFill>
                <a:srgbClr val="00B0F0"/>
              </a:solidFill>
            </a:rPr>
            <a:t> Benefit</a:t>
          </a:r>
        </a:p>
        <a:p xmlns:a="http://schemas.openxmlformats.org/drawingml/2006/main">
          <a:r>
            <a:rPr lang="en-US" sz="1100" b="1" baseline="0" dirty="0">
              <a:solidFill>
                <a:srgbClr val="00B0F0"/>
              </a:solidFill>
            </a:rPr>
            <a:t>Cognitive Dual-Task Benefit</a:t>
          </a:r>
        </a:p>
        <a:p xmlns:a="http://schemas.openxmlformats.org/drawingml/2006/main">
          <a:r>
            <a:rPr lang="en-US" sz="1100" b="1" baseline="0" dirty="0">
              <a:solidFill>
                <a:schemeClr val="tx1"/>
              </a:solidFill>
            </a:rPr>
            <a:t>11%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0.86404</cdr:x>
      <cdr:y>0.85138</cdr:y>
    </cdr:from>
    <cdr:to>
      <cdr:x>1</cdr:x>
      <cdr:y>0.95195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9915D49-0D87-8F4F-A88C-8EB08A5C7D68}"/>
            </a:ext>
          </a:extLst>
        </cdr:cNvPr>
        <cdr:cNvSpPr txBox="1"/>
      </cdr:nvSpPr>
      <cdr:spPr>
        <a:xfrm xmlns:a="http://schemas.openxmlformats.org/drawingml/2006/main">
          <a:off x="14585196" y="6493612"/>
          <a:ext cx="2294941" cy="767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00B0F0"/>
              </a:solidFill>
            </a:rPr>
            <a:t>Motor Dual-Task</a:t>
          </a:r>
          <a:r>
            <a:rPr lang="en-US" sz="1100" b="1" baseline="0" dirty="0">
              <a:solidFill>
                <a:srgbClr val="00B0F0"/>
              </a:solidFill>
            </a:rPr>
            <a:t> Benefit</a:t>
          </a:r>
        </a:p>
        <a:p xmlns:a="http://schemas.openxmlformats.org/drawingml/2006/main">
          <a:r>
            <a:rPr lang="en-US" sz="1100" b="1" baseline="0" dirty="0">
              <a:solidFill>
                <a:srgbClr val="FF0000"/>
              </a:solidFill>
            </a:rPr>
            <a:t>Cognitive Dual-Task Cost</a:t>
          </a:r>
        </a:p>
        <a:p xmlns:a="http://schemas.openxmlformats.org/drawingml/2006/main">
          <a:r>
            <a:rPr lang="en-US" sz="1100" b="1" baseline="0" dirty="0">
              <a:solidFill>
                <a:schemeClr val="tx1"/>
              </a:solidFill>
            </a:rPr>
            <a:t>38%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0.0395</cdr:x>
      <cdr:y>0.84358</cdr:y>
    </cdr:from>
    <cdr:to>
      <cdr:x>0.30353</cdr:x>
      <cdr:y>0.98045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F3AA4CA-841A-6E49-B019-41BA4FFDB4B4}"/>
            </a:ext>
          </a:extLst>
        </cdr:cNvPr>
        <cdr:cNvSpPr txBox="1"/>
      </cdr:nvSpPr>
      <cdr:spPr>
        <a:xfrm xmlns:a="http://schemas.openxmlformats.org/drawingml/2006/main">
          <a:off x="268104" y="4261554"/>
          <a:ext cx="1792089" cy="691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baseline="0">
              <a:solidFill>
                <a:srgbClr val="FF0000"/>
              </a:solidFill>
            </a:rPr>
            <a:t>Motor Dual-Task Cost</a:t>
          </a:r>
        </a:p>
        <a:p xmlns:a="http://schemas.openxmlformats.org/drawingml/2006/main">
          <a:r>
            <a:rPr lang="en-US" sz="1100" b="1" baseline="0">
              <a:solidFill>
                <a:srgbClr val="FF0000"/>
              </a:solidFill>
            </a:rPr>
            <a:t>Cognitive Dual-Task Cost</a:t>
          </a:r>
        </a:p>
        <a:p xmlns:a="http://schemas.openxmlformats.org/drawingml/2006/main">
          <a:r>
            <a:rPr lang="en-US" sz="1100" b="1" baseline="0">
              <a:solidFill>
                <a:schemeClr val="tx1"/>
              </a:solidFill>
            </a:rPr>
            <a:t>20%</a:t>
          </a:r>
          <a:endParaRPr lang="en-US" sz="1100" b="1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8"/>
          </a:xfrm>
        </p:spPr>
        <p:txBody>
          <a:bodyPr/>
          <a:lstStyle>
            <a:lvl1pPr marL="0" indent="0" algn="ctr">
              <a:buNone/>
              <a:defRPr sz="11200"/>
            </a:lvl1pPr>
            <a:lvl2pPr marL="2133587" indent="0" algn="ctr">
              <a:buNone/>
              <a:defRPr sz="9300"/>
            </a:lvl2pPr>
            <a:lvl3pPr marL="4267174" indent="0" algn="ctr">
              <a:buNone/>
              <a:defRPr sz="8400"/>
            </a:lvl3pPr>
            <a:lvl4pPr marL="6400760" indent="0" algn="ctr">
              <a:buNone/>
              <a:defRPr sz="7500"/>
            </a:lvl4pPr>
            <a:lvl5pPr marL="8534347" indent="0" algn="ctr">
              <a:buNone/>
              <a:defRPr sz="7500"/>
            </a:lvl5pPr>
            <a:lvl6pPr marL="10667934" indent="0" algn="ctr">
              <a:buNone/>
              <a:defRPr sz="7500"/>
            </a:lvl6pPr>
            <a:lvl7pPr marL="12801520" indent="0" algn="ctr">
              <a:buNone/>
              <a:defRPr sz="7500"/>
            </a:lvl7pPr>
            <a:lvl8pPr marL="14935106" indent="0" algn="ctr">
              <a:buNone/>
              <a:defRPr sz="7500"/>
            </a:lvl8pPr>
            <a:lvl9pPr marL="17068693" indent="0" algn="ctr">
              <a:buNone/>
              <a:defRPr sz="7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9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3" y="1752601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3" y="1752601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2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3" y="8206751"/>
            <a:ext cx="37856160" cy="13693137"/>
          </a:xfrm>
        </p:spPr>
        <p:txBody>
          <a:bodyPr anchor="b"/>
          <a:lstStyle>
            <a:lvl1pPr>
              <a:defRPr sz="2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3" y="22029430"/>
            <a:ext cx="37856160" cy="7200897"/>
          </a:xfrm>
        </p:spPr>
        <p:txBody>
          <a:bodyPr/>
          <a:lstStyle>
            <a:lvl1pPr marL="0" indent="0">
              <a:buNone/>
              <a:defRPr sz="11200">
                <a:solidFill>
                  <a:schemeClr val="tx1"/>
                </a:solidFill>
              </a:defRPr>
            </a:lvl1pPr>
            <a:lvl2pPr marL="2133587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267174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640076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8534347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066793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280152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493510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7068693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1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1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8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1" y="8069583"/>
            <a:ext cx="18568032" cy="3954777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3587" indent="0">
              <a:buNone/>
              <a:defRPr sz="9300" b="1"/>
            </a:lvl2pPr>
            <a:lvl3pPr marL="4267174" indent="0">
              <a:buNone/>
              <a:defRPr sz="8400" b="1"/>
            </a:lvl3pPr>
            <a:lvl4pPr marL="6400760" indent="0">
              <a:buNone/>
              <a:defRPr sz="7500" b="1"/>
            </a:lvl4pPr>
            <a:lvl5pPr marL="8534347" indent="0">
              <a:buNone/>
              <a:defRPr sz="7500" b="1"/>
            </a:lvl5pPr>
            <a:lvl6pPr marL="10667934" indent="0">
              <a:buNone/>
              <a:defRPr sz="7500" b="1"/>
            </a:lvl6pPr>
            <a:lvl7pPr marL="12801520" indent="0">
              <a:buNone/>
              <a:defRPr sz="7500" b="1"/>
            </a:lvl7pPr>
            <a:lvl8pPr marL="14935106" indent="0">
              <a:buNone/>
              <a:defRPr sz="7500" b="1"/>
            </a:lvl8pPr>
            <a:lvl9pPr marL="17068693" indent="0">
              <a:buNone/>
              <a:defRPr sz="7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1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3" y="8069583"/>
            <a:ext cx="18659477" cy="3954777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3587" indent="0">
              <a:buNone/>
              <a:defRPr sz="9300" b="1"/>
            </a:lvl2pPr>
            <a:lvl3pPr marL="4267174" indent="0">
              <a:buNone/>
              <a:defRPr sz="8400" b="1"/>
            </a:lvl3pPr>
            <a:lvl4pPr marL="6400760" indent="0">
              <a:buNone/>
              <a:defRPr sz="7500" b="1"/>
            </a:lvl4pPr>
            <a:lvl5pPr marL="8534347" indent="0">
              <a:buNone/>
              <a:defRPr sz="7500" b="1"/>
            </a:lvl5pPr>
            <a:lvl6pPr marL="10667934" indent="0">
              <a:buNone/>
              <a:defRPr sz="7500" b="1"/>
            </a:lvl6pPr>
            <a:lvl7pPr marL="12801520" indent="0">
              <a:buNone/>
              <a:defRPr sz="7500" b="1"/>
            </a:lvl7pPr>
            <a:lvl8pPr marL="14935106" indent="0">
              <a:buNone/>
              <a:defRPr sz="7500" b="1"/>
            </a:lvl8pPr>
            <a:lvl9pPr marL="17068693" indent="0">
              <a:buNone/>
              <a:defRPr sz="7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3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0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2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5" cy="7680960"/>
          </a:xfrm>
        </p:spPr>
        <p:txBody>
          <a:bodyPr anchor="b"/>
          <a:lstStyle>
            <a:lvl1pPr>
              <a:defRPr sz="1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4900"/>
            </a:lvl1pPr>
            <a:lvl2pPr>
              <a:defRPr sz="131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5" cy="18295622"/>
          </a:xfrm>
        </p:spPr>
        <p:txBody>
          <a:bodyPr/>
          <a:lstStyle>
            <a:lvl1pPr marL="0" indent="0">
              <a:buNone/>
              <a:defRPr sz="7500"/>
            </a:lvl1pPr>
            <a:lvl2pPr marL="2133587" indent="0">
              <a:buNone/>
              <a:defRPr sz="6500"/>
            </a:lvl2pPr>
            <a:lvl3pPr marL="4267174" indent="0">
              <a:buNone/>
              <a:defRPr sz="5600"/>
            </a:lvl3pPr>
            <a:lvl4pPr marL="6400760" indent="0">
              <a:buNone/>
              <a:defRPr sz="4700"/>
            </a:lvl4pPr>
            <a:lvl5pPr marL="8534347" indent="0">
              <a:buNone/>
              <a:defRPr sz="4700"/>
            </a:lvl5pPr>
            <a:lvl6pPr marL="10667934" indent="0">
              <a:buNone/>
              <a:defRPr sz="4700"/>
            </a:lvl6pPr>
            <a:lvl7pPr marL="12801520" indent="0">
              <a:buNone/>
              <a:defRPr sz="4700"/>
            </a:lvl7pPr>
            <a:lvl8pPr marL="14935106" indent="0">
              <a:buNone/>
              <a:defRPr sz="4700"/>
            </a:lvl8pPr>
            <a:lvl9pPr marL="17068693" indent="0">
              <a:buNone/>
              <a:defRPr sz="4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2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5" cy="7680960"/>
          </a:xfrm>
        </p:spPr>
        <p:txBody>
          <a:bodyPr anchor="b"/>
          <a:lstStyle>
            <a:lvl1pPr>
              <a:defRPr sz="1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4900"/>
            </a:lvl1pPr>
            <a:lvl2pPr marL="2133587" indent="0">
              <a:buNone/>
              <a:defRPr sz="13100"/>
            </a:lvl2pPr>
            <a:lvl3pPr marL="4267174" indent="0">
              <a:buNone/>
              <a:defRPr sz="11200"/>
            </a:lvl3pPr>
            <a:lvl4pPr marL="6400760" indent="0">
              <a:buNone/>
              <a:defRPr sz="9300"/>
            </a:lvl4pPr>
            <a:lvl5pPr marL="8534347" indent="0">
              <a:buNone/>
              <a:defRPr sz="9300"/>
            </a:lvl5pPr>
            <a:lvl6pPr marL="10667934" indent="0">
              <a:buNone/>
              <a:defRPr sz="9300"/>
            </a:lvl6pPr>
            <a:lvl7pPr marL="12801520" indent="0">
              <a:buNone/>
              <a:defRPr sz="9300"/>
            </a:lvl7pPr>
            <a:lvl8pPr marL="14935106" indent="0">
              <a:buNone/>
              <a:defRPr sz="9300"/>
            </a:lvl8pPr>
            <a:lvl9pPr marL="17068693" indent="0">
              <a:buNone/>
              <a:defRPr sz="9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5" cy="18295622"/>
          </a:xfrm>
        </p:spPr>
        <p:txBody>
          <a:bodyPr/>
          <a:lstStyle>
            <a:lvl1pPr marL="0" indent="0">
              <a:buNone/>
              <a:defRPr sz="7500"/>
            </a:lvl1pPr>
            <a:lvl2pPr marL="2133587" indent="0">
              <a:buNone/>
              <a:defRPr sz="6500"/>
            </a:lvl2pPr>
            <a:lvl3pPr marL="4267174" indent="0">
              <a:buNone/>
              <a:defRPr sz="5600"/>
            </a:lvl3pPr>
            <a:lvl4pPr marL="6400760" indent="0">
              <a:buNone/>
              <a:defRPr sz="4700"/>
            </a:lvl4pPr>
            <a:lvl5pPr marL="8534347" indent="0">
              <a:buNone/>
              <a:defRPr sz="4700"/>
            </a:lvl5pPr>
            <a:lvl6pPr marL="10667934" indent="0">
              <a:buNone/>
              <a:defRPr sz="4700"/>
            </a:lvl6pPr>
            <a:lvl7pPr marL="12801520" indent="0">
              <a:buNone/>
              <a:defRPr sz="4700"/>
            </a:lvl7pPr>
            <a:lvl8pPr marL="14935106" indent="0">
              <a:buNone/>
              <a:defRPr sz="4700"/>
            </a:lvl8pPr>
            <a:lvl9pPr marL="17068693" indent="0">
              <a:buNone/>
              <a:defRPr sz="4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8"/>
            <a:ext cx="37856160" cy="6362702"/>
          </a:xfrm>
          <a:prstGeom prst="rect">
            <a:avLst/>
          </a:prstGeom>
        </p:spPr>
        <p:txBody>
          <a:bodyPr vert="horz" lIns="80010" tIns="40005" rIns="80010" bIns="4000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1"/>
            <a:ext cx="37856160" cy="20886422"/>
          </a:xfrm>
          <a:prstGeom prst="rect">
            <a:avLst/>
          </a:prstGeom>
        </p:spPr>
        <p:txBody>
          <a:bodyPr vert="horz" lIns="80010" tIns="40005" rIns="80010" bIns="4000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D6B5C-8625-B641-9BAC-0EA02C4D2AF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2BCBC-FAF3-0D40-BC8B-32F56EF3F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267174" rtl="0" eaLnBrk="1" latinLnBrk="0" hangingPunct="1">
        <a:lnSpc>
          <a:spcPct val="90000"/>
        </a:lnSpc>
        <a:spcBef>
          <a:spcPct val="0"/>
        </a:spcBef>
        <a:buNone/>
        <a:defRPr sz="2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6793" indent="-1066793" algn="l" defTabSz="4267174" rtl="0" eaLnBrk="1" latinLnBrk="0" hangingPunct="1">
        <a:lnSpc>
          <a:spcPct val="90000"/>
        </a:lnSpc>
        <a:spcBef>
          <a:spcPts val="4666"/>
        </a:spcBef>
        <a:buFont typeface="Arial" panose="020B0604020202020204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380" indent="-1066793" algn="l" defTabSz="4267174" rtl="0" eaLnBrk="1" latinLnBrk="0" hangingPunct="1">
        <a:lnSpc>
          <a:spcPct val="90000"/>
        </a:lnSpc>
        <a:spcBef>
          <a:spcPts val="2334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33967" indent="-1066793" algn="l" defTabSz="4267174" rtl="0" eaLnBrk="1" latinLnBrk="0" hangingPunct="1">
        <a:lnSpc>
          <a:spcPct val="90000"/>
        </a:lnSpc>
        <a:spcBef>
          <a:spcPts val="2334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467554" indent="-1066793" algn="l" defTabSz="4267174" rtl="0" eaLnBrk="1" latinLnBrk="0" hangingPunct="1">
        <a:lnSpc>
          <a:spcPct val="90000"/>
        </a:lnSpc>
        <a:spcBef>
          <a:spcPts val="2334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140" indent="-1066793" algn="l" defTabSz="4267174" rtl="0" eaLnBrk="1" latinLnBrk="0" hangingPunct="1">
        <a:lnSpc>
          <a:spcPct val="90000"/>
        </a:lnSpc>
        <a:spcBef>
          <a:spcPts val="2334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34727" indent="-1066793" algn="l" defTabSz="4267174" rtl="0" eaLnBrk="1" latinLnBrk="0" hangingPunct="1">
        <a:lnSpc>
          <a:spcPct val="90000"/>
        </a:lnSpc>
        <a:spcBef>
          <a:spcPts val="2334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8313" indent="-1066793" algn="l" defTabSz="4267174" rtl="0" eaLnBrk="1" latinLnBrk="0" hangingPunct="1">
        <a:lnSpc>
          <a:spcPct val="90000"/>
        </a:lnSpc>
        <a:spcBef>
          <a:spcPts val="2334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900" indent="-1066793" algn="l" defTabSz="4267174" rtl="0" eaLnBrk="1" latinLnBrk="0" hangingPunct="1">
        <a:lnSpc>
          <a:spcPct val="90000"/>
        </a:lnSpc>
        <a:spcBef>
          <a:spcPts val="2334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8135486" indent="-1066793" algn="l" defTabSz="4267174" rtl="0" eaLnBrk="1" latinLnBrk="0" hangingPunct="1">
        <a:lnSpc>
          <a:spcPct val="90000"/>
        </a:lnSpc>
        <a:spcBef>
          <a:spcPts val="2334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717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33587" algn="l" defTabSz="426717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67174" algn="l" defTabSz="426717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760" algn="l" defTabSz="426717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34347" algn="l" defTabSz="426717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7934" algn="l" defTabSz="426717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520" algn="l" defTabSz="426717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35106" algn="l" defTabSz="426717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68693" algn="l" defTabSz="426717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hart" Target="../charts/chart1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68" y="26440779"/>
            <a:ext cx="4235158" cy="4950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A96037-244E-6A45-90DF-2B37A3A6F175}"/>
              </a:ext>
            </a:extLst>
          </p:cNvPr>
          <p:cNvSpPr txBox="1"/>
          <p:nvPr/>
        </p:nvSpPr>
        <p:spPr>
          <a:xfrm>
            <a:off x="0" y="10325"/>
            <a:ext cx="43891200" cy="382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96037-244E-6A45-90DF-2B37A3A6F175}"/>
              </a:ext>
            </a:extLst>
          </p:cNvPr>
          <p:cNvSpPr txBox="1"/>
          <p:nvPr/>
        </p:nvSpPr>
        <p:spPr>
          <a:xfrm>
            <a:off x="3463386" y="0"/>
            <a:ext cx="35615152" cy="3877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9800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 of Healthy Control Group in the Performance of the POWAR-TOTAL</a:t>
            </a:r>
          </a:p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Kellie Adams, SPT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Julianna Prim, MS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Amy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Cecchini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DPT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and Karen McCulloch, PT, MS, PhD, NCS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0B390-CAA1-0B46-AAA0-D38524664CDF}"/>
              </a:ext>
            </a:extLst>
          </p:cNvPr>
          <p:cNvSpPr txBox="1"/>
          <p:nvPr/>
        </p:nvSpPr>
        <p:spPr>
          <a:xfrm>
            <a:off x="0" y="3836435"/>
            <a:ext cx="43891200" cy="757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Division of Physical Therapy, Allied Health Sciences, University of North Carolina at Chapel Hill, 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Geneva Foundation at Intrepid Spirit Center- Fort Bragg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54AFE-BA86-3942-9ABA-DF2302A18591}"/>
              </a:ext>
            </a:extLst>
          </p:cNvPr>
          <p:cNvSpPr txBox="1"/>
          <p:nvPr/>
        </p:nvSpPr>
        <p:spPr>
          <a:xfrm>
            <a:off x="492046" y="5046917"/>
            <a:ext cx="10444572" cy="11336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97B01-2940-EC41-9617-BE18E8CB4464}"/>
              </a:ext>
            </a:extLst>
          </p:cNvPr>
          <p:cNvSpPr txBox="1"/>
          <p:nvPr/>
        </p:nvSpPr>
        <p:spPr>
          <a:xfrm>
            <a:off x="493066" y="6415878"/>
            <a:ext cx="10330935" cy="6851876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>
                <a:cs typeface="Times New Roman" panose="02020603050405020304" pitchFamily="18" charset="0"/>
              </a:rPr>
              <a:t>The Portable Warrior Test of Tactical Agility (POWAR-TOTAL) is a dual-task performance-based assessment that will provide immediate feedback and requires minimal space, time, and technology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Ecologically valid and clinically feasible</a:t>
            </a:r>
            <a:endParaRPr lang="en-US" sz="4000" dirty="0">
              <a:cs typeface="Times New Roman" panose="02020603050405020304" pitchFamily="18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cs typeface="Times New Roman" panose="02020603050405020304" pitchFamily="18" charset="0"/>
              </a:rPr>
              <a:t>Created with the future goal of aiding clinicians in determination of readiness to return-to-duty among service members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Dual-task performance highlights cognitive and motor deficits following </a:t>
            </a:r>
            <a:r>
              <a:rPr lang="en-US" sz="4000" dirty="0" err="1"/>
              <a:t>mTBI</a:t>
            </a:r>
            <a:r>
              <a:rPr lang="en-US" sz="40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EF04E-CACF-A349-88C6-AD2D5D215876}"/>
              </a:ext>
            </a:extLst>
          </p:cNvPr>
          <p:cNvSpPr txBox="1"/>
          <p:nvPr/>
        </p:nvSpPr>
        <p:spPr>
          <a:xfrm>
            <a:off x="353838" y="13495121"/>
            <a:ext cx="10444572" cy="11336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4F0D7-2AC4-CB44-9E2C-50CA640EFE70}"/>
              </a:ext>
            </a:extLst>
          </p:cNvPr>
          <p:cNvSpPr txBox="1"/>
          <p:nvPr/>
        </p:nvSpPr>
        <p:spPr>
          <a:xfrm>
            <a:off x="409351" y="14855037"/>
            <a:ext cx="10407793" cy="2569680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>
                <a:cs typeface="Times New Roman" panose="02020603050405020304" pitchFamily="18" charset="0"/>
              </a:rPr>
              <a:t>Characterize and measure performance of the healthy control group to understand prioritization of motor vs. cognitive tasks during a dual-task assessment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A6D23-B08D-9B4A-BEE2-E4681BF95EF8}"/>
              </a:ext>
            </a:extLst>
          </p:cNvPr>
          <p:cNvSpPr txBox="1"/>
          <p:nvPr/>
        </p:nvSpPr>
        <p:spPr>
          <a:xfrm>
            <a:off x="442267" y="20352403"/>
            <a:ext cx="10444572" cy="11336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878C97-8CFA-9040-B8BD-500088831E18}"/>
              </a:ext>
            </a:extLst>
          </p:cNvPr>
          <p:cNvSpPr txBox="1"/>
          <p:nvPr/>
        </p:nvSpPr>
        <p:spPr>
          <a:xfrm>
            <a:off x="514212" y="21823822"/>
            <a:ext cx="10422406" cy="6898042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>
                <a:cs typeface="Times New Roman" panose="02020603050405020304" pitchFamily="18" charset="0"/>
              </a:rPr>
              <a:t>Participants: 45 healthy active-duty service members with the following criteria: absence of brain injury in the past two years, no history of severe TBI, status deemed deployable</a:t>
            </a:r>
          </a:p>
          <a:p>
            <a:pPr marL="571500" lvl="1" indent="-571500">
              <a:buFont typeface="Arial"/>
              <a:buChar char="•"/>
            </a:pPr>
            <a:r>
              <a:rPr lang="en-US" sz="4000" dirty="0">
                <a:cs typeface="Times New Roman" panose="02020603050405020304" pitchFamily="18" charset="0"/>
              </a:rPr>
              <a:t>Vision test, </a:t>
            </a:r>
            <a:r>
              <a:rPr lang="en-US" sz="4000" dirty="0"/>
              <a:t>2 single motor trials, single cognitive task  (grid-coordinate memorization), 3 dual-task trials (motor &amp; cognitive), vision test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cs typeface="Times New Roman" panose="02020603050405020304" pitchFamily="18" charset="0"/>
            </a:endParaRPr>
          </a:p>
          <a:p>
            <a:pPr marL="1000125" indent="-1000125">
              <a:buFont typeface="Arial" panose="020B0604020202020204" pitchFamily="34" charset="0"/>
              <a:buChar char="•"/>
            </a:pP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0125" indent="-1000125">
              <a:buFont typeface="Arial" panose="020B0604020202020204" pitchFamily="34" charset="0"/>
              <a:buChar char="•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7A557-1DD5-8548-A279-6D1867CF9977}"/>
              </a:ext>
            </a:extLst>
          </p:cNvPr>
          <p:cNvSpPr txBox="1"/>
          <p:nvPr/>
        </p:nvSpPr>
        <p:spPr>
          <a:xfrm>
            <a:off x="-18278" y="31424916"/>
            <a:ext cx="43891200" cy="1450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21DE1-6DE4-5146-BD8C-6D2CE04FAA89}"/>
              </a:ext>
            </a:extLst>
          </p:cNvPr>
          <p:cNvSpPr txBox="1"/>
          <p:nvPr/>
        </p:nvSpPr>
        <p:spPr>
          <a:xfrm>
            <a:off x="11404601" y="5046917"/>
            <a:ext cx="18648602" cy="112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POWAR-TOTAL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881F81-9A8E-FA49-B360-16EC083A0EBC}"/>
              </a:ext>
            </a:extLst>
          </p:cNvPr>
          <p:cNvSpPr txBox="1"/>
          <p:nvPr/>
        </p:nvSpPr>
        <p:spPr>
          <a:xfrm>
            <a:off x="30469114" y="5082554"/>
            <a:ext cx="12834257" cy="112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Concussion History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5D0C051-0B15-4649-8949-90191793C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444056"/>
              </p:ext>
            </p:extLst>
          </p:nvPr>
        </p:nvGraphicFramePr>
        <p:xfrm>
          <a:off x="18413717" y="27028930"/>
          <a:ext cx="11483336" cy="3979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1466">
                  <a:extLst>
                    <a:ext uri="{9D8B030D-6E8A-4147-A177-3AD203B41FA5}">
                      <a16:colId xmlns:a16="http://schemas.microsoft.com/office/drawing/2014/main" val="1854656298"/>
                    </a:ext>
                  </a:extLst>
                </a:gridCol>
                <a:gridCol w="6191870">
                  <a:extLst>
                    <a:ext uri="{9D8B030D-6E8A-4147-A177-3AD203B41FA5}">
                      <a16:colId xmlns:a16="http://schemas.microsoft.com/office/drawing/2014/main" val="1590355765"/>
                    </a:ext>
                  </a:extLst>
                </a:gridCol>
              </a:tblGrid>
              <a:tr h="568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</a:t>
                      </a:r>
                    </a:p>
                  </a:txBody>
                  <a:tcPr marL="58783" marR="587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(SD)</a:t>
                      </a:r>
                      <a:endParaRPr lang="en-US" sz="3600" dirty="0">
                        <a:latin typeface="+mn-lt"/>
                      </a:endParaRPr>
                    </a:p>
                  </a:txBody>
                  <a:tcPr marL="58783" marR="58783" marT="0" marB="0"/>
                </a:tc>
                <a:extLst>
                  <a:ext uri="{0D108BD9-81ED-4DB2-BD59-A6C34878D82A}">
                    <a16:rowId xmlns:a16="http://schemas.microsoft.com/office/drawing/2014/main" val="3898279781"/>
                  </a:ext>
                </a:extLst>
              </a:tr>
              <a:tr h="5685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Single Task Cognitive (of 8)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6.93 (SD= 1.37) coordinates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extLst>
                  <a:ext uri="{0D108BD9-81ED-4DB2-BD59-A6C34878D82A}">
                    <a16:rowId xmlns:a16="http://schemas.microsoft.com/office/drawing/2014/main" val="1325106597"/>
                  </a:ext>
                </a:extLst>
              </a:tr>
              <a:tr h="5685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Single Task Motor 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13.87 (SD= 1.98) seconds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extLst>
                  <a:ext uri="{0D108BD9-81ED-4DB2-BD59-A6C34878D82A}">
                    <a16:rowId xmlns:a16="http://schemas.microsoft.com/office/drawing/2014/main" val="3736484"/>
                  </a:ext>
                </a:extLst>
              </a:tr>
              <a:tr h="5685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Dual-Task Cognitive (of 8)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6.23 (SD= 1.42) coordinates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extLst>
                  <a:ext uri="{0D108BD9-81ED-4DB2-BD59-A6C34878D82A}">
                    <a16:rowId xmlns:a16="http://schemas.microsoft.com/office/drawing/2014/main" val="1799686950"/>
                  </a:ext>
                </a:extLst>
              </a:tr>
              <a:tr h="5685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Dual-Task Motor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13.78 (SD= 2.13) seconds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extLst>
                  <a:ext uri="{0D108BD9-81ED-4DB2-BD59-A6C34878D82A}">
                    <a16:rowId xmlns:a16="http://schemas.microsoft.com/office/drawing/2014/main" val="3372726862"/>
                  </a:ext>
                </a:extLst>
              </a:tr>
              <a:tr h="5685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Dual-Task Motor Cost 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0.01 (SD= 0.06) seconds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extLst>
                  <a:ext uri="{0D108BD9-81ED-4DB2-BD59-A6C34878D82A}">
                    <a16:rowId xmlns:a16="http://schemas.microsoft.com/office/drawing/2014/main" val="543678906"/>
                  </a:ext>
                </a:extLst>
              </a:tr>
              <a:tr h="5685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Dual-Task Cognitive Cost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-0.10 (SD= 0.29) coordinates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3" marR="58783" marT="0" marB="0"/>
                </a:tc>
                <a:extLst>
                  <a:ext uri="{0D108BD9-81ED-4DB2-BD59-A6C34878D82A}">
                    <a16:rowId xmlns:a16="http://schemas.microsoft.com/office/drawing/2014/main" val="382890136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1151E48-B5D3-3C44-9238-1A18D72ABFE9}"/>
              </a:ext>
            </a:extLst>
          </p:cNvPr>
          <p:cNvSpPr txBox="1"/>
          <p:nvPr/>
        </p:nvSpPr>
        <p:spPr>
          <a:xfrm>
            <a:off x="13712135" y="32989647"/>
            <a:ext cx="12442371" cy="3822585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controls demonstrated prioritization of motor performance over cognitive performance. Of those subjects that prioritized motor performance, there was a concurrent dual-task cognitive cost in 13 subjects, while 21 subjects performed better in dual-task conditions for both motor and cognitive performance.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29DCDE-DE94-464D-B04F-B0668BCED889}"/>
              </a:ext>
            </a:extLst>
          </p:cNvPr>
          <p:cNvSpPr txBox="1"/>
          <p:nvPr/>
        </p:nvSpPr>
        <p:spPr>
          <a:xfrm>
            <a:off x="11404601" y="27555162"/>
            <a:ext cx="6437056" cy="1511952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3100" dirty="0">
                <a:cs typeface="Times New Roman" panose="02020603050405020304" pitchFamily="18" charset="0"/>
              </a:rPr>
              <a:t>Table 1. Mean Single-Task (ST), Dual-Task (DT) components, and Dual-Task Costs for Healthy Control Subjects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026AD9-348B-4D44-A129-F91ABB85DDE4}"/>
              </a:ext>
            </a:extLst>
          </p:cNvPr>
          <p:cNvSpPr txBox="1"/>
          <p:nvPr/>
        </p:nvSpPr>
        <p:spPr>
          <a:xfrm>
            <a:off x="30469114" y="23966397"/>
            <a:ext cx="12771096" cy="10964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C5AAEA-CCF0-2D4A-8F50-76BFE09CEE26}"/>
              </a:ext>
            </a:extLst>
          </p:cNvPr>
          <p:cNvSpPr txBox="1"/>
          <p:nvPr/>
        </p:nvSpPr>
        <p:spPr>
          <a:xfrm>
            <a:off x="30469113" y="25349022"/>
            <a:ext cx="13175901" cy="6236323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Healthy controls demonstrate minimal dual-task motor  interference in the POWAR-TOTAL task, demonstrating on average 10% cognitive dual-task cost. A history of &gt;1 concussions is associated with history of deployments and self-report of reduced visual clarity prior to and after test trials. Healthy active duty individuals prioritization of attention in this task provides a comparison for service members recovering from mTBI. This data will assist in the establishment of guidelines for determination of return-to-duty readiness using the POWAR-TOTAL.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B35AE-7EFC-3245-BB16-4AABE7D8DB06}"/>
              </a:ext>
            </a:extLst>
          </p:cNvPr>
          <p:cNvSpPr txBox="1"/>
          <p:nvPr/>
        </p:nvSpPr>
        <p:spPr>
          <a:xfrm>
            <a:off x="11404602" y="16132343"/>
            <a:ext cx="18550304" cy="112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26" name="Picture 25" descr="Screen Shot 2017-12-16 at 9.33.37 PM.png">
            <a:extLst>
              <a:ext uri="{FF2B5EF4-FFF2-40B4-BE49-F238E27FC236}">
                <a16:creationId xmlns:a16="http://schemas.microsoft.com/office/drawing/2014/main" id="{0E836BA3-C85C-F24E-B8BC-2B758F84E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r="1"/>
          <a:stretch/>
        </p:blipFill>
        <p:spPr>
          <a:xfrm>
            <a:off x="24692758" y="6295513"/>
            <a:ext cx="4855948" cy="8590768"/>
          </a:xfrm>
          <a:prstGeom prst="rect">
            <a:avLst/>
          </a:prstGeom>
        </p:spPr>
      </p:pic>
      <p:pic>
        <p:nvPicPr>
          <p:cNvPr id="28" name="Picture 2406" descr="SOM_Div">
            <a:extLst>
              <a:ext uri="{FF2B5EF4-FFF2-40B4-BE49-F238E27FC236}">
                <a16:creationId xmlns:a16="http://schemas.microsoft.com/office/drawing/2014/main" id="{86C298A1-8A52-B340-95A8-6A622E6E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5" y="387373"/>
            <a:ext cx="2998541" cy="22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ECFADF-39F2-A647-8731-6F039F100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3583" y="271920"/>
            <a:ext cx="5447617" cy="19411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CEC0FC-6D91-7047-9711-3F0D1EA9B05F}"/>
              </a:ext>
            </a:extLst>
          </p:cNvPr>
          <p:cNvSpPr txBox="1"/>
          <p:nvPr/>
        </p:nvSpPr>
        <p:spPr>
          <a:xfrm>
            <a:off x="11659316" y="10815630"/>
            <a:ext cx="13010092" cy="3158557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dirty="0"/>
              <a:t>Motor component: </a:t>
            </a:r>
            <a:r>
              <a:rPr lang="en-US" sz="4000" dirty="0"/>
              <a:t>getting up, running, combat roll, running backward, running forward, roll, running backward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>
                <a:cs typeface="Times New Roman" panose="02020603050405020304" pitchFamily="18" charset="0"/>
              </a:rPr>
              <a:t>Cognitive Component</a:t>
            </a:r>
            <a:r>
              <a:rPr lang="en-US" sz="4000" dirty="0">
                <a:cs typeface="Times New Roman" panose="02020603050405020304" pitchFamily="18" charset="0"/>
              </a:rPr>
              <a:t>: grid coordinate working memory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>
                <a:cs typeface="Times New Roman" panose="02020603050405020304" pitchFamily="18" charset="0"/>
              </a:rPr>
              <a:t>Dual-task: </a:t>
            </a:r>
            <a:r>
              <a:rPr lang="en-US" sz="4000" dirty="0">
                <a:cs typeface="Times New Roman" panose="02020603050405020304" pitchFamily="18" charset="0"/>
              </a:rPr>
              <a:t>motor and cognitive components performed together</a:t>
            </a:r>
            <a:endParaRPr lang="en-US" sz="4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539" y="1271523"/>
            <a:ext cx="2438400" cy="21795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82227" y="1271523"/>
            <a:ext cx="2288556" cy="21795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46" y="17377399"/>
            <a:ext cx="6261585" cy="2579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01" y="6415878"/>
            <a:ext cx="12853733" cy="430028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791752" y="17272565"/>
            <a:ext cx="17897332" cy="158284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4800" b="1" dirty="0"/>
              <a:t>Dual-task Effect = </a:t>
            </a:r>
            <a:r>
              <a:rPr lang="en-US" sz="4800" b="1" u="sng" dirty="0"/>
              <a:t>(single-task value–dual-task value)</a:t>
            </a:r>
            <a:r>
              <a:rPr lang="en-US" sz="4800" b="1" dirty="0"/>
              <a:t> x100</a:t>
            </a:r>
          </a:p>
          <a:p>
            <a:pPr algn="ctr"/>
            <a:r>
              <a:rPr lang="en-US" sz="4800" b="1" dirty="0"/>
              <a:t>                        single-task value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943039" y="14097563"/>
            <a:ext cx="15468600" cy="78262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“Charlie-Tango-8-4-5-1-9-2”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659315" y="13995963"/>
            <a:ext cx="2886075" cy="195217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000" dirty="0">
                <a:solidFill>
                  <a:srgbClr val="4F81BD"/>
                </a:solidFill>
              </a:rPr>
              <a:t>Research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4F81BD"/>
                </a:solidFill>
              </a:rPr>
              <a:t>Assistant (at start of trial)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16234010" y="14826078"/>
            <a:ext cx="15557500" cy="78262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“Charlie-Tango-8-4-5-1-9-2”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903968" y="14834403"/>
            <a:ext cx="6996479" cy="133662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Participant recites words &amp; numbers recalled at end of trial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97ED88-4CEE-7447-A563-561BEA0CC153}"/>
              </a:ext>
            </a:extLst>
          </p:cNvPr>
          <p:cNvSpPr txBox="1"/>
          <p:nvPr/>
        </p:nvSpPr>
        <p:spPr>
          <a:xfrm>
            <a:off x="228600" y="36652200"/>
            <a:ext cx="1463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This work was funded by the Department of Defense, W81XWH-17-2-0046</a:t>
            </a:r>
            <a:r>
              <a:rPr lang="en-US" sz="9600" b="1" dirty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97ED88-4CEE-7447-A563-561BEA0CC153}"/>
              </a:ext>
            </a:extLst>
          </p:cNvPr>
          <p:cNvSpPr txBox="1"/>
          <p:nvPr/>
        </p:nvSpPr>
        <p:spPr>
          <a:xfrm>
            <a:off x="381000" y="36804600"/>
            <a:ext cx="1463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This work was funded by the Department of Defense, W81XWH-17-2-0046</a:t>
            </a:r>
            <a:r>
              <a:rPr lang="en-US" sz="9600" b="1" dirty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97ED88-4CEE-7447-A563-561BEA0CC153}"/>
              </a:ext>
            </a:extLst>
          </p:cNvPr>
          <p:cNvSpPr txBox="1"/>
          <p:nvPr/>
        </p:nvSpPr>
        <p:spPr>
          <a:xfrm>
            <a:off x="29014615" y="31226265"/>
            <a:ext cx="1463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This work was funded by the Department of Defense, W81XWH-17-2-0046</a:t>
            </a:r>
            <a:r>
              <a:rPr lang="en-US" sz="9600" b="1" dirty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514212" y="31467733"/>
            <a:ext cx="12834257" cy="125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1897" tIns="255951" rIns="511897" bIns="255951" anchor="ctr">
            <a:spAutoFit/>
          </a:bodyPr>
          <a:lstStyle/>
          <a:p>
            <a:pPr algn="just" eaLnBrk="0" hangingPunct="0"/>
            <a:r>
              <a:rPr lang="en-US" sz="2400" cap="small" dirty="0"/>
              <a:t>The views expressed herein are those of the author(s) and do not reflect the official policy of the Department of the Army, Department of Defense, or the U.S. Government.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8379" y="26407396"/>
            <a:ext cx="6401483" cy="4381598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64117DC-7344-DF46-8A9F-3D70CBBF5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72927"/>
              </p:ext>
            </p:extLst>
          </p:nvPr>
        </p:nvGraphicFramePr>
        <p:xfrm>
          <a:off x="30469113" y="6457739"/>
          <a:ext cx="1022894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2724">
                  <a:extLst>
                    <a:ext uri="{9D8B030D-6E8A-4147-A177-3AD203B41FA5}">
                      <a16:colId xmlns:a16="http://schemas.microsoft.com/office/drawing/2014/main" val="1304821566"/>
                    </a:ext>
                  </a:extLst>
                </a:gridCol>
                <a:gridCol w="6716218">
                  <a:extLst>
                    <a:ext uri="{9D8B030D-6E8A-4147-A177-3AD203B41FA5}">
                      <a16:colId xmlns:a16="http://schemas.microsoft.com/office/drawing/2014/main" val="1497022416"/>
                    </a:ext>
                  </a:extLst>
                </a:gridCol>
              </a:tblGrid>
              <a:tr h="4576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Demographic Data- Healthy Controls (n=45)</a:t>
                      </a:r>
                      <a:endParaRPr lang="en-US" sz="3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875224"/>
                  </a:ext>
                </a:extLst>
              </a:tr>
              <a:tr h="45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Age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28.39 (SD= 7.09) years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731954"/>
                  </a:ext>
                </a:extLst>
              </a:tr>
              <a:tr h="469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Sex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Males: 41 subjects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Females: 4 subjects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631917"/>
                  </a:ext>
                </a:extLst>
              </a:tr>
              <a:tr h="45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Time Serving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7.25 (SD= 7.19) years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022462"/>
                  </a:ext>
                </a:extLst>
              </a:tr>
              <a:tr h="45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Deployments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1.57 (SD= 2.55) deployments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361631"/>
                  </a:ext>
                </a:extLst>
              </a:tr>
              <a:tr h="282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Months Deployed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10.27 (SD= 16.48) months 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519931"/>
                  </a:ext>
                </a:extLst>
              </a:tr>
              <a:tr h="45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Prior Concussions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2 (SD= 8) concussions, median=1 (0-50)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5744919"/>
                  </a:ext>
                </a:extLst>
              </a:tr>
              <a:tr h="45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Sleep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6.29 (SD= 1.15) hours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5020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8165BC7-58AA-2641-A44E-CCC2308F16F4}"/>
              </a:ext>
            </a:extLst>
          </p:cNvPr>
          <p:cNvSpPr txBox="1"/>
          <p:nvPr/>
        </p:nvSpPr>
        <p:spPr>
          <a:xfrm>
            <a:off x="40900901" y="6415878"/>
            <a:ext cx="254215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Table 2. Demographic Data of Healthy Controls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F7D633-B005-6F49-8BFD-E87A6677930A}"/>
              </a:ext>
            </a:extLst>
          </p:cNvPr>
          <p:cNvSpPr txBox="1"/>
          <p:nvPr/>
        </p:nvSpPr>
        <p:spPr>
          <a:xfrm>
            <a:off x="30469114" y="10904820"/>
            <a:ext cx="127710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Table 3.  Healthy Control Differences Based on Concussion History</a:t>
            </a:r>
          </a:p>
          <a:p>
            <a:r>
              <a:rPr lang="en-US" sz="3100" dirty="0"/>
              <a:t>(t–test unless other wise noted, ^chi-square)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B3BE687-08DB-9040-BFD6-578AFCCFA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59709"/>
              </p:ext>
            </p:extLst>
          </p:nvPr>
        </p:nvGraphicFramePr>
        <p:xfrm>
          <a:off x="30406874" y="11935625"/>
          <a:ext cx="11867089" cy="11712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682">
                  <a:extLst>
                    <a:ext uri="{9D8B030D-6E8A-4147-A177-3AD203B41FA5}">
                      <a16:colId xmlns:a16="http://schemas.microsoft.com/office/drawing/2014/main" val="2894711311"/>
                    </a:ext>
                  </a:extLst>
                </a:gridCol>
                <a:gridCol w="2739955">
                  <a:extLst>
                    <a:ext uri="{9D8B030D-6E8A-4147-A177-3AD203B41FA5}">
                      <a16:colId xmlns:a16="http://schemas.microsoft.com/office/drawing/2014/main" val="2284124479"/>
                    </a:ext>
                  </a:extLst>
                </a:gridCol>
                <a:gridCol w="3076940">
                  <a:extLst>
                    <a:ext uri="{9D8B030D-6E8A-4147-A177-3AD203B41FA5}">
                      <a16:colId xmlns:a16="http://schemas.microsoft.com/office/drawing/2014/main" val="103779455"/>
                    </a:ext>
                  </a:extLst>
                </a:gridCol>
                <a:gridCol w="3219512">
                  <a:extLst>
                    <a:ext uri="{9D8B030D-6E8A-4147-A177-3AD203B41FA5}">
                      <a16:colId xmlns:a16="http://schemas.microsoft.com/office/drawing/2014/main" val="4161507481"/>
                    </a:ext>
                  </a:extLst>
                </a:gridCol>
              </a:tblGrid>
              <a:tr h="9838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Variable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 History of mTBI (n= 22)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History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1+ mTBI (n=23)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Differences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107530"/>
                  </a:ext>
                </a:extLst>
              </a:tr>
              <a:tr h="491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Visual Acuity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(pre-test)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8.36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(1.68)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8.43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(1.24)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0.87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986177"/>
                  </a:ext>
                </a:extLst>
              </a:tr>
              <a:tr h="5781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Vision Clarity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(pre-test)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.50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(0.96)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1.52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(1.78)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0.02*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332527"/>
                  </a:ext>
                </a:extLst>
              </a:tr>
              <a:tr h="535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ST Motor trial (sec)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13.45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(2.18)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14.28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(1.73)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0.16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262069"/>
                  </a:ext>
                </a:extLst>
              </a:tr>
              <a:tr h="491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ST Cognitive task (of 8)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7.09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(1.44)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6.78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(1.31)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0.46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236471"/>
                  </a:ext>
                </a:extLst>
              </a:tr>
              <a:tr h="535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</a:rPr>
                        <a:t>Avg</a:t>
                      </a:r>
                      <a:r>
                        <a:rPr lang="en-US" sz="3200" b="0" dirty="0">
                          <a:effectLst/>
                        </a:rPr>
                        <a:t> DT Motor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13.50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(2.51)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14.04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(1.71)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0.40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473655"/>
                  </a:ext>
                </a:extLst>
              </a:tr>
              <a:tr h="491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</a:rPr>
                        <a:t>Avg</a:t>
                      </a:r>
                      <a:r>
                        <a:rPr lang="en-US" sz="3200" b="0" dirty="0">
                          <a:effectLst/>
                        </a:rPr>
                        <a:t> DT Cog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(of 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6.21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(1.38)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6.25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(1.49)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0.94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6203550"/>
                  </a:ext>
                </a:extLst>
              </a:tr>
              <a:tr h="535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DT Cost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Motor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-0.002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(0.06)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(0.07)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0.41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275805"/>
                  </a:ext>
                </a:extLst>
              </a:tr>
              <a:tr h="535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DT Cost Cognitive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-0.08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(0.31)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-0.05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(0.28)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0.77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6100661"/>
                  </a:ext>
                </a:extLst>
              </a:tr>
              <a:tr h="535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Visual Acuity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post-test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8.36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(1.71)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8.39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(1.47)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0.95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609016"/>
                  </a:ext>
                </a:extLst>
              </a:tr>
              <a:tr h="535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Visual Clarity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post-test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0.82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(1.30)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1.87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(1.71)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0.03*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693754"/>
                  </a:ext>
                </a:extLst>
              </a:tr>
              <a:tr h="535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Deployment History Yes(No)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</a:t>
                      </a:r>
                      <a:r>
                        <a:rPr lang="en-US" sz="3200" baseline="0" dirty="0">
                          <a:effectLst/>
                        </a:rPr>
                        <a:t> (17) 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14(9)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267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p= 0.01*^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7688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2C5E63B-95D0-3742-8688-98B6CC6A883E}"/>
              </a:ext>
            </a:extLst>
          </p:cNvPr>
          <p:cNvSpPr txBox="1"/>
          <p:nvPr/>
        </p:nvSpPr>
        <p:spPr>
          <a:xfrm>
            <a:off x="30808246" y="25568031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ADED34C1-A8CA-4545-8F0A-68F02E42E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023611"/>
              </p:ext>
            </p:extLst>
          </p:nvPr>
        </p:nvGraphicFramePr>
        <p:xfrm>
          <a:off x="11062819" y="18912416"/>
          <a:ext cx="16880137" cy="762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8629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923</Words>
  <Application>Microsoft Macintosh PowerPoint</Application>
  <PresentationFormat>Custom</PresentationFormat>
  <Paragraphs>157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Adams</dc:creator>
  <cp:lastModifiedBy>Kellie Adams</cp:lastModifiedBy>
  <cp:revision>50</cp:revision>
  <dcterms:created xsi:type="dcterms:W3CDTF">2019-03-15T11:46:16Z</dcterms:created>
  <dcterms:modified xsi:type="dcterms:W3CDTF">2019-03-27T20:30:32Z</dcterms:modified>
</cp:coreProperties>
</file>