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92" r:id="rId4"/>
    <p:sldMasterId id="2147493464" r:id="rId5"/>
    <p:sldMasterId id="2147493473" r:id="rId6"/>
    <p:sldMasterId id="2147493478" r:id="rId7"/>
    <p:sldMasterId id="2147493482" r:id="rId8"/>
  </p:sldMasterIdLst>
  <p:notesMasterIdLst>
    <p:notesMasterId r:id="rId25"/>
  </p:notesMasterIdLst>
  <p:handoutMasterIdLst>
    <p:handoutMasterId r:id="rId26"/>
  </p:handoutMasterIdLst>
  <p:sldIdLst>
    <p:sldId id="256" r:id="rId9"/>
    <p:sldId id="313" r:id="rId10"/>
    <p:sldId id="311" r:id="rId11"/>
    <p:sldId id="312" r:id="rId12"/>
    <p:sldId id="314" r:id="rId13"/>
    <p:sldId id="316" r:id="rId14"/>
    <p:sldId id="317" r:id="rId15"/>
    <p:sldId id="318" r:id="rId16"/>
    <p:sldId id="319" r:id="rId17"/>
    <p:sldId id="322" r:id="rId18"/>
    <p:sldId id="320" r:id="rId19"/>
    <p:sldId id="323" r:id="rId20"/>
    <p:sldId id="324" r:id="rId21"/>
    <p:sldId id="325" r:id="rId22"/>
    <p:sldId id="326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>
          <p15:clr>
            <a:srgbClr val="A4A3A4"/>
          </p15:clr>
        </p15:guide>
        <p15:guide id="2" pos="1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7" autoAdjust="0"/>
    <p:restoredTop sz="81742"/>
  </p:normalViewPr>
  <p:slideViewPr>
    <p:cSldViewPr snapToGrid="0" snapToObjects="1">
      <p:cViewPr>
        <p:scale>
          <a:sx n="109" d="100"/>
          <a:sy n="109" d="100"/>
        </p:scale>
        <p:origin x="1952" y="144"/>
      </p:cViewPr>
      <p:guideLst>
        <p:guide orient="horz" pos="849"/>
        <p:guide pos="1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B8EC5-1D92-5647-9CE5-0E7945A98D2B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4738E-DF8F-7D43-AEDA-B82A9143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70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4AB9B-A9BF-A14F-8C05-D5A3923814EE}" type="datetimeFigureOut">
              <a:rPr lang="en-US" smtClean="0"/>
              <a:t>4/16/20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C993E-BEB6-6C41-8CFE-173E70C9E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5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C993E-BEB6-6C41-8CFE-173E70C9E0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Numerical results have been intentionally “censored” until final publication.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C993E-BEB6-6C41-8CFE-173E70C9E0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6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C993E-BEB6-6C41-8CFE-173E70C9E0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01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Numerical results have been intentionally “censored” until final publication.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C993E-BEB6-6C41-8CFE-173E70C9E0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57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C993E-BEB6-6C41-8CFE-173E70C9E0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6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C993E-BEB6-6C41-8CFE-173E70C9E0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7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C993E-BEB6-6C41-8CFE-173E70C9E0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52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C993E-BEB6-6C41-8CFE-173E70C9E0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2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arolina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Pattern_Standard_Carolin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469900"/>
            <a:ext cx="6538165" cy="2962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125" y="3435959"/>
            <a:ext cx="6538165" cy="47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pic>
        <p:nvPicPr>
          <p:cNvPr id="10" name="Picture 9" descr="UNC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7" y="5588000"/>
            <a:ext cx="2873684" cy="7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1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21" y="6452178"/>
            <a:ext cx="4465357" cy="25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5258" y="6452178"/>
            <a:ext cx="381000" cy="25014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263E268E-DA18-874E-8CBA-6F80F366F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758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91162" y="-3"/>
            <a:ext cx="325284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333415" y="1347787"/>
            <a:ext cx="5246391" cy="476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21" y="6452178"/>
            <a:ext cx="4465357" cy="25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5258" y="6452178"/>
            <a:ext cx="381000" cy="25014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263E268E-DA18-874E-8CBA-6F80F366F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5980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31788" y="1347788"/>
            <a:ext cx="5245100" cy="4780986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21" y="6452178"/>
            <a:ext cx="4465357" cy="25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5258" y="6452178"/>
            <a:ext cx="381000" cy="25014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263E268E-DA18-874E-8CBA-6F80F366F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91162" y="-3"/>
            <a:ext cx="325284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272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21" y="6452178"/>
            <a:ext cx="4465357" cy="25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5258" y="6452178"/>
            <a:ext cx="381000" cy="25014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263E268E-DA18-874E-8CBA-6F80F366F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91162" y="-3"/>
            <a:ext cx="325284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938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olina Blue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stractPattern_Standard_Carolin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392208"/>
            <a:ext cx="9144000" cy="206935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5" descr="UNC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2" y="3030708"/>
            <a:ext cx="2900516" cy="7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4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hletic Navy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Pattern_Standard_Athletic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2392208"/>
            <a:ext cx="9144000" cy="206935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8" name="Picture 7" descr="UNC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2" y="3030708"/>
            <a:ext cx="2900516" cy="7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Pattern_Standard_White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2392208"/>
            <a:ext cx="9144000" cy="206935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9" name="Picture 8" descr="UNC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2" y="3030708"/>
            <a:ext cx="2900516" cy="7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hletic Nav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bstractPattern_Standard_Athletic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"/>
            <a:ext cx="9144000" cy="6856857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125" y="3435959"/>
            <a:ext cx="6538165" cy="47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sp>
        <p:nvSpPr>
          <p:cNvPr id="7" name="Title Placeholder 4"/>
          <p:cNvSpPr>
            <a:spLocks noGrp="1"/>
          </p:cNvSpPr>
          <p:nvPr>
            <p:ph type="title"/>
          </p:nvPr>
        </p:nvSpPr>
        <p:spPr>
          <a:xfrm>
            <a:off x="492125" y="472395"/>
            <a:ext cx="6538165" cy="29635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UNC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7" y="5588000"/>
            <a:ext cx="2873684" cy="7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8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bstractPattern_Standard_White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7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125" y="3435959"/>
            <a:ext cx="6538165" cy="47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sp>
        <p:nvSpPr>
          <p:cNvPr id="7" name="Title Placeholder 4"/>
          <p:cNvSpPr>
            <a:spLocks noGrp="1"/>
          </p:cNvSpPr>
          <p:nvPr>
            <p:ph type="title"/>
          </p:nvPr>
        </p:nvSpPr>
        <p:spPr>
          <a:xfrm>
            <a:off x="492125" y="472395"/>
            <a:ext cx="6538165" cy="29635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UNC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7" y="5588000"/>
            <a:ext cx="2873684" cy="7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8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olina 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Pattern_Standard_Carolina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92125" y="3422650"/>
            <a:ext cx="8170863" cy="16491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rgbClr val="13294B"/>
                </a:solidFill>
              </a:defRPr>
            </a:lvl2pPr>
            <a:lvl3pPr marL="914400" indent="0" algn="ctr">
              <a:buNone/>
              <a:defRPr>
                <a:solidFill>
                  <a:srgbClr val="13294B"/>
                </a:solidFill>
              </a:defRPr>
            </a:lvl3pPr>
            <a:lvl4pPr marL="1371600" indent="0" algn="ctr">
              <a:buNone/>
              <a:defRPr>
                <a:solidFill>
                  <a:srgbClr val="13294B"/>
                </a:solidFill>
              </a:defRPr>
            </a:lvl4pPr>
            <a:lvl5pPr marL="1828800" indent="0" algn="ctr">
              <a:buNone/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383036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hletic Navy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Pattern_Standard_Athletic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92125" y="3422650"/>
            <a:ext cx="8170863" cy="16491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rgbClr val="13294B"/>
                </a:solidFill>
              </a:defRPr>
            </a:lvl2pPr>
            <a:lvl3pPr marL="914400" indent="0" algn="ctr">
              <a:buNone/>
              <a:defRPr>
                <a:solidFill>
                  <a:srgbClr val="13294B"/>
                </a:solidFill>
              </a:defRPr>
            </a:lvl3pPr>
            <a:lvl4pPr marL="1371600" indent="0" algn="ctr">
              <a:buNone/>
              <a:defRPr>
                <a:solidFill>
                  <a:srgbClr val="13294B"/>
                </a:solidFill>
              </a:defRPr>
            </a:lvl4pPr>
            <a:lvl5pPr marL="1828800" indent="0" algn="ctr">
              <a:buNone/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258466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stractPattern_Standard_White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92125" y="3422650"/>
            <a:ext cx="8170863" cy="164915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rgbClr val="13294B"/>
                </a:solidFill>
              </a:defRPr>
            </a:lvl2pPr>
            <a:lvl3pPr marL="914400" indent="0" algn="ctr">
              <a:buNone/>
              <a:defRPr>
                <a:solidFill>
                  <a:srgbClr val="13294B"/>
                </a:solidFill>
              </a:defRPr>
            </a:lvl3pPr>
            <a:lvl4pPr marL="1371600" indent="0" algn="ctr">
              <a:buNone/>
              <a:defRPr>
                <a:solidFill>
                  <a:srgbClr val="13294B"/>
                </a:solidFill>
              </a:defRPr>
            </a:lvl4pPr>
            <a:lvl5pPr marL="1828800" indent="0" algn="ctr">
              <a:buNone/>
              <a:defRPr>
                <a:solidFill>
                  <a:srgbClr val="13294B"/>
                </a:solidFill>
              </a:defRPr>
            </a:lvl5pPr>
          </a:lstStyle>
          <a:p>
            <a:pPr lvl="0"/>
            <a:r>
              <a:rPr lang="en-US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85080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913" y="1347788"/>
            <a:ext cx="8500345" cy="4772793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21" y="6452178"/>
            <a:ext cx="4465357" cy="25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5258" y="6452178"/>
            <a:ext cx="381000" cy="25014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263E268E-DA18-874E-8CBA-6F80F366F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531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88" y="1347788"/>
            <a:ext cx="8484470" cy="47532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21" y="6452178"/>
            <a:ext cx="4465357" cy="25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5258" y="6452178"/>
            <a:ext cx="381000" cy="25014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263E268E-DA18-874E-8CBA-6F80F366F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003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25221" y="1347788"/>
            <a:ext cx="4060855" cy="47809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21" y="6452178"/>
            <a:ext cx="4465357" cy="25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5258" y="6452178"/>
            <a:ext cx="381000" cy="25014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263E268E-DA18-874E-8CBA-6F80F366F2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4755403" y="1347788"/>
            <a:ext cx="4060855" cy="47809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58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125" y="3435959"/>
            <a:ext cx="6538165" cy="47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92125" y="472395"/>
            <a:ext cx="6538165" cy="29635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145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92125" y="1739403"/>
            <a:ext cx="8171090" cy="1683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393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1" r:id="rId1"/>
    <p:sldLayoutId id="2147493466" r:id="rId2"/>
    <p:sldLayoutId id="2147493485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800" i="0" kern="1200">
          <a:solidFill>
            <a:schemeClr val="tx1"/>
          </a:solidFill>
          <a:latin typeface="+mj-lt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Pattern_Standard_White_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349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4588" y="1"/>
            <a:ext cx="7876217" cy="1027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788" y="1350915"/>
            <a:ext cx="8484470" cy="475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" y="1028153"/>
            <a:ext cx="9144001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21" y="6452178"/>
            <a:ext cx="4465357" cy="25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5258" y="6452178"/>
            <a:ext cx="381000" cy="25014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263E268E-DA18-874E-8CBA-6F80F366F28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1027113" cy="1027113"/>
            <a:chOff x="0" y="0"/>
            <a:chExt cx="1027113" cy="1027113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1027113" cy="1027113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Old_Well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161" y="235778"/>
              <a:ext cx="446791" cy="555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70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  <p:sldLayoutId id="2147493477" r:id="rId4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Pattern_Standard_White_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3492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31788" y="1347787"/>
            <a:ext cx="5245100" cy="4772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144588" y="1"/>
            <a:ext cx="4432300" cy="102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21" y="6452178"/>
            <a:ext cx="4465357" cy="25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Department Name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35258" y="6452178"/>
            <a:ext cx="381000" cy="250147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263E268E-DA18-874E-8CBA-6F80F366F28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0"/>
            <a:ext cx="1027113" cy="1027113"/>
            <a:chOff x="0" y="0"/>
            <a:chExt cx="1027113" cy="1027113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1027113" cy="1027113"/>
            </a:xfrm>
            <a:prstGeom prst="rect">
              <a:avLst/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Old_Well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161" y="235778"/>
              <a:ext cx="446791" cy="555556"/>
            </a:xfrm>
            <a:prstGeom prst="rect">
              <a:avLst/>
            </a:prstGeom>
          </p:spPr>
        </p:pic>
      </p:grpSp>
      <p:cxnSp>
        <p:nvCxnSpPr>
          <p:cNvPr id="15" name="Straight Connector 14"/>
          <p:cNvCxnSpPr/>
          <p:nvPr userDrawn="1"/>
        </p:nvCxnSpPr>
        <p:spPr>
          <a:xfrm>
            <a:off x="-1" y="1028153"/>
            <a:ext cx="9144001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2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9" r:id="rId1"/>
    <p:sldLayoutId id="2147493480" r:id="rId2"/>
    <p:sldLayoutId id="2147493481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46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3" r:id="rId1"/>
    <p:sldLayoutId id="2147493487" r:id="rId2"/>
    <p:sldLayoutId id="2147493488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52038-5970-6F4A-BEE4-DB771461C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39" t="52901"/>
          <a:stretch/>
        </p:blipFill>
        <p:spPr>
          <a:xfrm>
            <a:off x="5181600" y="5594195"/>
            <a:ext cx="3190158" cy="68452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Conor McClure, SPT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472395"/>
            <a:ext cx="8298733" cy="2963564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accent1"/>
                </a:solidFill>
              </a:rPr>
              <a:t>The Influence of</a:t>
            </a:r>
            <a:br>
              <a:rPr lang="en-US" sz="3800" dirty="0">
                <a:solidFill>
                  <a:schemeClr val="accent1"/>
                </a:solidFill>
              </a:rPr>
            </a:br>
            <a:r>
              <a:rPr lang="en-US" sz="3800" dirty="0">
                <a:solidFill>
                  <a:schemeClr val="accent1"/>
                </a:solidFill>
              </a:rPr>
              <a:t>Background and External Exposures</a:t>
            </a:r>
            <a:br>
              <a:rPr lang="en-US" sz="3800" dirty="0">
                <a:solidFill>
                  <a:schemeClr val="tx2"/>
                </a:solidFill>
              </a:rPr>
            </a:br>
            <a:r>
              <a:rPr lang="en-US" sz="3800" dirty="0">
                <a:solidFill>
                  <a:schemeClr val="accent2"/>
                </a:solidFill>
              </a:rPr>
              <a:t>on Non-Cognitive Traits</a:t>
            </a:r>
            <a:br>
              <a:rPr lang="en-US" sz="3800" dirty="0">
                <a:solidFill>
                  <a:schemeClr val="accent2"/>
                </a:solidFill>
              </a:rPr>
            </a:br>
            <a:r>
              <a:rPr lang="en-US" sz="3800" dirty="0">
                <a:solidFill>
                  <a:schemeClr val="accent2"/>
                </a:solidFill>
              </a:rPr>
              <a:t>in Doctor of Physical Therapy Applicants</a:t>
            </a:r>
            <a:endParaRPr lang="en-US" sz="38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158264-BBF5-4743-AE15-765C75BF3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858" y="5352256"/>
            <a:ext cx="1143000" cy="114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A9B0A9-D4E6-544A-8275-EAEEEE46A722}"/>
              </a:ext>
            </a:extLst>
          </p:cNvPr>
          <p:cNvSpPr/>
          <p:nvPr/>
        </p:nvSpPr>
        <p:spPr>
          <a:xfrm>
            <a:off x="492125" y="3907305"/>
            <a:ext cx="6178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Conor McClure, </a:t>
            </a:r>
            <a:r>
              <a:rPr lang="en-US" sz="1600" dirty="0">
                <a:solidFill>
                  <a:schemeClr val="tx2"/>
                </a:solidFill>
              </a:rPr>
              <a:t>SPT</a:t>
            </a:r>
            <a:endParaRPr lang="en-US" sz="1600" i="1" dirty="0">
              <a:solidFill>
                <a:schemeClr val="tx2"/>
              </a:solidFill>
            </a:endParaRPr>
          </a:p>
          <a:p>
            <a:r>
              <a:rPr lang="en-US" sz="1600" b="1" dirty="0"/>
              <a:t>Dr. Marcus Roll</a:t>
            </a:r>
            <a:r>
              <a:rPr lang="en-US" sz="1600" dirty="0"/>
              <a:t>, PT, DPT, NCS, CBIS</a:t>
            </a:r>
          </a:p>
          <a:p>
            <a:r>
              <a:rPr lang="en-US" sz="1600" b="1" dirty="0"/>
              <a:t>Dr. Chad Cook</a:t>
            </a:r>
            <a:r>
              <a:rPr lang="en-US" sz="1600" dirty="0"/>
              <a:t>, PT, PhD, MBA, FAPTA</a:t>
            </a:r>
          </a:p>
          <a:p>
            <a:r>
              <a:rPr lang="en-US" sz="1600" b="1" dirty="0"/>
              <a:t>Cannon Hanebuth</a:t>
            </a:r>
            <a:r>
              <a:rPr lang="en-US" sz="1600" dirty="0"/>
              <a:t>, SPT</a:t>
            </a:r>
          </a:p>
          <a:p>
            <a:r>
              <a:rPr lang="en-US" sz="1600" b="1" dirty="0"/>
              <a:t>Daniela Ortiz</a:t>
            </a:r>
            <a:r>
              <a:rPr lang="en-US" sz="1600" dirty="0"/>
              <a:t>, SPT</a:t>
            </a:r>
          </a:p>
          <a:p>
            <a:r>
              <a:rPr lang="en-US" sz="1600" b="1" dirty="0"/>
              <a:t>Dr. Deborah Givens</a:t>
            </a:r>
            <a:r>
              <a:rPr lang="en-US" sz="1600" dirty="0"/>
              <a:t>, PT, DPT, PhD</a:t>
            </a:r>
          </a:p>
        </p:txBody>
      </p:sp>
    </p:spTree>
    <p:extLst>
      <p:ext uri="{BB962C8B-B14F-4D97-AF65-F5344CB8AC3E}">
        <p14:creationId xmlns:p14="http://schemas.microsoft.com/office/powerpoint/2010/main" val="877882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sz="2000" b="0" dirty="0"/>
              <a:t>Characteristics ⇄ Non-Cog Domains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E4F183-E7A4-E648-9AAF-21C3D56A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>
                <a:solidFill>
                  <a:schemeClr val="accent2"/>
                </a:solidFill>
                <a:sym typeface="Wingdings" pitchFamily="2" charset="2"/>
              </a:rPr>
              <a:t>Adaptability</a:t>
            </a:r>
            <a:endParaRPr lang="en-US" u="sng" dirty="0"/>
          </a:p>
          <a:p>
            <a:pPr lvl="1"/>
            <a:r>
              <a:rPr lang="en-US" dirty="0"/>
              <a:t>Age (</a:t>
            </a:r>
            <a:r>
              <a:rPr lang="en-US" i="1" dirty="0"/>
              <a:t>p</a:t>
            </a:r>
            <a:r>
              <a:rPr lang="en-US" dirty="0"/>
              <a:t> &lt; .01)</a:t>
            </a:r>
            <a:r>
              <a:rPr lang="en-US" baseline="30000" dirty="0"/>
              <a:t>**</a:t>
            </a:r>
            <a:endParaRPr lang="en-US" dirty="0"/>
          </a:p>
          <a:p>
            <a:pPr lvl="1"/>
            <a:r>
              <a:rPr lang="en-US" b="1" dirty="0"/>
              <a:t>Prior applicant 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</a:p>
          <a:p>
            <a:pPr lvl="1"/>
            <a:r>
              <a:rPr lang="en-US" b="1" dirty="0"/>
              <a:t>Military experience 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u="sng" dirty="0">
                <a:solidFill>
                  <a:schemeClr val="accent2"/>
                </a:solidFill>
              </a:rPr>
              <a:t>Intuitiveness</a:t>
            </a:r>
          </a:p>
          <a:p>
            <a:pPr lvl="1"/>
            <a:r>
              <a:rPr lang="en-US" b="1" dirty="0"/>
              <a:t>Prior applicant</a:t>
            </a: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Low graduation rate high school 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b="1" u="sng" dirty="0">
                <a:solidFill>
                  <a:schemeClr val="accent2"/>
                </a:solidFill>
              </a:rPr>
              <a:t>Engagement</a:t>
            </a:r>
          </a:p>
          <a:p>
            <a:pPr lvl="1"/>
            <a:r>
              <a:rPr lang="en-US" dirty="0"/>
              <a:t>Undergraduate school ranking 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u="sng" dirty="0">
                <a:solidFill>
                  <a:schemeClr val="accent2"/>
                </a:solidFill>
              </a:rPr>
              <a:t>Total Non-Cognitive Score</a:t>
            </a:r>
          </a:p>
          <a:p>
            <a:pPr lvl="1"/>
            <a:r>
              <a:rPr lang="en-US" b="1" dirty="0"/>
              <a:t>Prior applicant</a:t>
            </a: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dirty="0"/>
              <a:t> &lt; .01)</a:t>
            </a:r>
            <a:r>
              <a:rPr lang="en-US" baseline="30000" dirty="0"/>
              <a:t>**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Military experience 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55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66B4623-C0F8-FC43-B519-3A1EEAF8A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447904" y="1140866"/>
            <a:ext cx="8225984" cy="546609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sz="2000" b="0" dirty="0"/>
              <a:t>Characteristics ⇄ Extreme Non-Cog Domains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49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sz="2000" b="0" dirty="0"/>
              <a:t>Characteristics ⇄ Extreme Non-Cog Domains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E4F183-E7A4-E648-9AAF-21C3D56A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b="1" u="sng" dirty="0">
                <a:solidFill>
                  <a:schemeClr val="accent2"/>
                </a:solidFill>
                <a:sym typeface="Wingdings" pitchFamily="2" charset="2"/>
              </a:rPr>
              <a:t>Adaptability</a:t>
            </a:r>
            <a:endParaRPr lang="en-US" sz="2900" u="sng" dirty="0"/>
          </a:p>
          <a:p>
            <a:pPr lvl="1"/>
            <a:r>
              <a:rPr lang="en-US" dirty="0"/>
              <a:t>Total shadowing hours 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  <a:endParaRPr lang="en-US" dirty="0"/>
          </a:p>
          <a:p>
            <a:pPr lvl="1"/>
            <a:r>
              <a:rPr lang="en-US" dirty="0"/>
              <a:t>Family receives public assistance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900" b="1" u="sng" dirty="0">
                <a:solidFill>
                  <a:schemeClr val="accent2"/>
                </a:solidFill>
              </a:rPr>
              <a:t>Intuitiveness</a:t>
            </a:r>
          </a:p>
          <a:p>
            <a:pPr lvl="1"/>
            <a:r>
              <a:rPr lang="en-US" dirty="0"/>
              <a:t>50% or less high school graduates go to college (</a:t>
            </a:r>
            <a:r>
              <a:rPr lang="en-US" i="1" dirty="0"/>
              <a:t>p</a:t>
            </a:r>
            <a:r>
              <a:rPr lang="en-US" dirty="0"/>
              <a:t> &lt; .01)</a:t>
            </a:r>
            <a:r>
              <a:rPr lang="en-US" baseline="30000" dirty="0"/>
              <a:t>**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English as a second language (</a:t>
            </a:r>
            <a:r>
              <a:rPr lang="en-US" i="1" dirty="0"/>
              <a:t>p</a:t>
            </a:r>
            <a:r>
              <a:rPr lang="en-US" dirty="0"/>
              <a:t> &lt; .01)</a:t>
            </a:r>
            <a:r>
              <a:rPr lang="en-US" baseline="30000" dirty="0"/>
              <a:t>**</a:t>
            </a:r>
          </a:p>
          <a:p>
            <a:pPr lvl="1"/>
            <a:r>
              <a:rPr lang="en-US" dirty="0"/>
              <a:t>Military experience (</a:t>
            </a:r>
            <a:r>
              <a:rPr lang="en-US" i="1" dirty="0"/>
              <a:t>p</a:t>
            </a:r>
            <a:r>
              <a:rPr lang="en-US" dirty="0"/>
              <a:t> &lt; .01)</a:t>
            </a:r>
            <a:r>
              <a:rPr lang="en-US" baseline="30000" dirty="0"/>
              <a:t>**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Underrepresented minority status 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</a:p>
          <a:p>
            <a:pPr lvl="1"/>
            <a:r>
              <a:rPr lang="en-US" dirty="0"/>
              <a:t>Low graduation rate high school 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Socioeconomically disadvantaged area 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</a:p>
          <a:p>
            <a:pPr lvl="1"/>
            <a:r>
              <a:rPr lang="en-US" dirty="0"/>
              <a:t>Family receives public assistance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  <a:endParaRPr lang="en-US" dirty="0"/>
          </a:p>
          <a:p>
            <a:endParaRPr lang="en-US" dirty="0"/>
          </a:p>
          <a:p>
            <a:r>
              <a:rPr lang="en-US" sz="2900" b="1" u="sng" dirty="0">
                <a:solidFill>
                  <a:schemeClr val="accent2"/>
                </a:solidFill>
              </a:rPr>
              <a:t>Engagement</a:t>
            </a:r>
          </a:p>
          <a:p>
            <a:pPr lvl="1"/>
            <a:r>
              <a:rPr lang="en-US" dirty="0"/>
              <a:t>N/A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900" b="1" u="sng" dirty="0">
                <a:solidFill>
                  <a:schemeClr val="accent2"/>
                </a:solidFill>
              </a:rPr>
              <a:t>Total Non-Cognitive Score</a:t>
            </a:r>
          </a:p>
          <a:p>
            <a:pPr lvl="1"/>
            <a:r>
              <a:rPr lang="en-US" dirty="0"/>
              <a:t>Low graduation rate high school 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Socioeconomically disadvantaged area 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</a:p>
          <a:p>
            <a:pPr lvl="1"/>
            <a:r>
              <a:rPr lang="en-US" dirty="0"/>
              <a:t>Family receives public assistance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 &lt; .05)</a:t>
            </a:r>
            <a:r>
              <a:rPr lang="en-US" baseline="30000" dirty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3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E4F183-E7A4-E648-9AAF-21C3D56A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Many </a:t>
            </a:r>
            <a:r>
              <a:rPr lang="en-US" sz="2400" b="1" dirty="0">
                <a:solidFill>
                  <a:schemeClr val="accent2"/>
                </a:solidFill>
              </a:rPr>
              <a:t>positive correlations, </a:t>
            </a:r>
            <a:r>
              <a:rPr lang="en-US" sz="2400" dirty="0"/>
              <a:t>but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generally weak.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2"/>
                </a:solidFill>
              </a:rPr>
              <a:t>Background Characteristics and Non-Cognitive Domains: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Common themes:</a:t>
            </a:r>
          </a:p>
          <a:p>
            <a:pPr lvl="2"/>
            <a:r>
              <a:rPr lang="en-US" sz="2000" dirty="0"/>
              <a:t>Prior applicant to DPT program</a:t>
            </a:r>
          </a:p>
          <a:p>
            <a:pPr lvl="2"/>
            <a:r>
              <a:rPr lang="en-US" sz="2000" dirty="0"/>
              <a:t>Military experience</a:t>
            </a:r>
          </a:p>
          <a:p>
            <a:pPr marL="914400" lvl="2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300" b="1" u="sng" dirty="0">
                <a:solidFill>
                  <a:schemeClr val="accent2"/>
                </a:solidFill>
              </a:rPr>
              <a:t>Background Characteristics and </a:t>
            </a:r>
            <a:r>
              <a:rPr lang="en-US" sz="2300" b="1" i="1" u="sng" dirty="0">
                <a:solidFill>
                  <a:schemeClr val="accent2"/>
                </a:solidFill>
              </a:rPr>
              <a:t>Extreme</a:t>
            </a:r>
            <a:r>
              <a:rPr lang="en-US" sz="2300" b="1" u="sng" dirty="0">
                <a:solidFill>
                  <a:schemeClr val="accent2"/>
                </a:solidFill>
              </a:rPr>
              <a:t> Non-Cognitive Domains:</a:t>
            </a:r>
          </a:p>
          <a:p>
            <a:pPr lvl="1"/>
            <a:r>
              <a:rPr lang="en-US" sz="2200" dirty="0">
                <a:solidFill>
                  <a:schemeClr val="accent2"/>
                </a:solidFill>
              </a:rPr>
              <a:t>Common themes:</a:t>
            </a:r>
          </a:p>
          <a:p>
            <a:pPr lvl="2"/>
            <a:r>
              <a:rPr lang="en-US" sz="2000" dirty="0"/>
              <a:t>Family and areas with poor socioeconomic status</a:t>
            </a:r>
          </a:p>
          <a:p>
            <a:pPr lvl="2"/>
            <a:r>
              <a:rPr lang="en-US" sz="2000" dirty="0"/>
              <a:t>Areas with poor high school graduation rates, college admissions</a:t>
            </a:r>
          </a:p>
          <a:p>
            <a:pPr lvl="2"/>
            <a:r>
              <a:rPr lang="en-US" sz="2000" dirty="0"/>
              <a:t>English as second language and minority status</a:t>
            </a:r>
          </a:p>
        </p:txBody>
      </p:sp>
    </p:spTree>
    <p:extLst>
      <p:ext uri="{BB962C8B-B14F-4D97-AF65-F5344CB8AC3E}">
        <p14:creationId xmlns:p14="http://schemas.microsoft.com/office/powerpoint/2010/main" val="993779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Discussion, cont.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E4F183-E7A4-E648-9AAF-21C3D56A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accent2"/>
                </a:solidFill>
              </a:rPr>
              <a:t>Unanswered Questions:</a:t>
            </a:r>
          </a:p>
          <a:p>
            <a:r>
              <a:rPr lang="en-US" sz="2400" dirty="0"/>
              <a:t>Do these </a:t>
            </a:r>
            <a:r>
              <a:rPr lang="en-US" sz="2400" b="1" dirty="0">
                <a:solidFill>
                  <a:schemeClr val="accent2"/>
                </a:solidFill>
              </a:rPr>
              <a:t>characteristics </a:t>
            </a:r>
            <a:r>
              <a:rPr lang="en-US" sz="2400" dirty="0"/>
              <a:t>reliably predict </a:t>
            </a:r>
            <a:r>
              <a:rPr lang="en-US" sz="2400" b="1" dirty="0">
                <a:solidFill>
                  <a:schemeClr val="accent2"/>
                </a:solidFill>
              </a:rPr>
              <a:t>desirable non-cognitive traits?</a:t>
            </a:r>
          </a:p>
          <a:p>
            <a:pPr lvl="1"/>
            <a:r>
              <a:rPr lang="en-US" sz="2200" dirty="0"/>
              <a:t>Significant, but not strong, associations</a:t>
            </a:r>
          </a:p>
          <a:p>
            <a:r>
              <a:rPr lang="en-US" sz="2400" dirty="0"/>
              <a:t>Are </a:t>
            </a:r>
            <a:r>
              <a:rPr lang="en-US" sz="2400" b="1" dirty="0">
                <a:solidFill>
                  <a:schemeClr val="accent2"/>
                </a:solidFill>
              </a:rPr>
              <a:t>background characteristics </a:t>
            </a:r>
            <a:r>
              <a:rPr lang="en-US" sz="2400" dirty="0"/>
              <a:t>useful for </a:t>
            </a:r>
            <a:r>
              <a:rPr lang="en-US" sz="2400" b="1" dirty="0">
                <a:solidFill>
                  <a:schemeClr val="accent2"/>
                </a:solidFill>
              </a:rPr>
              <a:t>admissions committees?</a:t>
            </a:r>
          </a:p>
          <a:p>
            <a:r>
              <a:rPr lang="en-US" sz="2400" dirty="0"/>
              <a:t>Do environmental factors </a:t>
            </a:r>
            <a:r>
              <a:rPr lang="en-US" sz="2400" b="1" dirty="0">
                <a:solidFill>
                  <a:schemeClr val="accent2"/>
                </a:solidFill>
              </a:rPr>
              <a:t>develop</a:t>
            </a:r>
            <a:r>
              <a:rPr lang="en-US" sz="2400" i="1" dirty="0"/>
              <a:t> </a:t>
            </a:r>
            <a:r>
              <a:rPr lang="en-US" sz="2400" dirty="0"/>
              <a:t>desirable traits or simply </a:t>
            </a:r>
            <a:r>
              <a:rPr lang="en-US" sz="2400" b="1" dirty="0">
                <a:solidFill>
                  <a:schemeClr val="accent2"/>
                </a:solidFill>
              </a:rPr>
              <a:t>select for </a:t>
            </a:r>
            <a:r>
              <a:rPr lang="en-US" sz="2400" dirty="0"/>
              <a:t>desirable traits?</a:t>
            </a:r>
          </a:p>
          <a:p>
            <a:r>
              <a:rPr lang="en-US" sz="2400" dirty="0"/>
              <a:t>Is </a:t>
            </a:r>
            <a:r>
              <a:rPr lang="en-US" sz="2400" b="1" dirty="0">
                <a:solidFill>
                  <a:schemeClr val="accent2"/>
                </a:solidFill>
              </a:rPr>
              <a:t>extreme response style </a:t>
            </a:r>
            <a:r>
              <a:rPr lang="en-US" sz="1900" dirty="0">
                <a:solidFill>
                  <a:schemeClr val="tx1"/>
                </a:solidFill>
              </a:rPr>
              <a:t>(top and bottom 15% in total non-cog scores)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in this survey a </a:t>
            </a:r>
            <a:r>
              <a:rPr lang="en-US" sz="2400" b="1" dirty="0">
                <a:solidFill>
                  <a:schemeClr val="accent2"/>
                </a:solidFill>
              </a:rPr>
              <a:t>desirable trait?</a:t>
            </a: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2"/>
                </a:solidFill>
              </a:rPr>
              <a:t>Limitations:</a:t>
            </a:r>
          </a:p>
          <a:p>
            <a:r>
              <a:rPr lang="en-US" sz="2400" dirty="0"/>
              <a:t>Length of survey</a:t>
            </a:r>
          </a:p>
          <a:p>
            <a:r>
              <a:rPr lang="en-US" sz="2400" dirty="0"/>
              <a:t>Survey taken on interview day</a:t>
            </a:r>
          </a:p>
          <a:p>
            <a:r>
              <a:rPr lang="en-US" sz="2400" dirty="0"/>
              <a:t>Survey answered honestly?</a:t>
            </a:r>
          </a:p>
          <a:p>
            <a:r>
              <a:rPr lang="en-US" sz="2400" dirty="0"/>
              <a:t>Limited to PTCAS data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72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E4F183-E7A4-E648-9AAF-21C3D56AF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Survey will continue to be administered to incoming classes</a:t>
            </a:r>
          </a:p>
          <a:p>
            <a:pPr lvl="1"/>
            <a:r>
              <a:rPr lang="en-US" sz="2200" dirty="0"/>
              <a:t>Analysis might benefit from larger and more diverse cohorts</a:t>
            </a:r>
          </a:p>
          <a:p>
            <a:pPr marL="0" indent="0">
              <a:buNone/>
            </a:pPr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Multivariate analysis?</a:t>
            </a:r>
          </a:p>
          <a:p>
            <a:endParaRPr lang="en-US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“Nature vs. Nurture”</a:t>
            </a:r>
          </a:p>
          <a:p>
            <a:pPr lvl="1"/>
            <a:r>
              <a:rPr lang="en-US" sz="2200" dirty="0"/>
              <a:t>Relative contributions of environment and heritability</a:t>
            </a:r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Concurrent Validity:</a:t>
            </a:r>
          </a:p>
          <a:p>
            <a:pPr marL="800100" lvl="1"/>
            <a:r>
              <a:rPr lang="en-US" sz="2200" dirty="0"/>
              <a:t>Track cohorts over time</a:t>
            </a:r>
          </a:p>
          <a:p>
            <a:pPr marL="800100" lvl="1"/>
            <a:r>
              <a:rPr lang="en-US" sz="2200" dirty="0"/>
              <a:t>Investigate non-cognitive correlations with:</a:t>
            </a:r>
          </a:p>
          <a:p>
            <a:pPr marL="1200150" lvl="2"/>
            <a:r>
              <a:rPr lang="en-US" sz="2200" dirty="0">
                <a:solidFill>
                  <a:schemeClr val="accent2"/>
                </a:solidFill>
              </a:rPr>
              <a:t>Academic performance</a:t>
            </a:r>
          </a:p>
          <a:p>
            <a:pPr marL="1200150" lvl="2"/>
            <a:r>
              <a:rPr lang="en-US" sz="2200" dirty="0">
                <a:solidFill>
                  <a:schemeClr val="accent2"/>
                </a:solidFill>
              </a:rPr>
              <a:t>NPTE pass rates</a:t>
            </a:r>
          </a:p>
          <a:p>
            <a:pPr marL="1200150" lvl="2"/>
            <a:r>
              <a:rPr lang="en-US" sz="2200" dirty="0">
                <a:solidFill>
                  <a:schemeClr val="accent2"/>
                </a:solidFill>
              </a:rPr>
              <a:t>Become clinical instructor?</a:t>
            </a:r>
          </a:p>
          <a:p>
            <a:pPr marL="1200150" lvl="2"/>
            <a:r>
              <a:rPr lang="en-US" sz="2200" dirty="0">
                <a:solidFill>
                  <a:schemeClr val="accent2"/>
                </a:solidFill>
              </a:rPr>
              <a:t>Join residency program?</a:t>
            </a:r>
          </a:p>
          <a:p>
            <a:pPr marL="800100" lvl="1"/>
            <a:endParaRPr lang="en-US" sz="2400" b="1" dirty="0">
              <a:solidFill>
                <a:schemeClr val="accent2"/>
              </a:solidFill>
            </a:endParaRPr>
          </a:p>
          <a:p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00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637EF7-C8AF-F646-AC23-D508B415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E202FC-DCFA-0640-A670-4874714FEE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1" dirty="0"/>
              <a:t>Dr. Marcus Roll</a:t>
            </a:r>
            <a:r>
              <a:rPr lang="en-US" sz="1800" dirty="0"/>
              <a:t>, PT, DPT, NCS, CBIS</a:t>
            </a:r>
          </a:p>
          <a:p>
            <a:r>
              <a:rPr lang="en-US" sz="1800" b="1" dirty="0"/>
              <a:t>Dr. Chad Cook</a:t>
            </a:r>
            <a:r>
              <a:rPr lang="en-US" sz="1800" dirty="0"/>
              <a:t>, PT, PhD, MBA, FAPTA</a:t>
            </a:r>
          </a:p>
          <a:p>
            <a:r>
              <a:rPr lang="en-US" sz="1800" b="1" dirty="0"/>
              <a:t>Cannon Hanebuth</a:t>
            </a:r>
            <a:r>
              <a:rPr lang="en-US" sz="1800" dirty="0"/>
              <a:t>, SPT</a:t>
            </a:r>
          </a:p>
          <a:p>
            <a:r>
              <a:rPr lang="en-US" sz="1800" b="1" dirty="0"/>
              <a:t>Daniela Ortiz</a:t>
            </a:r>
            <a:r>
              <a:rPr lang="en-US" sz="1800" dirty="0"/>
              <a:t>, SPT</a:t>
            </a:r>
          </a:p>
          <a:p>
            <a:r>
              <a:rPr lang="en-US" sz="1800" b="1" dirty="0"/>
              <a:t>Dr. Deborah Givens</a:t>
            </a:r>
            <a:r>
              <a:rPr lang="en-US" sz="1800" dirty="0"/>
              <a:t>, PT, DPT, PhD</a:t>
            </a:r>
          </a:p>
        </p:txBody>
      </p:sp>
    </p:spTree>
    <p:extLst>
      <p:ext uri="{BB962C8B-B14F-4D97-AF65-F5344CB8AC3E}">
        <p14:creationId xmlns:p14="http://schemas.microsoft.com/office/powerpoint/2010/main" val="223208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D703BF-7282-944F-971A-0A267C37C4A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Emotional intelligence </a:t>
            </a:r>
            <a:r>
              <a:rPr lang="en-US" sz="1800" dirty="0"/>
              <a:t>correlates with </a:t>
            </a:r>
            <a:r>
              <a:rPr lang="en-US" sz="1800" dirty="0">
                <a:solidFill>
                  <a:schemeClr val="accent2"/>
                </a:solidFill>
              </a:rPr>
              <a:t>grade point average </a:t>
            </a:r>
            <a:r>
              <a:rPr lang="en-US" sz="1800" dirty="0"/>
              <a:t>in nursing students</a:t>
            </a:r>
          </a:p>
          <a:p>
            <a:pPr lvl="1"/>
            <a:r>
              <a:rPr lang="en-US" sz="1500" dirty="0"/>
              <a:t>Sharon and Grinberg, 2018</a:t>
            </a:r>
          </a:p>
          <a:p>
            <a:pPr lvl="1"/>
            <a:endParaRPr lang="en-US" sz="1500" dirty="0"/>
          </a:p>
          <a:p>
            <a:r>
              <a:rPr lang="en-US" sz="1800" dirty="0">
                <a:solidFill>
                  <a:schemeClr val="tx2"/>
                </a:solidFill>
              </a:rPr>
              <a:t>Emotional intelligence </a:t>
            </a:r>
            <a:r>
              <a:rPr lang="en-US" sz="1800" dirty="0"/>
              <a:t>correlates with </a:t>
            </a:r>
            <a:r>
              <a:rPr lang="en-US" sz="1800" dirty="0">
                <a:solidFill>
                  <a:schemeClr val="accent2"/>
                </a:solidFill>
              </a:rPr>
              <a:t>academic success </a:t>
            </a:r>
            <a:r>
              <a:rPr lang="en-US" sz="1800" dirty="0"/>
              <a:t>in medical students</a:t>
            </a:r>
          </a:p>
          <a:p>
            <a:pPr lvl="1"/>
            <a:r>
              <a:rPr lang="en-US" sz="1500" dirty="0"/>
              <a:t>Cook CJ, Cook CE, Hilton TN, 2016</a:t>
            </a:r>
          </a:p>
          <a:p>
            <a:pPr marL="457200" lvl="1" indent="0">
              <a:buNone/>
            </a:pPr>
            <a:endParaRPr lang="en-US" sz="1500" dirty="0"/>
          </a:p>
          <a:p>
            <a:r>
              <a:rPr lang="en-US" sz="1800" dirty="0">
                <a:solidFill>
                  <a:schemeClr val="tx2"/>
                </a:solidFill>
              </a:rPr>
              <a:t>Improved patient outcomes </a:t>
            </a:r>
            <a:r>
              <a:rPr lang="en-US" sz="1800" dirty="0"/>
              <a:t>and</a:t>
            </a:r>
            <a:r>
              <a:rPr lang="en-US" sz="1800" dirty="0">
                <a:solidFill>
                  <a:schemeClr val="tx2"/>
                </a:solidFill>
              </a:rPr>
              <a:t> adherence to treatment plans </a:t>
            </a:r>
            <a:r>
              <a:rPr lang="en-US" sz="1800" dirty="0"/>
              <a:t>when clinicians possess </a:t>
            </a:r>
            <a:r>
              <a:rPr lang="en-US" sz="1800" dirty="0">
                <a:solidFill>
                  <a:schemeClr val="accent2"/>
                </a:solidFill>
              </a:rPr>
              <a:t>desirable non-cognitive traits</a:t>
            </a:r>
            <a:endParaRPr lang="en-US" sz="1800" dirty="0">
              <a:solidFill>
                <a:schemeClr val="accent2"/>
              </a:solidFill>
              <a:sym typeface="Wingdings" pitchFamily="2" charset="2"/>
            </a:endParaRPr>
          </a:p>
          <a:p>
            <a:pPr lvl="1"/>
            <a:r>
              <a:rPr lang="en-US" sz="1500" dirty="0"/>
              <a:t>Koenig </a:t>
            </a:r>
            <a:r>
              <a:rPr lang="en-US" sz="1500" i="1" dirty="0"/>
              <a:t>et al</a:t>
            </a:r>
            <a:r>
              <a:rPr lang="en-US" sz="1500" dirty="0"/>
              <a:t>., 2013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Non-Cognitive Traits?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C8C0A1-B0D5-5549-AC96-C96C8FE530D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chemeClr val="tx2"/>
                </a:solidFill>
              </a:rPr>
              <a:t>The biopsychosocial model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/>
              <a:t>and </a:t>
            </a:r>
            <a:r>
              <a:rPr lang="en-US" sz="1700" b="1" dirty="0">
                <a:solidFill>
                  <a:schemeClr val="tx2"/>
                </a:solidFill>
              </a:rPr>
              <a:t>psychologically informed practice</a:t>
            </a:r>
            <a:r>
              <a:rPr lang="en-US" sz="1700" dirty="0">
                <a:solidFill>
                  <a:schemeClr val="tx2"/>
                </a:solidFill>
              </a:rPr>
              <a:t> </a:t>
            </a:r>
            <a:r>
              <a:rPr lang="en-US" sz="1700" dirty="0"/>
              <a:t>require:</a:t>
            </a:r>
          </a:p>
          <a:p>
            <a:r>
              <a:rPr lang="en-US" sz="1700" dirty="0">
                <a:solidFill>
                  <a:schemeClr val="accent2"/>
                </a:solidFill>
              </a:rPr>
              <a:t>Patient-centered care</a:t>
            </a:r>
          </a:p>
          <a:p>
            <a:r>
              <a:rPr lang="en-US" sz="1700" dirty="0">
                <a:solidFill>
                  <a:schemeClr val="accent2"/>
                </a:solidFill>
              </a:rPr>
              <a:t>Interpersonal skills</a:t>
            </a:r>
          </a:p>
          <a:p>
            <a:r>
              <a:rPr lang="en-US" sz="1700" dirty="0">
                <a:solidFill>
                  <a:schemeClr val="accent2"/>
                </a:solidFill>
              </a:rPr>
              <a:t>Strong therapeutic alliance</a:t>
            </a:r>
          </a:p>
          <a:p>
            <a:pPr lvl="1"/>
            <a:r>
              <a:rPr lang="en-US" sz="1500" dirty="0"/>
              <a:t>Keefe FJ, Main CJ, George SZ, 2018</a:t>
            </a:r>
            <a:endParaRPr lang="en-US" sz="1700" dirty="0"/>
          </a:p>
          <a:p>
            <a:pPr marL="57150" indent="0">
              <a:buNone/>
            </a:pPr>
            <a:endParaRPr lang="en-US" sz="1700" dirty="0"/>
          </a:p>
          <a:p>
            <a:pPr marL="5715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Therapeutic alliance:</a:t>
            </a:r>
          </a:p>
          <a:p>
            <a:pPr indent="-285750">
              <a:buFont typeface="Wingdings" pitchFamily="2" charset="2"/>
              <a:buChar char="à"/>
            </a:pPr>
            <a:r>
              <a:rPr lang="en-US" sz="1600" dirty="0">
                <a:sym typeface="Wingdings" pitchFamily="2" charset="2"/>
              </a:rPr>
              <a:t>Personal flexibility, confidence, conscientiousness, extraversion, tolerance for ambiguity, grit, etc.</a:t>
            </a:r>
          </a:p>
          <a:p>
            <a:pPr marL="57150" indent="0">
              <a:buNone/>
            </a:pPr>
            <a:endParaRPr lang="en-US" sz="1600" dirty="0"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1600" b="1" dirty="0">
                <a:solidFill>
                  <a:schemeClr val="tx2"/>
                </a:solidFill>
                <a:sym typeface="Wingdings" pitchFamily="2" charset="2"/>
              </a:rPr>
              <a:t>“Therapist effect” on chronic disease, pain?</a:t>
            </a:r>
          </a:p>
          <a:p>
            <a:pPr indent="-285750"/>
            <a:r>
              <a:rPr lang="en-US" sz="1600" dirty="0">
                <a:sym typeface="Wingdings" pitchFamily="2" charset="2"/>
              </a:rPr>
              <a:t>Ackerman SJ, </a:t>
            </a:r>
            <a:r>
              <a:rPr lang="en-US" sz="1600" dirty="0" err="1">
                <a:sym typeface="Wingdings" pitchFamily="2" charset="2"/>
              </a:rPr>
              <a:t>Hilsenroth</a:t>
            </a:r>
            <a:r>
              <a:rPr lang="en-US" sz="1600" dirty="0">
                <a:sym typeface="Wingdings" pitchFamily="2" charset="2"/>
              </a:rPr>
              <a:t> MJ, 2003</a:t>
            </a:r>
          </a:p>
          <a:p>
            <a:pPr indent="-285750"/>
            <a:r>
              <a:rPr lang="en-US" sz="1600" dirty="0" err="1">
                <a:sym typeface="Wingdings" pitchFamily="2" charset="2"/>
              </a:rPr>
              <a:t>Buining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i="1" dirty="0">
                <a:sym typeface="Wingdings" pitchFamily="2" charset="2"/>
              </a:rPr>
              <a:t>et al</a:t>
            </a:r>
            <a:r>
              <a:rPr lang="en-US" sz="1600" dirty="0">
                <a:sym typeface="Wingdings" pitchFamily="2" charset="2"/>
              </a:rPr>
              <a:t>., 2015</a:t>
            </a:r>
          </a:p>
          <a:p>
            <a:pPr indent="-285750"/>
            <a:r>
              <a:rPr lang="en-US" sz="1600" dirty="0" err="1">
                <a:sym typeface="Wingdings" pitchFamily="2" charset="2"/>
              </a:rPr>
              <a:t>Kooijman</a:t>
            </a:r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i="1" dirty="0">
                <a:sym typeface="Wingdings" pitchFamily="2" charset="2"/>
              </a:rPr>
              <a:t>et al</a:t>
            </a:r>
            <a:r>
              <a:rPr lang="en-US" sz="1600" dirty="0">
                <a:sym typeface="Wingdings" pitchFamily="2" charset="2"/>
              </a:rPr>
              <a:t>., 2019</a:t>
            </a:r>
          </a:p>
          <a:p>
            <a:pPr indent="-285750"/>
            <a:endParaRPr lang="en-US" sz="1600" dirty="0">
              <a:sym typeface="Wingdings" pitchFamily="2" charset="2"/>
            </a:endParaRPr>
          </a:p>
          <a:p>
            <a:pPr marL="57150" indent="0">
              <a:buNone/>
            </a:pPr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9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D703BF-7282-944F-971A-0A267C37C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“A novel tool for evaluating non-cognitive traits of doctor of physical therapy learners in the United States”</a:t>
            </a:r>
            <a:r>
              <a:rPr lang="en-US" dirty="0">
                <a:solidFill>
                  <a:schemeClr val="accent2"/>
                </a:solidFill>
              </a:rPr>
              <a:t> (Roll </a:t>
            </a:r>
            <a:r>
              <a:rPr lang="en-US" i="1" dirty="0">
                <a:solidFill>
                  <a:schemeClr val="accent2"/>
                </a:solidFill>
              </a:rPr>
              <a:t>et al</a:t>
            </a:r>
            <a:r>
              <a:rPr lang="en-US" dirty="0">
                <a:solidFill>
                  <a:schemeClr val="accent2"/>
                </a:solidFill>
              </a:rPr>
              <a:t>., 2018)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“Non-cognitive traits”</a:t>
            </a:r>
          </a:p>
          <a:p>
            <a:pPr lvl="1"/>
            <a:r>
              <a:rPr lang="en-US" dirty="0"/>
              <a:t>Emotional intelligence</a:t>
            </a:r>
          </a:p>
          <a:p>
            <a:pPr lvl="1"/>
            <a:r>
              <a:rPr lang="en-US" dirty="0"/>
              <a:t>Interpersonal skills</a:t>
            </a:r>
          </a:p>
          <a:p>
            <a:pPr lvl="1"/>
            <a:r>
              <a:rPr lang="en-US" dirty="0"/>
              <a:t>Social intelligence</a:t>
            </a:r>
          </a:p>
          <a:p>
            <a:pPr lvl="1"/>
            <a:r>
              <a:rPr lang="en-US" dirty="0"/>
              <a:t>Psychological flexibility</a:t>
            </a:r>
          </a:p>
          <a:p>
            <a:pPr lvl="1"/>
            <a:r>
              <a:rPr lang="en-US" dirty="0"/>
              <a:t>Grit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Cross-sectional survey study</a:t>
            </a:r>
          </a:p>
          <a:p>
            <a:pPr lvl="1"/>
            <a:r>
              <a:rPr lang="en-US" dirty="0"/>
              <a:t>Duke, Colorado, Indianapolis universities</a:t>
            </a:r>
          </a:p>
          <a:p>
            <a:pPr lvl="1"/>
            <a:r>
              <a:rPr lang="en-US" dirty="0"/>
              <a:t>Cohort: 298 first- and second-year DPT students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Previous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D703BF-7282-944F-971A-0A267C37C4A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Developed using items from non-proprietary, non-cognitive measures: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Schutte Self Report Emotional Intelligence Test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Interpersonal Reactivity Index (IRI)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Intolerance of Uncertainty Scale (IUS)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Measuring Social Intelligence (MSI)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Psychological Flexibility Questionnaire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/>
              <a:t>Short Grit Scale (Grit-S)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Face Validity</a:t>
            </a:r>
            <a:r>
              <a:rPr lang="en-US" sz="20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1800" dirty="0"/>
              <a:t>143 items </a:t>
            </a:r>
            <a:r>
              <a:rPr lang="en-US" sz="1800" dirty="0">
                <a:sym typeface="Wingdings" pitchFamily="2" charset="2"/>
              </a:rPr>
              <a:t> 68 items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Dimensional analysis</a:t>
            </a:r>
            <a:r>
              <a:rPr lang="en-US" sz="20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1600" dirty="0"/>
              <a:t>SPSS (IBM, ver. 24.0)</a:t>
            </a:r>
          </a:p>
          <a:p>
            <a:pPr lvl="1"/>
            <a:r>
              <a:rPr lang="en-US" sz="1800" dirty="0"/>
              <a:t>68 items </a:t>
            </a: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b="1" u="sng" dirty="0">
                <a:solidFill>
                  <a:schemeClr val="tx2"/>
                </a:solidFill>
                <a:sym typeface="Wingdings" pitchFamily="2" charset="2"/>
              </a:rPr>
              <a:t>39 items</a:t>
            </a:r>
            <a:endParaRPr lang="en-US" sz="1800" b="1" u="sng" dirty="0">
              <a:solidFill>
                <a:schemeClr val="tx2"/>
              </a:solidFill>
            </a:endParaRPr>
          </a:p>
          <a:p>
            <a:pPr lvl="1"/>
            <a:endParaRPr lang="en-US" sz="1600" dirty="0">
              <a:sym typeface="Wingdings" pitchFamily="2" charset="2"/>
            </a:endParaRPr>
          </a:p>
          <a:p>
            <a:pPr marL="0" indent="0">
              <a:buNone/>
            </a:pPr>
            <a:endParaRPr lang="en-US" sz="1600" dirty="0">
              <a:sym typeface="Wingdings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Development of Survey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C8C0A1-B0D5-5549-AC96-C96C8FE530D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Three latent non-cognitive domains: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u="sng" dirty="0">
                <a:solidFill>
                  <a:schemeClr val="accent2"/>
                </a:solidFill>
                <a:sym typeface="Wingdings" pitchFamily="2" charset="2"/>
              </a:rPr>
              <a:t>Adaptability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1600" dirty="0">
                <a:solidFill>
                  <a:schemeClr val="accent2"/>
                </a:solidFill>
                <a:sym typeface="Wingdings" pitchFamily="2" charset="2"/>
              </a:rPr>
              <a:t>(</a:t>
            </a:r>
            <a:r>
              <a:rPr lang="en-US" sz="1600" i="1" dirty="0">
                <a:solidFill>
                  <a:schemeClr val="accent2"/>
                </a:solidFill>
                <a:sym typeface="Wingdings" pitchFamily="2" charset="2"/>
              </a:rPr>
              <a:t>16 items</a:t>
            </a:r>
            <a:r>
              <a:rPr lang="en-US" sz="1600" dirty="0">
                <a:solidFill>
                  <a:schemeClr val="accent2"/>
                </a:solidFill>
                <a:sym typeface="Wingdings" pitchFamily="2" charset="2"/>
              </a:rPr>
              <a:t>)</a:t>
            </a:r>
          </a:p>
          <a:p>
            <a:pPr marL="914400" lvl="1" indent="-514350"/>
            <a:r>
              <a:rPr lang="en-US" sz="1600" dirty="0">
                <a:sym typeface="Wingdings" pitchFamily="2" charset="2"/>
              </a:rPr>
              <a:t>Intolerance of Uncertainty Scale</a:t>
            </a:r>
          </a:p>
          <a:p>
            <a:pPr marL="914400" lvl="1" indent="-514350"/>
            <a:r>
              <a:rPr lang="en-US" sz="1600" dirty="0">
                <a:sym typeface="Wingdings" pitchFamily="2" charset="2"/>
              </a:rPr>
              <a:t>Psychological Flexibility Questionnaire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u="sng" dirty="0">
                <a:solidFill>
                  <a:schemeClr val="accent2"/>
                </a:solidFill>
                <a:sym typeface="Wingdings" pitchFamily="2" charset="2"/>
              </a:rPr>
              <a:t>Intuitiveness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1600" dirty="0">
                <a:solidFill>
                  <a:schemeClr val="accent2"/>
                </a:solidFill>
                <a:sym typeface="Wingdings" pitchFamily="2" charset="2"/>
              </a:rPr>
              <a:t>(</a:t>
            </a:r>
            <a:r>
              <a:rPr lang="en-US" sz="1600" i="1" dirty="0">
                <a:solidFill>
                  <a:schemeClr val="accent2"/>
                </a:solidFill>
                <a:sym typeface="Wingdings" pitchFamily="2" charset="2"/>
              </a:rPr>
              <a:t>12 items</a:t>
            </a:r>
            <a:r>
              <a:rPr lang="en-US" sz="1600" dirty="0">
                <a:solidFill>
                  <a:schemeClr val="accent2"/>
                </a:solidFill>
                <a:sym typeface="Wingdings" pitchFamily="2" charset="2"/>
              </a:rPr>
              <a:t>)</a:t>
            </a:r>
          </a:p>
          <a:p>
            <a:pPr marL="914400" lvl="1" indent="-514350"/>
            <a:r>
              <a:rPr lang="en-US" sz="1600" dirty="0">
                <a:sym typeface="Wingdings" pitchFamily="2" charset="2"/>
              </a:rPr>
              <a:t>Schutte Self Report Emotional Intelligence Test</a:t>
            </a:r>
          </a:p>
          <a:p>
            <a:pPr marL="914400" lvl="1" indent="-514350"/>
            <a:r>
              <a:rPr lang="en-US" sz="1600" dirty="0">
                <a:sym typeface="Wingdings" pitchFamily="2" charset="2"/>
              </a:rPr>
              <a:t>Measuring Social Intelligence Short Grit Scale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u="sng" dirty="0">
                <a:solidFill>
                  <a:schemeClr val="accent2"/>
                </a:solidFill>
                <a:sym typeface="Wingdings" pitchFamily="2" charset="2"/>
              </a:rPr>
              <a:t>Engagement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1600" dirty="0">
                <a:solidFill>
                  <a:schemeClr val="accent2"/>
                </a:solidFill>
                <a:sym typeface="Wingdings" pitchFamily="2" charset="2"/>
              </a:rPr>
              <a:t>(</a:t>
            </a:r>
            <a:r>
              <a:rPr lang="en-US" sz="1600" i="1" dirty="0">
                <a:solidFill>
                  <a:schemeClr val="accent2"/>
                </a:solidFill>
                <a:sym typeface="Wingdings" pitchFamily="2" charset="2"/>
              </a:rPr>
              <a:t>11 items</a:t>
            </a:r>
            <a:r>
              <a:rPr lang="en-US" sz="1600" dirty="0">
                <a:solidFill>
                  <a:schemeClr val="accent2"/>
                </a:solidFill>
                <a:sym typeface="Wingdings" pitchFamily="2" charset="2"/>
              </a:rPr>
              <a:t>)</a:t>
            </a:r>
          </a:p>
          <a:p>
            <a:pPr marL="914400" lvl="1" indent="-514350"/>
            <a:r>
              <a:rPr lang="en-US" sz="1600" dirty="0">
                <a:sym typeface="Wingdings" pitchFamily="2" charset="2"/>
              </a:rPr>
              <a:t>Interpersonal Reactivity Index</a:t>
            </a:r>
          </a:p>
          <a:p>
            <a:pPr marL="914400" lvl="1" indent="-514350"/>
            <a:r>
              <a:rPr lang="en-US" sz="1600" dirty="0">
                <a:sym typeface="Wingdings" pitchFamily="2" charset="2"/>
              </a:rPr>
              <a:t>Psychological Flexibility Questionnaire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C8C0A1-B0D5-5549-AC96-C96C8FE53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If desirable non-cognitive traits associate with improved academic performance, occupational performance, and clinical outcomes...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b="1" i="1" dirty="0">
                <a:solidFill>
                  <a:schemeClr val="accent2"/>
                </a:solidFill>
              </a:rPr>
              <a:t>How can we predict and identify aspiring healthcare professionals who might possess these traits?</a:t>
            </a:r>
          </a:p>
          <a:p>
            <a:pPr marL="0" indent="0" algn="ctr">
              <a:buNone/>
            </a:pPr>
            <a:endParaRPr lang="en-US" sz="2200" i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200" i="1" dirty="0">
                <a:solidFill>
                  <a:schemeClr val="accent2"/>
                </a:solidFill>
              </a:rPr>
              <a:t>- - -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r>
              <a:rPr lang="en-US" sz="2200" i="1" dirty="0"/>
              <a:t>“Examine the relationship of </a:t>
            </a:r>
            <a:r>
              <a:rPr lang="en-US" sz="2400" b="1" i="1" dirty="0">
                <a:solidFill>
                  <a:schemeClr val="accent2"/>
                </a:solidFill>
              </a:rPr>
              <a:t>background and previous experiential exposures</a:t>
            </a:r>
            <a:r>
              <a:rPr lang="en-US" sz="2200" i="1" dirty="0"/>
              <a:t> on the development of non-cognitive traits such as emotional intelligence, interpersonal skills, and psychological flexibility in Doctor of Physical Therapy </a:t>
            </a:r>
            <a:r>
              <a:rPr lang="en-US" sz="2200" i="1" dirty="0">
                <a:solidFill>
                  <a:schemeClr val="accent2"/>
                </a:solidFill>
              </a:rPr>
              <a:t>applicants</a:t>
            </a:r>
            <a:r>
              <a:rPr lang="en-US" sz="2200" i="1" dirty="0"/>
              <a:t>.”</a:t>
            </a:r>
          </a:p>
          <a:p>
            <a:pPr marL="0" indent="0">
              <a:buNone/>
            </a:pPr>
            <a:endParaRPr lang="en-US" sz="2200" i="1" dirty="0"/>
          </a:p>
          <a:p>
            <a:pPr marL="0" indent="0">
              <a:buNone/>
            </a:pPr>
            <a:endParaRPr lang="en-US" sz="22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54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590AF-4EB0-8B4F-812C-B645704B8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Survey administered to DPT applicants at Duke University</a:t>
            </a:r>
          </a:p>
          <a:p>
            <a:pPr lvl="1"/>
            <a:r>
              <a:rPr lang="en-US" sz="2200" dirty="0"/>
              <a:t>Class of 2022 (n = 174)</a:t>
            </a:r>
          </a:p>
          <a:p>
            <a:pPr lvl="1"/>
            <a:r>
              <a:rPr lang="en-US" sz="2200" dirty="0"/>
              <a:t>92% completed survey (</a:t>
            </a:r>
            <a:r>
              <a:rPr lang="en-US" sz="2200" b="1" dirty="0">
                <a:solidFill>
                  <a:schemeClr val="accent2"/>
                </a:solidFill>
              </a:rPr>
              <a:t>n = 160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Qualtrics survey</a:t>
            </a:r>
          </a:p>
          <a:p>
            <a:pPr lvl="1"/>
            <a:r>
              <a:rPr lang="en-US" sz="2200" dirty="0"/>
              <a:t>Research purposes, would not affect admission decision</a:t>
            </a:r>
          </a:p>
          <a:p>
            <a:pPr lvl="1"/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2"/>
                </a:solidFill>
              </a:rPr>
              <a:t>Descriptive and demographic information extracted from Physical Therapy Centralized Application Service (PTCAS)</a:t>
            </a:r>
          </a:p>
          <a:p>
            <a:pPr lvl="1"/>
            <a:r>
              <a:rPr lang="en-US" sz="2200" dirty="0"/>
              <a:t>Deidentified — name </a:t>
            </a:r>
            <a:r>
              <a:rPr lang="en-US" sz="2200" dirty="0">
                <a:sym typeface="Wingdings" pitchFamily="2" charset="2"/>
              </a:rPr>
              <a:t> numerical identifier</a:t>
            </a:r>
          </a:p>
          <a:p>
            <a:pPr lvl="1"/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Initial Steps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1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590AF-4EB0-8B4F-812C-B645704B8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Background characteristics via PTCAS included:</a:t>
            </a:r>
          </a:p>
          <a:p>
            <a:pPr marL="0" indent="0">
              <a:buNone/>
            </a:pPr>
            <a:endParaRPr lang="en-US" sz="13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solidFill>
                  <a:schemeClr val="accent2"/>
                </a:solidFill>
              </a:rPr>
              <a:t>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solidFill>
                  <a:schemeClr val="accent2"/>
                </a:solidFill>
              </a:rPr>
              <a:t>Gender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solidFill>
                  <a:schemeClr val="accent2"/>
                </a:solidFill>
              </a:rPr>
              <a:t>Underrepresented minority status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solidFill>
                  <a:schemeClr val="accent2"/>
                </a:solidFill>
              </a:rPr>
              <a:t>First generation in one’s family to attend college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solidFill>
                  <a:schemeClr val="accent2"/>
                </a:solidFill>
              </a:rPr>
              <a:t>Physical therapy shadowing hours </a:t>
            </a:r>
          </a:p>
          <a:p>
            <a:pPr marL="857250" lvl="1" indent="-457200"/>
            <a:r>
              <a:rPr lang="en-US" sz="1700" dirty="0">
                <a:solidFill>
                  <a:schemeClr val="accent2"/>
                </a:solidFill>
              </a:rPr>
              <a:t>Paid</a:t>
            </a:r>
          </a:p>
          <a:p>
            <a:pPr marL="857250" lvl="1" indent="-457200"/>
            <a:r>
              <a:rPr lang="en-US" sz="1700" dirty="0">
                <a:solidFill>
                  <a:schemeClr val="accent2"/>
                </a:solidFill>
              </a:rPr>
              <a:t>Volunteer</a:t>
            </a:r>
          </a:p>
          <a:p>
            <a:pPr marL="857250" lvl="1" indent="-457200"/>
            <a:r>
              <a:rPr lang="en-US" sz="1700" dirty="0">
                <a:solidFill>
                  <a:schemeClr val="accent2"/>
                </a:solidFill>
              </a:rPr>
              <a:t>Total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solidFill>
                  <a:schemeClr val="accent2"/>
                </a:solidFill>
              </a:rPr>
              <a:t>Prior applicant to DPT program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solidFill>
                  <a:schemeClr val="accent2"/>
                </a:solidFill>
              </a:rPr>
              <a:t>From a school district where 50% of less of graduates go to college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solidFill>
                  <a:schemeClr val="accent2"/>
                </a:solidFill>
              </a:rPr>
              <a:t>Graduated from a high school from which a low percentage of seniors received a high school diploma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solidFill>
                  <a:schemeClr val="accent2"/>
                </a:solidFill>
              </a:rPr>
              <a:t>Family lives in a medically underserved area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solidFill>
                  <a:schemeClr val="accent2"/>
                </a:solidFill>
              </a:rPr>
              <a:t>Family receives public assistance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solidFill>
                  <a:schemeClr val="accent2"/>
                </a:solidFill>
              </a:rPr>
              <a:t>English as a second language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solidFill>
                  <a:schemeClr val="accent2"/>
                </a:solidFill>
              </a:rPr>
              <a:t>Military experience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700" dirty="0">
                <a:solidFill>
                  <a:schemeClr val="accent2"/>
                </a:solidFill>
              </a:rPr>
              <a:t>Undergraduate school ranking by U.S. News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Data Extraction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4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C551F75-AB27-DC4F-B4C6-0DEBD2E92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Qualtrics and PTCAS data compiled into Excel document</a:t>
            </a:r>
          </a:p>
          <a:p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2"/>
                </a:solidFill>
              </a:rPr>
              <a:t>SPSS</a:t>
            </a:r>
            <a:r>
              <a:rPr lang="en-US" sz="2600" dirty="0"/>
              <a:t> </a:t>
            </a:r>
            <a:r>
              <a:rPr lang="en-US" sz="1800" dirty="0"/>
              <a:t>(IBM Corp., Armonk, NY, USA)</a:t>
            </a:r>
          </a:p>
          <a:p>
            <a:pPr lvl="1"/>
            <a:r>
              <a:rPr lang="en-US" sz="1600" dirty="0"/>
              <a:t>Roll &amp; Cook</a:t>
            </a:r>
            <a:endParaRPr lang="en-US" sz="1800" dirty="0"/>
          </a:p>
          <a:p>
            <a:r>
              <a:rPr lang="en-US" sz="2000" dirty="0"/>
              <a:t>Population means and standard deviations: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T-test</a:t>
            </a:r>
          </a:p>
          <a:p>
            <a:r>
              <a:rPr lang="en-US" sz="2000" dirty="0"/>
              <a:t>Continuous variables: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Pearson coefficient</a:t>
            </a:r>
          </a:p>
          <a:p>
            <a:r>
              <a:rPr lang="en-US" sz="2000" dirty="0"/>
              <a:t>Dichotomous variables: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Phi coefficient</a:t>
            </a:r>
          </a:p>
          <a:p>
            <a:r>
              <a:rPr lang="en-US" sz="2000" dirty="0"/>
              <a:t>Statistically significant:</a:t>
            </a:r>
            <a:r>
              <a:rPr lang="en-US" sz="1600" dirty="0"/>
              <a:t> </a:t>
            </a:r>
            <a:r>
              <a:rPr lang="en-US" sz="1800" i="1" dirty="0">
                <a:solidFill>
                  <a:schemeClr val="tx2"/>
                </a:solidFill>
              </a:rPr>
              <a:t>p</a:t>
            </a:r>
            <a:r>
              <a:rPr lang="en-US" sz="1800" dirty="0">
                <a:solidFill>
                  <a:schemeClr val="tx2"/>
                </a:solidFill>
              </a:rPr>
              <a:t> &lt; .05</a:t>
            </a:r>
          </a:p>
          <a:p>
            <a:r>
              <a:rPr lang="en-US" sz="2000" dirty="0"/>
              <a:t>Extreme non-cognitive domains</a:t>
            </a:r>
            <a:r>
              <a:rPr lang="en-US" sz="1800" dirty="0"/>
              <a:t>:</a:t>
            </a:r>
            <a:r>
              <a:rPr lang="en-US" sz="14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Survey response of 1 or 5 on Likert Scale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Data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0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66B4623-C0F8-FC43-B519-3A1EEAF8A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9627" y="1161895"/>
            <a:ext cx="8225984" cy="55412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7DE31-597C-724D-89B2-DEDE8FB4E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3E268E-DA18-874E-8CBA-6F80F366F28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283F52-129E-4542-8FD4-6910D3A3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sz="2000" b="0" dirty="0"/>
              <a:t>Characteristics ⇄ Non-Cog Domains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4AEC9-F22C-E14C-9ACA-729DF09AD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458" y="-57943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747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 Slide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xt &amp; Image Slide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losing Slide">
  <a:themeElements>
    <a:clrScheme name="UNC">
      <a:dk1>
        <a:srgbClr val="4B9CD3"/>
      </a:dk1>
      <a:lt1>
        <a:sysClr val="window" lastClr="FFFFFF"/>
      </a:lt1>
      <a:dk2>
        <a:srgbClr val="13294B"/>
      </a:dk2>
      <a:lt2>
        <a:srgbClr val="FFFFFF"/>
      </a:lt2>
      <a:accent1>
        <a:srgbClr val="4B9CD3"/>
      </a:accent1>
      <a:accent2>
        <a:srgbClr val="13294B"/>
      </a:accent2>
      <a:accent3>
        <a:srgbClr val="FFFFFF"/>
      </a:accent3>
      <a:accent4>
        <a:srgbClr val="007FA2"/>
      </a:accent4>
      <a:accent5>
        <a:srgbClr val="E1E1E1"/>
      </a:accent5>
      <a:accent6>
        <a:srgbClr val="767676"/>
      </a:accent6>
      <a:hlink>
        <a:srgbClr val="007FAE"/>
      </a:hlink>
      <a:folHlink>
        <a:srgbClr val="007F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3907</TotalTime>
  <Words>1186</Words>
  <Application>Microsoft Macintosh PowerPoint</Application>
  <PresentationFormat>On-screen Show (4:3)</PresentationFormat>
  <Paragraphs>227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Wingdings</vt:lpstr>
      <vt:lpstr>Title Slide</vt:lpstr>
      <vt:lpstr>Divider Slide</vt:lpstr>
      <vt:lpstr>Text Slide</vt:lpstr>
      <vt:lpstr>Text &amp; Image Slide</vt:lpstr>
      <vt:lpstr>Closing Slide</vt:lpstr>
      <vt:lpstr>The Influence of Background and External Exposures on Non-Cognitive Traits in Doctor of Physical Therapy Applicants</vt:lpstr>
      <vt:lpstr>Why Non-Cognitive Traits?</vt:lpstr>
      <vt:lpstr>Background: Previous research</vt:lpstr>
      <vt:lpstr>Background: Development of Survey</vt:lpstr>
      <vt:lpstr>Purpose</vt:lpstr>
      <vt:lpstr>Methods: Initial Steps</vt:lpstr>
      <vt:lpstr>Methods: Data Extraction</vt:lpstr>
      <vt:lpstr>Methods: Data Analysis</vt:lpstr>
      <vt:lpstr>Results: Characteristics ⇄ Non-Cog Domains</vt:lpstr>
      <vt:lpstr>Results: Characteristics ⇄ Non-Cog Domains</vt:lpstr>
      <vt:lpstr>Results: Characteristics ⇄ Extreme Non-Cog Domains</vt:lpstr>
      <vt:lpstr>Results: Characteristics ⇄ Extreme Non-Cog Domains</vt:lpstr>
      <vt:lpstr>Discussion</vt:lpstr>
      <vt:lpstr>Discussion, cont.</vt:lpstr>
      <vt:lpstr>Future Directions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McClure, Conor</cp:lastModifiedBy>
  <cp:revision>645</cp:revision>
  <dcterms:created xsi:type="dcterms:W3CDTF">2010-04-12T23:12:02Z</dcterms:created>
  <dcterms:modified xsi:type="dcterms:W3CDTF">2020-04-16T19:46:54Z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