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51206400" cy="30724475"/>
  <p:notesSz cx="7010400" cy="9296400"/>
  <p:defaultTextStyle>
    <a:defPPr>
      <a:defRPr lang="en-US"/>
    </a:defPPr>
    <a:lvl1pPr algn="l" rtl="0" fontAlgn="base">
      <a:spcBef>
        <a:spcPct val="0"/>
      </a:spcBef>
      <a:spcAft>
        <a:spcPct val="0"/>
      </a:spcAft>
      <a:defRPr sz="3700" kern="1200">
        <a:solidFill>
          <a:schemeClr val="tx1"/>
        </a:solidFill>
        <a:latin typeface="Times New Roman" charset="0"/>
        <a:ea typeface="ＭＳ Ｐゴシック" charset="-128"/>
        <a:cs typeface="+mn-cs"/>
      </a:defRPr>
    </a:lvl1pPr>
    <a:lvl2pPr marL="700088" indent="-242888" algn="l" rtl="0" fontAlgn="base">
      <a:spcBef>
        <a:spcPct val="0"/>
      </a:spcBef>
      <a:spcAft>
        <a:spcPct val="0"/>
      </a:spcAft>
      <a:defRPr sz="3700" kern="1200">
        <a:solidFill>
          <a:schemeClr val="tx1"/>
        </a:solidFill>
        <a:latin typeface="Times New Roman" charset="0"/>
        <a:ea typeface="ＭＳ Ｐゴシック" charset="-128"/>
        <a:cs typeface="+mn-cs"/>
      </a:defRPr>
    </a:lvl2pPr>
    <a:lvl3pPr marL="1401763" indent="-487363" algn="l" rtl="0" fontAlgn="base">
      <a:spcBef>
        <a:spcPct val="0"/>
      </a:spcBef>
      <a:spcAft>
        <a:spcPct val="0"/>
      </a:spcAft>
      <a:defRPr sz="3700" kern="1200">
        <a:solidFill>
          <a:schemeClr val="tx1"/>
        </a:solidFill>
        <a:latin typeface="Times New Roman" charset="0"/>
        <a:ea typeface="ＭＳ Ｐゴシック" charset="-128"/>
        <a:cs typeface="+mn-cs"/>
      </a:defRPr>
    </a:lvl3pPr>
    <a:lvl4pPr marL="2101850" indent="-730250" algn="l" rtl="0" fontAlgn="base">
      <a:spcBef>
        <a:spcPct val="0"/>
      </a:spcBef>
      <a:spcAft>
        <a:spcPct val="0"/>
      </a:spcAft>
      <a:defRPr sz="3700" kern="1200">
        <a:solidFill>
          <a:schemeClr val="tx1"/>
        </a:solidFill>
        <a:latin typeface="Times New Roman" charset="0"/>
        <a:ea typeface="ＭＳ Ｐゴシック" charset="-128"/>
        <a:cs typeface="+mn-cs"/>
      </a:defRPr>
    </a:lvl4pPr>
    <a:lvl5pPr marL="2803525" indent="-974725" algn="l" rtl="0" fontAlgn="base">
      <a:spcBef>
        <a:spcPct val="0"/>
      </a:spcBef>
      <a:spcAft>
        <a:spcPct val="0"/>
      </a:spcAft>
      <a:defRPr sz="3700" kern="1200">
        <a:solidFill>
          <a:schemeClr val="tx1"/>
        </a:solidFill>
        <a:latin typeface="Times New Roman" charset="0"/>
        <a:ea typeface="ＭＳ Ｐゴシック" charset="-128"/>
        <a:cs typeface="+mn-cs"/>
      </a:defRPr>
    </a:lvl5pPr>
    <a:lvl6pPr marL="2286000" algn="l" defTabSz="914400" rtl="0" eaLnBrk="1" latinLnBrk="0" hangingPunct="1">
      <a:defRPr sz="3700" kern="1200">
        <a:solidFill>
          <a:schemeClr val="tx1"/>
        </a:solidFill>
        <a:latin typeface="Times New Roman" charset="0"/>
        <a:ea typeface="ＭＳ Ｐゴシック" charset="-128"/>
        <a:cs typeface="+mn-cs"/>
      </a:defRPr>
    </a:lvl6pPr>
    <a:lvl7pPr marL="2743200" algn="l" defTabSz="914400" rtl="0" eaLnBrk="1" latinLnBrk="0" hangingPunct="1">
      <a:defRPr sz="3700" kern="1200">
        <a:solidFill>
          <a:schemeClr val="tx1"/>
        </a:solidFill>
        <a:latin typeface="Times New Roman" charset="0"/>
        <a:ea typeface="ＭＳ Ｐゴシック" charset="-128"/>
        <a:cs typeface="+mn-cs"/>
      </a:defRPr>
    </a:lvl7pPr>
    <a:lvl8pPr marL="3200400" algn="l" defTabSz="914400" rtl="0" eaLnBrk="1" latinLnBrk="0" hangingPunct="1">
      <a:defRPr sz="3700" kern="1200">
        <a:solidFill>
          <a:schemeClr val="tx1"/>
        </a:solidFill>
        <a:latin typeface="Times New Roman" charset="0"/>
        <a:ea typeface="ＭＳ Ｐゴシック" charset="-128"/>
        <a:cs typeface="+mn-cs"/>
      </a:defRPr>
    </a:lvl8pPr>
    <a:lvl9pPr marL="3657600" algn="l" defTabSz="914400" rtl="0" eaLnBrk="1" latinLnBrk="0" hangingPunct="1">
      <a:defRPr sz="37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3375">
          <p15:clr>
            <a:srgbClr val="A4A3A4"/>
          </p15:clr>
        </p15:guide>
        <p15:guide id="2" pos="161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Lewek" initials="MD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9FF"/>
    <a:srgbClr val="66CCFF"/>
    <a:srgbClr val="FF3300"/>
    <a:srgbClr val="6699FF"/>
    <a:srgbClr val="A09C00"/>
    <a:srgbClr val="CCCC00"/>
    <a:srgbClr val="800000"/>
    <a:srgbClr val="D3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6899" autoAdjust="0"/>
    <p:restoredTop sz="95741" autoAdjust="0"/>
  </p:normalViewPr>
  <p:slideViewPr>
    <p:cSldViewPr snapToGrid="0" snapToObjects="1">
      <p:cViewPr>
        <p:scale>
          <a:sx n="22" d="100"/>
          <a:sy n="22" d="100"/>
        </p:scale>
        <p:origin x="2376" y="520"/>
      </p:cViewPr>
      <p:guideLst>
        <p:guide orient="horz" pos="3375"/>
        <p:guide pos="16152"/>
      </p:guideLst>
    </p:cSldViewPr>
  </p:slideViewPr>
  <p:outlineViewPr>
    <p:cViewPr>
      <p:scale>
        <a:sx n="33" d="100"/>
        <a:sy n="33" d="100"/>
      </p:scale>
      <p:origin x="0" y="0"/>
    </p:cViewPr>
  </p:outlin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94CF-5A42-ADE1-39BC8216BEEB}"/>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94CF-5A42-ADE1-39BC8216BEEB}"/>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94CF-5A42-ADE1-39BC8216BEEB}"/>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7-94CF-5A42-ADE1-39BC8216BEEB}"/>
              </c:ext>
            </c:extLst>
          </c:dPt>
          <c:cat>
            <c:strRef>
              <c:f>Sheet1!$A$2:$A$5</c:f>
              <c:strCache>
                <c:ptCount val="4"/>
                <c:pt idx="0">
                  <c:v>Completed Baseline Testing + Treadmill Walking + Overground Walking (3-5 trips each condition)</c:v>
                </c:pt>
                <c:pt idx="1">
                  <c:v>Completed Baseline Testing + Treadmill Walking; No trips</c:v>
                </c:pt>
                <c:pt idx="2">
                  <c:v>Completed Baseline Testing; Too high functioning; No trips</c:v>
                </c:pt>
                <c:pt idx="3">
                  <c:v>Completed Baseline Testing + Unable to get medical clearance for walking exercise </c:v>
                </c:pt>
              </c:strCache>
            </c:strRef>
          </c:cat>
          <c:val>
            <c:numRef>
              <c:f>Sheet1!$B$2:$B$5</c:f>
              <c:numCache>
                <c:formatCode>General</c:formatCode>
                <c:ptCount val="4"/>
                <c:pt idx="0">
                  <c:v>2</c:v>
                </c:pt>
                <c:pt idx="1">
                  <c:v>2</c:v>
                </c:pt>
                <c:pt idx="2">
                  <c:v>1</c:v>
                </c:pt>
                <c:pt idx="3">
                  <c:v>1</c:v>
                </c:pt>
              </c:numCache>
            </c:numRef>
          </c:val>
          <c:extLst>
            <c:ext xmlns:c16="http://schemas.microsoft.com/office/drawing/2014/chart" uri="{C3380CC4-5D6E-409C-BE32-E72D297353CC}">
              <c16:uniqueId val="{00000000-1C88-9741-89F7-2431B3D5959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0.61068</cdr:x>
      <cdr:y>0.35954</cdr:y>
    </cdr:from>
    <cdr:to>
      <cdr:x>0.76744</cdr:x>
      <cdr:y>0.43504</cdr:y>
    </cdr:to>
    <cdr:sp macro="" textlink="">
      <cdr:nvSpPr>
        <cdr:cNvPr id="2" name="TextBox 1">
          <a:extLst xmlns:a="http://schemas.openxmlformats.org/drawingml/2006/main">
            <a:ext uri="{FF2B5EF4-FFF2-40B4-BE49-F238E27FC236}">
              <a16:creationId xmlns:a16="http://schemas.microsoft.com/office/drawing/2014/main" id="{53CC6F92-EA74-0A48-BD43-41EB85EEF481}"/>
            </a:ext>
          </a:extLst>
        </cdr:cNvPr>
        <cdr:cNvSpPr txBox="1"/>
      </cdr:nvSpPr>
      <cdr:spPr>
        <a:xfrm xmlns:a="http://schemas.openxmlformats.org/drawingml/2006/main">
          <a:off x="6860668" y="3236594"/>
          <a:ext cx="1761169" cy="6796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4800" dirty="0">
              <a:latin typeface="Arial" panose="020B0604020202020204" pitchFamily="34" charset="0"/>
              <a:cs typeface="Arial" panose="020B0604020202020204" pitchFamily="34" charset="0"/>
            </a:rPr>
            <a:t>n = 2</a:t>
          </a:r>
        </a:p>
      </cdr:txBody>
    </cdr:sp>
  </cdr:relSizeAnchor>
  <cdr:relSizeAnchor xmlns:cdr="http://schemas.openxmlformats.org/drawingml/2006/chartDrawing">
    <cdr:from>
      <cdr:x>0.43251</cdr:x>
      <cdr:y>0.70112</cdr:y>
    </cdr:from>
    <cdr:to>
      <cdr:x>0.59794</cdr:x>
      <cdr:y>0.79643</cdr:y>
    </cdr:to>
    <cdr:sp macro="" textlink="">
      <cdr:nvSpPr>
        <cdr:cNvPr id="3" name="TextBox 2">
          <a:extLst xmlns:a="http://schemas.openxmlformats.org/drawingml/2006/main">
            <a:ext uri="{FF2B5EF4-FFF2-40B4-BE49-F238E27FC236}">
              <a16:creationId xmlns:a16="http://schemas.microsoft.com/office/drawing/2014/main" id="{77E910B9-2235-DF4B-8EDF-F0A141B69F8D}"/>
            </a:ext>
          </a:extLst>
        </cdr:cNvPr>
        <cdr:cNvSpPr txBox="1"/>
      </cdr:nvSpPr>
      <cdr:spPr>
        <a:xfrm xmlns:a="http://schemas.openxmlformats.org/drawingml/2006/main">
          <a:off x="4859022" y="6311511"/>
          <a:ext cx="1858571" cy="8579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4800" dirty="0">
              <a:solidFill>
                <a:schemeClr val="bg1"/>
              </a:solidFill>
              <a:latin typeface="Arial" panose="020B0604020202020204" pitchFamily="34" charset="0"/>
              <a:cs typeface="Arial" panose="020B0604020202020204" pitchFamily="34" charset="0"/>
            </a:rPr>
            <a:t>n = 2</a:t>
          </a:r>
        </a:p>
      </cdr:txBody>
    </cdr:sp>
  </cdr:relSizeAnchor>
  <cdr:relSizeAnchor xmlns:cdr="http://schemas.openxmlformats.org/drawingml/2006/chartDrawing">
    <cdr:from>
      <cdr:x>0.31686</cdr:x>
      <cdr:y>0.20295</cdr:y>
    </cdr:from>
    <cdr:to>
      <cdr:x>0.50756</cdr:x>
      <cdr:y>0.30057</cdr:y>
    </cdr:to>
    <cdr:sp macro="" textlink="">
      <cdr:nvSpPr>
        <cdr:cNvPr id="4" name="TextBox 1">
          <a:extLst xmlns:a="http://schemas.openxmlformats.org/drawingml/2006/main">
            <a:ext uri="{FF2B5EF4-FFF2-40B4-BE49-F238E27FC236}">
              <a16:creationId xmlns:a16="http://schemas.microsoft.com/office/drawing/2014/main" id="{C271CBF2-4F06-6448-A6B5-453457954BBC}"/>
            </a:ext>
          </a:extLst>
        </cdr:cNvPr>
        <cdr:cNvSpPr txBox="1"/>
      </cdr:nvSpPr>
      <cdr:spPr>
        <a:xfrm xmlns:a="http://schemas.openxmlformats.org/drawingml/2006/main">
          <a:off x="3559755" y="1826964"/>
          <a:ext cx="2142464" cy="8787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4800" dirty="0">
              <a:solidFill>
                <a:schemeClr val="bg1"/>
              </a:solidFill>
              <a:latin typeface="Arial" panose="020B0604020202020204" pitchFamily="34" charset="0"/>
              <a:cs typeface="Arial" panose="020B0604020202020204" pitchFamily="34" charset="0"/>
            </a:rPr>
            <a:t>n = 1</a:t>
          </a:r>
        </a:p>
      </cdr:txBody>
    </cdr:sp>
  </cdr:relSizeAnchor>
  <cdr:relSizeAnchor xmlns:cdr="http://schemas.openxmlformats.org/drawingml/2006/chartDrawing">
    <cdr:from>
      <cdr:x>0.19982</cdr:x>
      <cdr:y>0.4682</cdr:y>
    </cdr:from>
    <cdr:to>
      <cdr:x>0.41564</cdr:x>
      <cdr:y>0.52669</cdr:y>
    </cdr:to>
    <cdr:sp macro="" textlink="">
      <cdr:nvSpPr>
        <cdr:cNvPr id="5" name="TextBox 1">
          <a:extLst xmlns:a="http://schemas.openxmlformats.org/drawingml/2006/main">
            <a:ext uri="{FF2B5EF4-FFF2-40B4-BE49-F238E27FC236}">
              <a16:creationId xmlns:a16="http://schemas.microsoft.com/office/drawing/2014/main" id="{C271CBF2-4F06-6448-A6B5-453457954BBC}"/>
            </a:ext>
          </a:extLst>
        </cdr:cNvPr>
        <cdr:cNvSpPr txBox="1"/>
      </cdr:nvSpPr>
      <cdr:spPr>
        <a:xfrm xmlns:a="http://schemas.openxmlformats.org/drawingml/2006/main">
          <a:off x="2244872" y="4214756"/>
          <a:ext cx="2424601" cy="5265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4800" dirty="0">
              <a:solidFill>
                <a:schemeClr val="tx1"/>
              </a:solidFill>
              <a:latin typeface="Arial" panose="020B0604020202020204" pitchFamily="34" charset="0"/>
              <a:cs typeface="Arial" panose="020B0604020202020204" pitchFamily="34" charset="0"/>
            </a:rPr>
            <a:t>n = 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39" tIns="46570" rIns="93139" bIns="46570" numCol="1" anchor="t" anchorCtr="0" compatLnSpc="1">
            <a:prstTxWarp prst="textNoShape">
              <a:avLst/>
            </a:prstTxWarp>
          </a:bodyPr>
          <a:lstStyle>
            <a:lvl1pPr defTabSz="931960">
              <a:defRPr sz="1200"/>
            </a:lvl1pPr>
          </a:lstStyle>
          <a:p>
            <a:pPr>
              <a:defRPr/>
            </a:pPr>
            <a:endParaRPr lang="en-US"/>
          </a:p>
        </p:txBody>
      </p:sp>
      <p:sp>
        <p:nvSpPr>
          <p:cNvPr id="4099"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39" tIns="46570" rIns="93139" bIns="46570" numCol="1" anchor="t" anchorCtr="0" compatLnSpc="1">
            <a:prstTxWarp prst="textNoShape">
              <a:avLst/>
            </a:prstTxWarp>
          </a:bodyPr>
          <a:lstStyle>
            <a:lvl1pPr algn="r" defTabSz="931960">
              <a:defRPr sz="1200"/>
            </a:lvl1pPr>
          </a:lstStyle>
          <a:p>
            <a:pPr>
              <a:defRPr/>
            </a:pPr>
            <a:endParaRPr lang="en-US"/>
          </a:p>
        </p:txBody>
      </p:sp>
      <p:sp>
        <p:nvSpPr>
          <p:cNvPr id="4100"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39" tIns="46570" rIns="93139" bIns="46570" numCol="1" anchor="b" anchorCtr="0" compatLnSpc="1">
            <a:prstTxWarp prst="textNoShape">
              <a:avLst/>
            </a:prstTxWarp>
          </a:bodyPr>
          <a:lstStyle>
            <a:lvl1pPr defTabSz="931960">
              <a:defRPr sz="1200"/>
            </a:lvl1pPr>
          </a:lstStyle>
          <a:p>
            <a:pPr>
              <a:defRPr/>
            </a:pPr>
            <a:endParaRPr lang="en-US"/>
          </a:p>
        </p:txBody>
      </p:sp>
      <p:sp>
        <p:nvSpPr>
          <p:cNvPr id="4101"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39" tIns="46570" rIns="93139" bIns="46570" numCol="1" anchor="b" anchorCtr="0" compatLnSpc="1">
            <a:prstTxWarp prst="textNoShape">
              <a:avLst/>
            </a:prstTxWarp>
          </a:bodyPr>
          <a:lstStyle>
            <a:lvl1pPr algn="r" defTabSz="931960">
              <a:defRPr sz="1200"/>
            </a:lvl1pPr>
          </a:lstStyle>
          <a:p>
            <a:pPr>
              <a:defRPr/>
            </a:pPr>
            <a:fld id="{C9918AC6-2E50-47A8-83FF-BC29167F4DE2}" type="slidenum">
              <a:rPr lang="en-US"/>
              <a:pPr>
                <a:defRPr/>
              </a:pPr>
              <a:t>‹#›</a:t>
            </a:fld>
            <a:endParaRPr lang="en-US"/>
          </a:p>
        </p:txBody>
      </p:sp>
    </p:spTree>
    <p:extLst>
      <p:ext uri="{BB962C8B-B14F-4D97-AF65-F5344CB8AC3E}">
        <p14:creationId xmlns:p14="http://schemas.microsoft.com/office/powerpoint/2010/main" val="281180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61987" tIns="30994" rIns="61987" bIns="30994" rtlCol="0"/>
          <a:lstStyle>
            <a:lvl1pPr algn="l">
              <a:defRPr sz="800"/>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61987" tIns="30994" rIns="61987" bIns="30994" rtlCol="0"/>
          <a:lstStyle>
            <a:lvl1pPr algn="r">
              <a:defRPr sz="800"/>
            </a:lvl1pPr>
          </a:lstStyle>
          <a:p>
            <a:pPr>
              <a:defRPr/>
            </a:pPr>
            <a:fld id="{C247BCDF-6146-47F8-9555-9E432EF03EE6}" type="datetimeFigureOut">
              <a:rPr lang="en-US"/>
              <a:pPr>
                <a:defRPr/>
              </a:pPr>
              <a:t>4/17/20</a:t>
            </a:fld>
            <a:endParaRPr lang="en-US"/>
          </a:p>
        </p:txBody>
      </p:sp>
      <p:sp>
        <p:nvSpPr>
          <p:cNvPr id="4" name="Slide Image Placeholder 3"/>
          <p:cNvSpPr>
            <a:spLocks noGrp="1" noRot="1" noChangeAspect="1"/>
          </p:cNvSpPr>
          <p:nvPr>
            <p:ph type="sldImg" idx="2"/>
          </p:nvPr>
        </p:nvSpPr>
        <p:spPr>
          <a:xfrm>
            <a:off x="601663" y="696913"/>
            <a:ext cx="5807075" cy="3486150"/>
          </a:xfrm>
          <a:prstGeom prst="rect">
            <a:avLst/>
          </a:prstGeom>
          <a:noFill/>
          <a:ln w="12700">
            <a:solidFill>
              <a:prstClr val="black"/>
            </a:solidFill>
          </a:ln>
        </p:spPr>
        <p:txBody>
          <a:bodyPr vert="horz" lIns="61987" tIns="30994" rIns="61987" bIns="30994" rtlCol="0" anchor="ctr"/>
          <a:lstStyle/>
          <a:p>
            <a:pPr lvl="0"/>
            <a:endParaRPr lang="en-US" noProof="0"/>
          </a:p>
        </p:txBody>
      </p:sp>
      <p:sp>
        <p:nvSpPr>
          <p:cNvPr id="5" name="Notes Placeholder 4"/>
          <p:cNvSpPr>
            <a:spLocks noGrp="1"/>
          </p:cNvSpPr>
          <p:nvPr>
            <p:ph type="body" sz="quarter" idx="3"/>
          </p:nvPr>
        </p:nvSpPr>
        <p:spPr>
          <a:xfrm>
            <a:off x="701675" y="4414838"/>
            <a:ext cx="5607050" cy="4184650"/>
          </a:xfrm>
          <a:prstGeom prst="rect">
            <a:avLst/>
          </a:prstGeom>
        </p:spPr>
        <p:txBody>
          <a:bodyPr vert="horz" lIns="61987" tIns="30994" rIns="61987" bIns="3099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lIns="61987" tIns="30994" rIns="61987" bIns="30994" rtlCol="0" anchor="b"/>
          <a:lstStyle>
            <a:lvl1pPr algn="l">
              <a:defRPr sz="800"/>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61987" tIns="30994" rIns="61987" bIns="30994" rtlCol="0" anchor="b"/>
          <a:lstStyle>
            <a:lvl1pPr algn="r">
              <a:defRPr sz="800"/>
            </a:lvl1pPr>
          </a:lstStyle>
          <a:p>
            <a:pPr>
              <a:defRPr/>
            </a:pPr>
            <a:fld id="{F209E70F-B63D-4149-82BB-0A7CE4DFB20E}" type="slidenum">
              <a:rPr lang="en-US"/>
              <a:pPr>
                <a:defRPr/>
              </a:pPr>
              <a:t>‹#›</a:t>
            </a:fld>
            <a:endParaRPr lang="en-US"/>
          </a:p>
        </p:txBody>
      </p:sp>
    </p:spTree>
    <p:extLst>
      <p:ext uri="{BB962C8B-B14F-4D97-AF65-F5344CB8AC3E}">
        <p14:creationId xmlns:p14="http://schemas.microsoft.com/office/powerpoint/2010/main" val="2179252934"/>
      </p:ext>
    </p:extLst>
  </p:cSld>
  <p:clrMap bg1="lt1" tx1="dk1" bg2="lt2" tx2="dk2" accent1="accent1" accent2="accent2" accent3="accent3" accent4="accent4" accent5="accent5" accent6="accent6" hlink="hlink" folHlink="folHlink"/>
  <p:notesStyle>
    <a:lvl1pPr algn="l" defTabSz="1401763" rtl="0" eaLnBrk="0" fontAlgn="base" hangingPunct="0">
      <a:spcBef>
        <a:spcPct val="30000"/>
      </a:spcBef>
      <a:spcAft>
        <a:spcPct val="0"/>
      </a:spcAft>
      <a:defRPr kern="1200">
        <a:solidFill>
          <a:schemeClr val="tx1"/>
        </a:solidFill>
        <a:latin typeface="+mn-lt"/>
        <a:ea typeface="+mn-ea"/>
        <a:cs typeface="+mn-cs"/>
      </a:defRPr>
    </a:lvl1pPr>
    <a:lvl2pPr marL="700088" algn="l" defTabSz="1401763" rtl="0" eaLnBrk="0" fontAlgn="base" hangingPunct="0">
      <a:spcBef>
        <a:spcPct val="30000"/>
      </a:spcBef>
      <a:spcAft>
        <a:spcPct val="0"/>
      </a:spcAft>
      <a:defRPr kern="1200">
        <a:solidFill>
          <a:schemeClr val="tx1"/>
        </a:solidFill>
        <a:latin typeface="+mn-lt"/>
        <a:ea typeface="+mn-ea"/>
        <a:cs typeface="+mn-cs"/>
      </a:defRPr>
    </a:lvl2pPr>
    <a:lvl3pPr marL="1401763" algn="l" defTabSz="1401763" rtl="0" eaLnBrk="0" fontAlgn="base" hangingPunct="0">
      <a:spcBef>
        <a:spcPct val="30000"/>
      </a:spcBef>
      <a:spcAft>
        <a:spcPct val="0"/>
      </a:spcAft>
      <a:defRPr kern="1200">
        <a:solidFill>
          <a:schemeClr val="tx1"/>
        </a:solidFill>
        <a:latin typeface="+mn-lt"/>
        <a:ea typeface="+mn-ea"/>
        <a:cs typeface="+mn-cs"/>
      </a:defRPr>
    </a:lvl3pPr>
    <a:lvl4pPr marL="2101850" algn="l" defTabSz="1401763" rtl="0" eaLnBrk="0" fontAlgn="base" hangingPunct="0">
      <a:spcBef>
        <a:spcPct val="30000"/>
      </a:spcBef>
      <a:spcAft>
        <a:spcPct val="0"/>
      </a:spcAft>
      <a:defRPr kern="1200">
        <a:solidFill>
          <a:schemeClr val="tx1"/>
        </a:solidFill>
        <a:latin typeface="+mn-lt"/>
        <a:ea typeface="+mn-ea"/>
        <a:cs typeface="+mn-cs"/>
      </a:defRPr>
    </a:lvl4pPr>
    <a:lvl5pPr marL="2803525" algn="l" defTabSz="1401763" rtl="0" eaLnBrk="0" fontAlgn="base" hangingPunct="0">
      <a:spcBef>
        <a:spcPct val="30000"/>
      </a:spcBef>
      <a:spcAft>
        <a:spcPct val="0"/>
      </a:spcAft>
      <a:defRPr kern="1200">
        <a:solidFill>
          <a:schemeClr val="tx1"/>
        </a:solidFill>
        <a:latin typeface="+mn-lt"/>
        <a:ea typeface="+mn-ea"/>
        <a:cs typeface="+mn-cs"/>
      </a:defRPr>
    </a:lvl5pPr>
    <a:lvl6pPr marL="3505124" algn="l" defTabSz="1402050" rtl="0" eaLnBrk="1" latinLnBrk="0" hangingPunct="1">
      <a:defRPr sz="1800" kern="1200">
        <a:solidFill>
          <a:schemeClr val="tx1"/>
        </a:solidFill>
        <a:latin typeface="+mn-lt"/>
        <a:ea typeface="+mn-ea"/>
        <a:cs typeface="+mn-cs"/>
      </a:defRPr>
    </a:lvl6pPr>
    <a:lvl7pPr marL="4206149" algn="l" defTabSz="1402050" rtl="0" eaLnBrk="1" latinLnBrk="0" hangingPunct="1">
      <a:defRPr sz="1800" kern="1200">
        <a:solidFill>
          <a:schemeClr val="tx1"/>
        </a:solidFill>
        <a:latin typeface="+mn-lt"/>
        <a:ea typeface="+mn-ea"/>
        <a:cs typeface="+mn-cs"/>
      </a:defRPr>
    </a:lvl7pPr>
    <a:lvl8pPr marL="4907173" algn="l" defTabSz="1402050" rtl="0" eaLnBrk="1" latinLnBrk="0" hangingPunct="1">
      <a:defRPr sz="1800" kern="1200">
        <a:solidFill>
          <a:schemeClr val="tx1"/>
        </a:solidFill>
        <a:latin typeface="+mn-lt"/>
        <a:ea typeface="+mn-ea"/>
        <a:cs typeface="+mn-cs"/>
      </a:defRPr>
    </a:lvl8pPr>
    <a:lvl9pPr marL="5608198" algn="l" defTabSz="140205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01156A-E8CD-43BF-9184-7E9A6CB91653}" type="slidenum">
              <a:rPr lang="en-US" smtClean="0"/>
              <a:pPr/>
              <a:t>1</a:t>
            </a:fld>
            <a:endParaRPr lang="en-US"/>
          </a:p>
        </p:txBody>
      </p:sp>
    </p:spTree>
    <p:extLst>
      <p:ext uri="{BB962C8B-B14F-4D97-AF65-F5344CB8AC3E}">
        <p14:creationId xmlns:p14="http://schemas.microsoft.com/office/powerpoint/2010/main" val="3165489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39988" y="9543613"/>
            <a:ext cx="43526428" cy="6587626"/>
          </a:xfrm>
        </p:spPr>
        <p:txBody>
          <a:bodyPr/>
          <a:lstStyle/>
          <a:p>
            <a:r>
              <a:rPr lang="en-US"/>
              <a:t>Click to edit Master title style</a:t>
            </a:r>
          </a:p>
        </p:txBody>
      </p:sp>
      <p:sp>
        <p:nvSpPr>
          <p:cNvPr id="3" name="Subtitle 2"/>
          <p:cNvSpPr>
            <a:spLocks noGrp="1"/>
          </p:cNvSpPr>
          <p:nvPr>
            <p:ph type="subTitle" idx="1"/>
          </p:nvPr>
        </p:nvSpPr>
        <p:spPr>
          <a:xfrm>
            <a:off x="7679972" y="17411427"/>
            <a:ext cx="35846456" cy="7850032"/>
          </a:xfrm>
        </p:spPr>
        <p:txBody>
          <a:bodyPr/>
          <a:lstStyle>
            <a:lvl1pPr marL="0" indent="0" algn="ctr">
              <a:buNone/>
              <a:defRPr/>
            </a:lvl1pPr>
            <a:lvl2pPr marL="701025" indent="0" algn="ctr">
              <a:buNone/>
              <a:defRPr/>
            </a:lvl2pPr>
            <a:lvl3pPr marL="1402050" indent="0" algn="ctr">
              <a:buNone/>
              <a:defRPr/>
            </a:lvl3pPr>
            <a:lvl4pPr marL="2103074" indent="0" algn="ctr">
              <a:buNone/>
              <a:defRPr/>
            </a:lvl4pPr>
            <a:lvl5pPr marL="2804099" indent="0" algn="ctr">
              <a:buNone/>
              <a:defRPr/>
            </a:lvl5pPr>
            <a:lvl6pPr marL="3505124" indent="0" algn="ctr">
              <a:buNone/>
              <a:defRPr/>
            </a:lvl6pPr>
            <a:lvl7pPr marL="4206149" indent="0" algn="ctr">
              <a:buNone/>
              <a:defRPr/>
            </a:lvl7pPr>
            <a:lvl8pPr marL="4907173" indent="0" algn="ctr">
              <a:buNone/>
              <a:defRPr/>
            </a:lvl8pPr>
            <a:lvl9pPr marL="560819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6FC097-31C5-41B3-8C1A-046B5FE224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CEA036-C790-4219-B5E2-BF7EB1E03C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6043" y="2733734"/>
            <a:ext cx="10880372" cy="24576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2456" y="2733734"/>
            <a:ext cx="32406520" cy="24576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E8C6C8-D882-437E-BB42-1EB11EC705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D34FD4-DF99-40F4-9E59-A8CB69B2DE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19742878"/>
            <a:ext cx="43526428" cy="6103112"/>
          </a:xfrm>
        </p:spPr>
        <p:txBody>
          <a:bodyPr anchor="t"/>
          <a:lstStyle>
            <a:lvl1pPr algn="l">
              <a:defRPr sz="6100" b="1" cap="all"/>
            </a:lvl1pPr>
          </a:lstStyle>
          <a:p>
            <a:r>
              <a:rPr lang="en-US"/>
              <a:t>Click to edit Master title style</a:t>
            </a:r>
          </a:p>
        </p:txBody>
      </p:sp>
      <p:sp>
        <p:nvSpPr>
          <p:cNvPr id="3" name="Text Placeholder 2"/>
          <p:cNvSpPr>
            <a:spLocks noGrp="1"/>
          </p:cNvSpPr>
          <p:nvPr>
            <p:ph type="body" idx="1"/>
          </p:nvPr>
        </p:nvSpPr>
        <p:spPr>
          <a:xfrm>
            <a:off x="4044951" y="13021899"/>
            <a:ext cx="43526428" cy="6720979"/>
          </a:xfrm>
        </p:spPr>
        <p:txBody>
          <a:bodyPr anchor="b"/>
          <a:lstStyle>
            <a:lvl1pPr marL="0" indent="0">
              <a:buNone/>
              <a:defRPr sz="3100"/>
            </a:lvl1pPr>
            <a:lvl2pPr marL="701025" indent="0">
              <a:buNone/>
              <a:defRPr sz="2800"/>
            </a:lvl2pPr>
            <a:lvl3pPr marL="1402050" indent="0">
              <a:buNone/>
              <a:defRPr sz="2500"/>
            </a:lvl3pPr>
            <a:lvl4pPr marL="2103074" indent="0">
              <a:buNone/>
              <a:defRPr sz="2100"/>
            </a:lvl4pPr>
            <a:lvl5pPr marL="2804099" indent="0">
              <a:buNone/>
              <a:defRPr sz="2100"/>
            </a:lvl5pPr>
            <a:lvl6pPr marL="3505124" indent="0">
              <a:buNone/>
              <a:defRPr sz="2100"/>
            </a:lvl6pPr>
            <a:lvl7pPr marL="4206149" indent="0">
              <a:buNone/>
              <a:defRPr sz="2100"/>
            </a:lvl7pPr>
            <a:lvl8pPr marL="4907173" indent="0">
              <a:buNone/>
              <a:defRPr sz="2100"/>
            </a:lvl8pPr>
            <a:lvl9pPr marL="5608198" indent="0">
              <a:buNone/>
              <a:defRPr sz="2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3AECB-E7FF-4EAF-9B3E-5CD12F9E3D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2460" y="8876849"/>
            <a:ext cx="21642211" cy="18433796"/>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721737" y="8876849"/>
            <a:ext cx="21644681" cy="18433796"/>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12D8D7-A99B-49E6-ABE2-A86008D448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816" y="1231291"/>
            <a:ext cx="46084772" cy="51207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815" y="6876559"/>
            <a:ext cx="22625050" cy="2867085"/>
          </a:xfrm>
        </p:spPr>
        <p:txBody>
          <a:bodyPr anchor="b"/>
          <a:lstStyle>
            <a:lvl1pPr marL="0" indent="0">
              <a:buNone/>
              <a:defRPr sz="3700" b="1"/>
            </a:lvl1pPr>
            <a:lvl2pPr marL="701025" indent="0">
              <a:buNone/>
              <a:defRPr sz="3100" b="1"/>
            </a:lvl2pPr>
            <a:lvl3pPr marL="1402050" indent="0">
              <a:buNone/>
              <a:defRPr sz="2800" b="1"/>
            </a:lvl3pPr>
            <a:lvl4pPr marL="2103074" indent="0">
              <a:buNone/>
              <a:defRPr sz="2500" b="1"/>
            </a:lvl4pPr>
            <a:lvl5pPr marL="2804099" indent="0">
              <a:buNone/>
              <a:defRPr sz="2500" b="1"/>
            </a:lvl5pPr>
            <a:lvl6pPr marL="3505124" indent="0">
              <a:buNone/>
              <a:defRPr sz="2500" b="1"/>
            </a:lvl6pPr>
            <a:lvl7pPr marL="4206149" indent="0">
              <a:buNone/>
              <a:defRPr sz="2500" b="1"/>
            </a:lvl7pPr>
            <a:lvl8pPr marL="4907173" indent="0">
              <a:buNone/>
              <a:defRPr sz="2500" b="1"/>
            </a:lvl8pPr>
            <a:lvl9pPr marL="5608198" indent="0">
              <a:buNone/>
              <a:defRPr sz="2500" b="1"/>
            </a:lvl9pPr>
          </a:lstStyle>
          <a:p>
            <a:pPr lvl="0"/>
            <a:r>
              <a:rPr lang="en-US"/>
              <a:t>Click to edit Master text styles</a:t>
            </a:r>
          </a:p>
        </p:txBody>
      </p:sp>
      <p:sp>
        <p:nvSpPr>
          <p:cNvPr id="4" name="Content Placeholder 3"/>
          <p:cNvSpPr>
            <a:spLocks noGrp="1"/>
          </p:cNvSpPr>
          <p:nvPr>
            <p:ph sz="half" idx="2"/>
          </p:nvPr>
        </p:nvSpPr>
        <p:spPr>
          <a:xfrm>
            <a:off x="2560815" y="9743644"/>
            <a:ext cx="22625050" cy="17702579"/>
          </a:xfrm>
        </p:spPr>
        <p:txBody>
          <a:bodyPr/>
          <a:lstStyle>
            <a:lvl1pPr>
              <a:defRPr sz="37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3132" y="6876559"/>
            <a:ext cx="22632459" cy="2867085"/>
          </a:xfrm>
        </p:spPr>
        <p:txBody>
          <a:bodyPr anchor="b"/>
          <a:lstStyle>
            <a:lvl1pPr marL="0" indent="0">
              <a:buNone/>
              <a:defRPr sz="3700" b="1"/>
            </a:lvl1pPr>
            <a:lvl2pPr marL="701025" indent="0">
              <a:buNone/>
              <a:defRPr sz="3100" b="1"/>
            </a:lvl2pPr>
            <a:lvl3pPr marL="1402050" indent="0">
              <a:buNone/>
              <a:defRPr sz="2800" b="1"/>
            </a:lvl3pPr>
            <a:lvl4pPr marL="2103074" indent="0">
              <a:buNone/>
              <a:defRPr sz="2500" b="1"/>
            </a:lvl4pPr>
            <a:lvl5pPr marL="2804099" indent="0">
              <a:buNone/>
              <a:defRPr sz="2500" b="1"/>
            </a:lvl5pPr>
            <a:lvl6pPr marL="3505124" indent="0">
              <a:buNone/>
              <a:defRPr sz="2500" b="1"/>
            </a:lvl6pPr>
            <a:lvl7pPr marL="4206149" indent="0">
              <a:buNone/>
              <a:defRPr sz="2500" b="1"/>
            </a:lvl7pPr>
            <a:lvl8pPr marL="4907173" indent="0">
              <a:buNone/>
              <a:defRPr sz="2500" b="1"/>
            </a:lvl8pPr>
            <a:lvl9pPr marL="56081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26013132" y="9743644"/>
            <a:ext cx="22632459" cy="17702579"/>
          </a:xfrm>
        </p:spPr>
        <p:txBody>
          <a:bodyPr/>
          <a:lstStyle>
            <a:lvl1pPr>
              <a:defRPr sz="37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5926F8-7D0B-4956-BC18-178BF4C3F4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CCC29B-A856-4FA1-ACD7-B223D7FA29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F219F6-98DC-4BFF-9A8F-103196E6A4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815" y="1222402"/>
            <a:ext cx="16846550" cy="5207426"/>
          </a:xfrm>
        </p:spPr>
        <p:txBody>
          <a:bodyPr anchor="b"/>
          <a:lstStyle>
            <a:lvl1pPr algn="l">
              <a:defRPr sz="3100" b="1"/>
            </a:lvl1pPr>
          </a:lstStyle>
          <a:p>
            <a:r>
              <a:rPr lang="en-US"/>
              <a:t>Click to edit Master title style</a:t>
            </a:r>
          </a:p>
        </p:txBody>
      </p:sp>
      <p:sp>
        <p:nvSpPr>
          <p:cNvPr id="3" name="Content Placeholder 2"/>
          <p:cNvSpPr>
            <a:spLocks noGrp="1"/>
          </p:cNvSpPr>
          <p:nvPr>
            <p:ph idx="1"/>
          </p:nvPr>
        </p:nvSpPr>
        <p:spPr>
          <a:xfrm>
            <a:off x="20019787" y="1222402"/>
            <a:ext cx="28625800" cy="26223821"/>
          </a:xfrm>
        </p:spPr>
        <p:txBody>
          <a:bodyPr/>
          <a:lstStyle>
            <a:lvl1pPr>
              <a:defRPr sz="4900"/>
            </a:lvl1pPr>
            <a:lvl2pPr>
              <a:defRPr sz="4300"/>
            </a:lvl2pPr>
            <a:lvl3pPr>
              <a:defRPr sz="37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815" y="6429825"/>
            <a:ext cx="16846550" cy="21016394"/>
          </a:xfrm>
        </p:spPr>
        <p:txBody>
          <a:bodyPr/>
          <a:lstStyle>
            <a:lvl1pPr marL="0" indent="0">
              <a:buNone/>
              <a:defRPr sz="2100"/>
            </a:lvl1pPr>
            <a:lvl2pPr marL="701025" indent="0">
              <a:buNone/>
              <a:defRPr sz="1800"/>
            </a:lvl2pPr>
            <a:lvl3pPr marL="1402050" indent="0">
              <a:buNone/>
              <a:defRPr sz="1500"/>
            </a:lvl3pPr>
            <a:lvl4pPr marL="2103074" indent="0">
              <a:buNone/>
              <a:defRPr sz="1400"/>
            </a:lvl4pPr>
            <a:lvl5pPr marL="2804099" indent="0">
              <a:buNone/>
              <a:defRPr sz="1400"/>
            </a:lvl5pPr>
            <a:lvl6pPr marL="3505124" indent="0">
              <a:buNone/>
              <a:defRPr sz="1400"/>
            </a:lvl6pPr>
            <a:lvl7pPr marL="4206149" indent="0">
              <a:buNone/>
              <a:defRPr sz="1400"/>
            </a:lvl7pPr>
            <a:lvl8pPr marL="4907173" indent="0">
              <a:buNone/>
              <a:defRPr sz="1400"/>
            </a:lvl8pPr>
            <a:lvl9pPr marL="5608198"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C0F2A8-37BD-4A8F-86C2-C680B0F01A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5823" y="21507580"/>
            <a:ext cx="30724828" cy="2538148"/>
          </a:xfrm>
        </p:spPr>
        <p:txBody>
          <a:bodyPr anchor="b"/>
          <a:lstStyle>
            <a:lvl1pPr algn="l">
              <a:defRPr sz="3100" b="1"/>
            </a:lvl1pPr>
          </a:lstStyle>
          <a:p>
            <a:r>
              <a:rPr lang="en-US"/>
              <a:t>Click to edit Master title style</a:t>
            </a:r>
          </a:p>
        </p:txBody>
      </p:sp>
      <p:sp>
        <p:nvSpPr>
          <p:cNvPr id="3" name="Picture Placeholder 2"/>
          <p:cNvSpPr>
            <a:spLocks noGrp="1"/>
          </p:cNvSpPr>
          <p:nvPr>
            <p:ph type="pic" idx="1"/>
          </p:nvPr>
        </p:nvSpPr>
        <p:spPr>
          <a:xfrm>
            <a:off x="10035823" y="2744845"/>
            <a:ext cx="30724828" cy="18436018"/>
          </a:xfrm>
        </p:spPr>
        <p:txBody>
          <a:bodyPr/>
          <a:lstStyle>
            <a:lvl1pPr marL="0" indent="0">
              <a:buNone/>
              <a:defRPr sz="4900"/>
            </a:lvl1pPr>
            <a:lvl2pPr marL="701025" indent="0">
              <a:buNone/>
              <a:defRPr sz="4300"/>
            </a:lvl2pPr>
            <a:lvl3pPr marL="1402050" indent="0">
              <a:buNone/>
              <a:defRPr sz="3700"/>
            </a:lvl3pPr>
            <a:lvl4pPr marL="2103074" indent="0">
              <a:buNone/>
              <a:defRPr sz="3100"/>
            </a:lvl4pPr>
            <a:lvl5pPr marL="2804099" indent="0">
              <a:buNone/>
              <a:defRPr sz="3100"/>
            </a:lvl5pPr>
            <a:lvl6pPr marL="3505124" indent="0">
              <a:buNone/>
              <a:defRPr sz="3100"/>
            </a:lvl6pPr>
            <a:lvl7pPr marL="4206149" indent="0">
              <a:buNone/>
              <a:defRPr sz="3100"/>
            </a:lvl7pPr>
            <a:lvl8pPr marL="4907173" indent="0">
              <a:buNone/>
              <a:defRPr sz="3100"/>
            </a:lvl8pPr>
            <a:lvl9pPr marL="5608198" indent="0">
              <a:buNone/>
              <a:defRPr sz="3100"/>
            </a:lvl9pPr>
          </a:lstStyle>
          <a:p>
            <a:pPr lvl="0"/>
            <a:endParaRPr lang="en-US" noProof="0" dirty="0"/>
          </a:p>
        </p:txBody>
      </p:sp>
      <p:sp>
        <p:nvSpPr>
          <p:cNvPr id="4" name="Text Placeholder 3"/>
          <p:cNvSpPr>
            <a:spLocks noGrp="1"/>
          </p:cNvSpPr>
          <p:nvPr>
            <p:ph type="body" sz="half" idx="2"/>
          </p:nvPr>
        </p:nvSpPr>
        <p:spPr>
          <a:xfrm>
            <a:off x="10035823" y="24045727"/>
            <a:ext cx="30724828" cy="3607190"/>
          </a:xfrm>
        </p:spPr>
        <p:txBody>
          <a:bodyPr/>
          <a:lstStyle>
            <a:lvl1pPr marL="0" indent="0">
              <a:buNone/>
              <a:defRPr sz="2100"/>
            </a:lvl1pPr>
            <a:lvl2pPr marL="701025" indent="0">
              <a:buNone/>
              <a:defRPr sz="1800"/>
            </a:lvl2pPr>
            <a:lvl3pPr marL="1402050" indent="0">
              <a:buNone/>
              <a:defRPr sz="1500"/>
            </a:lvl3pPr>
            <a:lvl4pPr marL="2103074" indent="0">
              <a:buNone/>
              <a:defRPr sz="1400"/>
            </a:lvl4pPr>
            <a:lvl5pPr marL="2804099" indent="0">
              <a:buNone/>
              <a:defRPr sz="1400"/>
            </a:lvl5pPr>
            <a:lvl6pPr marL="3505124" indent="0">
              <a:buNone/>
              <a:defRPr sz="1400"/>
            </a:lvl6pPr>
            <a:lvl7pPr marL="4206149" indent="0">
              <a:buNone/>
              <a:defRPr sz="1400"/>
            </a:lvl7pPr>
            <a:lvl8pPr marL="4907173" indent="0">
              <a:buNone/>
              <a:defRPr sz="1400"/>
            </a:lvl8pPr>
            <a:lvl9pPr marL="5608198"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C77F12-0CEC-4CEE-ABA9-FCCBC2F7F04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0" y="2733675"/>
            <a:ext cx="43524488" cy="5121275"/>
          </a:xfrm>
          <a:prstGeom prst="rect">
            <a:avLst/>
          </a:prstGeom>
          <a:noFill/>
          <a:ln w="9525">
            <a:noFill/>
            <a:miter lim="800000"/>
            <a:headEnd/>
            <a:tailEnd/>
          </a:ln>
        </p:spPr>
        <p:txBody>
          <a:bodyPr vert="horz" wrap="square" lIns="576831" tIns="288415" rIns="576831" bIns="28841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41750" y="8877300"/>
            <a:ext cx="43524488" cy="18434050"/>
          </a:xfrm>
          <a:prstGeom prst="rect">
            <a:avLst/>
          </a:prstGeom>
          <a:noFill/>
          <a:ln w="9525">
            <a:noFill/>
            <a:miter lim="800000"/>
            <a:headEnd/>
            <a:tailEnd/>
          </a:ln>
        </p:spPr>
        <p:txBody>
          <a:bodyPr vert="horz" wrap="square" lIns="576831" tIns="288415" rIns="576831" bIns="2884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41750" y="27995563"/>
            <a:ext cx="10668000" cy="2049462"/>
          </a:xfrm>
          <a:prstGeom prst="rect">
            <a:avLst/>
          </a:prstGeom>
          <a:noFill/>
          <a:ln w="9525">
            <a:noFill/>
            <a:miter lim="800000"/>
            <a:headEnd/>
            <a:tailEnd/>
          </a:ln>
          <a:effectLst/>
        </p:spPr>
        <p:txBody>
          <a:bodyPr vert="horz" wrap="square" lIns="576831" tIns="288415" rIns="576831" bIns="288415" numCol="1" anchor="t" anchorCtr="0" compatLnSpc="1">
            <a:prstTxWarp prst="textNoShape">
              <a:avLst/>
            </a:prstTxWarp>
          </a:bodyPr>
          <a:lstStyle>
            <a:lvl1pPr>
              <a:defRPr sz="8900"/>
            </a:lvl1pPr>
          </a:lstStyle>
          <a:p>
            <a:pPr>
              <a:defRPr/>
            </a:pPr>
            <a:endParaRPr lang="en-US"/>
          </a:p>
        </p:txBody>
      </p:sp>
      <p:sp>
        <p:nvSpPr>
          <p:cNvPr id="1029" name="Rectangle 5"/>
          <p:cNvSpPr>
            <a:spLocks noGrp="1" noChangeArrowheads="1"/>
          </p:cNvSpPr>
          <p:nvPr>
            <p:ph type="ftr" sz="quarter" idx="3"/>
          </p:nvPr>
        </p:nvSpPr>
        <p:spPr bwMode="auto">
          <a:xfrm>
            <a:off x="17495838" y="27995563"/>
            <a:ext cx="16216312" cy="2049462"/>
          </a:xfrm>
          <a:prstGeom prst="rect">
            <a:avLst/>
          </a:prstGeom>
          <a:noFill/>
          <a:ln w="9525">
            <a:noFill/>
            <a:miter lim="800000"/>
            <a:headEnd/>
            <a:tailEnd/>
          </a:ln>
          <a:effectLst/>
        </p:spPr>
        <p:txBody>
          <a:bodyPr vert="horz" wrap="square" lIns="576831" tIns="288415" rIns="576831" bIns="288415" numCol="1" anchor="t" anchorCtr="0" compatLnSpc="1">
            <a:prstTxWarp prst="textNoShape">
              <a:avLst/>
            </a:prstTxWarp>
          </a:bodyPr>
          <a:lstStyle>
            <a:lvl1pPr algn="ctr">
              <a:defRPr sz="8900"/>
            </a:lvl1pPr>
          </a:lstStyle>
          <a:p>
            <a:pPr>
              <a:defRPr/>
            </a:pPr>
            <a:endParaRPr lang="en-US"/>
          </a:p>
        </p:txBody>
      </p:sp>
      <p:sp>
        <p:nvSpPr>
          <p:cNvPr id="1030" name="Rectangle 6"/>
          <p:cNvSpPr>
            <a:spLocks noGrp="1" noChangeArrowheads="1"/>
          </p:cNvSpPr>
          <p:nvPr>
            <p:ph type="sldNum" sz="quarter" idx="4"/>
          </p:nvPr>
        </p:nvSpPr>
        <p:spPr bwMode="auto">
          <a:xfrm>
            <a:off x="36698238" y="27995563"/>
            <a:ext cx="10668000" cy="2049462"/>
          </a:xfrm>
          <a:prstGeom prst="rect">
            <a:avLst/>
          </a:prstGeom>
          <a:noFill/>
          <a:ln w="9525">
            <a:noFill/>
            <a:miter lim="800000"/>
            <a:headEnd/>
            <a:tailEnd/>
          </a:ln>
          <a:effectLst/>
        </p:spPr>
        <p:txBody>
          <a:bodyPr vert="horz" wrap="square" lIns="576831" tIns="288415" rIns="576831" bIns="288415" numCol="1" anchor="t" anchorCtr="0" compatLnSpc="1">
            <a:prstTxWarp prst="textNoShape">
              <a:avLst/>
            </a:prstTxWarp>
          </a:bodyPr>
          <a:lstStyle>
            <a:lvl1pPr algn="r">
              <a:defRPr sz="8900"/>
            </a:lvl1pPr>
          </a:lstStyle>
          <a:p>
            <a:pPr>
              <a:defRPr/>
            </a:pPr>
            <a:fld id="{017C6398-688F-41B8-B51F-DFFDC2D925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767388" rtl="0" eaLnBrk="0" fontAlgn="base" hangingPunct="0">
        <a:spcBef>
          <a:spcPct val="0"/>
        </a:spcBef>
        <a:spcAft>
          <a:spcPct val="0"/>
        </a:spcAft>
        <a:defRPr sz="27800">
          <a:solidFill>
            <a:schemeClr val="tx2"/>
          </a:solidFill>
          <a:latin typeface="+mj-lt"/>
          <a:ea typeface="ＭＳ Ｐゴシック" charset="-128"/>
          <a:cs typeface="+mj-cs"/>
        </a:defRPr>
      </a:lvl1pPr>
      <a:lvl2pPr algn="ctr" defTabSz="5767388" rtl="0" eaLnBrk="0" fontAlgn="base" hangingPunct="0">
        <a:spcBef>
          <a:spcPct val="0"/>
        </a:spcBef>
        <a:spcAft>
          <a:spcPct val="0"/>
        </a:spcAft>
        <a:defRPr sz="27800">
          <a:solidFill>
            <a:schemeClr val="tx2"/>
          </a:solidFill>
          <a:latin typeface="Times New Roman" charset="0"/>
          <a:ea typeface="ＭＳ Ｐゴシック" charset="-128"/>
        </a:defRPr>
      </a:lvl2pPr>
      <a:lvl3pPr algn="ctr" defTabSz="5767388" rtl="0" eaLnBrk="0" fontAlgn="base" hangingPunct="0">
        <a:spcBef>
          <a:spcPct val="0"/>
        </a:spcBef>
        <a:spcAft>
          <a:spcPct val="0"/>
        </a:spcAft>
        <a:defRPr sz="27800">
          <a:solidFill>
            <a:schemeClr val="tx2"/>
          </a:solidFill>
          <a:latin typeface="Times New Roman" charset="0"/>
          <a:ea typeface="ＭＳ Ｐゴシック" charset="-128"/>
        </a:defRPr>
      </a:lvl3pPr>
      <a:lvl4pPr algn="ctr" defTabSz="5767388" rtl="0" eaLnBrk="0" fontAlgn="base" hangingPunct="0">
        <a:spcBef>
          <a:spcPct val="0"/>
        </a:spcBef>
        <a:spcAft>
          <a:spcPct val="0"/>
        </a:spcAft>
        <a:defRPr sz="27800">
          <a:solidFill>
            <a:schemeClr val="tx2"/>
          </a:solidFill>
          <a:latin typeface="Times New Roman" charset="0"/>
          <a:ea typeface="ＭＳ Ｐゴシック" charset="-128"/>
        </a:defRPr>
      </a:lvl4pPr>
      <a:lvl5pPr algn="ctr" defTabSz="5767388" rtl="0" eaLnBrk="0" fontAlgn="base" hangingPunct="0">
        <a:spcBef>
          <a:spcPct val="0"/>
        </a:spcBef>
        <a:spcAft>
          <a:spcPct val="0"/>
        </a:spcAft>
        <a:defRPr sz="27800">
          <a:solidFill>
            <a:schemeClr val="tx2"/>
          </a:solidFill>
          <a:latin typeface="Times New Roman" charset="0"/>
          <a:ea typeface="ＭＳ Ｐゴシック" charset="-128"/>
        </a:defRPr>
      </a:lvl5pPr>
      <a:lvl6pPr marL="701025" algn="ctr" defTabSz="5768850" rtl="0" fontAlgn="base">
        <a:spcBef>
          <a:spcPct val="0"/>
        </a:spcBef>
        <a:spcAft>
          <a:spcPct val="0"/>
        </a:spcAft>
        <a:defRPr sz="27800">
          <a:solidFill>
            <a:schemeClr val="tx2"/>
          </a:solidFill>
          <a:latin typeface="Times New Roman" charset="0"/>
        </a:defRPr>
      </a:lvl6pPr>
      <a:lvl7pPr marL="1402050" algn="ctr" defTabSz="5768850" rtl="0" fontAlgn="base">
        <a:spcBef>
          <a:spcPct val="0"/>
        </a:spcBef>
        <a:spcAft>
          <a:spcPct val="0"/>
        </a:spcAft>
        <a:defRPr sz="27800">
          <a:solidFill>
            <a:schemeClr val="tx2"/>
          </a:solidFill>
          <a:latin typeface="Times New Roman" charset="0"/>
        </a:defRPr>
      </a:lvl7pPr>
      <a:lvl8pPr marL="2103074" algn="ctr" defTabSz="5768850" rtl="0" fontAlgn="base">
        <a:spcBef>
          <a:spcPct val="0"/>
        </a:spcBef>
        <a:spcAft>
          <a:spcPct val="0"/>
        </a:spcAft>
        <a:defRPr sz="27800">
          <a:solidFill>
            <a:schemeClr val="tx2"/>
          </a:solidFill>
          <a:latin typeface="Times New Roman" charset="0"/>
        </a:defRPr>
      </a:lvl8pPr>
      <a:lvl9pPr marL="2804099" algn="ctr" defTabSz="5768850" rtl="0" fontAlgn="base">
        <a:spcBef>
          <a:spcPct val="0"/>
        </a:spcBef>
        <a:spcAft>
          <a:spcPct val="0"/>
        </a:spcAft>
        <a:defRPr sz="27800">
          <a:solidFill>
            <a:schemeClr val="tx2"/>
          </a:solidFill>
          <a:latin typeface="Times New Roman" charset="0"/>
        </a:defRPr>
      </a:lvl9pPr>
    </p:titleStyle>
    <p:bodyStyle>
      <a:lvl1pPr marL="2163763" indent="-2163763" algn="l" defTabSz="5767388" rtl="0" eaLnBrk="0" fontAlgn="base" hangingPunct="0">
        <a:spcBef>
          <a:spcPct val="20000"/>
        </a:spcBef>
        <a:spcAft>
          <a:spcPct val="0"/>
        </a:spcAft>
        <a:buChar char="•"/>
        <a:defRPr sz="20200">
          <a:solidFill>
            <a:schemeClr val="tx1"/>
          </a:solidFill>
          <a:latin typeface="+mn-lt"/>
          <a:ea typeface="ＭＳ Ｐゴシック" charset="-128"/>
          <a:cs typeface="+mn-cs"/>
        </a:defRPr>
      </a:lvl1pPr>
      <a:lvl2pPr marL="4684713" indent="-1800225" algn="l" defTabSz="5767388" rtl="0" eaLnBrk="0" fontAlgn="base" hangingPunct="0">
        <a:spcBef>
          <a:spcPct val="20000"/>
        </a:spcBef>
        <a:spcAft>
          <a:spcPct val="0"/>
        </a:spcAft>
        <a:buChar char="–"/>
        <a:defRPr sz="17600">
          <a:solidFill>
            <a:schemeClr val="tx1"/>
          </a:solidFill>
          <a:latin typeface="+mn-lt"/>
          <a:ea typeface="ＭＳ Ｐゴシック" charset="-128"/>
        </a:defRPr>
      </a:lvl2pPr>
      <a:lvl3pPr marL="7208838" indent="-1439863" algn="l" defTabSz="5767388" rtl="0" eaLnBrk="0" fontAlgn="base" hangingPunct="0">
        <a:spcBef>
          <a:spcPct val="20000"/>
        </a:spcBef>
        <a:spcAft>
          <a:spcPct val="0"/>
        </a:spcAft>
        <a:buChar char="•"/>
        <a:defRPr sz="15200">
          <a:solidFill>
            <a:schemeClr val="tx1"/>
          </a:solidFill>
          <a:latin typeface="+mn-lt"/>
          <a:ea typeface="ＭＳ Ｐゴシック" charset="-128"/>
        </a:defRPr>
      </a:lvl3pPr>
      <a:lvl4pPr marL="10093325" indent="-1439863" algn="l" defTabSz="5767388" rtl="0" eaLnBrk="0" fontAlgn="base" hangingPunct="0">
        <a:spcBef>
          <a:spcPct val="20000"/>
        </a:spcBef>
        <a:spcAft>
          <a:spcPct val="0"/>
        </a:spcAft>
        <a:buChar char="–"/>
        <a:defRPr sz="12600">
          <a:solidFill>
            <a:schemeClr val="tx1"/>
          </a:solidFill>
          <a:latin typeface="+mn-lt"/>
          <a:ea typeface="ＭＳ Ｐゴシック" charset="-128"/>
        </a:defRPr>
      </a:lvl4pPr>
      <a:lvl5pPr marL="12977813" indent="-1439863" algn="l" defTabSz="5767388" rtl="0" eaLnBrk="0" fontAlgn="base" hangingPunct="0">
        <a:spcBef>
          <a:spcPct val="20000"/>
        </a:spcBef>
        <a:spcAft>
          <a:spcPct val="0"/>
        </a:spcAft>
        <a:buChar char="»"/>
        <a:defRPr sz="12600">
          <a:solidFill>
            <a:schemeClr val="tx1"/>
          </a:solidFill>
          <a:latin typeface="+mn-lt"/>
          <a:ea typeface="ＭＳ Ｐゴシック" charset="-128"/>
        </a:defRPr>
      </a:lvl5pPr>
      <a:lvl6pPr marL="13679719" indent="-1440995" algn="l" defTabSz="5768850" rtl="0" fontAlgn="base">
        <a:spcBef>
          <a:spcPct val="20000"/>
        </a:spcBef>
        <a:spcAft>
          <a:spcPct val="0"/>
        </a:spcAft>
        <a:buChar char="»"/>
        <a:defRPr sz="12600">
          <a:solidFill>
            <a:schemeClr val="tx1"/>
          </a:solidFill>
          <a:latin typeface="+mn-lt"/>
          <a:ea typeface="ＭＳ Ｐゴシック" charset="-128"/>
        </a:defRPr>
      </a:lvl6pPr>
      <a:lvl7pPr marL="14380744" indent="-1440995" algn="l" defTabSz="5768850" rtl="0" fontAlgn="base">
        <a:spcBef>
          <a:spcPct val="20000"/>
        </a:spcBef>
        <a:spcAft>
          <a:spcPct val="0"/>
        </a:spcAft>
        <a:buChar char="»"/>
        <a:defRPr sz="12600">
          <a:solidFill>
            <a:schemeClr val="tx1"/>
          </a:solidFill>
          <a:latin typeface="+mn-lt"/>
          <a:ea typeface="ＭＳ Ｐゴシック" charset="-128"/>
        </a:defRPr>
      </a:lvl7pPr>
      <a:lvl8pPr marL="15081769" indent="-1440995" algn="l" defTabSz="5768850" rtl="0" fontAlgn="base">
        <a:spcBef>
          <a:spcPct val="20000"/>
        </a:spcBef>
        <a:spcAft>
          <a:spcPct val="0"/>
        </a:spcAft>
        <a:buChar char="»"/>
        <a:defRPr sz="12600">
          <a:solidFill>
            <a:schemeClr val="tx1"/>
          </a:solidFill>
          <a:latin typeface="+mn-lt"/>
          <a:ea typeface="ＭＳ Ｐゴシック" charset="-128"/>
        </a:defRPr>
      </a:lvl8pPr>
      <a:lvl9pPr marL="15782794" indent="-1440995" algn="l" defTabSz="5768850" rtl="0" fontAlgn="base">
        <a:spcBef>
          <a:spcPct val="20000"/>
        </a:spcBef>
        <a:spcAft>
          <a:spcPct val="0"/>
        </a:spcAft>
        <a:buChar char="»"/>
        <a:defRPr sz="12600">
          <a:solidFill>
            <a:schemeClr val="tx1"/>
          </a:solidFill>
          <a:latin typeface="+mn-lt"/>
          <a:ea typeface="ＭＳ Ｐゴシック" charset="-128"/>
        </a:defRPr>
      </a:lvl9pPr>
    </p:bodyStyle>
    <p:otherStyle>
      <a:defPPr>
        <a:defRPr lang="en-US"/>
      </a:defPPr>
      <a:lvl1pPr marL="0" algn="l" defTabSz="701025" rtl="0" eaLnBrk="1" latinLnBrk="0" hangingPunct="1">
        <a:defRPr sz="2800" kern="1200">
          <a:solidFill>
            <a:schemeClr val="tx1"/>
          </a:solidFill>
          <a:latin typeface="+mn-lt"/>
          <a:ea typeface="+mn-ea"/>
          <a:cs typeface="+mn-cs"/>
        </a:defRPr>
      </a:lvl1pPr>
      <a:lvl2pPr marL="701025" algn="l" defTabSz="701025" rtl="0" eaLnBrk="1" latinLnBrk="0" hangingPunct="1">
        <a:defRPr sz="2800" kern="1200">
          <a:solidFill>
            <a:schemeClr val="tx1"/>
          </a:solidFill>
          <a:latin typeface="+mn-lt"/>
          <a:ea typeface="+mn-ea"/>
          <a:cs typeface="+mn-cs"/>
        </a:defRPr>
      </a:lvl2pPr>
      <a:lvl3pPr marL="1402050" algn="l" defTabSz="701025" rtl="0" eaLnBrk="1" latinLnBrk="0" hangingPunct="1">
        <a:defRPr sz="2800" kern="1200">
          <a:solidFill>
            <a:schemeClr val="tx1"/>
          </a:solidFill>
          <a:latin typeface="+mn-lt"/>
          <a:ea typeface="+mn-ea"/>
          <a:cs typeface="+mn-cs"/>
        </a:defRPr>
      </a:lvl3pPr>
      <a:lvl4pPr marL="2103074" algn="l" defTabSz="701025" rtl="0" eaLnBrk="1" latinLnBrk="0" hangingPunct="1">
        <a:defRPr sz="2800" kern="1200">
          <a:solidFill>
            <a:schemeClr val="tx1"/>
          </a:solidFill>
          <a:latin typeface="+mn-lt"/>
          <a:ea typeface="+mn-ea"/>
          <a:cs typeface="+mn-cs"/>
        </a:defRPr>
      </a:lvl4pPr>
      <a:lvl5pPr marL="2804099" algn="l" defTabSz="701025" rtl="0" eaLnBrk="1" latinLnBrk="0" hangingPunct="1">
        <a:defRPr sz="2800" kern="1200">
          <a:solidFill>
            <a:schemeClr val="tx1"/>
          </a:solidFill>
          <a:latin typeface="+mn-lt"/>
          <a:ea typeface="+mn-ea"/>
          <a:cs typeface="+mn-cs"/>
        </a:defRPr>
      </a:lvl5pPr>
      <a:lvl6pPr marL="3505124" algn="l" defTabSz="701025" rtl="0" eaLnBrk="1" latinLnBrk="0" hangingPunct="1">
        <a:defRPr sz="2800" kern="1200">
          <a:solidFill>
            <a:schemeClr val="tx1"/>
          </a:solidFill>
          <a:latin typeface="+mn-lt"/>
          <a:ea typeface="+mn-ea"/>
          <a:cs typeface="+mn-cs"/>
        </a:defRPr>
      </a:lvl6pPr>
      <a:lvl7pPr marL="4206149" algn="l" defTabSz="701025" rtl="0" eaLnBrk="1" latinLnBrk="0" hangingPunct="1">
        <a:defRPr sz="2800" kern="1200">
          <a:solidFill>
            <a:schemeClr val="tx1"/>
          </a:solidFill>
          <a:latin typeface="+mn-lt"/>
          <a:ea typeface="+mn-ea"/>
          <a:cs typeface="+mn-cs"/>
        </a:defRPr>
      </a:lvl7pPr>
      <a:lvl8pPr marL="4907173" algn="l" defTabSz="701025" rtl="0" eaLnBrk="1" latinLnBrk="0" hangingPunct="1">
        <a:defRPr sz="2800" kern="1200">
          <a:solidFill>
            <a:schemeClr val="tx1"/>
          </a:solidFill>
          <a:latin typeface="+mn-lt"/>
          <a:ea typeface="+mn-ea"/>
          <a:cs typeface="+mn-cs"/>
        </a:defRPr>
      </a:lvl8pPr>
      <a:lvl9pPr marL="5608198" algn="l" defTabSz="70102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chart" Target="../charts/chart1.xm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7"/>
          <p:cNvSpPr>
            <a:spLocks noChangeArrowheads="1"/>
          </p:cNvSpPr>
          <p:nvPr/>
        </p:nvSpPr>
        <p:spPr bwMode="auto">
          <a:xfrm>
            <a:off x="5916612" y="2936470"/>
            <a:ext cx="39409688" cy="2162997"/>
          </a:xfrm>
          <a:prstGeom prst="rect">
            <a:avLst/>
          </a:prstGeom>
          <a:noFill/>
          <a:ln w="9525">
            <a:noFill/>
            <a:miter lim="800000"/>
            <a:headEnd/>
            <a:tailEnd/>
          </a:ln>
        </p:spPr>
        <p:txBody>
          <a:bodyPr lIns="140205" tIns="70102" rIns="140205" bIns="70102"/>
          <a:lstStyle/>
          <a:p>
            <a:pPr marL="2163763" indent="-2163763" algn="ctr" defTabSz="5767388">
              <a:spcBef>
                <a:spcPts val="0"/>
              </a:spcBef>
            </a:pPr>
            <a:r>
              <a:rPr lang="en-US" sz="4800" b="1" dirty="0">
                <a:latin typeface="Arial" panose="020B0604020202020204" pitchFamily="34" charset="0"/>
                <a:cs typeface="Arial" pitchFamily="34" charset="0"/>
              </a:rPr>
              <a:t>Kristen Massey, SPT, Kristen Shumaker, SPT, Michael Lewek, PT, PhD</a:t>
            </a:r>
            <a:endParaRPr lang="en-US" sz="4800" b="1" baseline="30000" dirty="0">
              <a:latin typeface="Arial" panose="020B0604020202020204" pitchFamily="34" charset="0"/>
              <a:cs typeface="Arial" pitchFamily="34" charset="0"/>
            </a:endParaRPr>
          </a:p>
          <a:p>
            <a:pPr marL="2163763" indent="-2163763" algn="ctr" defTabSz="5767388">
              <a:spcBef>
                <a:spcPts val="0"/>
              </a:spcBef>
            </a:pPr>
            <a:r>
              <a:rPr lang="en-US" sz="4000" dirty="0">
                <a:latin typeface="Arial" panose="020B0604020202020204" pitchFamily="34" charset="0"/>
                <a:cs typeface="Arial" pitchFamily="34" charset="0"/>
              </a:rPr>
              <a:t>University of North Carolina at Chapel Hill </a:t>
            </a:r>
            <a:endParaRPr lang="en-US" sz="4000" dirty="0">
              <a:solidFill>
                <a:srgbClr val="000000"/>
              </a:solidFill>
              <a:latin typeface="Arial" panose="020B0604020202020204" pitchFamily="34" charset="0"/>
              <a:cs typeface="Arial" pitchFamily="34" charset="0"/>
            </a:endParaRPr>
          </a:p>
        </p:txBody>
      </p:sp>
      <p:sp>
        <p:nvSpPr>
          <p:cNvPr id="5204" name="Rectangle 84"/>
          <p:cNvSpPr>
            <a:spLocks noChangeArrowheads="1"/>
          </p:cNvSpPr>
          <p:nvPr/>
        </p:nvSpPr>
        <p:spPr bwMode="auto">
          <a:xfrm>
            <a:off x="7684163" y="556253"/>
            <a:ext cx="36420878" cy="2560637"/>
          </a:xfrm>
          <a:prstGeom prst="rect">
            <a:avLst/>
          </a:prstGeom>
          <a:noFill/>
          <a:ln w="9525">
            <a:noFill/>
            <a:miter lim="800000"/>
            <a:headEnd/>
            <a:tailEnd/>
          </a:ln>
          <a:effectLst>
            <a:outerShdw blurRad="63500" dist="38099" dir="2700000" algn="ctr" rotWithShape="0">
              <a:schemeClr val="tx1">
                <a:alpha val="74998"/>
              </a:schemeClr>
            </a:outerShdw>
          </a:effectLst>
        </p:spPr>
        <p:txBody>
          <a:bodyPr lIns="140205" tIns="70102" rIns="140205" bIns="70102" anchor="ctr"/>
          <a:lstStyle/>
          <a:p>
            <a:pPr algn="ctr" defTabSz="5768850">
              <a:defRPr/>
            </a:pPr>
            <a:r>
              <a:rPr lang="en-US" sz="9600" dirty="0">
                <a:solidFill>
                  <a:srgbClr val="73B9FF"/>
                </a:solidFill>
                <a:latin typeface="Arial" pitchFamily="34" charset="0"/>
                <a:cs typeface="Arial" pitchFamily="34" charset="0"/>
              </a:rPr>
              <a:t>Predicting Trips During Walking for Individuals Post-Stroke</a:t>
            </a:r>
            <a:endParaRPr lang="en-US" sz="9600" b="1" dirty="0">
              <a:solidFill>
                <a:srgbClr val="73B9FF"/>
              </a:solidFill>
              <a:latin typeface="Arial" pitchFamily="34" charset="0"/>
              <a:cs typeface="Arial" pitchFamily="34" charset="0"/>
            </a:endParaRPr>
          </a:p>
        </p:txBody>
      </p:sp>
      <p:sp>
        <p:nvSpPr>
          <p:cNvPr id="2059" name="Rectangle 111"/>
          <p:cNvSpPr>
            <a:spLocks noChangeArrowheads="1"/>
          </p:cNvSpPr>
          <p:nvPr/>
        </p:nvSpPr>
        <p:spPr bwMode="auto">
          <a:xfrm>
            <a:off x="696436" y="12989185"/>
            <a:ext cx="15703100" cy="1372679"/>
          </a:xfrm>
          <a:prstGeom prst="rect">
            <a:avLst/>
          </a:prstGeom>
          <a:noFill/>
          <a:ln w="38100">
            <a:solidFill>
              <a:schemeClr val="tx1"/>
            </a:solidFill>
            <a:miter lim="800000"/>
            <a:headEnd/>
            <a:tailEnd/>
          </a:ln>
        </p:spPr>
        <p:txBody>
          <a:bodyPr wrap="square" lIns="140205" tIns="70102" rIns="140205" bIns="70102">
            <a:spAutoFit/>
          </a:bodyPr>
          <a:lstStyle/>
          <a:p>
            <a:pPr lvl="0">
              <a:buClr>
                <a:srgbClr val="73B9FF"/>
              </a:buClr>
            </a:pPr>
            <a:r>
              <a:rPr lang="en-US" sz="4000" b="1" dirty="0">
                <a:latin typeface="Arial" panose="020B0604020202020204" pitchFamily="34" charset="0"/>
                <a:cs typeface="Arial" pitchFamily="34" charset="0"/>
              </a:rPr>
              <a:t>Purpose: </a:t>
            </a:r>
            <a:r>
              <a:rPr lang="en-US" sz="4000" dirty="0">
                <a:latin typeface="Arial" pitchFamily="34" charset="0"/>
                <a:cs typeface="Arial" pitchFamily="34" charset="0"/>
              </a:rPr>
              <a:t>To predict when a trip will occur based on intrinsic factors during gait</a:t>
            </a:r>
          </a:p>
        </p:txBody>
      </p:sp>
      <p:sp>
        <p:nvSpPr>
          <p:cNvPr id="1056" name="Text Box 243"/>
          <p:cNvSpPr txBox="1">
            <a:spLocks noChangeArrowheads="1"/>
          </p:cNvSpPr>
          <p:nvPr/>
        </p:nvSpPr>
        <p:spPr bwMode="auto">
          <a:xfrm>
            <a:off x="34956718" y="11962455"/>
            <a:ext cx="15553246" cy="11837083"/>
          </a:xfrm>
          <a:prstGeom prst="rect">
            <a:avLst/>
          </a:prstGeom>
          <a:noFill/>
          <a:ln w="38100">
            <a:solidFill>
              <a:schemeClr val="tx1"/>
            </a:solidFill>
            <a:miter lim="800000"/>
            <a:headEnd/>
            <a:tailEnd/>
          </a:ln>
        </p:spPr>
        <p:txBody>
          <a:bodyPr wrap="square" lIns="140205" tIns="70102" rIns="140205" bIns="70102">
            <a:spAutoFit/>
          </a:bodyPr>
          <a:lstStyle/>
          <a:p>
            <a:pPr marL="328612" indent="-571500">
              <a:buClr>
                <a:srgbClr val="73B9FF"/>
              </a:buClr>
              <a:buFont typeface="Arial" panose="020B0604020202020204" pitchFamily="34" charset="0"/>
              <a:buChar char="•"/>
            </a:pPr>
            <a:r>
              <a:rPr lang="en-US" sz="3800" dirty="0">
                <a:latin typeface="Arial" panose="020B0604020202020204" pitchFamily="34" charset="0"/>
                <a:cs typeface="Arial" pitchFamily="34" charset="0"/>
              </a:rPr>
              <a:t>Falls after stroke are commonly associated with inattention or divided attention during a task (i.e. walking).</a:t>
            </a:r>
            <a:r>
              <a:rPr lang="en-US" sz="3800" baseline="30000" dirty="0">
                <a:latin typeface="Arial" pitchFamily="34" charset="0"/>
                <a:cs typeface="Arial" pitchFamily="34" charset="0"/>
              </a:rPr>
              <a:t>3</a:t>
            </a:r>
            <a:r>
              <a:rPr lang="en-US" sz="3800" dirty="0">
                <a:latin typeface="Arial" pitchFamily="34" charset="0"/>
                <a:cs typeface="Arial" pitchFamily="34" charset="0"/>
              </a:rPr>
              <a:t> </a:t>
            </a:r>
          </a:p>
          <a:p>
            <a:pPr marL="1028700" lvl="1" indent="-571500">
              <a:buClr>
                <a:srgbClr val="73B9FF"/>
              </a:buClr>
              <a:buFont typeface="Arial" panose="020B0604020202020204" pitchFamily="34" charset="0"/>
              <a:buChar char="•"/>
            </a:pPr>
            <a:r>
              <a:rPr lang="en-US" sz="3800" dirty="0">
                <a:latin typeface="Arial" pitchFamily="34" charset="0"/>
                <a:cs typeface="Arial" pitchFamily="34" charset="0"/>
              </a:rPr>
              <a:t>External distractions requiring head turns or turning are one of the most common causes of falls after stroke. </a:t>
            </a:r>
          </a:p>
          <a:p>
            <a:pPr marL="1028700" lvl="1" indent="-571500">
              <a:buClr>
                <a:srgbClr val="73B9FF"/>
              </a:buClr>
              <a:buFont typeface="Arial" panose="020B0604020202020204" pitchFamily="34" charset="0"/>
              <a:buChar char="•"/>
            </a:pPr>
            <a:r>
              <a:rPr lang="en-US" sz="3800" dirty="0">
                <a:latin typeface="Arial" pitchFamily="34" charset="0"/>
                <a:cs typeface="Arial" pitchFamily="34" charset="0"/>
              </a:rPr>
              <a:t>Potentially due to: </a:t>
            </a:r>
          </a:p>
          <a:p>
            <a:pPr marL="1730375" lvl="2" indent="-571500">
              <a:buClr>
                <a:srgbClr val="73B9FF"/>
              </a:buClr>
              <a:buFont typeface="Arial" panose="020B0604020202020204" pitchFamily="34" charset="0"/>
              <a:buChar char="•"/>
            </a:pPr>
            <a:r>
              <a:rPr lang="en-US" sz="3800" dirty="0">
                <a:latin typeface="Arial" pitchFamily="34" charset="0"/>
                <a:cs typeface="Arial" pitchFamily="34" charset="0"/>
              </a:rPr>
              <a:t>reduced attentional resources </a:t>
            </a:r>
          </a:p>
          <a:p>
            <a:pPr marL="1730375" lvl="2" indent="-571500">
              <a:buClr>
                <a:srgbClr val="73B9FF"/>
              </a:buClr>
              <a:buFont typeface="Arial" panose="020B0604020202020204" pitchFamily="34" charset="0"/>
              <a:buChar char="•"/>
            </a:pPr>
            <a:r>
              <a:rPr lang="en-US" sz="3800" dirty="0">
                <a:latin typeface="Arial" pitchFamily="34" charset="0"/>
                <a:cs typeface="Arial" pitchFamily="34" charset="0"/>
              </a:rPr>
              <a:t>inability to direct those resources to separate tasks simultaneously.</a:t>
            </a:r>
            <a:r>
              <a:rPr lang="en-US" sz="3800" baseline="30000" dirty="0">
                <a:latin typeface="Arial" pitchFamily="34" charset="0"/>
                <a:cs typeface="Arial" pitchFamily="34" charset="0"/>
              </a:rPr>
              <a:t>4 </a:t>
            </a:r>
          </a:p>
          <a:p>
            <a:pPr marL="571500" indent="-571500">
              <a:buClr>
                <a:srgbClr val="73B9FF"/>
              </a:buClr>
              <a:buFont typeface="Arial" panose="020B0604020202020204" pitchFamily="34" charset="0"/>
              <a:buChar char="•"/>
            </a:pPr>
            <a:r>
              <a:rPr lang="en-US" sz="3800" dirty="0">
                <a:latin typeface="Arial" pitchFamily="34" charset="0"/>
                <a:cs typeface="Arial" pitchFamily="34" charset="0"/>
              </a:rPr>
              <a:t>Participants only tripped when walking without the use of an assistive device (cane, handrail). </a:t>
            </a:r>
          </a:p>
          <a:p>
            <a:pPr marL="1271588" lvl="1" indent="-571500">
              <a:buClr>
                <a:srgbClr val="73B9FF"/>
              </a:buClr>
              <a:buFont typeface="Arial" panose="020B0604020202020204" pitchFamily="34" charset="0"/>
              <a:buChar char="•"/>
            </a:pPr>
            <a:r>
              <a:rPr lang="en-US" sz="3800" dirty="0">
                <a:latin typeface="Arial" pitchFamily="34" charset="0"/>
                <a:cs typeface="Arial" pitchFamily="34" charset="0"/>
              </a:rPr>
              <a:t>After stroke, individuals who use walking aids have been found to use slower gait speeds compared to individuals who walk independently. Walking aids improve community ambulation, stability, and help prevent falls.</a:t>
            </a:r>
            <a:r>
              <a:rPr lang="en-US" sz="3800" baseline="30000" dirty="0">
                <a:latin typeface="Arial" pitchFamily="34" charset="0"/>
                <a:cs typeface="Arial" pitchFamily="34" charset="0"/>
              </a:rPr>
              <a:t>5</a:t>
            </a:r>
          </a:p>
          <a:p>
            <a:pPr marL="571500" indent="-571500">
              <a:buClr>
                <a:srgbClr val="73B9FF"/>
              </a:buClr>
              <a:buFont typeface="Arial" panose="020B0604020202020204" pitchFamily="34" charset="0"/>
              <a:buChar char="•"/>
            </a:pPr>
            <a:r>
              <a:rPr lang="en-US" sz="3800" dirty="0">
                <a:latin typeface="Arial" pitchFamily="34" charset="0"/>
                <a:cs typeface="Arial" pitchFamily="34" charset="0"/>
              </a:rPr>
              <a:t>Participant trips also occurred in later trials for both treadmill and over ground walking, most likely attributed to fatigue, a common contributor to trips/falls in patients post-stroke</a:t>
            </a:r>
            <a:r>
              <a:rPr lang="en-US" sz="3800" baseline="30000" dirty="0">
                <a:latin typeface="Arial" pitchFamily="34" charset="0"/>
                <a:cs typeface="Arial" pitchFamily="34" charset="0"/>
              </a:rPr>
              <a:t>6</a:t>
            </a:r>
          </a:p>
          <a:p>
            <a:pPr marL="571500" indent="-571500">
              <a:buClr>
                <a:srgbClr val="73B9FF"/>
              </a:buClr>
              <a:buFont typeface="Arial" panose="020B0604020202020204" pitchFamily="34" charset="0"/>
              <a:buChar char="•"/>
            </a:pPr>
            <a:r>
              <a:rPr lang="en-US" sz="3800" dirty="0">
                <a:latin typeface="Arial" pitchFamily="34" charset="0"/>
                <a:cs typeface="Arial" pitchFamily="34" charset="0"/>
              </a:rPr>
              <a:t>Delayed occurrence of trips also attributed to participant’s slow development of trust  in overhead safety harness and willingness to trip</a:t>
            </a:r>
          </a:p>
        </p:txBody>
      </p:sp>
      <p:sp>
        <p:nvSpPr>
          <p:cNvPr id="2065" name="TextBox 110"/>
          <p:cNvSpPr txBox="1">
            <a:spLocks noChangeArrowheads="1"/>
          </p:cNvSpPr>
          <p:nvPr/>
        </p:nvSpPr>
        <p:spPr bwMode="auto">
          <a:xfrm>
            <a:off x="714375" y="5747067"/>
            <a:ext cx="15714530" cy="5681551"/>
          </a:xfrm>
          <a:prstGeom prst="rect">
            <a:avLst/>
          </a:prstGeom>
          <a:noFill/>
          <a:ln w="38100">
            <a:solidFill>
              <a:schemeClr val="tx1"/>
            </a:solidFill>
            <a:miter lim="800000"/>
            <a:headEnd/>
            <a:tailEnd/>
          </a:ln>
        </p:spPr>
        <p:txBody>
          <a:bodyPr wrap="square" lIns="140205" tIns="70102" rIns="140205" bIns="70102">
            <a:spAutoFit/>
          </a:bodyPr>
          <a:lstStyle/>
          <a:p>
            <a:pPr>
              <a:buClr>
                <a:srgbClr val="00B0F0"/>
              </a:buClr>
              <a:buFont typeface="Arial" pitchFamily="34" charset="0"/>
              <a:buChar char="●"/>
              <a:tabLst>
                <a:tab pos="182880" algn="l"/>
              </a:tabLst>
            </a:pPr>
            <a:r>
              <a:rPr lang="en-US" sz="4000" dirty="0">
                <a:latin typeface="Arial" panose="020B0604020202020204" pitchFamily="34" charset="0"/>
                <a:cs typeface="Arial" pitchFamily="34" charset="0"/>
              </a:rPr>
              <a:t> Falls are the leading cause of impaired functional independence and community mobility after stroke</a:t>
            </a:r>
            <a:r>
              <a:rPr lang="en-US" sz="4000" baseline="30000" dirty="0">
                <a:latin typeface="Arial" pitchFamily="34" charset="0"/>
                <a:cs typeface="Arial" pitchFamily="34" charset="0"/>
              </a:rPr>
              <a:t>1</a:t>
            </a:r>
            <a:endParaRPr lang="en-US" sz="4000" dirty="0">
              <a:latin typeface="Arial" pitchFamily="34" charset="0"/>
              <a:cs typeface="Arial" pitchFamily="34" charset="0"/>
            </a:endParaRPr>
          </a:p>
          <a:p>
            <a:pPr>
              <a:buClr>
                <a:srgbClr val="00B0F0"/>
              </a:buClr>
              <a:buFont typeface="Arial" pitchFamily="34" charset="0"/>
              <a:buChar char="●"/>
              <a:tabLst>
                <a:tab pos="182880" algn="l"/>
              </a:tabLst>
            </a:pPr>
            <a:r>
              <a:rPr lang="en-US" sz="4000" dirty="0">
                <a:latin typeface="Arial" pitchFamily="34" charset="0"/>
                <a:cs typeface="Arial" pitchFamily="34" charset="0"/>
              </a:rPr>
              <a:t> Consequences of falls include fractures, fear of falling, disability, and psychosocial issues</a:t>
            </a:r>
            <a:r>
              <a:rPr lang="en-US" sz="4000" baseline="30000" dirty="0">
                <a:latin typeface="Arial" pitchFamily="34" charset="0"/>
                <a:cs typeface="Arial" pitchFamily="34" charset="0"/>
              </a:rPr>
              <a:t>1,2</a:t>
            </a:r>
            <a:endParaRPr lang="en-US" sz="4000" dirty="0">
              <a:latin typeface="Arial" pitchFamily="34" charset="0"/>
              <a:cs typeface="Arial" pitchFamily="34" charset="0"/>
            </a:endParaRPr>
          </a:p>
          <a:p>
            <a:pPr>
              <a:buClr>
                <a:srgbClr val="00B0F0"/>
              </a:buClr>
              <a:buFont typeface="Arial" pitchFamily="34" charset="0"/>
              <a:buChar char="●"/>
              <a:tabLst>
                <a:tab pos="182880" algn="l"/>
              </a:tabLst>
            </a:pPr>
            <a:r>
              <a:rPr lang="en-US" sz="4000" dirty="0">
                <a:latin typeface="Arial" pitchFamily="34" charset="0"/>
                <a:cs typeface="Arial" pitchFamily="34" charset="0"/>
              </a:rPr>
              <a:t> Trips and trip-related falls are highly prevalent after stroke, particularly during walking</a:t>
            </a:r>
          </a:p>
          <a:p>
            <a:pPr lvl="1">
              <a:buClr>
                <a:srgbClr val="00B0F0"/>
              </a:buClr>
              <a:buFont typeface="Arial" pitchFamily="34" charset="0"/>
              <a:buChar char="●"/>
              <a:tabLst>
                <a:tab pos="182880" algn="l"/>
              </a:tabLst>
            </a:pPr>
            <a:r>
              <a:rPr lang="en-US" sz="4000" dirty="0">
                <a:latin typeface="Arial" pitchFamily="34" charset="0"/>
                <a:cs typeface="Arial" pitchFamily="34" charset="0"/>
              </a:rPr>
              <a:t>Caused by intrinsic or extrinsic factors</a:t>
            </a:r>
            <a:r>
              <a:rPr lang="en-US" sz="4000" baseline="30000" dirty="0">
                <a:latin typeface="Arial" pitchFamily="34" charset="0"/>
                <a:cs typeface="Arial" pitchFamily="34" charset="0"/>
              </a:rPr>
              <a:t>2</a:t>
            </a:r>
            <a:endParaRPr lang="en-US" sz="4000" dirty="0">
              <a:latin typeface="Arial" pitchFamily="34" charset="0"/>
              <a:cs typeface="Arial" pitchFamily="34" charset="0"/>
            </a:endParaRPr>
          </a:p>
          <a:p>
            <a:pPr>
              <a:buClr>
                <a:srgbClr val="00B0F0"/>
              </a:buClr>
              <a:buFont typeface="Arial" pitchFamily="34" charset="0"/>
              <a:buChar char="●"/>
              <a:tabLst>
                <a:tab pos="182880" algn="l"/>
              </a:tabLst>
            </a:pPr>
            <a:r>
              <a:rPr lang="en-US" sz="4000" dirty="0">
                <a:latin typeface="Arial" pitchFamily="34" charset="0"/>
                <a:cs typeface="Arial" pitchFamily="34" charset="0"/>
              </a:rPr>
              <a:t> Determining cause of trip-related falls can lead to fall prediction </a:t>
            </a:r>
          </a:p>
          <a:p>
            <a:pPr lvl="1">
              <a:buClr>
                <a:srgbClr val="00B0F0"/>
              </a:buClr>
              <a:buFont typeface="Arial" pitchFamily="34" charset="0"/>
              <a:buChar char="●"/>
              <a:tabLst>
                <a:tab pos="182880" algn="l"/>
              </a:tabLst>
            </a:pPr>
            <a:r>
              <a:rPr lang="en-US" sz="4000" dirty="0">
                <a:latin typeface="Arial" pitchFamily="34" charset="0"/>
                <a:cs typeface="Arial" pitchFamily="34" charset="0"/>
              </a:rPr>
              <a:t> Prediction of falls can lead to improved prevention interventions</a:t>
            </a:r>
          </a:p>
        </p:txBody>
      </p:sp>
      <p:sp>
        <p:nvSpPr>
          <p:cNvPr id="2066" name="Text Box 22"/>
          <p:cNvSpPr txBox="1">
            <a:spLocks noChangeArrowheads="1"/>
          </p:cNvSpPr>
          <p:nvPr/>
        </p:nvSpPr>
        <p:spPr bwMode="auto">
          <a:xfrm>
            <a:off x="696912" y="4605366"/>
            <a:ext cx="15685161" cy="941387"/>
          </a:xfrm>
          <a:prstGeom prst="rect">
            <a:avLst/>
          </a:prstGeom>
          <a:solidFill>
            <a:srgbClr val="73B9FF"/>
          </a:solidFill>
          <a:ln w="9525">
            <a:noFill/>
            <a:miter lim="800000"/>
            <a:headEnd/>
            <a:tailEnd/>
          </a:ln>
        </p:spPr>
        <p:txBody>
          <a:bodyPr wrap="square" lIns="140205" tIns="70102" rIns="140205" bIns="70102">
            <a:spAutoFit/>
          </a:bodyPr>
          <a:lstStyle/>
          <a:p>
            <a:pPr algn="ctr"/>
            <a:r>
              <a:rPr lang="en-US" sz="5200" b="1" dirty="0">
                <a:latin typeface="Arial" panose="020B0604020202020204" pitchFamily="34" charset="0"/>
                <a:cs typeface="Arial" panose="020B0604020202020204" pitchFamily="34" charset="0"/>
              </a:rPr>
              <a:t>Introduction</a:t>
            </a:r>
          </a:p>
        </p:txBody>
      </p:sp>
      <p:sp>
        <p:nvSpPr>
          <p:cNvPr id="2067" name="Text Box 22"/>
          <p:cNvSpPr txBox="1">
            <a:spLocks noChangeArrowheads="1"/>
          </p:cNvSpPr>
          <p:nvPr/>
        </p:nvSpPr>
        <p:spPr bwMode="auto">
          <a:xfrm>
            <a:off x="685005" y="11803224"/>
            <a:ext cx="15714531" cy="941792"/>
          </a:xfrm>
          <a:prstGeom prst="rect">
            <a:avLst/>
          </a:prstGeom>
          <a:solidFill>
            <a:srgbClr val="73B9FF"/>
          </a:solidFill>
          <a:ln w="9525">
            <a:noFill/>
            <a:miter lim="800000"/>
            <a:headEnd/>
            <a:tailEnd/>
          </a:ln>
        </p:spPr>
        <p:txBody>
          <a:bodyPr wrap="square" lIns="140205" tIns="70102" rIns="140205" bIns="70102">
            <a:spAutoFit/>
          </a:bodyPr>
          <a:lstStyle/>
          <a:p>
            <a:pPr algn="ctr"/>
            <a:r>
              <a:rPr lang="en-US" sz="5200" b="1" dirty="0">
                <a:latin typeface="Arial" panose="020B0604020202020204" pitchFamily="34" charset="0"/>
                <a:cs typeface="Arial" panose="020B0604020202020204" pitchFamily="34" charset="0"/>
              </a:rPr>
              <a:t>Purpose</a:t>
            </a:r>
          </a:p>
        </p:txBody>
      </p:sp>
      <p:sp>
        <p:nvSpPr>
          <p:cNvPr id="2068" name="Text Box 22"/>
          <p:cNvSpPr txBox="1">
            <a:spLocks noChangeArrowheads="1"/>
          </p:cNvSpPr>
          <p:nvPr/>
        </p:nvSpPr>
        <p:spPr bwMode="auto">
          <a:xfrm>
            <a:off x="696435" y="14877937"/>
            <a:ext cx="15703099" cy="941388"/>
          </a:xfrm>
          <a:prstGeom prst="rect">
            <a:avLst/>
          </a:prstGeom>
          <a:solidFill>
            <a:srgbClr val="73B9FF"/>
          </a:solidFill>
          <a:ln w="9525">
            <a:noFill/>
            <a:miter lim="800000"/>
            <a:headEnd/>
            <a:tailEnd/>
          </a:ln>
        </p:spPr>
        <p:txBody>
          <a:bodyPr wrap="square" lIns="140205" tIns="70102" rIns="140205" bIns="70102">
            <a:spAutoFit/>
          </a:bodyPr>
          <a:lstStyle/>
          <a:p>
            <a:pPr algn="ctr"/>
            <a:r>
              <a:rPr lang="en-US" sz="5200" b="1" dirty="0">
                <a:latin typeface="Arial" panose="020B0604020202020204" pitchFamily="34" charset="0"/>
                <a:cs typeface="Arial" panose="020B0604020202020204" pitchFamily="34" charset="0"/>
              </a:rPr>
              <a:t>Methods</a:t>
            </a:r>
          </a:p>
        </p:txBody>
      </p:sp>
      <p:sp>
        <p:nvSpPr>
          <p:cNvPr id="2077" name="Text Box 22"/>
          <p:cNvSpPr txBox="1">
            <a:spLocks noChangeArrowheads="1"/>
          </p:cNvSpPr>
          <p:nvPr/>
        </p:nvSpPr>
        <p:spPr bwMode="auto">
          <a:xfrm>
            <a:off x="17089838" y="12412116"/>
            <a:ext cx="17459059" cy="941792"/>
          </a:xfrm>
          <a:prstGeom prst="rect">
            <a:avLst/>
          </a:prstGeom>
          <a:solidFill>
            <a:srgbClr val="73B9FF"/>
          </a:solidFill>
          <a:ln w="9525">
            <a:noFill/>
            <a:miter lim="800000"/>
            <a:headEnd/>
            <a:tailEnd/>
          </a:ln>
        </p:spPr>
        <p:txBody>
          <a:bodyPr wrap="square" lIns="140205" tIns="70102" rIns="140205" bIns="70102">
            <a:spAutoFit/>
          </a:bodyPr>
          <a:lstStyle/>
          <a:p>
            <a:pPr algn="ctr"/>
            <a:r>
              <a:rPr lang="en-US" sz="5200" b="1" dirty="0">
                <a:latin typeface="Arial" panose="020B0604020202020204" pitchFamily="34" charset="0"/>
                <a:cs typeface="Arial" panose="020B0604020202020204" pitchFamily="34" charset="0"/>
              </a:rPr>
              <a:t>Results</a:t>
            </a:r>
            <a:endParaRPr lang="en-US" sz="5200" b="1" dirty="0">
              <a:solidFill>
                <a:srgbClr val="FF0000"/>
              </a:solidFill>
              <a:latin typeface="Arial" panose="020B0604020202020204" pitchFamily="34" charset="0"/>
              <a:cs typeface="Arial" panose="020B0604020202020204" pitchFamily="34" charset="0"/>
            </a:endParaRPr>
          </a:p>
        </p:txBody>
      </p:sp>
      <p:sp>
        <p:nvSpPr>
          <p:cNvPr id="2080" name="Text Box 22"/>
          <p:cNvSpPr txBox="1">
            <a:spLocks noChangeArrowheads="1"/>
          </p:cNvSpPr>
          <p:nvPr/>
        </p:nvSpPr>
        <p:spPr bwMode="auto">
          <a:xfrm>
            <a:off x="34995485" y="10957722"/>
            <a:ext cx="15553811" cy="941792"/>
          </a:xfrm>
          <a:prstGeom prst="rect">
            <a:avLst/>
          </a:prstGeom>
          <a:solidFill>
            <a:srgbClr val="73B9FF"/>
          </a:solidFill>
          <a:ln w="9525">
            <a:noFill/>
            <a:miter lim="800000"/>
            <a:headEnd/>
            <a:tailEnd/>
          </a:ln>
        </p:spPr>
        <p:txBody>
          <a:bodyPr wrap="square" lIns="140205" tIns="70102" rIns="140205" bIns="70102">
            <a:spAutoFit/>
          </a:bodyPr>
          <a:lstStyle/>
          <a:p>
            <a:pPr algn="ctr"/>
            <a:r>
              <a:rPr lang="en-US" sz="5200" b="1" dirty="0">
                <a:latin typeface="Arial" panose="020B0604020202020204" pitchFamily="34" charset="0"/>
                <a:cs typeface="Arial" panose="020B0604020202020204" pitchFamily="34" charset="0"/>
              </a:rPr>
              <a:t>Discussion</a:t>
            </a:r>
          </a:p>
        </p:txBody>
      </p:sp>
      <p:sp>
        <p:nvSpPr>
          <p:cNvPr id="2094" name="Text Box 22"/>
          <p:cNvSpPr txBox="1">
            <a:spLocks noChangeArrowheads="1"/>
          </p:cNvSpPr>
          <p:nvPr/>
        </p:nvSpPr>
        <p:spPr bwMode="auto">
          <a:xfrm>
            <a:off x="35034819" y="23899021"/>
            <a:ext cx="15475145" cy="941792"/>
          </a:xfrm>
          <a:prstGeom prst="rect">
            <a:avLst/>
          </a:prstGeom>
          <a:solidFill>
            <a:srgbClr val="73B9FF"/>
          </a:solidFill>
          <a:ln w="9525">
            <a:noFill/>
            <a:miter lim="800000"/>
            <a:headEnd/>
            <a:tailEnd/>
          </a:ln>
        </p:spPr>
        <p:txBody>
          <a:bodyPr wrap="square" lIns="140205" tIns="70102" rIns="140205" bIns="70102">
            <a:spAutoFit/>
          </a:bodyPr>
          <a:lstStyle/>
          <a:p>
            <a:pPr algn="ctr"/>
            <a:r>
              <a:rPr lang="en-US" sz="5200" b="1" dirty="0">
                <a:latin typeface="Arial" panose="020B0604020202020204" pitchFamily="34" charset="0"/>
                <a:cs typeface="Arial" panose="020B0604020202020204" pitchFamily="34" charset="0"/>
              </a:rPr>
              <a:t>References</a:t>
            </a:r>
          </a:p>
        </p:txBody>
      </p:sp>
      <p:sp>
        <p:nvSpPr>
          <p:cNvPr id="49" name="Text Box 225"/>
          <p:cNvSpPr txBox="1">
            <a:spLocks noChangeArrowheads="1"/>
          </p:cNvSpPr>
          <p:nvPr/>
        </p:nvSpPr>
        <p:spPr bwMode="auto">
          <a:xfrm>
            <a:off x="35034818" y="24940296"/>
            <a:ext cx="15457207" cy="4942888"/>
          </a:xfrm>
          <a:prstGeom prst="rect">
            <a:avLst/>
          </a:prstGeom>
          <a:solidFill>
            <a:schemeClr val="bg1"/>
          </a:solidFill>
          <a:ln w="9525">
            <a:solidFill>
              <a:schemeClr val="tx1"/>
            </a:solidFill>
            <a:miter lim="800000"/>
            <a:headEnd/>
            <a:tailEnd/>
          </a:ln>
        </p:spPr>
        <p:txBody>
          <a:bodyPr wrap="square" lIns="140205" tIns="70102" rIns="140205" bIns="70102">
            <a:spAutoFit/>
          </a:bodyPr>
          <a:lstStyle/>
          <a:p>
            <a:pPr marL="514350" indent="-514350">
              <a:buAutoNum type="arabicPeriod"/>
            </a:pPr>
            <a:r>
              <a:rPr lang="en-US" sz="2400" dirty="0" err="1">
                <a:latin typeface="Arial" panose="020B0604020202020204" pitchFamily="34" charset="0"/>
                <a:cs typeface="Arial" panose="020B0604020202020204" pitchFamily="34" charset="0"/>
              </a:rPr>
              <a:t>Salot</a:t>
            </a:r>
            <a:r>
              <a:rPr lang="en-US" sz="2400" dirty="0">
                <a:latin typeface="Arial" panose="020B0604020202020204" pitchFamily="34" charset="0"/>
                <a:cs typeface="Arial" panose="020B0604020202020204" pitchFamily="34" charset="0"/>
              </a:rPr>
              <a:t> P, Patel P, Bhatt T. Reactive Balance in Individuals With Chronic Stroke: Biomechanical Factors Related to Perturbation-Induced Backward Falling. </a:t>
            </a:r>
            <a:r>
              <a:rPr lang="en-US" sz="2400" i="1" dirty="0">
                <a:latin typeface="Arial" panose="020B0604020202020204" pitchFamily="34" charset="0"/>
                <a:cs typeface="Arial" panose="020B0604020202020204" pitchFamily="34" charset="0"/>
              </a:rPr>
              <a:t>Phys </a:t>
            </a:r>
            <a:r>
              <a:rPr lang="en-US" sz="2400" i="1" dirty="0" err="1">
                <a:latin typeface="Arial" panose="020B0604020202020204" pitchFamily="34" charset="0"/>
                <a:cs typeface="Arial" panose="020B0604020202020204" pitchFamily="34" charset="0"/>
              </a:rPr>
              <a:t>Ther</a:t>
            </a:r>
            <a:r>
              <a:rPr lang="en-US" sz="2400" dirty="0">
                <a:latin typeface="Arial" panose="020B0604020202020204" pitchFamily="34" charset="0"/>
                <a:cs typeface="Arial" panose="020B0604020202020204" pitchFamily="34" charset="0"/>
              </a:rPr>
              <a:t>. 2016;96(3):338-347 </a:t>
            </a:r>
          </a:p>
          <a:p>
            <a:pPr marL="514350" indent="-514350">
              <a:buAutoNum type="arabicPeriod"/>
            </a:pPr>
            <a:r>
              <a:rPr lang="en-US" sz="2400" dirty="0" err="1">
                <a:latin typeface="Arial" panose="020B0604020202020204" pitchFamily="34" charset="0"/>
                <a:cs typeface="Arial" panose="020B0604020202020204" pitchFamily="34" charset="0"/>
              </a:rPr>
              <a:t>Weerdesteyn</a:t>
            </a:r>
            <a:r>
              <a:rPr lang="en-US" sz="2400" dirty="0">
                <a:latin typeface="Arial" panose="020B0604020202020204" pitchFamily="34" charset="0"/>
                <a:cs typeface="Arial" panose="020B0604020202020204" pitchFamily="34" charset="0"/>
              </a:rPr>
              <a:t> V, de </a:t>
            </a:r>
            <a:r>
              <a:rPr lang="en-US" sz="2400" dirty="0" err="1">
                <a:latin typeface="Arial" panose="020B0604020202020204" pitchFamily="34" charset="0"/>
                <a:cs typeface="Arial" panose="020B0604020202020204" pitchFamily="34" charset="0"/>
              </a:rPr>
              <a:t>Niet</a:t>
            </a:r>
            <a:r>
              <a:rPr lang="en-US" sz="2400" dirty="0">
                <a:latin typeface="Arial" panose="020B0604020202020204" pitchFamily="34" charset="0"/>
                <a:cs typeface="Arial" panose="020B0604020202020204" pitchFamily="34" charset="0"/>
              </a:rPr>
              <a:t> M, van </a:t>
            </a:r>
            <a:r>
              <a:rPr lang="en-US" sz="2400" dirty="0" err="1">
                <a:latin typeface="Arial" panose="020B0604020202020204" pitchFamily="34" charset="0"/>
                <a:cs typeface="Arial" panose="020B0604020202020204" pitchFamily="34" charset="0"/>
              </a:rPr>
              <a:t>Duijnhoven</a:t>
            </a:r>
            <a:r>
              <a:rPr lang="en-US" sz="2400" dirty="0">
                <a:latin typeface="Arial" panose="020B0604020202020204" pitchFamily="34" charset="0"/>
                <a:cs typeface="Arial" panose="020B0604020202020204" pitchFamily="34" charset="0"/>
              </a:rPr>
              <a:t> HJR, </a:t>
            </a:r>
            <a:r>
              <a:rPr lang="en-US" sz="2400" dirty="0" err="1">
                <a:latin typeface="Arial" panose="020B0604020202020204" pitchFamily="34" charset="0"/>
                <a:cs typeface="Arial" panose="020B0604020202020204" pitchFamily="34" charset="0"/>
              </a:rPr>
              <a:t>Geurts</a:t>
            </a:r>
            <a:r>
              <a:rPr lang="en-US" sz="2400" dirty="0">
                <a:latin typeface="Arial" panose="020B0604020202020204" pitchFamily="34" charset="0"/>
                <a:cs typeface="Arial" panose="020B0604020202020204" pitchFamily="34" charset="0"/>
              </a:rPr>
              <a:t> ACH. Falls in individuals with stroke. </a:t>
            </a:r>
            <a:r>
              <a:rPr lang="en-US" sz="2400" i="1" dirty="0">
                <a:latin typeface="Arial" panose="020B0604020202020204" pitchFamily="34" charset="0"/>
                <a:cs typeface="Arial" panose="020B0604020202020204" pitchFamily="34" charset="0"/>
              </a:rPr>
              <a:t>J </a:t>
            </a:r>
            <a:r>
              <a:rPr lang="en-US" sz="2400" i="1" dirty="0" err="1">
                <a:latin typeface="Arial" panose="020B0604020202020204" pitchFamily="34" charset="0"/>
                <a:cs typeface="Arial" panose="020B0604020202020204" pitchFamily="34" charset="0"/>
              </a:rPr>
              <a:t>Rehabil</a:t>
            </a:r>
            <a:r>
              <a:rPr lang="en-US" sz="2400" i="1" dirty="0">
                <a:latin typeface="Arial" panose="020B0604020202020204" pitchFamily="34" charset="0"/>
                <a:cs typeface="Arial" panose="020B0604020202020204" pitchFamily="34" charset="0"/>
              </a:rPr>
              <a:t> Res Dev</a:t>
            </a:r>
            <a:r>
              <a:rPr lang="en-US" sz="2400" dirty="0">
                <a:latin typeface="Arial" panose="020B0604020202020204" pitchFamily="34" charset="0"/>
                <a:cs typeface="Arial" panose="020B0604020202020204" pitchFamily="34" charset="0"/>
              </a:rPr>
              <a:t>. 2008;45(8):1195-1213. </a:t>
            </a:r>
          </a:p>
          <a:p>
            <a:pPr marL="742950" indent="-742950">
              <a:buAutoNum type="arabicPeriod"/>
            </a:pPr>
            <a:r>
              <a:rPr lang="en-US" sz="2400" dirty="0">
                <a:latin typeface="Arial" panose="020B0604020202020204" pitchFamily="34" charset="0"/>
                <a:cs typeface="Arial" panose="020B0604020202020204" pitchFamily="34" charset="0"/>
              </a:rPr>
              <a:t>Schmid AA. Circumstances and consequences of falls among people with chronic stroke. </a:t>
            </a:r>
            <a:r>
              <a:rPr lang="en-US" sz="2400" i="1" dirty="0">
                <a:latin typeface="Arial" panose="020B0604020202020204" pitchFamily="34" charset="0"/>
                <a:cs typeface="Arial" panose="020B0604020202020204" pitchFamily="34" charset="0"/>
              </a:rPr>
              <a:t>Journal of rehabilitation research and development</a:t>
            </a:r>
            <a:r>
              <a:rPr lang="en-US" sz="2400" dirty="0">
                <a:latin typeface="Arial" panose="020B0604020202020204" pitchFamily="34" charset="0"/>
                <a:cs typeface="Arial" panose="020B0604020202020204" pitchFamily="34" charset="0"/>
              </a:rPr>
              <a:t>. 2013;50(9):1277-1286.</a:t>
            </a:r>
          </a:p>
          <a:p>
            <a:pPr marL="514350" indent="-514350">
              <a:buFontTx/>
              <a:buAutoNum type="arabicPeriod"/>
            </a:pPr>
            <a:r>
              <a:rPr lang="en-US" sz="2400" dirty="0">
                <a:latin typeface="Arial" panose="020B0604020202020204" pitchFamily="34" charset="0"/>
                <a:cs typeface="Arial" panose="020B0604020202020204" pitchFamily="34" charset="0"/>
              </a:rPr>
              <a:t>Chan, W N, Tsang NW. The performance of stroke survivors in turning-while-walking while carrying out a concurrent cognitive task compared with controls. </a:t>
            </a:r>
            <a:r>
              <a:rPr lang="en-US" sz="2400" i="1" dirty="0" err="1">
                <a:latin typeface="Arial" panose="020B0604020202020204" pitchFamily="34" charset="0"/>
                <a:cs typeface="Arial" panose="020B0604020202020204" pitchFamily="34" charset="0"/>
              </a:rPr>
              <a:t>Plos</a:t>
            </a:r>
            <a:r>
              <a:rPr lang="en-US" sz="2400" i="1" dirty="0">
                <a:latin typeface="Arial" panose="020B0604020202020204" pitchFamily="34" charset="0"/>
                <a:cs typeface="Arial" panose="020B0604020202020204" pitchFamily="34" charset="0"/>
              </a:rPr>
              <a:t> One. </a:t>
            </a:r>
            <a:r>
              <a:rPr lang="en-US" sz="2400" dirty="0">
                <a:latin typeface="Arial" panose="020B0604020202020204" pitchFamily="34" charset="0"/>
                <a:cs typeface="Arial" panose="020B0604020202020204" pitchFamily="34" charset="0"/>
              </a:rPr>
              <a:t>2017;1 (12).</a:t>
            </a:r>
          </a:p>
          <a:p>
            <a:pPr marL="514350" indent="-514350">
              <a:buAutoNum type="arabicPeriod"/>
            </a:pPr>
            <a:r>
              <a:rPr lang="en-US" sz="2400" dirty="0">
                <a:latin typeface="Arial" panose="020B0604020202020204" pitchFamily="34" charset="0"/>
                <a:cs typeface="Arial" panose="020B0604020202020204" pitchFamily="34" charset="0"/>
              </a:rPr>
              <a:t>Ricci N. A., </a:t>
            </a:r>
            <a:r>
              <a:rPr lang="en-US" sz="2400" dirty="0" err="1">
                <a:latin typeface="Arial" panose="020B0604020202020204" pitchFamily="34" charset="0"/>
                <a:cs typeface="Arial" panose="020B0604020202020204" pitchFamily="34" charset="0"/>
              </a:rPr>
              <a:t>Ferrarias</a:t>
            </a:r>
            <a:r>
              <a:rPr lang="en-US" sz="2400" dirty="0">
                <a:latin typeface="Arial" panose="020B0604020202020204" pitchFamily="34" charset="0"/>
                <a:cs typeface="Arial" panose="020B0604020202020204" pitchFamily="34" charset="0"/>
              </a:rPr>
              <a:t> G. P., Molina K. I., Dib P. M., &amp; </a:t>
            </a:r>
            <a:r>
              <a:rPr lang="en-US" sz="2400" dirty="0" err="1">
                <a:latin typeface="Arial" panose="020B0604020202020204" pitchFamily="34" charset="0"/>
                <a:cs typeface="Arial" panose="020B0604020202020204" pitchFamily="34" charset="0"/>
              </a:rPr>
              <a:t>Alouche</a:t>
            </a:r>
            <a:r>
              <a:rPr lang="en-US" sz="2400" dirty="0">
                <a:latin typeface="Arial" panose="020B0604020202020204" pitchFamily="34" charset="0"/>
                <a:cs typeface="Arial" panose="020B0604020202020204" pitchFamily="34" charset="0"/>
              </a:rPr>
              <a:t> S. R. Gait speed and falls self-efficacy in individuals with hemiparesis after stroke. </a:t>
            </a:r>
            <a:r>
              <a:rPr lang="en-US" sz="2400" i="1" dirty="0" err="1">
                <a:latin typeface="Arial" panose="020B0604020202020204" pitchFamily="34" charset="0"/>
                <a:cs typeface="Arial" panose="020B0604020202020204" pitchFamily="34" charset="0"/>
              </a:rPr>
              <a:t>Fisioterapia</a:t>
            </a:r>
            <a:r>
              <a:rPr lang="en-US" sz="2400" i="1" dirty="0">
                <a:latin typeface="Arial" panose="020B0604020202020204" pitchFamily="34" charset="0"/>
                <a:cs typeface="Arial" panose="020B0604020202020204" pitchFamily="34" charset="0"/>
              </a:rPr>
              <a:t> e </a:t>
            </a:r>
            <a:r>
              <a:rPr lang="en-US" sz="2400" i="1" dirty="0" err="1">
                <a:latin typeface="Arial" panose="020B0604020202020204" pitchFamily="34" charset="0"/>
                <a:cs typeface="Arial" panose="020B0604020202020204" pitchFamily="34" charset="0"/>
              </a:rPr>
              <a:t>Pesquisa</a:t>
            </a:r>
            <a:r>
              <a:rPr lang="en-US" sz="2400" dirty="0">
                <a:latin typeface="Arial" panose="020B0604020202020204" pitchFamily="34" charset="0"/>
                <a:cs typeface="Arial" panose="020B0604020202020204" pitchFamily="34" charset="0"/>
              </a:rPr>
              <a:t>, 2015;</a:t>
            </a:r>
            <a:r>
              <a:rPr lang="en-US" sz="2400" i="1" dirty="0">
                <a:latin typeface="Arial" panose="020B0604020202020204" pitchFamily="34" charset="0"/>
                <a:cs typeface="Arial" panose="020B0604020202020204" pitchFamily="34" charset="0"/>
              </a:rPr>
              <a:t>22</a:t>
            </a:r>
            <a:r>
              <a:rPr lang="en-US" sz="2400" dirty="0">
                <a:latin typeface="Arial" panose="020B0604020202020204" pitchFamily="34" charset="0"/>
                <a:cs typeface="Arial" panose="020B0604020202020204" pitchFamily="34" charset="0"/>
              </a:rPr>
              <a:t>(2), 191-196. </a:t>
            </a:r>
          </a:p>
          <a:p>
            <a:pPr marL="514350" indent="-514350">
              <a:buFontTx/>
              <a:buAutoNum type="arabicPeriod"/>
            </a:pPr>
            <a:r>
              <a:rPr lang="en-US" sz="2400" dirty="0" err="1">
                <a:latin typeface="Arial" panose="020B0604020202020204" pitchFamily="34" charset="0"/>
                <a:cs typeface="Arial" panose="020B0604020202020204" pitchFamily="34" charset="0"/>
              </a:rPr>
              <a:t>Rybar</a:t>
            </a:r>
            <a:r>
              <a:rPr lang="en-US" sz="2400" dirty="0">
                <a:latin typeface="Arial" panose="020B0604020202020204" pitchFamily="34" charset="0"/>
                <a:cs typeface="Arial" panose="020B0604020202020204" pitchFamily="34" charset="0"/>
              </a:rPr>
              <a:t> MM, Walker ER, </a:t>
            </a:r>
            <a:r>
              <a:rPr lang="en-US" sz="2400" dirty="0" err="1">
                <a:latin typeface="Arial" panose="020B0604020202020204" pitchFamily="34" charset="0"/>
                <a:cs typeface="Arial" panose="020B0604020202020204" pitchFamily="34" charset="0"/>
              </a:rPr>
              <a:t>Kuhnen</a:t>
            </a:r>
            <a:r>
              <a:rPr lang="en-US" sz="2400" dirty="0">
                <a:latin typeface="Arial" panose="020B0604020202020204" pitchFamily="34" charset="0"/>
                <a:cs typeface="Arial" panose="020B0604020202020204" pitchFamily="34" charset="0"/>
              </a:rPr>
              <a:t> HR, et al. The stroke-related effects of hip flexion fatigue on over ground walking. </a:t>
            </a:r>
            <a:r>
              <a:rPr lang="en-US" sz="2400" i="1" dirty="0">
                <a:latin typeface="Arial" panose="020B0604020202020204" pitchFamily="34" charset="0"/>
                <a:cs typeface="Arial" panose="020B0604020202020204" pitchFamily="34" charset="0"/>
              </a:rPr>
              <a:t>Gait Posture</a:t>
            </a:r>
            <a:r>
              <a:rPr lang="en-US" sz="2400" dirty="0">
                <a:latin typeface="Arial" panose="020B0604020202020204" pitchFamily="34" charset="0"/>
                <a:cs typeface="Arial" panose="020B0604020202020204" pitchFamily="34" charset="0"/>
              </a:rPr>
              <a:t>. 2014;39(4):1103-1108. doi:10.1016/j.gaitpost.2014.01.012</a:t>
            </a:r>
          </a:p>
          <a:p>
            <a:pPr marL="514350" indent="-514350">
              <a:buAutoNum type="arabicPeriod"/>
            </a:pPr>
            <a:endParaRPr lang="en-US" sz="2400" dirty="0">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B2BFEE05-93B7-7446-8076-C05A46A00A8D}"/>
              </a:ext>
            </a:extLst>
          </p:cNvPr>
          <p:cNvGraphicFramePr>
            <a:graphicFrameLocks noGrp="1"/>
          </p:cNvGraphicFramePr>
          <p:nvPr>
            <p:extLst>
              <p:ext uri="{D42A27DB-BD31-4B8C-83A1-F6EECF244321}">
                <p14:modId xmlns:p14="http://schemas.microsoft.com/office/powerpoint/2010/main" val="3542030060"/>
              </p:ext>
            </p:extLst>
          </p:nvPr>
        </p:nvGraphicFramePr>
        <p:xfrm>
          <a:off x="714373" y="16202829"/>
          <a:ext cx="15685162" cy="8060587"/>
        </p:xfrm>
        <a:graphic>
          <a:graphicData uri="http://schemas.openxmlformats.org/drawingml/2006/table">
            <a:tbl>
              <a:tblPr firstRow="1" bandRow="1">
                <a:tableStyleId>{74C1A8A3-306A-4EB7-A6B1-4F7E0EB9C5D6}</a:tableStyleId>
              </a:tblPr>
              <a:tblGrid>
                <a:gridCol w="7842581">
                  <a:extLst>
                    <a:ext uri="{9D8B030D-6E8A-4147-A177-3AD203B41FA5}">
                      <a16:colId xmlns:a16="http://schemas.microsoft.com/office/drawing/2014/main" val="1091163744"/>
                    </a:ext>
                  </a:extLst>
                </a:gridCol>
                <a:gridCol w="7842581">
                  <a:extLst>
                    <a:ext uri="{9D8B030D-6E8A-4147-A177-3AD203B41FA5}">
                      <a16:colId xmlns:a16="http://schemas.microsoft.com/office/drawing/2014/main" val="255679866"/>
                    </a:ext>
                  </a:extLst>
                </a:gridCol>
              </a:tblGrid>
              <a:tr h="1283534">
                <a:tc gridSpan="2">
                  <a:txBody>
                    <a:bodyPr/>
                    <a:lstStyle/>
                    <a:p>
                      <a:pPr algn="ctr"/>
                      <a:r>
                        <a:rPr lang="en-US" sz="5200" dirty="0">
                          <a:solidFill>
                            <a:schemeClr val="tx1"/>
                          </a:solidFill>
                          <a:latin typeface="Arial" panose="020B0604020202020204" pitchFamily="34" charset="0"/>
                          <a:cs typeface="Arial" panose="020B0604020202020204" pitchFamily="34" charset="0"/>
                        </a:rPr>
                        <a:t>Participant Demographics/Inclusion Criteria</a:t>
                      </a:r>
                    </a:p>
                  </a:txBody>
                  <a:tcPr anchor="ctr">
                    <a:solidFill>
                      <a:srgbClr val="73B9FF"/>
                    </a:solidFill>
                  </a:tcPr>
                </a:tc>
                <a:tc hMerge="1">
                  <a:txBody>
                    <a:bodyPr/>
                    <a:lstStyle/>
                    <a:p>
                      <a:endParaRPr lang="en-US" dirty="0"/>
                    </a:p>
                  </a:txBody>
                  <a:tcPr/>
                </a:tc>
                <a:extLst>
                  <a:ext uri="{0D108BD9-81ED-4DB2-BD59-A6C34878D82A}">
                    <a16:rowId xmlns:a16="http://schemas.microsoft.com/office/drawing/2014/main" val="3046983890"/>
                  </a:ext>
                </a:extLst>
              </a:tr>
              <a:tr h="878507">
                <a:tc>
                  <a:txBody>
                    <a:bodyPr/>
                    <a:lstStyle/>
                    <a:p>
                      <a:pPr algn="l"/>
                      <a:r>
                        <a:rPr lang="en-US" sz="4400" dirty="0">
                          <a:latin typeface="Arial" panose="020B0604020202020204" pitchFamily="34" charset="0"/>
                          <a:cs typeface="Arial" panose="020B0604020202020204" pitchFamily="34" charset="0"/>
                        </a:rPr>
                        <a:t>Study sample</a:t>
                      </a:r>
                    </a:p>
                  </a:txBody>
                  <a:tcPr anchor="ctr"/>
                </a:tc>
                <a:tc>
                  <a:txBody>
                    <a:bodyPr/>
                    <a:lstStyle/>
                    <a:p>
                      <a:pPr algn="l"/>
                      <a:r>
                        <a:rPr lang="en-US" sz="4400" dirty="0">
                          <a:latin typeface="Arial" panose="020B0604020202020204" pitchFamily="34" charset="0"/>
                          <a:cs typeface="Arial" panose="020B0604020202020204" pitchFamily="34" charset="0"/>
                        </a:rPr>
                        <a:t>n = 6 (5 male)</a:t>
                      </a:r>
                    </a:p>
                  </a:txBody>
                  <a:tcPr anchor="ctr"/>
                </a:tc>
                <a:extLst>
                  <a:ext uri="{0D108BD9-81ED-4DB2-BD59-A6C34878D82A}">
                    <a16:rowId xmlns:a16="http://schemas.microsoft.com/office/drawing/2014/main" val="2311980388"/>
                  </a:ext>
                </a:extLst>
              </a:tr>
              <a:tr h="878507">
                <a:tc>
                  <a:txBody>
                    <a:bodyPr/>
                    <a:lstStyle/>
                    <a:p>
                      <a:pPr algn="l"/>
                      <a:r>
                        <a:rPr lang="en-US" sz="4400" dirty="0">
                          <a:latin typeface="Arial" panose="020B0604020202020204" pitchFamily="34" charset="0"/>
                          <a:cs typeface="Arial" panose="020B0604020202020204" pitchFamily="34" charset="0"/>
                        </a:rPr>
                        <a:t>Time since stroke</a:t>
                      </a:r>
                    </a:p>
                  </a:txBody>
                  <a:tcPr anchor="ctr"/>
                </a:tc>
                <a:tc>
                  <a:txBody>
                    <a:bodyPr/>
                    <a:lstStyle/>
                    <a:p>
                      <a:pPr algn="l"/>
                      <a:r>
                        <a:rPr lang="en-US" sz="4400" dirty="0">
                          <a:latin typeface="Arial" panose="020B0604020202020204" pitchFamily="34" charset="0"/>
                          <a:cs typeface="Arial" panose="020B0604020202020204" pitchFamily="34" charset="0"/>
                        </a:rPr>
                        <a:t>&gt; 6 months</a:t>
                      </a:r>
                    </a:p>
                  </a:txBody>
                  <a:tcPr anchor="ctr"/>
                </a:tc>
                <a:extLst>
                  <a:ext uri="{0D108BD9-81ED-4DB2-BD59-A6C34878D82A}">
                    <a16:rowId xmlns:a16="http://schemas.microsoft.com/office/drawing/2014/main" val="547018499"/>
                  </a:ext>
                </a:extLst>
              </a:tr>
              <a:tr h="878507">
                <a:tc>
                  <a:txBody>
                    <a:bodyPr/>
                    <a:lstStyle/>
                    <a:p>
                      <a:pPr algn="l"/>
                      <a:r>
                        <a:rPr lang="en-US" sz="4400" dirty="0">
                          <a:latin typeface="Arial" panose="020B0604020202020204" pitchFamily="34" charset="0"/>
                          <a:cs typeface="Arial" panose="020B0604020202020204" pitchFamily="34" charset="0"/>
                        </a:rPr>
                        <a:t>Assistive Device</a:t>
                      </a:r>
                    </a:p>
                  </a:txBody>
                  <a:tcPr anchor="ctr"/>
                </a:tc>
                <a:tc>
                  <a:txBody>
                    <a:bodyPr/>
                    <a:lstStyle/>
                    <a:p>
                      <a:pPr algn="l"/>
                      <a:r>
                        <a:rPr lang="en-US" sz="4400" dirty="0">
                          <a:latin typeface="Arial" panose="020B0604020202020204" pitchFamily="34" charset="0"/>
                          <a:cs typeface="Arial" panose="020B0604020202020204" pitchFamily="34" charset="0"/>
                        </a:rPr>
                        <a:t>AFO (n = 2), cane (n = 2)</a:t>
                      </a:r>
                    </a:p>
                  </a:txBody>
                  <a:tcPr anchor="ctr"/>
                </a:tc>
                <a:extLst>
                  <a:ext uri="{0D108BD9-81ED-4DB2-BD59-A6C34878D82A}">
                    <a16:rowId xmlns:a16="http://schemas.microsoft.com/office/drawing/2014/main" val="963675891"/>
                  </a:ext>
                </a:extLst>
              </a:tr>
              <a:tr h="878507">
                <a:tc>
                  <a:txBody>
                    <a:bodyPr/>
                    <a:lstStyle/>
                    <a:p>
                      <a:pPr algn="l"/>
                      <a:r>
                        <a:rPr lang="en-US" sz="4400" dirty="0">
                          <a:latin typeface="Arial" panose="020B0604020202020204" pitchFamily="34" charset="0"/>
                          <a:cs typeface="Arial" panose="020B0604020202020204" pitchFamily="34" charset="0"/>
                        </a:rPr>
                        <a:t>History of falls</a:t>
                      </a:r>
                    </a:p>
                  </a:txBody>
                  <a:tcPr anchor="ctr"/>
                </a:tc>
                <a:tc>
                  <a:txBody>
                    <a:bodyPr/>
                    <a:lstStyle/>
                    <a:p>
                      <a:pPr algn="l"/>
                      <a:r>
                        <a:rPr lang="en-US" sz="4400" u="sng" dirty="0">
                          <a:latin typeface="Arial" panose="020B0604020202020204" pitchFamily="34" charset="0"/>
                          <a:cs typeface="Arial" panose="020B0604020202020204" pitchFamily="34" charset="0"/>
                        </a:rPr>
                        <a:t>&gt;</a:t>
                      </a:r>
                      <a:r>
                        <a:rPr lang="en-US" sz="4400" u="none" dirty="0">
                          <a:latin typeface="Arial" panose="020B0604020202020204" pitchFamily="34" charset="0"/>
                          <a:cs typeface="Arial" panose="020B0604020202020204" pitchFamily="34" charset="0"/>
                        </a:rPr>
                        <a:t> 1 in past 6 months</a:t>
                      </a:r>
                      <a:endParaRPr lang="en-US" sz="4400" u="sng"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60055484"/>
                  </a:ext>
                </a:extLst>
              </a:tr>
              <a:tr h="2384518">
                <a:tc>
                  <a:txBody>
                    <a:bodyPr/>
                    <a:lstStyle/>
                    <a:p>
                      <a:pPr algn="l"/>
                      <a:r>
                        <a:rPr lang="en-US" sz="4400" dirty="0">
                          <a:latin typeface="Arial" panose="020B0604020202020204" pitchFamily="34" charset="0"/>
                          <a:cs typeface="Arial" panose="020B0604020202020204" pitchFamily="34" charset="0"/>
                        </a:rPr>
                        <a:t>Walking requirements</a:t>
                      </a:r>
                    </a:p>
                  </a:txBody>
                  <a:tcPr anchor="ctr"/>
                </a:tc>
                <a:tc>
                  <a:txBody>
                    <a:bodyPr/>
                    <a:lstStyle/>
                    <a:p>
                      <a:pPr algn="l"/>
                      <a:r>
                        <a:rPr lang="en-US" sz="4400" dirty="0">
                          <a:latin typeface="Arial" panose="020B0604020202020204" pitchFamily="34" charset="0"/>
                          <a:cs typeface="Arial" panose="020B0604020202020204" pitchFamily="34" charset="0"/>
                        </a:rPr>
                        <a:t>Uninterrupted, unassisted</a:t>
                      </a:r>
                    </a:p>
                    <a:p>
                      <a:pPr algn="l"/>
                      <a:r>
                        <a:rPr lang="en-US" sz="4400" u="sng" dirty="0">
                          <a:latin typeface="Arial" panose="020B0604020202020204" pitchFamily="34" charset="0"/>
                          <a:cs typeface="Arial" panose="020B0604020202020204" pitchFamily="34" charset="0"/>
                        </a:rPr>
                        <a:t>&gt;</a:t>
                      </a:r>
                      <a:r>
                        <a:rPr lang="en-US" sz="4400" u="none" dirty="0">
                          <a:latin typeface="Arial" panose="020B0604020202020204" pitchFamily="34" charset="0"/>
                          <a:cs typeface="Arial" panose="020B0604020202020204" pitchFamily="34" charset="0"/>
                        </a:rPr>
                        <a:t> 2 minutes</a:t>
                      </a:r>
                    </a:p>
                    <a:p>
                      <a:pPr algn="l"/>
                      <a:r>
                        <a:rPr lang="en-US" sz="4400" u="none" dirty="0">
                          <a:latin typeface="Arial" panose="020B0604020202020204" pitchFamily="34" charset="0"/>
                          <a:cs typeface="Arial" panose="020B0604020202020204" pitchFamily="34" charset="0"/>
                        </a:rPr>
                        <a:t>Speed 0.4-1.2 m/s</a:t>
                      </a:r>
                      <a:endParaRPr lang="en-US" sz="4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32091462"/>
                  </a:ext>
                </a:extLst>
              </a:tr>
              <a:tr h="878507">
                <a:tc>
                  <a:txBody>
                    <a:bodyPr/>
                    <a:lstStyle/>
                    <a:p>
                      <a:pPr algn="l"/>
                      <a:r>
                        <a:rPr lang="en-US" sz="4400" dirty="0">
                          <a:latin typeface="Arial" panose="020B0604020202020204" pitchFamily="34" charset="0"/>
                          <a:cs typeface="Arial" panose="020B0604020202020204" pitchFamily="34" charset="0"/>
                        </a:rPr>
                        <a:t>Physical impairment</a:t>
                      </a:r>
                    </a:p>
                  </a:txBody>
                  <a:tcPr anchor="ctr"/>
                </a:tc>
                <a:tc>
                  <a:txBody>
                    <a:bodyPr/>
                    <a:lstStyle/>
                    <a:p>
                      <a:pPr algn="l"/>
                      <a:r>
                        <a:rPr lang="en-US" sz="4400" dirty="0">
                          <a:latin typeface="Arial" panose="020B0604020202020204" pitchFamily="34" charset="0"/>
                          <a:cs typeface="Arial" panose="020B0604020202020204" pitchFamily="34" charset="0"/>
                        </a:rPr>
                        <a:t>LE hemiparesis</a:t>
                      </a:r>
                    </a:p>
                  </a:txBody>
                  <a:tcPr anchor="ctr"/>
                </a:tc>
                <a:extLst>
                  <a:ext uri="{0D108BD9-81ED-4DB2-BD59-A6C34878D82A}">
                    <a16:rowId xmlns:a16="http://schemas.microsoft.com/office/drawing/2014/main" val="3768204263"/>
                  </a:ext>
                </a:extLst>
              </a:tr>
            </a:tbl>
          </a:graphicData>
        </a:graphic>
      </p:graphicFrame>
      <p:grpSp>
        <p:nvGrpSpPr>
          <p:cNvPr id="8" name="Group 7">
            <a:extLst>
              <a:ext uri="{FF2B5EF4-FFF2-40B4-BE49-F238E27FC236}">
                <a16:creationId xmlns:a16="http://schemas.microsoft.com/office/drawing/2014/main" id="{D5924F81-C387-0743-A3F4-4250A21A3B3E}"/>
              </a:ext>
            </a:extLst>
          </p:cNvPr>
          <p:cNvGrpSpPr/>
          <p:nvPr/>
        </p:nvGrpSpPr>
        <p:grpSpPr>
          <a:xfrm>
            <a:off x="18784479" y="13881963"/>
            <a:ext cx="15018916" cy="9415984"/>
            <a:chOff x="14999899" y="14165737"/>
            <a:chExt cx="23212979" cy="15789286"/>
          </a:xfrm>
        </p:grpSpPr>
        <p:graphicFrame>
          <p:nvGraphicFramePr>
            <p:cNvPr id="2" name="Chart 1">
              <a:extLst>
                <a:ext uri="{FF2B5EF4-FFF2-40B4-BE49-F238E27FC236}">
                  <a16:creationId xmlns:a16="http://schemas.microsoft.com/office/drawing/2014/main" id="{8B751FB7-ED90-5F49-AD62-3C55E9D6F6F4}"/>
                </a:ext>
              </a:extLst>
            </p:cNvPr>
            <p:cNvGraphicFramePr/>
            <p:nvPr>
              <p:extLst>
                <p:ext uri="{D42A27DB-BD31-4B8C-83A1-F6EECF244321}">
                  <p14:modId xmlns:p14="http://schemas.microsoft.com/office/powerpoint/2010/main" val="2496983494"/>
                </p:ext>
              </p:extLst>
            </p:nvPr>
          </p:nvGraphicFramePr>
          <p:xfrm>
            <a:off x="18109089" y="14859862"/>
            <a:ext cx="17363809" cy="1509516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CCDCEF8-6426-3943-8CB3-1CDBD227D4D1}"/>
                </a:ext>
              </a:extLst>
            </p:cNvPr>
            <p:cNvSpPr txBox="1"/>
            <p:nvPr/>
          </p:nvSpPr>
          <p:spPr>
            <a:xfrm>
              <a:off x="32732918" y="15570666"/>
              <a:ext cx="5479960" cy="2079616"/>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Baseline Testing + Treadmill Testing + Overground Walking</a:t>
              </a:r>
            </a:p>
          </p:txBody>
        </p:sp>
        <p:sp>
          <p:nvSpPr>
            <p:cNvPr id="40" name="TextBox 39">
              <a:extLst>
                <a:ext uri="{FF2B5EF4-FFF2-40B4-BE49-F238E27FC236}">
                  <a16:creationId xmlns:a16="http://schemas.microsoft.com/office/drawing/2014/main" id="{4AE0E451-170E-014F-B98D-040F27B96D3C}"/>
                </a:ext>
              </a:extLst>
            </p:cNvPr>
            <p:cNvSpPr txBox="1"/>
            <p:nvPr/>
          </p:nvSpPr>
          <p:spPr>
            <a:xfrm>
              <a:off x="31033303" y="27997604"/>
              <a:ext cx="6166162" cy="1427189"/>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Baseline Testing + Treadmill Testing; No trips</a:t>
              </a:r>
            </a:p>
          </p:txBody>
        </p:sp>
        <p:sp>
          <p:nvSpPr>
            <p:cNvPr id="41" name="TextBox 40">
              <a:extLst>
                <a:ext uri="{FF2B5EF4-FFF2-40B4-BE49-F238E27FC236}">
                  <a16:creationId xmlns:a16="http://schemas.microsoft.com/office/drawing/2014/main" id="{CA983F2A-5785-3E42-83B5-C0BF4C0D4CA5}"/>
                </a:ext>
              </a:extLst>
            </p:cNvPr>
            <p:cNvSpPr txBox="1"/>
            <p:nvPr/>
          </p:nvSpPr>
          <p:spPr>
            <a:xfrm>
              <a:off x="14999899" y="20707962"/>
              <a:ext cx="4787380" cy="2079616"/>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Baseline Testing; </a:t>
              </a:r>
            </a:p>
            <a:p>
              <a:r>
                <a:rPr lang="en-US" sz="3200" dirty="0">
                  <a:latin typeface="Arial" panose="020B0604020202020204" pitchFamily="34" charset="0"/>
                  <a:cs typeface="Arial" panose="020B0604020202020204" pitchFamily="34" charset="0"/>
                </a:rPr>
                <a:t>Too high functioning; No trips</a:t>
              </a:r>
            </a:p>
          </p:txBody>
        </p:sp>
        <p:sp>
          <p:nvSpPr>
            <p:cNvPr id="42" name="TextBox 41">
              <a:extLst>
                <a:ext uri="{FF2B5EF4-FFF2-40B4-BE49-F238E27FC236}">
                  <a16:creationId xmlns:a16="http://schemas.microsoft.com/office/drawing/2014/main" id="{10E86631-715D-F340-AB09-F7A5907F302A}"/>
                </a:ext>
              </a:extLst>
            </p:cNvPr>
            <p:cNvSpPr txBox="1"/>
            <p:nvPr/>
          </p:nvSpPr>
          <p:spPr>
            <a:xfrm>
              <a:off x="16222834" y="14165737"/>
              <a:ext cx="5015792" cy="2079616"/>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Baseline Testing; </a:t>
              </a:r>
            </a:p>
            <a:p>
              <a:r>
                <a:rPr lang="en-US" sz="3200" dirty="0">
                  <a:latin typeface="Arial" panose="020B0604020202020204" pitchFamily="34" charset="0"/>
                  <a:cs typeface="Arial" panose="020B0604020202020204" pitchFamily="34" charset="0"/>
                </a:rPr>
                <a:t>no medical clearance for walking exercise</a:t>
              </a:r>
            </a:p>
          </p:txBody>
        </p:sp>
      </p:grpSp>
      <p:pic>
        <p:nvPicPr>
          <p:cNvPr id="9" name="Picture 8" descr="A group of people standing in a room&#10;&#10;Description automatically generated">
            <a:extLst>
              <a:ext uri="{FF2B5EF4-FFF2-40B4-BE49-F238E27FC236}">
                <a16:creationId xmlns:a16="http://schemas.microsoft.com/office/drawing/2014/main" id="{042EC091-339E-E54A-BC3B-C3652F77577A}"/>
              </a:ext>
            </a:extLst>
          </p:cNvPr>
          <p:cNvPicPr>
            <a:picLocks noChangeAspect="1"/>
          </p:cNvPicPr>
          <p:nvPr/>
        </p:nvPicPr>
        <p:blipFill rotWithShape="1">
          <a:blip r:embed="rId4"/>
          <a:srcRect l="23892" t="5532" r="27922" b="33079"/>
          <a:stretch/>
        </p:blipFill>
        <p:spPr>
          <a:xfrm>
            <a:off x="37519044" y="3116890"/>
            <a:ext cx="4461347" cy="7616063"/>
          </a:xfrm>
          <a:prstGeom prst="rect">
            <a:avLst/>
          </a:prstGeom>
          <a:ln>
            <a:solidFill>
              <a:schemeClr val="tx1"/>
            </a:solidFill>
          </a:ln>
        </p:spPr>
      </p:pic>
      <p:pic>
        <p:nvPicPr>
          <p:cNvPr id="5" name="Picture 4" descr="A person standing in a room&#10;&#10;Description automatically generated">
            <a:extLst>
              <a:ext uri="{FF2B5EF4-FFF2-40B4-BE49-F238E27FC236}">
                <a16:creationId xmlns:a16="http://schemas.microsoft.com/office/drawing/2014/main" id="{629DCC08-4D24-5E42-B19D-E496CEC49883}"/>
              </a:ext>
            </a:extLst>
          </p:cNvPr>
          <p:cNvPicPr>
            <a:picLocks noChangeAspect="1"/>
          </p:cNvPicPr>
          <p:nvPr/>
        </p:nvPicPr>
        <p:blipFill rotWithShape="1">
          <a:blip r:embed="rId5"/>
          <a:srcRect l="14694" t="26144" r="15781"/>
          <a:stretch/>
        </p:blipFill>
        <p:spPr>
          <a:xfrm>
            <a:off x="42794003" y="3116889"/>
            <a:ext cx="5309029" cy="7616063"/>
          </a:xfrm>
          <a:prstGeom prst="rect">
            <a:avLst/>
          </a:prstGeom>
          <a:ln w="6350">
            <a:solidFill>
              <a:schemeClr val="tx1"/>
            </a:solidFill>
          </a:ln>
        </p:spPr>
      </p:pic>
      <p:sp>
        <p:nvSpPr>
          <p:cNvPr id="26" name="Rounded Rectangle 25">
            <a:extLst>
              <a:ext uri="{FF2B5EF4-FFF2-40B4-BE49-F238E27FC236}">
                <a16:creationId xmlns:a16="http://schemas.microsoft.com/office/drawing/2014/main" id="{64DE4B03-FEEE-7144-AE21-DDA38519CFF4}"/>
              </a:ext>
            </a:extLst>
          </p:cNvPr>
          <p:cNvSpPr/>
          <p:nvPr/>
        </p:nvSpPr>
        <p:spPr>
          <a:xfrm>
            <a:off x="597560" y="24899909"/>
            <a:ext cx="15948157" cy="4809800"/>
          </a:xfrm>
          <a:prstGeom prst="roundRect">
            <a:avLst>
              <a:gd name="adj" fmla="val 12816"/>
            </a:avLst>
          </a:prstGeom>
          <a:solidFill>
            <a:srgbClr val="73B9FF"/>
          </a:solidFill>
          <a:ln>
            <a:noFill/>
          </a:ln>
        </p:spPr>
        <p:style>
          <a:lnRef idx="1">
            <a:schemeClr val="accent1"/>
          </a:lnRef>
          <a:fillRef idx="3">
            <a:schemeClr val="accent1"/>
          </a:fillRef>
          <a:effectRef idx="2">
            <a:schemeClr val="accent1"/>
          </a:effectRef>
          <a:fontRef idx="minor">
            <a:schemeClr val="lt1"/>
          </a:fontRef>
        </p:style>
        <p:txBody>
          <a:bodyPr wrap="square" numCol="1" rtlCol="0" anchor="ctr" anchorCtr="0"/>
          <a:lstStyle/>
          <a:p>
            <a:pPr algn="ctr"/>
            <a:endParaRPr lang="en-US" sz="3600" dirty="0">
              <a:latin typeface="Arial" pitchFamily="34" charset="0"/>
              <a:cs typeface="Arial" pitchFamily="34" charset="0"/>
            </a:endParaRPr>
          </a:p>
          <a:p>
            <a:pPr algn="ctr"/>
            <a:endParaRPr lang="en-US" sz="3600" dirty="0">
              <a:latin typeface="Arial" pitchFamily="34" charset="0"/>
              <a:cs typeface="Arial" pitchFamily="34" charset="0"/>
            </a:endParaRPr>
          </a:p>
          <a:p>
            <a:pPr algn="ctr"/>
            <a:endParaRPr lang="en-US" sz="3600" dirty="0">
              <a:latin typeface="Arial" pitchFamily="34" charset="0"/>
              <a:cs typeface="Arial" pitchFamily="34" charset="0"/>
            </a:endParaRPr>
          </a:p>
          <a:p>
            <a:pPr algn="ctr"/>
            <a:endParaRPr lang="en-US" sz="3600" dirty="0">
              <a:latin typeface="Arial" pitchFamily="34" charset="0"/>
              <a:cs typeface="Arial" pitchFamily="34" charset="0"/>
            </a:endParaRPr>
          </a:p>
          <a:p>
            <a:pPr algn="ctr"/>
            <a:endParaRPr lang="en-US" sz="3600" dirty="0">
              <a:latin typeface="Arial" pitchFamily="34" charset="0"/>
              <a:cs typeface="Arial" pitchFamily="34" charset="0"/>
            </a:endParaRPr>
          </a:p>
          <a:p>
            <a:pPr algn="ctr"/>
            <a:endParaRPr lang="en-US" sz="3600" dirty="0">
              <a:latin typeface="Arial" pitchFamily="34" charset="0"/>
              <a:cs typeface="Arial" pitchFamily="34" charset="0"/>
            </a:endParaRPr>
          </a:p>
          <a:p>
            <a:pPr algn="ctr"/>
            <a:endParaRPr lang="en-US" sz="3600" dirty="0">
              <a:latin typeface="Arial" pitchFamily="34" charset="0"/>
              <a:cs typeface="Arial" pitchFamily="34" charset="0"/>
            </a:endParaRPr>
          </a:p>
        </p:txBody>
      </p:sp>
      <p:sp>
        <p:nvSpPr>
          <p:cNvPr id="6" name="TextBox 5">
            <a:extLst>
              <a:ext uri="{FF2B5EF4-FFF2-40B4-BE49-F238E27FC236}">
                <a16:creationId xmlns:a16="http://schemas.microsoft.com/office/drawing/2014/main" id="{824F08DA-E35D-934C-8E86-929B784AA51F}"/>
              </a:ext>
            </a:extLst>
          </p:cNvPr>
          <p:cNvSpPr txBox="1"/>
          <p:nvPr/>
        </p:nvSpPr>
        <p:spPr>
          <a:xfrm>
            <a:off x="1505085" y="26172188"/>
            <a:ext cx="6829214" cy="317009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MMT, ROM, reflex testing</a:t>
            </a:r>
          </a:p>
          <a:p>
            <a:r>
              <a:rPr lang="en-US" sz="4000" dirty="0">
                <a:latin typeface="Arial" panose="020B0604020202020204" pitchFamily="34" charset="0"/>
                <a:cs typeface="Arial" panose="020B0604020202020204" pitchFamily="34" charset="0"/>
              </a:rPr>
              <a:t>Fugl-Meyer (LE)</a:t>
            </a:r>
          </a:p>
          <a:p>
            <a:r>
              <a:rPr lang="en-US" sz="4000" dirty="0">
                <a:latin typeface="Arial" panose="020B0604020202020204" pitchFamily="34" charset="0"/>
                <a:cs typeface="Arial" panose="020B0604020202020204" pitchFamily="34" charset="0"/>
              </a:rPr>
              <a:t>Stroke Impact Scale (SIS)</a:t>
            </a:r>
          </a:p>
          <a:p>
            <a:r>
              <a:rPr lang="en-US" sz="4000" dirty="0">
                <a:latin typeface="Arial" panose="020B0604020202020204" pitchFamily="34" charset="0"/>
                <a:cs typeface="Arial" panose="020B0604020202020204" pitchFamily="34" charset="0"/>
              </a:rPr>
              <a:t>Activities-Specific Balance Confidence Scale (ABC)</a:t>
            </a:r>
            <a:endParaRPr lang="en-US" sz="36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67AE3E2-325F-BC48-A2F8-00E020C4553C}"/>
              </a:ext>
            </a:extLst>
          </p:cNvPr>
          <p:cNvSpPr txBox="1"/>
          <p:nvPr/>
        </p:nvSpPr>
        <p:spPr>
          <a:xfrm>
            <a:off x="9128037" y="26204152"/>
            <a:ext cx="6829215" cy="317009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Berg Balance </a:t>
            </a:r>
          </a:p>
          <a:p>
            <a:r>
              <a:rPr lang="en-US" sz="4000" dirty="0">
                <a:latin typeface="Arial" panose="020B0604020202020204" pitchFamily="34" charset="0"/>
                <a:cs typeface="Arial" panose="020B0604020202020204" pitchFamily="34" charset="0"/>
              </a:rPr>
              <a:t>4 Square Step Test</a:t>
            </a:r>
          </a:p>
          <a:p>
            <a:r>
              <a:rPr lang="en-US" sz="4000" dirty="0">
                <a:latin typeface="Arial" panose="020B0604020202020204" pitchFamily="34" charset="0"/>
                <a:cs typeface="Arial" panose="020B0604020202020204" pitchFamily="34" charset="0"/>
              </a:rPr>
              <a:t>Star Cancellation Test</a:t>
            </a:r>
          </a:p>
          <a:p>
            <a:r>
              <a:rPr lang="en-US" sz="4000" dirty="0">
                <a:latin typeface="Arial" panose="020B0604020202020204" pitchFamily="34" charset="0"/>
                <a:cs typeface="Arial" panose="020B0604020202020204" pitchFamily="34" charset="0"/>
              </a:rPr>
              <a:t>Self-selected gait speed (comfortable, fast)</a:t>
            </a:r>
            <a:endParaRPr lang="en-US"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E0B407E-5A70-084A-96B9-0F02F64B4251}"/>
              </a:ext>
            </a:extLst>
          </p:cNvPr>
          <p:cNvSpPr txBox="1"/>
          <p:nvPr/>
        </p:nvSpPr>
        <p:spPr>
          <a:xfrm>
            <a:off x="1821898" y="25015982"/>
            <a:ext cx="13435187" cy="1461939"/>
          </a:xfrm>
          <a:prstGeom prst="rect">
            <a:avLst/>
          </a:prstGeom>
          <a:noFill/>
        </p:spPr>
        <p:txBody>
          <a:bodyPr wrap="square" rtlCol="0">
            <a:spAutoFit/>
          </a:bodyPr>
          <a:lstStyle/>
          <a:p>
            <a:pPr algn="ctr"/>
            <a:r>
              <a:rPr lang="en-US" sz="5200" b="1" dirty="0">
                <a:latin typeface="Arial" panose="020B0604020202020204" pitchFamily="34" charset="0"/>
                <a:cs typeface="Arial" panose="020B0604020202020204" pitchFamily="34" charset="0"/>
              </a:rPr>
              <a:t>Baseline Testing and Outcome Measures </a:t>
            </a:r>
          </a:p>
          <a:p>
            <a:pPr algn="ctr"/>
            <a:endParaRPr lang="en-US" dirty="0">
              <a:latin typeface="Arial" panose="020B0604020202020204" pitchFamily="34" charset="0"/>
              <a:cs typeface="Arial" panose="020B0604020202020204" pitchFamily="34" charset="0"/>
            </a:endParaRPr>
          </a:p>
        </p:txBody>
      </p:sp>
      <p:sp>
        <p:nvSpPr>
          <p:cNvPr id="31" name="Rounded Rectangle 30">
            <a:extLst>
              <a:ext uri="{FF2B5EF4-FFF2-40B4-BE49-F238E27FC236}">
                <a16:creationId xmlns:a16="http://schemas.microsoft.com/office/drawing/2014/main" id="{D50B5144-9CDE-0C4F-A0D1-FF746F6DA4D3}"/>
              </a:ext>
            </a:extLst>
          </p:cNvPr>
          <p:cNvSpPr/>
          <p:nvPr/>
        </p:nvSpPr>
        <p:spPr>
          <a:xfrm>
            <a:off x="16950296" y="4580405"/>
            <a:ext cx="17579722" cy="7222820"/>
          </a:xfrm>
          <a:prstGeom prst="roundRect">
            <a:avLst>
              <a:gd name="adj" fmla="val 12816"/>
            </a:avLst>
          </a:prstGeom>
          <a:solidFill>
            <a:srgbClr val="73B9FF"/>
          </a:solidFill>
          <a:ln>
            <a:noFill/>
          </a:ln>
        </p:spPr>
        <p:style>
          <a:lnRef idx="1">
            <a:schemeClr val="accent1"/>
          </a:lnRef>
          <a:fillRef idx="3">
            <a:schemeClr val="accent1"/>
          </a:fillRef>
          <a:effectRef idx="2">
            <a:schemeClr val="accent1"/>
          </a:effectRef>
          <a:fontRef idx="minor">
            <a:schemeClr val="lt1"/>
          </a:fontRef>
        </p:style>
        <p:txBody>
          <a:bodyPr wrap="square" numCol="1" rtlCol="0" anchor="ctr" anchorCtr="0"/>
          <a:lstStyle/>
          <a:p>
            <a:pPr algn="ctr"/>
            <a:endParaRPr lang="en-US" sz="3600" dirty="0">
              <a:latin typeface="Arial" pitchFamily="34" charset="0"/>
              <a:cs typeface="Arial" pitchFamily="34" charset="0"/>
            </a:endParaRPr>
          </a:p>
          <a:p>
            <a:pPr algn="ctr"/>
            <a:endParaRPr lang="en-US" sz="3600" dirty="0">
              <a:latin typeface="Arial" pitchFamily="34" charset="0"/>
              <a:cs typeface="Arial" pitchFamily="34" charset="0"/>
            </a:endParaRPr>
          </a:p>
          <a:p>
            <a:pPr algn="ctr"/>
            <a:endParaRPr lang="en-US" sz="3600" dirty="0">
              <a:latin typeface="Arial" pitchFamily="34" charset="0"/>
              <a:cs typeface="Arial" pitchFamily="34" charset="0"/>
            </a:endParaRPr>
          </a:p>
          <a:p>
            <a:pPr algn="ctr"/>
            <a:endParaRPr lang="en-US" sz="3600" dirty="0">
              <a:latin typeface="Arial" pitchFamily="34" charset="0"/>
              <a:cs typeface="Arial" pitchFamily="34" charset="0"/>
            </a:endParaRPr>
          </a:p>
          <a:p>
            <a:pPr algn="ctr"/>
            <a:endParaRPr lang="en-US" sz="3600" dirty="0">
              <a:latin typeface="Arial" pitchFamily="34" charset="0"/>
              <a:cs typeface="Arial" pitchFamily="34" charset="0"/>
            </a:endParaRPr>
          </a:p>
          <a:p>
            <a:pPr algn="ctr"/>
            <a:endParaRPr lang="en-US" sz="3600" dirty="0">
              <a:latin typeface="Arial" pitchFamily="34" charset="0"/>
              <a:cs typeface="Arial" pitchFamily="34" charset="0"/>
            </a:endParaRPr>
          </a:p>
          <a:p>
            <a:pPr algn="ctr"/>
            <a:endParaRPr lang="en-US" sz="3600" dirty="0">
              <a:latin typeface="Arial" pitchFamily="34" charset="0"/>
              <a:cs typeface="Arial" pitchFamily="34" charset="0"/>
            </a:endParaRPr>
          </a:p>
        </p:txBody>
      </p:sp>
      <p:sp>
        <p:nvSpPr>
          <p:cNvPr id="32" name="TextBox 31">
            <a:extLst>
              <a:ext uri="{FF2B5EF4-FFF2-40B4-BE49-F238E27FC236}">
                <a16:creationId xmlns:a16="http://schemas.microsoft.com/office/drawing/2014/main" id="{6D01915B-FCD7-EC47-AC81-CE7A6E5A8D9B}"/>
              </a:ext>
            </a:extLst>
          </p:cNvPr>
          <p:cNvSpPr txBox="1"/>
          <p:nvPr/>
        </p:nvSpPr>
        <p:spPr>
          <a:xfrm>
            <a:off x="18086465" y="5781329"/>
            <a:ext cx="6800223" cy="2800767"/>
          </a:xfrm>
          <a:prstGeom prst="rect">
            <a:avLst/>
          </a:prstGeom>
          <a:noFill/>
        </p:spPr>
        <p:txBody>
          <a:bodyPr wrap="square" rtlCol="0">
            <a:spAutoFit/>
          </a:bodyPr>
          <a:lstStyle/>
          <a:p>
            <a:r>
              <a:rPr lang="en-US" sz="4400" u="sng" dirty="0">
                <a:latin typeface="Arial" panose="020B0604020202020204" pitchFamily="34" charset="0"/>
                <a:cs typeface="Arial" panose="020B0604020202020204" pitchFamily="34" charset="0"/>
              </a:rPr>
              <a:t>Walking trials</a:t>
            </a:r>
          </a:p>
          <a:p>
            <a:pPr marL="571500" indent="-571500">
              <a:buFont typeface="Arial" panose="020B0604020202020204" pitchFamily="34" charset="0"/>
              <a:buChar char="•"/>
            </a:pPr>
            <a:r>
              <a:rPr lang="en-US" sz="4400" dirty="0">
                <a:latin typeface="Arial" panose="020B0604020202020204" pitchFamily="34" charset="0"/>
                <a:cs typeface="Arial" panose="020B0604020202020204" pitchFamily="34" charset="0"/>
              </a:rPr>
              <a:t>Split-belt treadmill vs. over ground </a:t>
            </a:r>
          </a:p>
          <a:p>
            <a:pPr marL="571500" indent="-571500">
              <a:buFont typeface="Arial" panose="020B0604020202020204" pitchFamily="34" charset="0"/>
              <a:buChar char="•"/>
            </a:pPr>
            <a:r>
              <a:rPr lang="en-US" sz="4400" dirty="0">
                <a:latin typeface="Arial" panose="020B0604020202020204" pitchFamily="34" charset="0"/>
                <a:cs typeface="Arial" panose="020B0604020202020204" pitchFamily="34" charset="0"/>
              </a:rPr>
              <a:t>30-60 second trials</a:t>
            </a:r>
          </a:p>
        </p:txBody>
      </p:sp>
      <p:sp>
        <p:nvSpPr>
          <p:cNvPr id="33" name="TextBox 32">
            <a:extLst>
              <a:ext uri="{FF2B5EF4-FFF2-40B4-BE49-F238E27FC236}">
                <a16:creationId xmlns:a16="http://schemas.microsoft.com/office/drawing/2014/main" id="{962AD8C4-2009-9345-8C6D-915DB3429EE5}"/>
              </a:ext>
            </a:extLst>
          </p:cNvPr>
          <p:cNvSpPr txBox="1"/>
          <p:nvPr/>
        </p:nvSpPr>
        <p:spPr>
          <a:xfrm>
            <a:off x="25032089" y="5753936"/>
            <a:ext cx="9131506" cy="3477875"/>
          </a:xfrm>
          <a:prstGeom prst="rect">
            <a:avLst/>
          </a:prstGeom>
          <a:noFill/>
        </p:spPr>
        <p:txBody>
          <a:bodyPr wrap="square" rtlCol="0">
            <a:spAutoFit/>
          </a:bodyPr>
          <a:lstStyle/>
          <a:p>
            <a:r>
              <a:rPr lang="en-US" sz="4400" u="sng" dirty="0">
                <a:latin typeface="Arial" panose="020B0604020202020204" pitchFamily="34" charset="0"/>
                <a:cs typeface="Arial" panose="020B0604020202020204" pitchFamily="34" charset="0"/>
              </a:rPr>
              <a:t>Induction of trips</a:t>
            </a:r>
          </a:p>
          <a:p>
            <a:pPr marL="457200" indent="-457200">
              <a:buFont typeface="Arial" panose="020B0604020202020204" pitchFamily="34" charset="0"/>
              <a:buChar char="•"/>
            </a:pPr>
            <a:r>
              <a:rPr lang="en-US" sz="4400" dirty="0">
                <a:latin typeface="Arial" panose="020B0604020202020204" pitchFamily="34" charset="0"/>
                <a:cs typeface="Arial" panose="020B0604020202020204" pitchFamily="34" charset="0"/>
              </a:rPr>
              <a:t>Cognitive challenge (dual task)</a:t>
            </a:r>
          </a:p>
          <a:p>
            <a:pPr marL="457200" indent="-457200">
              <a:buFont typeface="Arial" panose="020B0604020202020204" pitchFamily="34" charset="0"/>
              <a:buChar char="•"/>
            </a:pPr>
            <a:r>
              <a:rPr lang="en-US" sz="4400" dirty="0">
                <a:latin typeface="Arial" panose="020B0604020202020204" pitchFamily="34" charset="0"/>
                <a:cs typeface="Arial" panose="020B0604020202020204" pitchFamily="34" charset="0"/>
              </a:rPr>
              <a:t>Altered walking speed</a:t>
            </a:r>
          </a:p>
          <a:p>
            <a:pPr marL="457200" indent="-457200">
              <a:buFont typeface="Arial" panose="020B0604020202020204" pitchFamily="34" charset="0"/>
              <a:buChar char="•"/>
            </a:pPr>
            <a:r>
              <a:rPr lang="en-US" sz="4400" dirty="0">
                <a:latin typeface="Arial" panose="020B0604020202020204" pitchFamily="34" charset="0"/>
                <a:cs typeface="Arial" panose="020B0604020202020204" pitchFamily="34" charset="0"/>
              </a:rPr>
              <a:t>Removal of bracing and handrails</a:t>
            </a:r>
          </a:p>
          <a:p>
            <a:pPr marL="457200" indent="-457200">
              <a:buFont typeface="Arial" panose="020B0604020202020204" pitchFamily="34" charset="0"/>
              <a:buChar char="•"/>
            </a:pPr>
            <a:r>
              <a:rPr lang="en-US" sz="4400" dirty="0">
                <a:latin typeface="Arial" panose="020B0604020202020204" pitchFamily="34" charset="0"/>
                <a:cs typeface="Arial" panose="020B0604020202020204" pitchFamily="34" charset="0"/>
              </a:rPr>
              <a:t>Head turns</a:t>
            </a:r>
            <a:endParaRPr lang="en-US" sz="36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073C91E-3F92-6141-8100-2212C082843E}"/>
              </a:ext>
            </a:extLst>
          </p:cNvPr>
          <p:cNvSpPr txBox="1"/>
          <p:nvPr/>
        </p:nvSpPr>
        <p:spPr>
          <a:xfrm>
            <a:off x="18961958" y="4693394"/>
            <a:ext cx="13435187" cy="1461939"/>
          </a:xfrm>
          <a:prstGeom prst="rect">
            <a:avLst/>
          </a:prstGeom>
          <a:noFill/>
        </p:spPr>
        <p:txBody>
          <a:bodyPr wrap="square" rtlCol="0">
            <a:spAutoFit/>
          </a:bodyPr>
          <a:lstStyle/>
          <a:p>
            <a:pPr algn="ctr"/>
            <a:r>
              <a:rPr lang="en-US" sz="5200" b="1" dirty="0">
                <a:latin typeface="Arial" panose="020B0604020202020204" pitchFamily="34" charset="0"/>
                <a:cs typeface="Arial" panose="020B0604020202020204" pitchFamily="34" charset="0"/>
              </a:rPr>
              <a:t>Treadmill &amp; Over Ground Walking</a:t>
            </a:r>
          </a:p>
          <a:p>
            <a:pPr algn="ctr"/>
            <a:endParaRPr lang="en-US"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4EEA19B-ED69-2D4A-90F4-B160D4EB45A5}"/>
              </a:ext>
            </a:extLst>
          </p:cNvPr>
          <p:cNvSpPr txBox="1"/>
          <p:nvPr/>
        </p:nvSpPr>
        <p:spPr>
          <a:xfrm>
            <a:off x="18877710" y="9543260"/>
            <a:ext cx="14033785" cy="2123658"/>
          </a:xfrm>
          <a:prstGeom prst="rect">
            <a:avLst/>
          </a:prstGeom>
          <a:noFill/>
        </p:spPr>
        <p:txBody>
          <a:bodyPr wrap="square" rtlCol="0">
            <a:spAutoFit/>
          </a:bodyPr>
          <a:lstStyle/>
          <a:p>
            <a:r>
              <a:rPr lang="en-US" sz="4400" u="sng" dirty="0">
                <a:latin typeface="Arial" panose="020B0604020202020204" pitchFamily="34" charset="0"/>
                <a:cs typeface="Arial" panose="020B0604020202020204" pitchFamily="34" charset="0"/>
              </a:rPr>
              <a:t>GRF and joint kinematic measurements</a:t>
            </a:r>
          </a:p>
          <a:p>
            <a:pPr marL="571500" indent="-571500">
              <a:buFont typeface="Arial" panose="020B0604020202020204" pitchFamily="34" charset="0"/>
              <a:buChar char="•"/>
            </a:pPr>
            <a:r>
              <a:rPr lang="en-US" sz="4400" dirty="0">
                <a:latin typeface="Arial" panose="020B0604020202020204" pitchFamily="34" charset="0"/>
                <a:cs typeface="Arial" panose="020B0604020202020204" pitchFamily="34" charset="0"/>
              </a:rPr>
              <a:t>Vicon motion capture system, force plates (treadmill)</a:t>
            </a:r>
          </a:p>
          <a:p>
            <a:pPr marL="571500" indent="-571500">
              <a:buFont typeface="Arial" panose="020B0604020202020204" pitchFamily="34" charset="0"/>
              <a:buChar char="•"/>
            </a:pPr>
            <a:r>
              <a:rPr lang="en-US" sz="4400" dirty="0">
                <a:latin typeface="Arial" panose="020B0604020202020204" pitchFamily="34" charset="0"/>
                <a:cs typeface="Arial" panose="020B0604020202020204" pitchFamily="34" charset="0"/>
              </a:rPr>
              <a:t>Moven and Pedar systems (over ground)</a:t>
            </a:r>
          </a:p>
        </p:txBody>
      </p:sp>
      <p:pic>
        <p:nvPicPr>
          <p:cNvPr id="36" name="Picture 35">
            <a:extLst>
              <a:ext uri="{FF2B5EF4-FFF2-40B4-BE49-F238E27FC236}">
                <a16:creationId xmlns:a16="http://schemas.microsoft.com/office/drawing/2014/main" id="{3995DF6F-F4F7-4DB3-8D5F-7CB1D097AF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168" y="1715959"/>
            <a:ext cx="7911538" cy="1011707"/>
          </a:xfrm>
          <a:prstGeom prst="rect">
            <a:avLst/>
          </a:prstGeom>
        </p:spPr>
      </p:pic>
      <p:sp>
        <p:nvSpPr>
          <p:cNvPr id="37" name="TextBox 36">
            <a:extLst>
              <a:ext uri="{FF2B5EF4-FFF2-40B4-BE49-F238E27FC236}">
                <a16:creationId xmlns:a16="http://schemas.microsoft.com/office/drawing/2014/main" id="{DEA0AF6E-F84F-4957-B3B0-879C4DB11009}"/>
              </a:ext>
            </a:extLst>
          </p:cNvPr>
          <p:cNvSpPr txBox="1"/>
          <p:nvPr/>
        </p:nvSpPr>
        <p:spPr>
          <a:xfrm>
            <a:off x="756168" y="2772616"/>
            <a:ext cx="8235443" cy="830997"/>
          </a:xfrm>
          <a:prstGeom prst="rect">
            <a:avLst/>
          </a:prstGeom>
          <a:noFill/>
        </p:spPr>
        <p:txBody>
          <a:bodyPr wrap="square" rtlCol="0">
            <a:spAutoFit/>
          </a:bodyPr>
          <a:lstStyle/>
          <a:p>
            <a:r>
              <a:rPr lang="en-US" sz="4800" dirty="0">
                <a:solidFill>
                  <a:srgbClr val="73B9FF"/>
                </a:solidFill>
                <a:latin typeface="Arial" panose="020B0604020202020204" pitchFamily="34" charset="0"/>
                <a:cs typeface="Arial" panose="020B0604020202020204" pitchFamily="34" charset="0"/>
              </a:rPr>
              <a:t>Division of </a:t>
            </a:r>
            <a:r>
              <a:rPr lang="en-US" sz="4800" dirty="0">
                <a:latin typeface="Arial" panose="020B0604020202020204" pitchFamily="34" charset="0"/>
                <a:cs typeface="Arial" panose="020B0604020202020204" pitchFamily="34" charset="0"/>
              </a:rPr>
              <a:t>P</a:t>
            </a:r>
            <a:r>
              <a:rPr lang="en-US" sz="4800" dirty="0">
                <a:solidFill>
                  <a:srgbClr val="73B9FF"/>
                </a:solidFill>
                <a:latin typeface="Arial" panose="020B0604020202020204" pitchFamily="34" charset="0"/>
                <a:cs typeface="Arial" panose="020B0604020202020204" pitchFamily="34" charset="0"/>
              </a:rPr>
              <a:t>hysical </a:t>
            </a:r>
            <a:r>
              <a:rPr lang="en-US" sz="4800" dirty="0">
                <a:latin typeface="Arial" panose="020B0604020202020204" pitchFamily="34" charset="0"/>
                <a:cs typeface="Arial" panose="020B0604020202020204" pitchFamily="34" charset="0"/>
              </a:rPr>
              <a:t>T</a:t>
            </a:r>
            <a:r>
              <a:rPr lang="en-US" sz="4800" dirty="0">
                <a:solidFill>
                  <a:srgbClr val="73B9FF"/>
                </a:solidFill>
                <a:latin typeface="Arial" panose="020B0604020202020204" pitchFamily="34" charset="0"/>
                <a:cs typeface="Arial" panose="020B0604020202020204" pitchFamily="34" charset="0"/>
              </a:rPr>
              <a:t>herapy</a:t>
            </a:r>
          </a:p>
        </p:txBody>
      </p:sp>
      <p:sp>
        <p:nvSpPr>
          <p:cNvPr id="3" name="TextBox 2">
            <a:extLst>
              <a:ext uri="{FF2B5EF4-FFF2-40B4-BE49-F238E27FC236}">
                <a16:creationId xmlns:a16="http://schemas.microsoft.com/office/drawing/2014/main" id="{4156C7F7-8565-4DB6-AD55-51C7EB35EDF5}"/>
              </a:ext>
            </a:extLst>
          </p:cNvPr>
          <p:cNvSpPr txBox="1"/>
          <p:nvPr/>
        </p:nvSpPr>
        <p:spPr>
          <a:xfrm>
            <a:off x="36907215" y="29889155"/>
            <a:ext cx="15502518" cy="707886"/>
          </a:xfrm>
          <a:prstGeom prst="rect">
            <a:avLst/>
          </a:prstGeom>
          <a:noFill/>
        </p:spPr>
        <p:txBody>
          <a:bodyPr wrap="square" rtlCol="0">
            <a:spAutoFit/>
          </a:bodyPr>
          <a:lstStyle/>
          <a:p>
            <a:r>
              <a:rPr lang="en-US" sz="4000" b="1" u="sng" dirty="0">
                <a:solidFill>
                  <a:srgbClr val="73B9FF"/>
                </a:solidFill>
                <a:latin typeface="Arial" panose="020B0604020202020204" pitchFamily="34" charset="0"/>
                <a:cs typeface="Arial" panose="020B0604020202020204" pitchFamily="34" charset="0"/>
              </a:rPr>
              <a:t>Funding</a:t>
            </a:r>
            <a:r>
              <a:rPr lang="en-US" sz="4000" dirty="0">
                <a:latin typeface="Arial" panose="020B0604020202020204" pitchFamily="34" charset="0"/>
                <a:cs typeface="Arial" panose="020B0604020202020204" pitchFamily="34" charset="0"/>
              </a:rPr>
              <a:t> provided by NIH/NICHD (R21 HD098570)</a:t>
            </a:r>
          </a:p>
        </p:txBody>
      </p:sp>
      <p:pic>
        <p:nvPicPr>
          <p:cNvPr id="1027" name="x_Picture 1" descr="Walking man stick figure pictogram set. Different positions of stumbling and falling icon set symbol posture on white. Walking man stick figure pictogram set vector illustration"/>
          <p:cNvPicPr>
            <a:picLocks noChangeAspect="1" noChangeArrowheads="1"/>
          </p:cNvPicPr>
          <p:nvPr/>
        </p:nvPicPr>
        <p:blipFill rotWithShape="1">
          <a:blip r:embed="rId7">
            <a:extLst>
              <a:ext uri="{28A0092B-C50C-407E-A947-70E740481C1C}">
                <a14:useLocalDpi xmlns:a14="http://schemas.microsoft.com/office/drawing/2010/main" val="0"/>
              </a:ext>
            </a:extLst>
          </a:blip>
          <a:srcRect r="67806" b="52103"/>
          <a:stretch/>
        </p:blipFill>
        <p:spPr bwMode="auto">
          <a:xfrm>
            <a:off x="17307060" y="23406182"/>
            <a:ext cx="3596895" cy="401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2387279" y="24666808"/>
            <a:ext cx="7149329" cy="830997"/>
          </a:xfrm>
          <a:prstGeom prst="rect">
            <a:avLst/>
          </a:prstGeom>
          <a:noFill/>
          <a:ln>
            <a:solidFill>
              <a:srgbClr val="73B9FF"/>
            </a:solidFill>
          </a:ln>
        </p:spPr>
        <p:txBody>
          <a:bodyPr wrap="none" rtlCol="0">
            <a:spAutoFit/>
          </a:bodyPr>
          <a:lstStyle/>
          <a:p>
            <a:r>
              <a:rPr lang="en-US" sz="4800" dirty="0">
                <a:latin typeface="Arial" panose="020B0604020202020204" pitchFamily="34" charset="0"/>
                <a:cs typeface="Arial" panose="020B0604020202020204" pitchFamily="34" charset="0"/>
              </a:rPr>
              <a:t>Trip Promoting Strategies</a:t>
            </a:r>
          </a:p>
        </p:txBody>
      </p:sp>
      <p:pic>
        <p:nvPicPr>
          <p:cNvPr id="56" name="x_Picture 1" descr="Walking man stick figure pictogram set. Different positions of stumbling and falling icon set symbol posture on white. Walking man stick figure pictogram set vector illustration"/>
          <p:cNvPicPr>
            <a:picLocks noChangeAspect="1" noChangeArrowheads="1"/>
          </p:cNvPicPr>
          <p:nvPr/>
        </p:nvPicPr>
        <p:blipFill rotWithShape="1">
          <a:blip r:embed="rId7">
            <a:extLst>
              <a:ext uri="{28A0092B-C50C-407E-A947-70E740481C1C}">
                <a14:useLocalDpi xmlns:a14="http://schemas.microsoft.com/office/drawing/2010/main" val="0"/>
              </a:ext>
            </a:extLst>
          </a:blip>
          <a:srcRect r="67806" b="52103"/>
          <a:stretch/>
        </p:blipFill>
        <p:spPr bwMode="auto">
          <a:xfrm>
            <a:off x="21000599" y="26019556"/>
            <a:ext cx="3596895" cy="401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x_Picture 1" descr="Walking man stick figure pictogram set. Different positions of stumbling and falling icon set symbol posture on white. Walking man stick figure pictogram set vector illustration"/>
          <p:cNvPicPr>
            <a:picLocks noChangeAspect="1" noChangeArrowheads="1"/>
          </p:cNvPicPr>
          <p:nvPr/>
        </p:nvPicPr>
        <p:blipFill rotWithShape="1">
          <a:blip r:embed="rId7">
            <a:extLst>
              <a:ext uri="{28A0092B-C50C-407E-A947-70E740481C1C}">
                <a14:useLocalDpi xmlns:a14="http://schemas.microsoft.com/office/drawing/2010/main" val="0"/>
              </a:ext>
            </a:extLst>
          </a:blip>
          <a:srcRect t="15984" r="67806" b="52103"/>
          <a:stretch/>
        </p:blipFill>
        <p:spPr bwMode="auto">
          <a:xfrm>
            <a:off x="26401546" y="26621601"/>
            <a:ext cx="3596895" cy="267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flipH="1">
            <a:off x="17266706" y="25414166"/>
            <a:ext cx="819759"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17089838" y="25810396"/>
            <a:ext cx="819759"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17036656" y="26261238"/>
            <a:ext cx="819759"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7395498" y="26958545"/>
            <a:ext cx="3013967" cy="661720"/>
          </a:xfrm>
          <a:prstGeom prst="rect">
            <a:avLst/>
          </a:prstGeom>
          <a:noFill/>
        </p:spPr>
        <p:txBody>
          <a:bodyPr wrap="none" rtlCol="0">
            <a:spAutoFit/>
          </a:bodyPr>
          <a:lstStyle/>
          <a:p>
            <a:r>
              <a:rPr lang="en-US" dirty="0"/>
              <a:t>Change speeds</a:t>
            </a:r>
          </a:p>
        </p:txBody>
      </p:sp>
      <p:sp>
        <p:nvSpPr>
          <p:cNvPr id="21" name="Cloud Callout 20"/>
          <p:cNvSpPr/>
          <p:nvPr/>
        </p:nvSpPr>
        <p:spPr>
          <a:xfrm>
            <a:off x="21747419" y="26331827"/>
            <a:ext cx="2226365" cy="1253436"/>
          </a:xfrm>
          <a:prstGeom prst="cloudCallou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93…86…79…</a:t>
            </a:r>
          </a:p>
        </p:txBody>
      </p:sp>
      <p:sp>
        <p:nvSpPr>
          <p:cNvPr id="66" name="TextBox 65"/>
          <p:cNvSpPr txBox="1"/>
          <p:nvPr/>
        </p:nvSpPr>
        <p:spPr>
          <a:xfrm>
            <a:off x="20240435" y="29378849"/>
            <a:ext cx="3986989" cy="661720"/>
          </a:xfrm>
          <a:prstGeom prst="rect">
            <a:avLst/>
          </a:prstGeom>
          <a:noFill/>
        </p:spPr>
        <p:txBody>
          <a:bodyPr wrap="none" rtlCol="0">
            <a:spAutoFit/>
          </a:bodyPr>
          <a:lstStyle/>
          <a:p>
            <a:r>
              <a:rPr lang="en-US" dirty="0"/>
              <a:t>Cognitive challenge</a:t>
            </a:r>
          </a:p>
        </p:txBody>
      </p:sp>
      <p:grpSp>
        <p:nvGrpSpPr>
          <p:cNvPr id="19" name="Group 18">
            <a:extLst>
              <a:ext uri="{FF2B5EF4-FFF2-40B4-BE49-F238E27FC236}">
                <a16:creationId xmlns:a16="http://schemas.microsoft.com/office/drawing/2014/main" id="{9FB55E43-9D4E-D14E-82D9-F4218C9A024B}"/>
              </a:ext>
            </a:extLst>
          </p:cNvPr>
          <p:cNvGrpSpPr/>
          <p:nvPr/>
        </p:nvGrpSpPr>
        <p:grpSpPr>
          <a:xfrm>
            <a:off x="26482448" y="27654442"/>
            <a:ext cx="1514314" cy="1415065"/>
            <a:chOff x="33009533" y="26597239"/>
            <a:chExt cx="2584247" cy="2715131"/>
          </a:xfrm>
        </p:grpSpPr>
        <p:pic>
          <p:nvPicPr>
            <p:cNvPr id="13" name="Picture 12">
              <a:extLst>
                <a:ext uri="{FF2B5EF4-FFF2-40B4-BE49-F238E27FC236}">
                  <a16:creationId xmlns:a16="http://schemas.microsoft.com/office/drawing/2014/main" id="{8DE4FEC7-F8AE-4045-80F8-A7855B7541E7}"/>
                </a:ext>
              </a:extLst>
            </p:cNvPr>
            <p:cNvPicPr>
              <a:picLocks noChangeAspect="1"/>
            </p:cNvPicPr>
            <p:nvPr/>
          </p:nvPicPr>
          <p:blipFill>
            <a:blip r:embed="rId8">
              <a:duotone>
                <a:schemeClr val="accent5">
                  <a:shade val="45000"/>
                  <a:satMod val="135000"/>
                </a:schemeClr>
                <a:prstClr val="white"/>
              </a:duotone>
            </a:blip>
            <a:stretch>
              <a:fillRect/>
            </a:stretch>
          </p:blipFill>
          <p:spPr>
            <a:xfrm rot="2291338">
              <a:off x="33692848" y="27144037"/>
              <a:ext cx="1268257" cy="1425722"/>
            </a:xfrm>
            <a:prstGeom prst="rect">
              <a:avLst/>
            </a:prstGeom>
          </p:spPr>
        </p:pic>
        <p:sp>
          <p:nvSpPr>
            <p:cNvPr id="18" name="&quot;No&quot; Symbol 17">
              <a:extLst>
                <a:ext uri="{FF2B5EF4-FFF2-40B4-BE49-F238E27FC236}">
                  <a16:creationId xmlns:a16="http://schemas.microsoft.com/office/drawing/2014/main" id="{CB17D4BD-B75F-324A-91A9-8B49F6A77E4A}"/>
                </a:ext>
              </a:extLst>
            </p:cNvPr>
            <p:cNvSpPr/>
            <p:nvPr/>
          </p:nvSpPr>
          <p:spPr>
            <a:xfrm>
              <a:off x="33009533" y="26597239"/>
              <a:ext cx="2584247" cy="2715131"/>
            </a:xfrm>
            <a:prstGeom prst="noSmoking">
              <a:avLst>
                <a:gd name="adj" fmla="val 781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69" name="TextBox 68"/>
          <p:cNvSpPr txBox="1"/>
          <p:nvPr/>
        </p:nvSpPr>
        <p:spPr>
          <a:xfrm>
            <a:off x="25621456" y="29137664"/>
            <a:ext cx="4131259" cy="1231106"/>
          </a:xfrm>
          <a:prstGeom prst="rect">
            <a:avLst/>
          </a:prstGeom>
          <a:noFill/>
        </p:spPr>
        <p:txBody>
          <a:bodyPr wrap="none" rtlCol="0">
            <a:spAutoFit/>
          </a:bodyPr>
          <a:lstStyle/>
          <a:p>
            <a:pPr algn="ctr"/>
            <a:r>
              <a:rPr lang="en-US" dirty="0"/>
              <a:t>Remove bracing</a:t>
            </a:r>
          </a:p>
          <a:p>
            <a:pPr algn="ctr"/>
            <a:r>
              <a:rPr lang="en-US" dirty="0"/>
              <a:t>and assistive devices</a:t>
            </a:r>
          </a:p>
        </p:txBody>
      </p:sp>
      <p:pic>
        <p:nvPicPr>
          <p:cNvPr id="70" name="x_Picture 1" descr="Walking man stick figure pictogram set. Different positions of stumbling and falling icon set symbol posture on white. Walking man stick figure pictogram set vector illustration"/>
          <p:cNvPicPr>
            <a:picLocks noChangeAspect="1" noChangeArrowheads="1"/>
          </p:cNvPicPr>
          <p:nvPr/>
        </p:nvPicPr>
        <p:blipFill rotWithShape="1">
          <a:blip r:embed="rId7">
            <a:extLst>
              <a:ext uri="{28A0092B-C50C-407E-A947-70E740481C1C}">
                <a14:useLocalDpi xmlns:a14="http://schemas.microsoft.com/office/drawing/2010/main" val="0"/>
              </a:ext>
            </a:extLst>
          </a:blip>
          <a:srcRect r="67806" b="52103"/>
          <a:stretch/>
        </p:blipFill>
        <p:spPr bwMode="auto">
          <a:xfrm>
            <a:off x="30206500" y="23646600"/>
            <a:ext cx="3596895" cy="401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70"/>
          <p:cNvSpPr txBox="1"/>
          <p:nvPr/>
        </p:nvSpPr>
        <p:spPr>
          <a:xfrm>
            <a:off x="30778904" y="27126285"/>
            <a:ext cx="2252540" cy="661720"/>
          </a:xfrm>
          <a:prstGeom prst="rect">
            <a:avLst/>
          </a:prstGeom>
          <a:noFill/>
        </p:spPr>
        <p:txBody>
          <a:bodyPr wrap="none" rtlCol="0">
            <a:spAutoFit/>
          </a:bodyPr>
          <a:lstStyle/>
          <a:p>
            <a:pPr algn="ctr"/>
            <a:r>
              <a:rPr lang="en-US" dirty="0"/>
              <a:t>Head turns</a:t>
            </a:r>
          </a:p>
        </p:txBody>
      </p:sp>
      <p:sp>
        <p:nvSpPr>
          <p:cNvPr id="2050" name="Curved Right Arrow 2049"/>
          <p:cNvSpPr/>
          <p:nvPr/>
        </p:nvSpPr>
        <p:spPr>
          <a:xfrm>
            <a:off x="30900414" y="25281421"/>
            <a:ext cx="336331" cy="37316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2" name="Picture 2">
            <a:extLst>
              <a:ext uri="{FF2B5EF4-FFF2-40B4-BE49-F238E27FC236}">
                <a16:creationId xmlns:a16="http://schemas.microsoft.com/office/drawing/2014/main" id="{FF102212-8832-0B4B-A61F-96B432826E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92778" y="287156"/>
            <a:ext cx="5613400" cy="204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12139</TotalTime>
  <Words>731</Words>
  <Application>Microsoft Macintosh PowerPoint</Application>
  <PresentationFormat>Custom</PresentationFormat>
  <Paragraphs>97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Company>Duke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Educational Media Services</dc:creator>
  <cp:lastModifiedBy>Fontela, Kristen</cp:lastModifiedBy>
  <cp:revision>656</cp:revision>
  <dcterms:created xsi:type="dcterms:W3CDTF">2009-01-18T20:55:35Z</dcterms:created>
  <dcterms:modified xsi:type="dcterms:W3CDTF">2020-04-17T17:28:21Z</dcterms:modified>
</cp:coreProperties>
</file>