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54" r:id="rId1"/>
  </p:sldMasterIdLst>
  <p:notesMasterIdLst>
    <p:notesMasterId r:id="rId10"/>
  </p:notesMasterIdLst>
  <p:handoutMasterIdLst>
    <p:handoutMasterId r:id="rId11"/>
  </p:handoutMasterIdLst>
  <p:sldIdLst>
    <p:sldId id="258" r:id="rId2"/>
    <p:sldId id="260" r:id="rId3"/>
    <p:sldId id="259" r:id="rId4"/>
    <p:sldId id="263" r:id="rId5"/>
    <p:sldId id="261" r:id="rId6"/>
    <p:sldId id="265" r:id="rId7"/>
    <p:sldId id="266" r:id="rId8"/>
    <p:sldId id="264" r:id="rId9"/>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3" d="100"/>
          <a:sy n="53" d="100"/>
        </p:scale>
        <p:origin x="-520" y="-11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CD2532-0F84-614E-A841-EFAD7E07B856}" type="datetimeFigureOut">
              <a:rPr lang="en-US" smtClean="0"/>
              <a:t>4/18/16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F0EB6E-CF06-3841-8AB0-93E5AA9E4F72}" type="slidenum">
              <a:rPr lang="en-US" smtClean="0"/>
              <a:t>‹#›</a:t>
            </a:fld>
            <a:endParaRPr lang="en-US"/>
          </a:p>
        </p:txBody>
      </p:sp>
    </p:spTree>
    <p:extLst>
      <p:ext uri="{BB962C8B-B14F-4D97-AF65-F5344CB8AC3E}">
        <p14:creationId xmlns:p14="http://schemas.microsoft.com/office/powerpoint/2010/main" val="28849227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53AEF1-BCA8-AE47-B00D-2FE04F4F9682}" type="datetimeFigureOut">
              <a:rPr lang="en-US" smtClean="0"/>
              <a:t>4/18/16</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DFC838-6D33-BF4B-88D5-13DF5015E0CD}" type="slidenum">
              <a:rPr lang="en-US" smtClean="0"/>
              <a:t>‹#›</a:t>
            </a:fld>
            <a:endParaRPr lang="en-US"/>
          </a:p>
        </p:txBody>
      </p:sp>
    </p:spTree>
    <p:extLst>
      <p:ext uri="{BB962C8B-B14F-4D97-AF65-F5344CB8AC3E}">
        <p14:creationId xmlns:p14="http://schemas.microsoft.com/office/powerpoint/2010/main" val="22237084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365155" y="548640"/>
            <a:ext cx="6127691" cy="804672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685800" y="1498600"/>
            <a:ext cx="5506641" cy="256540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4572000"/>
            <a:ext cx="5506641" cy="23368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30306" y="8163859"/>
            <a:ext cx="1600200" cy="345756"/>
          </a:xfrm>
        </p:spPr>
        <p:txBody>
          <a:bodyPr/>
          <a:lstStyle/>
          <a:p>
            <a:fld id="{B8D3CC6C-DE83-3549-8A92-C2A88025359D}" type="datetime1">
              <a:rPr lang="en-US" smtClean="0"/>
              <a:t>4/18/16</a:t>
            </a:fld>
            <a:endParaRPr lang="en-US"/>
          </a:p>
        </p:txBody>
      </p:sp>
      <p:sp>
        <p:nvSpPr>
          <p:cNvPr id="5" name="Footer Placeholder 4"/>
          <p:cNvSpPr>
            <a:spLocks noGrp="1"/>
          </p:cNvSpPr>
          <p:nvPr>
            <p:ph type="ftr" sz="quarter" idx="11"/>
          </p:nvPr>
        </p:nvSpPr>
        <p:spPr>
          <a:xfrm>
            <a:off x="4229100" y="8163859"/>
            <a:ext cx="2171700" cy="343747"/>
          </a:xfrm>
        </p:spPr>
        <p:txBody>
          <a:bodyPr/>
          <a:lstStyle/>
          <a:p>
            <a:endParaRPr lang="en-US"/>
          </a:p>
        </p:txBody>
      </p:sp>
      <p:sp>
        <p:nvSpPr>
          <p:cNvPr id="6" name="Slide Number Placeholder 5"/>
          <p:cNvSpPr>
            <a:spLocks noGrp="1"/>
          </p:cNvSpPr>
          <p:nvPr>
            <p:ph type="sldNum" sz="quarter" idx="12"/>
          </p:nvPr>
        </p:nvSpPr>
        <p:spPr>
          <a:xfrm>
            <a:off x="3143250" y="8163859"/>
            <a:ext cx="571500" cy="361951"/>
          </a:xfrm>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37160" y="231599"/>
            <a:ext cx="6583680" cy="8680803"/>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97669" y="2259105"/>
            <a:ext cx="2256235" cy="12192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3246239" y="812801"/>
            <a:ext cx="3086100" cy="7287684"/>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97669" y="3563097"/>
            <a:ext cx="2256235" cy="4537387"/>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FEA0F-7D22-C54C-9190-4386C37A00A7}" type="datetime1">
              <a:rPr lang="en-US" smtClean="0"/>
              <a:t>4/18/16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4E889-A156-8049-89AF-B40FEC9F4016}" type="slidenum">
              <a:rPr lang="en-US" smtClean="0"/>
              <a:t>‹#›</a:t>
            </a:fld>
            <a:endParaRPr lang="en-US"/>
          </a:p>
        </p:txBody>
      </p:sp>
      <p:sp>
        <p:nvSpPr>
          <p:cNvPr id="17" name="Picture Placeholder 16"/>
          <p:cNvSpPr>
            <a:spLocks noGrp="1"/>
          </p:cNvSpPr>
          <p:nvPr>
            <p:ph type="pic" sz="quarter" idx="13"/>
          </p:nvPr>
        </p:nvSpPr>
        <p:spPr>
          <a:xfrm>
            <a:off x="264669" y="413498"/>
            <a:ext cx="2549128" cy="1606549"/>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37160" y="231599"/>
            <a:ext cx="6583680" cy="8680803"/>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97764" y="2255520"/>
            <a:ext cx="2256282" cy="12192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3253919" y="817033"/>
            <a:ext cx="3086100" cy="729081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97764" y="3560064"/>
            <a:ext cx="2256282" cy="4535424"/>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5AC6CE2C-7C6E-1B46-9A2C-A39F94808C0B}" type="datetime1">
              <a:rPr lang="en-US" smtClean="0"/>
              <a:t>4/18/16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4E889-A156-8049-89AF-B40FEC9F401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37160" y="231599"/>
            <a:ext cx="6583680" cy="8680803"/>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97764" y="5717093"/>
            <a:ext cx="6016483" cy="1221591"/>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267260" y="442259"/>
            <a:ext cx="6316218" cy="5044141"/>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97764" y="7028330"/>
            <a:ext cx="6016483" cy="135068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4C09408C-F7D0-3C47-A15F-27E00492E323}" type="datetime1">
              <a:rPr lang="en-US" smtClean="0"/>
              <a:t>4/18/16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4E889-A156-8049-89AF-B40FEC9F401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37160" y="231599"/>
            <a:ext cx="6583680" cy="8680803"/>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2F3AD2E-F0A4-EC48-BC6A-17ABED189EDC}" type="datetime1">
              <a:rPr lang="en-US" smtClean="0"/>
              <a:t>4/18/16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4E889-A156-8049-89AF-B40FEC9F401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37160" y="231599"/>
            <a:ext cx="6583680" cy="8680803"/>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5543550" y="812801"/>
            <a:ext cx="1062317" cy="7355417"/>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433667" y="812801"/>
            <a:ext cx="4709833" cy="7355417"/>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E1EC4FD-1053-3642-AFAD-F3F30CE81AFF}" type="datetime1">
              <a:rPr lang="en-US" smtClean="0"/>
              <a:t>4/18/16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4E889-A156-8049-89AF-B40FEC9F401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37160" y="231599"/>
            <a:ext cx="6583680" cy="8680803"/>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19F247A-3FE0-7D4E-8E7C-B38B6616DE39}" type="datetime1">
              <a:rPr lang="en-US" smtClean="0"/>
              <a:t>4/18/16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4E889-A156-8049-89AF-B40FEC9F401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365155" y="548640"/>
            <a:ext cx="6127691" cy="804672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675085" y="4589930"/>
            <a:ext cx="5509022" cy="2043953"/>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75085" y="6705600"/>
            <a:ext cx="5509022" cy="13208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26944" y="8163859"/>
            <a:ext cx="1600200" cy="345756"/>
          </a:xfrm>
        </p:spPr>
        <p:txBody>
          <a:bodyPr/>
          <a:lstStyle/>
          <a:p>
            <a:fld id="{770ADAA5-5271-784A-AD87-E134F4EDA769}" type="datetime1">
              <a:rPr lang="en-US" smtClean="0"/>
              <a:t>4/18/16</a:t>
            </a:fld>
            <a:endParaRPr lang="en-US"/>
          </a:p>
        </p:txBody>
      </p:sp>
      <p:sp>
        <p:nvSpPr>
          <p:cNvPr id="5" name="Footer Placeholder 4"/>
          <p:cNvSpPr>
            <a:spLocks noGrp="1"/>
          </p:cNvSpPr>
          <p:nvPr>
            <p:ph type="ftr" sz="quarter" idx="11"/>
          </p:nvPr>
        </p:nvSpPr>
        <p:spPr>
          <a:xfrm>
            <a:off x="4229100" y="8165868"/>
            <a:ext cx="2171700" cy="343747"/>
          </a:xfrm>
        </p:spPr>
        <p:txBody>
          <a:bodyPr/>
          <a:lstStyle/>
          <a:p>
            <a:endParaRPr lang="en-US"/>
          </a:p>
        </p:txBody>
      </p:sp>
      <p:sp>
        <p:nvSpPr>
          <p:cNvPr id="14" name="Picture Placeholder 13"/>
          <p:cNvSpPr>
            <a:spLocks noGrp="1"/>
          </p:cNvSpPr>
          <p:nvPr>
            <p:ph type="pic" sz="quarter" idx="12"/>
          </p:nvPr>
        </p:nvSpPr>
        <p:spPr>
          <a:xfrm>
            <a:off x="477370" y="711201"/>
            <a:ext cx="5877306" cy="3771900"/>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37160" y="231599"/>
            <a:ext cx="6583680" cy="8680803"/>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675085" y="1828800"/>
            <a:ext cx="5509022" cy="22352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675085" y="4179422"/>
            <a:ext cx="5509022" cy="2000249"/>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559A0D-EB4B-004F-9DD9-FF9366047AF4}" type="datetime1">
              <a:rPr lang="en-US" smtClean="0"/>
              <a:t>4/18/16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4E889-A156-8049-89AF-B40FEC9F401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37160" y="231599"/>
            <a:ext cx="6583680" cy="8680803"/>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75083" y="2863852"/>
            <a:ext cx="2674620" cy="523663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3486149" y="2863852"/>
            <a:ext cx="2674620" cy="523663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E6805B9-7C2A-E744-AC39-EE1DF4547313}" type="datetime1">
              <a:rPr lang="en-US" smtClean="0"/>
              <a:t>4/18/16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4E889-A156-8049-89AF-B40FEC9F401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37160" y="231599"/>
            <a:ext cx="6583680" cy="8680803"/>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74226" y="2278654"/>
            <a:ext cx="2674620" cy="1110004"/>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4226" y="3454401"/>
            <a:ext cx="2674620" cy="464608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3709154" y="2278654"/>
            <a:ext cx="2674620" cy="1110004"/>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09154" y="3454401"/>
            <a:ext cx="2674620" cy="464608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27FA678-A9CB-C441-80C6-7DC2A36A57D6}" type="datetime1">
              <a:rPr lang="en-US" smtClean="0"/>
              <a:t>4/18/16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B4E889-A156-8049-89AF-B40FEC9F401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37160" y="231599"/>
            <a:ext cx="6583680" cy="8680803"/>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D39CD13-8889-524D-8DEA-F911CD14EADD}" type="datetime1">
              <a:rPr lang="en-US" smtClean="0"/>
              <a:t>4/18/16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B4E889-A156-8049-89AF-B40FEC9F401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37160" y="231599"/>
            <a:ext cx="6583680" cy="8680803"/>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35F3926C-3B0E-3D4A-8F8F-B6BEE50F6DD2}" type="datetime1">
              <a:rPr lang="en-US" smtClean="0"/>
              <a:t>4/18/16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B4E889-A156-8049-89AF-B40FEC9F401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37160" y="231599"/>
            <a:ext cx="6583680" cy="8680803"/>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97669" y="1559856"/>
            <a:ext cx="2256235" cy="12192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3246239" y="812801"/>
            <a:ext cx="3086100" cy="7287684"/>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97669" y="2863851"/>
            <a:ext cx="2256235" cy="4349751"/>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18FDF33-E944-6048-A8C4-64EAC170ED32}" type="datetime1">
              <a:rPr lang="en-US" smtClean="0"/>
              <a:t>4/18/16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5085" y="325544"/>
            <a:ext cx="5509022" cy="1786467"/>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675085" y="2844801"/>
            <a:ext cx="5509022" cy="5242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82880" y="8495455"/>
            <a:ext cx="1600200" cy="345756"/>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D85829DA-E0DC-474B-BBFE-6D04AF22A3CC}" type="datetime1">
              <a:rPr lang="en-US" smtClean="0"/>
              <a:t>4/18/16</a:t>
            </a:fld>
            <a:endParaRPr lang="en-US"/>
          </a:p>
        </p:txBody>
      </p:sp>
      <p:sp>
        <p:nvSpPr>
          <p:cNvPr id="5" name="Footer Placeholder 4"/>
          <p:cNvSpPr>
            <a:spLocks noGrp="1"/>
          </p:cNvSpPr>
          <p:nvPr>
            <p:ph type="ftr" sz="quarter" idx="3"/>
          </p:nvPr>
        </p:nvSpPr>
        <p:spPr>
          <a:xfrm>
            <a:off x="4469130" y="8495455"/>
            <a:ext cx="2171700" cy="343747"/>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3143250" y="8475134"/>
            <a:ext cx="571500" cy="361951"/>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ABB4E889-A156-8049-89AF-B40FEC9F401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 id="2147484266" r:id="rId12"/>
    <p:sldLayoutId id="2147484267" r:id="rId13"/>
    <p:sldLayoutId id="2147484268" r:id="rId14"/>
  </p:sldLayoutIdLst>
  <p:hf hdr="0" ftr="0" dt="0"/>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101" y="325544"/>
            <a:ext cx="5882733" cy="1786467"/>
          </a:xfrm>
        </p:spPr>
        <p:txBody>
          <a:bodyPr>
            <a:normAutofit fontScale="90000"/>
          </a:bodyPr>
          <a:lstStyle/>
          <a:p>
            <a:r>
              <a:rPr lang="en-US" dirty="0" smtClean="0"/>
              <a:t>Back School: Therapist’s Instructions</a:t>
            </a:r>
            <a:endParaRPr lang="en-US" dirty="0"/>
          </a:p>
        </p:txBody>
      </p:sp>
      <p:sp>
        <p:nvSpPr>
          <p:cNvPr id="3" name="Content Placeholder 2"/>
          <p:cNvSpPr>
            <a:spLocks noGrp="1"/>
          </p:cNvSpPr>
          <p:nvPr>
            <p:ph idx="1"/>
          </p:nvPr>
        </p:nvSpPr>
        <p:spPr>
          <a:xfrm>
            <a:off x="200540" y="2557273"/>
            <a:ext cx="6484078" cy="5685206"/>
          </a:xfrm>
        </p:spPr>
        <p:txBody>
          <a:bodyPr>
            <a:noAutofit/>
          </a:bodyPr>
          <a:lstStyle/>
          <a:p>
            <a:pPr marL="0" indent="0" algn="ctr">
              <a:lnSpc>
                <a:spcPct val="90000"/>
              </a:lnSpc>
              <a:spcBef>
                <a:spcPts val="0"/>
              </a:spcBef>
              <a:buNone/>
            </a:pPr>
            <a:r>
              <a:rPr lang="en-US" sz="2000" dirty="0" smtClean="0"/>
              <a:t>The information in this handout can be used to help educate your patients on how to manage their low back pain.  This guide can be used with the patient handout.  General information about low back pain, risk factors, </a:t>
            </a:r>
            <a:r>
              <a:rPr lang="en-US" sz="2000" dirty="0"/>
              <a:t>structure and function of the spine</a:t>
            </a:r>
            <a:r>
              <a:rPr lang="en-US" sz="2000" dirty="0" smtClean="0"/>
              <a:t> and correct posture and movement are provided.  It is important to understand that not all parts of this handout will be necessary to teach your patients.  Use your </a:t>
            </a:r>
            <a:r>
              <a:rPr lang="en-US" sz="2000" dirty="0" smtClean="0"/>
              <a:t>judgment to </a:t>
            </a:r>
            <a:r>
              <a:rPr lang="en-US" sz="2000" dirty="0" smtClean="0"/>
              <a:t>determine which parts will be beneficial for your patients.  You may incorporate additional treatment interventions such as modalities and therapeutic exercises as needed. </a:t>
            </a:r>
          </a:p>
          <a:p>
            <a:pPr marL="0" indent="0" algn="ctr">
              <a:lnSpc>
                <a:spcPct val="90000"/>
              </a:lnSpc>
              <a:spcBef>
                <a:spcPts val="0"/>
              </a:spcBef>
              <a:buNone/>
            </a:pPr>
            <a:endParaRPr lang="en-US" sz="2000" u="sng" dirty="0" smtClean="0"/>
          </a:p>
          <a:p>
            <a:pPr marL="0" indent="0" algn="ctr">
              <a:lnSpc>
                <a:spcPct val="90000"/>
              </a:lnSpc>
              <a:spcBef>
                <a:spcPts val="0"/>
              </a:spcBef>
              <a:buNone/>
            </a:pPr>
            <a:r>
              <a:rPr lang="en-US" sz="2000" u="sng" dirty="0" smtClean="0"/>
              <a:t>Contents</a:t>
            </a:r>
          </a:p>
          <a:p>
            <a:pPr marL="0" indent="0" algn="ctr">
              <a:lnSpc>
                <a:spcPct val="90000"/>
              </a:lnSpc>
              <a:spcBef>
                <a:spcPts val="0"/>
              </a:spcBef>
              <a:buNone/>
            </a:pPr>
            <a:endParaRPr lang="en-US" sz="2000" u="sng" dirty="0" smtClean="0"/>
          </a:p>
          <a:p>
            <a:pPr marL="0" indent="0">
              <a:lnSpc>
                <a:spcPct val="90000"/>
              </a:lnSpc>
              <a:spcBef>
                <a:spcPts val="0"/>
              </a:spcBef>
              <a:buNone/>
            </a:pPr>
            <a:r>
              <a:rPr lang="en-US" sz="2000" dirty="0" smtClean="0"/>
              <a:t>Part 1: Structure and Function of the Spine	Pg. </a:t>
            </a:r>
            <a:r>
              <a:rPr lang="en-US" sz="2000" dirty="0"/>
              <a:t>2</a:t>
            </a:r>
            <a:endParaRPr lang="en-US" sz="2000" dirty="0" smtClean="0"/>
          </a:p>
          <a:p>
            <a:pPr marL="0" indent="0">
              <a:lnSpc>
                <a:spcPct val="90000"/>
              </a:lnSpc>
              <a:spcBef>
                <a:spcPts val="0"/>
              </a:spcBef>
              <a:buNone/>
            </a:pPr>
            <a:r>
              <a:rPr lang="en-US" sz="2000" dirty="0" smtClean="0"/>
              <a:t>Part 2: Overview of LBP and Risk Factors		Pg. 3</a:t>
            </a:r>
          </a:p>
          <a:p>
            <a:pPr marL="0" indent="0">
              <a:lnSpc>
                <a:spcPct val="90000"/>
              </a:lnSpc>
              <a:spcBef>
                <a:spcPts val="0"/>
              </a:spcBef>
              <a:buNone/>
            </a:pPr>
            <a:r>
              <a:rPr lang="en-US" sz="2000" dirty="0" smtClean="0"/>
              <a:t>Part 3: Management of LBP – Activity 		Pg. 4</a:t>
            </a:r>
          </a:p>
          <a:p>
            <a:pPr marL="0" indent="0">
              <a:lnSpc>
                <a:spcPct val="90000"/>
              </a:lnSpc>
              <a:spcBef>
                <a:spcPts val="0"/>
              </a:spcBef>
              <a:buNone/>
            </a:pPr>
            <a:r>
              <a:rPr lang="en-US" sz="2000" dirty="0" smtClean="0"/>
              <a:t>Part 4: Management of LBP – Posture 		Pg. 5-6</a:t>
            </a:r>
          </a:p>
          <a:p>
            <a:pPr marL="0" indent="0">
              <a:lnSpc>
                <a:spcPct val="90000"/>
              </a:lnSpc>
              <a:spcBef>
                <a:spcPts val="0"/>
              </a:spcBef>
              <a:buNone/>
            </a:pPr>
            <a:r>
              <a:rPr lang="en-US" sz="2000" dirty="0" smtClean="0"/>
              <a:t>Part 5: Management of LBP – Lifting 		Pg. 7 </a:t>
            </a:r>
            <a:endParaRPr lang="en-US" sz="2000" dirty="0"/>
          </a:p>
        </p:txBody>
      </p:sp>
      <p:sp>
        <p:nvSpPr>
          <p:cNvPr id="6" name="Slide Number Placeholder 5"/>
          <p:cNvSpPr>
            <a:spLocks noGrp="1"/>
          </p:cNvSpPr>
          <p:nvPr>
            <p:ph type="sldNum" sz="quarter" idx="12"/>
          </p:nvPr>
        </p:nvSpPr>
        <p:spPr/>
        <p:txBody>
          <a:bodyPr/>
          <a:lstStyle/>
          <a:p>
            <a:fld id="{ABB4E889-A156-8049-89AF-B40FEC9F4016}" type="slidenum">
              <a:rPr lang="en-US" smtClean="0"/>
              <a:t>1</a:t>
            </a:fld>
            <a:endParaRPr lang="en-US"/>
          </a:p>
        </p:txBody>
      </p:sp>
    </p:spTree>
    <p:extLst>
      <p:ext uri="{BB962C8B-B14F-4D97-AF65-F5344CB8AC3E}">
        <p14:creationId xmlns:p14="http://schemas.microsoft.com/office/powerpoint/2010/main" val="4468633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1: Structure and Function</a:t>
            </a:r>
            <a:endParaRPr lang="en-US" dirty="0"/>
          </a:p>
        </p:txBody>
      </p:sp>
      <p:sp>
        <p:nvSpPr>
          <p:cNvPr id="3" name="Content Placeholder 2"/>
          <p:cNvSpPr>
            <a:spLocks noGrp="1"/>
          </p:cNvSpPr>
          <p:nvPr>
            <p:ph idx="1"/>
          </p:nvPr>
        </p:nvSpPr>
        <p:spPr/>
        <p:txBody>
          <a:bodyPr>
            <a:normAutofit/>
          </a:bodyPr>
          <a:lstStyle/>
          <a:p>
            <a:r>
              <a:rPr lang="en-US" sz="2000" dirty="0" smtClean="0"/>
              <a:t>Explain the anatomy of the spine including a general introduction of the vertebrae and its components, nerves and muscles.</a:t>
            </a:r>
          </a:p>
          <a:p>
            <a:r>
              <a:rPr lang="en-US" sz="2000" dirty="0" smtClean="0"/>
              <a:t>Describe the protective, supportive and movement functions of the spine.</a:t>
            </a:r>
          </a:p>
          <a:p>
            <a:r>
              <a:rPr lang="en-US" sz="2000" dirty="0" smtClean="0"/>
              <a:t>Discuss how low back pain is typically caused by normal wear and tear of these structures and how this can cause pain and interfere with the functions of the spine.</a:t>
            </a:r>
            <a:endParaRPr lang="en-US" sz="2000" dirty="0"/>
          </a:p>
        </p:txBody>
      </p:sp>
      <p:pic>
        <p:nvPicPr>
          <p:cNvPr id="5" name="Picture 4"/>
          <p:cNvPicPr>
            <a:picLocks noChangeAspect="1"/>
          </p:cNvPicPr>
          <p:nvPr/>
        </p:nvPicPr>
        <p:blipFill>
          <a:blip r:embed="rId2"/>
          <a:stretch>
            <a:fillRect/>
          </a:stretch>
        </p:blipFill>
        <p:spPr>
          <a:xfrm>
            <a:off x="625249" y="7438304"/>
            <a:ext cx="1194920" cy="959558"/>
          </a:xfrm>
          <a:prstGeom prst="rect">
            <a:avLst/>
          </a:prstGeom>
        </p:spPr>
      </p:pic>
      <p:pic>
        <p:nvPicPr>
          <p:cNvPr id="6" name="Picture 5"/>
          <p:cNvPicPr>
            <a:picLocks noChangeAspect="1"/>
          </p:cNvPicPr>
          <p:nvPr/>
        </p:nvPicPr>
        <p:blipFill rotWithShape="1">
          <a:blip r:embed="rId3"/>
          <a:srcRect l="3" r="49998"/>
          <a:stretch/>
        </p:blipFill>
        <p:spPr>
          <a:xfrm>
            <a:off x="4196195" y="7201579"/>
            <a:ext cx="1427606" cy="1196282"/>
          </a:xfrm>
          <a:prstGeom prst="rect">
            <a:avLst/>
          </a:prstGeom>
        </p:spPr>
      </p:pic>
      <p:pic>
        <p:nvPicPr>
          <p:cNvPr id="7" name="Picture 6"/>
          <p:cNvPicPr>
            <a:picLocks noChangeAspect="1"/>
          </p:cNvPicPr>
          <p:nvPr/>
        </p:nvPicPr>
        <p:blipFill rotWithShape="1">
          <a:blip r:embed="rId4"/>
          <a:srcRect l="-2" r="48364"/>
          <a:stretch/>
        </p:blipFill>
        <p:spPr>
          <a:xfrm>
            <a:off x="2472324" y="7201579"/>
            <a:ext cx="1153847" cy="1196282"/>
          </a:xfrm>
          <a:prstGeom prst="rect">
            <a:avLst/>
          </a:prstGeom>
        </p:spPr>
      </p:pic>
      <p:pic>
        <p:nvPicPr>
          <p:cNvPr id="8" name="Picture 7"/>
          <p:cNvPicPr>
            <a:picLocks noChangeAspect="1"/>
          </p:cNvPicPr>
          <p:nvPr/>
        </p:nvPicPr>
        <p:blipFill rotWithShape="1">
          <a:blip r:embed="rId5"/>
          <a:srcRect l="28142" r="30842" b="-60"/>
          <a:stretch/>
        </p:blipFill>
        <p:spPr>
          <a:xfrm>
            <a:off x="6032867" y="5476500"/>
            <a:ext cx="549166" cy="3003530"/>
          </a:xfrm>
          <a:prstGeom prst="rect">
            <a:avLst/>
          </a:prstGeom>
        </p:spPr>
      </p:pic>
      <p:sp>
        <p:nvSpPr>
          <p:cNvPr id="9" name="Slide Number Placeholder 8"/>
          <p:cNvSpPr>
            <a:spLocks noGrp="1"/>
          </p:cNvSpPr>
          <p:nvPr>
            <p:ph type="sldNum" sz="quarter" idx="12"/>
          </p:nvPr>
        </p:nvSpPr>
        <p:spPr/>
        <p:txBody>
          <a:bodyPr/>
          <a:lstStyle/>
          <a:p>
            <a:fld id="{ABB4E889-A156-8049-89AF-B40FEC9F4016}" type="slidenum">
              <a:rPr lang="en-US" smtClean="0"/>
              <a:t>2</a:t>
            </a:fld>
            <a:endParaRPr lang="en-US"/>
          </a:p>
        </p:txBody>
      </p:sp>
    </p:spTree>
    <p:extLst>
      <p:ext uri="{BB962C8B-B14F-4D97-AF65-F5344CB8AC3E}">
        <p14:creationId xmlns:p14="http://schemas.microsoft.com/office/powerpoint/2010/main" val="28223983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 Overview and Risk Factors</a:t>
            </a:r>
            <a:endParaRPr lang="en-US" dirty="0"/>
          </a:p>
        </p:txBody>
      </p:sp>
      <p:sp>
        <p:nvSpPr>
          <p:cNvPr id="3" name="Content Placeholder 2"/>
          <p:cNvSpPr>
            <a:spLocks noGrp="1"/>
          </p:cNvSpPr>
          <p:nvPr>
            <p:ph idx="1"/>
          </p:nvPr>
        </p:nvSpPr>
        <p:spPr>
          <a:xfrm>
            <a:off x="675085" y="2504665"/>
            <a:ext cx="5509022" cy="5242560"/>
          </a:xfrm>
        </p:spPr>
        <p:txBody>
          <a:bodyPr>
            <a:normAutofit/>
          </a:bodyPr>
          <a:lstStyle/>
          <a:p>
            <a:r>
              <a:rPr lang="en-US" sz="2000" dirty="0" smtClean="0"/>
              <a:t>Explain to the patient that low back pain is common and can typically be managed with self-care.</a:t>
            </a:r>
          </a:p>
          <a:p>
            <a:r>
              <a:rPr lang="en-US" sz="2000" dirty="0" smtClean="0"/>
              <a:t>Discuss risk factors for low back pain including non-modifiable (age and genetics) and modifiable (improper body mechanics, poor activity levels, weight gain, and smoking) risk factors.</a:t>
            </a:r>
          </a:p>
          <a:p>
            <a:r>
              <a:rPr lang="en-US" sz="2000" dirty="0" smtClean="0"/>
              <a:t>Suggest lifestyle changes that could help prevent future low back pain episodes such as using proper body mechanics, exercising regularly, eating a healthy diet or quit smoking.</a:t>
            </a:r>
            <a:endParaRPr lang="en-US" sz="2000" dirty="0"/>
          </a:p>
        </p:txBody>
      </p:sp>
      <p:pic>
        <p:nvPicPr>
          <p:cNvPr id="4" name="Picture 3"/>
          <p:cNvPicPr>
            <a:picLocks noChangeAspect="1"/>
          </p:cNvPicPr>
          <p:nvPr/>
        </p:nvPicPr>
        <p:blipFill rotWithShape="1">
          <a:blip r:embed="rId2"/>
          <a:srcRect l="21341" r="18662" b="3998"/>
          <a:stretch/>
        </p:blipFill>
        <p:spPr>
          <a:xfrm>
            <a:off x="4612102" y="6885102"/>
            <a:ext cx="1013772" cy="1622036"/>
          </a:xfrm>
          <a:prstGeom prst="rect">
            <a:avLst/>
          </a:prstGeom>
        </p:spPr>
      </p:pic>
      <p:pic>
        <p:nvPicPr>
          <p:cNvPr id="5" name="Picture 4"/>
          <p:cNvPicPr>
            <a:picLocks noChangeAspect="1"/>
          </p:cNvPicPr>
          <p:nvPr/>
        </p:nvPicPr>
        <p:blipFill>
          <a:blip r:embed="rId3"/>
          <a:stretch>
            <a:fillRect/>
          </a:stretch>
        </p:blipFill>
        <p:spPr>
          <a:xfrm>
            <a:off x="1092682" y="6992552"/>
            <a:ext cx="1135940" cy="1514586"/>
          </a:xfrm>
          <a:prstGeom prst="rect">
            <a:avLst/>
          </a:prstGeom>
        </p:spPr>
      </p:pic>
      <p:pic>
        <p:nvPicPr>
          <p:cNvPr id="6" name="Picture 5"/>
          <p:cNvPicPr>
            <a:picLocks noChangeAspect="1"/>
          </p:cNvPicPr>
          <p:nvPr/>
        </p:nvPicPr>
        <p:blipFill>
          <a:blip r:embed="rId4"/>
          <a:stretch>
            <a:fillRect/>
          </a:stretch>
        </p:blipFill>
        <p:spPr>
          <a:xfrm>
            <a:off x="2564530" y="7358681"/>
            <a:ext cx="1309777" cy="912479"/>
          </a:xfrm>
          <a:prstGeom prst="rect">
            <a:avLst/>
          </a:prstGeom>
        </p:spPr>
      </p:pic>
      <p:sp>
        <p:nvSpPr>
          <p:cNvPr id="7" name="Slide Number Placeholder 6"/>
          <p:cNvSpPr>
            <a:spLocks noGrp="1"/>
          </p:cNvSpPr>
          <p:nvPr>
            <p:ph type="sldNum" sz="quarter" idx="12"/>
          </p:nvPr>
        </p:nvSpPr>
        <p:spPr/>
        <p:txBody>
          <a:bodyPr/>
          <a:lstStyle/>
          <a:p>
            <a:fld id="{ABB4E889-A156-8049-89AF-B40FEC9F4016}" type="slidenum">
              <a:rPr lang="en-US" smtClean="0"/>
              <a:t>3</a:t>
            </a:fld>
            <a:endParaRPr lang="en-US"/>
          </a:p>
        </p:txBody>
      </p:sp>
    </p:spTree>
    <p:extLst>
      <p:ext uri="{BB962C8B-B14F-4D97-AF65-F5344CB8AC3E}">
        <p14:creationId xmlns:p14="http://schemas.microsoft.com/office/powerpoint/2010/main" val="23793664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a:t>
            </a:r>
            <a:r>
              <a:rPr lang="en-US" dirty="0"/>
              <a:t>3</a:t>
            </a:r>
            <a:r>
              <a:rPr lang="en-US" dirty="0" smtClean="0"/>
              <a:t>: Activity</a:t>
            </a:r>
            <a:endParaRPr lang="en-US" dirty="0"/>
          </a:p>
        </p:txBody>
      </p:sp>
      <p:pic>
        <p:nvPicPr>
          <p:cNvPr id="6" name="Picture 5"/>
          <p:cNvPicPr>
            <a:picLocks noChangeAspect="1"/>
          </p:cNvPicPr>
          <p:nvPr/>
        </p:nvPicPr>
        <p:blipFill>
          <a:blip r:embed="rId2"/>
          <a:stretch>
            <a:fillRect/>
          </a:stretch>
        </p:blipFill>
        <p:spPr>
          <a:xfrm>
            <a:off x="1286789" y="6958044"/>
            <a:ext cx="1453669" cy="1495007"/>
          </a:xfrm>
          <a:prstGeom prst="rect">
            <a:avLst/>
          </a:prstGeom>
        </p:spPr>
      </p:pic>
      <p:pic>
        <p:nvPicPr>
          <p:cNvPr id="7" name="Picture 6"/>
          <p:cNvPicPr>
            <a:picLocks noChangeAspect="1"/>
          </p:cNvPicPr>
          <p:nvPr/>
        </p:nvPicPr>
        <p:blipFill>
          <a:blip r:embed="rId3"/>
          <a:stretch>
            <a:fillRect/>
          </a:stretch>
        </p:blipFill>
        <p:spPr>
          <a:xfrm>
            <a:off x="3714751" y="7201579"/>
            <a:ext cx="2017310" cy="1273555"/>
          </a:xfrm>
          <a:prstGeom prst="rect">
            <a:avLst/>
          </a:prstGeom>
        </p:spPr>
      </p:pic>
      <p:sp>
        <p:nvSpPr>
          <p:cNvPr id="9" name="Content Placeholder 2"/>
          <p:cNvSpPr>
            <a:spLocks noGrp="1"/>
          </p:cNvSpPr>
          <p:nvPr>
            <p:ph idx="1"/>
          </p:nvPr>
        </p:nvSpPr>
        <p:spPr>
          <a:xfrm>
            <a:off x="612448" y="3046543"/>
            <a:ext cx="5509022" cy="5242560"/>
          </a:xfrm>
        </p:spPr>
        <p:txBody>
          <a:bodyPr>
            <a:normAutofit/>
          </a:bodyPr>
          <a:lstStyle/>
          <a:p>
            <a:r>
              <a:rPr lang="en-US" sz="2000" dirty="0" smtClean="0"/>
              <a:t>Encourage the patient to participate in aerobic exercise regularly such as walking to help manage low back pain.</a:t>
            </a:r>
          </a:p>
          <a:p>
            <a:r>
              <a:rPr lang="en-US" sz="2000" dirty="0" smtClean="0"/>
              <a:t>Explain that activity helps keep the muscles strong and supportive.</a:t>
            </a:r>
          </a:p>
          <a:p>
            <a:r>
              <a:rPr lang="en-US" sz="2000" dirty="0" smtClean="0"/>
              <a:t>Help the the patient understand that bed rest should be limited and that this could make the back pain worse.  However, inform patients to avoid activities that aggravate their pain. </a:t>
            </a:r>
          </a:p>
          <a:p>
            <a:pPr lvl="1"/>
            <a:endParaRPr lang="en-US" sz="2000" dirty="0" smtClean="0"/>
          </a:p>
        </p:txBody>
      </p:sp>
      <p:sp>
        <p:nvSpPr>
          <p:cNvPr id="10" name="Slide Number Placeholder 9"/>
          <p:cNvSpPr>
            <a:spLocks noGrp="1"/>
          </p:cNvSpPr>
          <p:nvPr>
            <p:ph type="sldNum" sz="quarter" idx="12"/>
          </p:nvPr>
        </p:nvSpPr>
        <p:spPr/>
        <p:txBody>
          <a:bodyPr/>
          <a:lstStyle/>
          <a:p>
            <a:fld id="{ABB4E889-A156-8049-89AF-B40FEC9F4016}" type="slidenum">
              <a:rPr lang="en-US" smtClean="0"/>
              <a:t>4</a:t>
            </a:fld>
            <a:endParaRPr lang="en-US"/>
          </a:p>
        </p:txBody>
      </p:sp>
      <p:sp>
        <p:nvSpPr>
          <p:cNvPr id="8" name="&quot;No&quot; Symbol 7"/>
          <p:cNvSpPr/>
          <p:nvPr/>
        </p:nvSpPr>
        <p:spPr>
          <a:xfrm>
            <a:off x="4144463" y="7233294"/>
            <a:ext cx="1186520" cy="1219757"/>
          </a:xfrm>
          <a:prstGeom prst="noSmok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013254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4: Posture</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57381" t="50232" r="14812" b="3523"/>
          <a:stretch/>
        </p:blipFill>
        <p:spPr bwMode="auto">
          <a:xfrm>
            <a:off x="255571" y="6583346"/>
            <a:ext cx="1265180" cy="1798485"/>
          </a:xfrm>
          <a:prstGeom prst="rect">
            <a:avLst/>
          </a:prstGeom>
          <a:noFill/>
          <a:ln>
            <a:noFill/>
          </a:ln>
        </p:spPr>
      </p:pic>
      <p:pic>
        <p:nvPicPr>
          <p:cNvPr id="5" name="Picture 4"/>
          <p:cNvPicPr/>
          <p:nvPr/>
        </p:nvPicPr>
        <p:blipFill rotWithShape="1">
          <a:blip r:embed="rId2">
            <a:extLst>
              <a:ext uri="{28A0092B-C50C-407E-A947-70E740481C1C}">
                <a14:useLocalDpi xmlns:a14="http://schemas.microsoft.com/office/drawing/2010/main" val="0"/>
              </a:ext>
            </a:extLst>
          </a:blip>
          <a:srcRect l="55247" t="3578" r="14826" b="50174"/>
          <a:stretch/>
        </p:blipFill>
        <p:spPr bwMode="auto">
          <a:xfrm>
            <a:off x="1704579" y="6583346"/>
            <a:ext cx="1268446" cy="1798485"/>
          </a:xfrm>
          <a:prstGeom prst="rect">
            <a:avLst/>
          </a:prstGeom>
          <a:noFill/>
          <a:ln>
            <a:noFill/>
          </a:ln>
        </p:spPr>
      </p:pic>
      <p:pic>
        <p:nvPicPr>
          <p:cNvPr id="6" name="Picture 5"/>
          <p:cNvPicPr/>
          <p:nvPr/>
        </p:nvPicPr>
        <p:blipFill rotWithShape="1">
          <a:blip r:embed="rId2">
            <a:extLst>
              <a:ext uri="{28A0092B-C50C-407E-A947-70E740481C1C}">
                <a14:useLocalDpi xmlns:a14="http://schemas.microsoft.com/office/drawing/2010/main" val="0"/>
              </a:ext>
            </a:extLst>
          </a:blip>
          <a:srcRect l="1" t="50185" r="70069" b="3568"/>
          <a:stretch/>
        </p:blipFill>
        <p:spPr bwMode="auto">
          <a:xfrm>
            <a:off x="3714750" y="6466384"/>
            <a:ext cx="1378507" cy="1915446"/>
          </a:xfrm>
          <a:prstGeom prst="rect">
            <a:avLst/>
          </a:prstGeom>
          <a:noFill/>
          <a:ln>
            <a:noFill/>
          </a:ln>
        </p:spPr>
      </p:pic>
      <p:pic>
        <p:nvPicPr>
          <p:cNvPr id="7" name="Picture 6"/>
          <p:cNvPicPr/>
          <p:nvPr/>
        </p:nvPicPr>
        <p:blipFill rotWithShape="1">
          <a:blip r:embed="rId2">
            <a:extLst>
              <a:ext uri="{28A0092B-C50C-407E-A947-70E740481C1C}">
                <a14:useLocalDpi xmlns:a14="http://schemas.microsoft.com/office/drawing/2010/main" val="0"/>
              </a:ext>
            </a:extLst>
          </a:blip>
          <a:srcRect l="2224" t="3" r="69970" b="48373"/>
          <a:stretch/>
        </p:blipFill>
        <p:spPr bwMode="auto">
          <a:xfrm>
            <a:off x="5180579" y="6466385"/>
            <a:ext cx="1353635" cy="2008750"/>
          </a:xfrm>
          <a:prstGeom prst="rect">
            <a:avLst/>
          </a:prstGeom>
          <a:noFill/>
          <a:ln>
            <a:noFill/>
          </a:ln>
        </p:spPr>
      </p:pic>
      <p:sp>
        <p:nvSpPr>
          <p:cNvPr id="12" name="Slide Number Placeholder 11"/>
          <p:cNvSpPr>
            <a:spLocks noGrp="1"/>
          </p:cNvSpPr>
          <p:nvPr>
            <p:ph type="sldNum" sz="quarter" idx="12"/>
          </p:nvPr>
        </p:nvSpPr>
        <p:spPr/>
        <p:txBody>
          <a:bodyPr/>
          <a:lstStyle/>
          <a:p>
            <a:fld id="{ABB4E889-A156-8049-89AF-B40FEC9F4016}" type="slidenum">
              <a:rPr lang="en-US" smtClean="0"/>
              <a:t>5</a:t>
            </a:fld>
            <a:endParaRPr lang="en-US"/>
          </a:p>
        </p:txBody>
      </p:sp>
      <p:sp>
        <p:nvSpPr>
          <p:cNvPr id="15" name="Content Placeholder 2"/>
          <p:cNvSpPr>
            <a:spLocks noGrp="1"/>
          </p:cNvSpPr>
          <p:nvPr>
            <p:ph idx="1"/>
          </p:nvPr>
        </p:nvSpPr>
        <p:spPr>
          <a:xfrm>
            <a:off x="675085" y="2282737"/>
            <a:ext cx="5509022" cy="5242560"/>
          </a:xfrm>
        </p:spPr>
        <p:txBody>
          <a:bodyPr>
            <a:normAutofit/>
          </a:bodyPr>
          <a:lstStyle/>
          <a:p>
            <a:r>
              <a:rPr lang="en-US" sz="2000" dirty="0" smtClean="0"/>
              <a:t>Sitting Posture</a:t>
            </a:r>
          </a:p>
          <a:p>
            <a:pPr lvl="1"/>
            <a:r>
              <a:rPr lang="en-US" sz="2000" dirty="0"/>
              <a:t>Demonstrate bad sitting posture and explain to the patient why these positions are not good for the spine</a:t>
            </a:r>
            <a:r>
              <a:rPr lang="en-US" sz="2000" dirty="0" smtClean="0"/>
              <a:t>.</a:t>
            </a:r>
          </a:p>
          <a:p>
            <a:pPr lvl="1"/>
            <a:r>
              <a:rPr lang="en-US" sz="2000" dirty="0" smtClean="0"/>
              <a:t>Demonstrate and describe good sitting posture.  Patients should sit on surfaces where both their feet can rest comfortably on the floor and hips positioned slightly higher than the level of the knees.</a:t>
            </a:r>
          </a:p>
          <a:p>
            <a:pPr lvl="1"/>
            <a:r>
              <a:rPr lang="en-US" sz="2000" dirty="0" smtClean="0"/>
              <a:t>You may provide the patient with different cues and techniques to help facilitate good posture such as placing a rolled towel behind the low back in sitting.   </a:t>
            </a:r>
          </a:p>
          <a:p>
            <a:pPr lvl="1"/>
            <a:endParaRPr lang="en-US" sz="2000" dirty="0"/>
          </a:p>
        </p:txBody>
      </p:sp>
    </p:spTree>
    <p:extLst>
      <p:ext uri="{BB962C8B-B14F-4D97-AF65-F5344CB8AC3E}">
        <p14:creationId xmlns:p14="http://schemas.microsoft.com/office/powerpoint/2010/main" val="25817221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4: Posture</a:t>
            </a:r>
            <a:endParaRPr lang="en-US" dirty="0"/>
          </a:p>
        </p:txBody>
      </p:sp>
      <p:sp>
        <p:nvSpPr>
          <p:cNvPr id="3" name="Content Placeholder 2"/>
          <p:cNvSpPr>
            <a:spLocks noGrp="1"/>
          </p:cNvSpPr>
          <p:nvPr>
            <p:ph idx="1"/>
          </p:nvPr>
        </p:nvSpPr>
        <p:spPr>
          <a:xfrm>
            <a:off x="675085" y="2365587"/>
            <a:ext cx="5509022" cy="5242560"/>
          </a:xfrm>
        </p:spPr>
        <p:txBody>
          <a:bodyPr>
            <a:normAutofit/>
          </a:bodyPr>
          <a:lstStyle/>
          <a:p>
            <a:r>
              <a:rPr lang="en-US" sz="2000" dirty="0" smtClean="0"/>
              <a:t>Standing Posture</a:t>
            </a:r>
          </a:p>
          <a:p>
            <a:pPr lvl="1"/>
            <a:r>
              <a:rPr lang="en-US" sz="2000" dirty="0"/>
              <a:t>Demonstrate bad standing posture and explain to the patient why these positions are not good for the spine</a:t>
            </a:r>
            <a:r>
              <a:rPr lang="en-US" sz="2000" dirty="0" smtClean="0"/>
              <a:t>.</a:t>
            </a:r>
          </a:p>
          <a:p>
            <a:pPr lvl="1"/>
            <a:r>
              <a:rPr lang="en-US" sz="2000" dirty="0" smtClean="0"/>
              <a:t>Demonstrate </a:t>
            </a:r>
            <a:r>
              <a:rPr lang="en-US" sz="2000" dirty="0"/>
              <a:t>and describe </a:t>
            </a:r>
            <a:r>
              <a:rPr lang="en-US" sz="2000" dirty="0" smtClean="0"/>
              <a:t>good standing posture, </a:t>
            </a:r>
            <a:r>
              <a:rPr lang="en-US" sz="2000" dirty="0"/>
              <a:t>emphasizing the protective mechanism of the normal physiologic curves of the spine</a:t>
            </a:r>
            <a:r>
              <a:rPr lang="en-US" sz="2000" dirty="0" smtClean="0"/>
              <a:t>.</a:t>
            </a:r>
            <a:endParaRPr lang="en-US" sz="2000" dirty="0"/>
          </a:p>
          <a:p>
            <a:pPr lvl="1"/>
            <a:r>
              <a:rPr lang="en-US" sz="2000" dirty="0" smtClean="0"/>
              <a:t>Provide </a:t>
            </a:r>
            <a:r>
              <a:rPr lang="en-US" sz="2000" dirty="0"/>
              <a:t>the patient with different cues and techniques to help facilitate </a:t>
            </a:r>
            <a:r>
              <a:rPr lang="en-US" sz="2000" dirty="0" smtClean="0"/>
              <a:t>good standing </a:t>
            </a:r>
            <a:r>
              <a:rPr lang="en-US" sz="2000" dirty="0"/>
              <a:t>posture such as </a:t>
            </a:r>
            <a:r>
              <a:rPr lang="en-US" sz="2000" dirty="0" smtClean="0"/>
              <a:t>keeping feet hip-distance apart and bearing weight equally on both feet. </a:t>
            </a:r>
            <a:endParaRPr lang="en-US" sz="2000" dirty="0"/>
          </a:p>
          <a:p>
            <a:pPr lvl="1"/>
            <a:endParaRPr lang="en-US" sz="1800" dirty="0"/>
          </a:p>
        </p:txBody>
      </p:sp>
      <p:sp>
        <p:nvSpPr>
          <p:cNvPr id="4" name="Slide Number Placeholder 3"/>
          <p:cNvSpPr>
            <a:spLocks noGrp="1"/>
          </p:cNvSpPr>
          <p:nvPr>
            <p:ph type="sldNum" sz="quarter" idx="12"/>
          </p:nvPr>
        </p:nvSpPr>
        <p:spPr/>
        <p:txBody>
          <a:bodyPr/>
          <a:lstStyle/>
          <a:p>
            <a:fld id="{ABB4E889-A156-8049-89AF-B40FEC9F4016}" type="slidenum">
              <a:rPr lang="en-US" smtClean="0"/>
              <a:t>6</a:t>
            </a:fld>
            <a:endParaRPr lang="en-US"/>
          </a:p>
        </p:txBody>
      </p:sp>
      <p:pic>
        <p:nvPicPr>
          <p:cNvPr id="5" name="Picture 4"/>
          <p:cNvPicPr/>
          <p:nvPr/>
        </p:nvPicPr>
        <p:blipFill rotWithShape="1">
          <a:blip r:embed="rId2">
            <a:extLst>
              <a:ext uri="{28A0092B-C50C-407E-A947-70E740481C1C}">
                <a14:useLocalDpi xmlns:a14="http://schemas.microsoft.com/office/drawing/2010/main" val="0"/>
              </a:ext>
            </a:extLst>
          </a:blip>
          <a:srcRect l="24073" r="46362" b="7029"/>
          <a:stretch/>
        </p:blipFill>
        <p:spPr bwMode="auto">
          <a:xfrm>
            <a:off x="675085" y="6449674"/>
            <a:ext cx="952558" cy="2025460"/>
          </a:xfrm>
          <a:prstGeom prst="rect">
            <a:avLst/>
          </a:prstGeom>
          <a:noFill/>
          <a:ln>
            <a:noFill/>
          </a:ln>
        </p:spPr>
      </p:pic>
      <p:pic>
        <p:nvPicPr>
          <p:cNvPr id="6" name="Picture 5"/>
          <p:cNvPicPr/>
          <p:nvPr/>
        </p:nvPicPr>
        <p:blipFill rotWithShape="1">
          <a:blip r:embed="rId2">
            <a:extLst>
              <a:ext uri="{28A0092B-C50C-407E-A947-70E740481C1C}">
                <a14:useLocalDpi xmlns:a14="http://schemas.microsoft.com/office/drawing/2010/main" val="0"/>
              </a:ext>
            </a:extLst>
          </a:blip>
          <a:srcRect l="82460" r="-5990" b="7029"/>
          <a:stretch/>
        </p:blipFill>
        <p:spPr bwMode="auto">
          <a:xfrm>
            <a:off x="2109535" y="6449674"/>
            <a:ext cx="781563" cy="1932157"/>
          </a:xfrm>
          <a:prstGeom prst="rect">
            <a:avLst/>
          </a:prstGeom>
          <a:noFill/>
          <a:ln>
            <a:noFill/>
          </a:ln>
        </p:spPr>
      </p:pic>
      <p:pic>
        <p:nvPicPr>
          <p:cNvPr id="7" name="Picture 6"/>
          <p:cNvPicPr/>
          <p:nvPr/>
        </p:nvPicPr>
        <p:blipFill rotWithShape="1">
          <a:blip r:embed="rId2">
            <a:extLst>
              <a:ext uri="{28A0092B-C50C-407E-A947-70E740481C1C}">
                <a14:useLocalDpi xmlns:a14="http://schemas.microsoft.com/office/drawing/2010/main" val="0"/>
              </a:ext>
            </a:extLst>
          </a:blip>
          <a:srcRect l="2" r="76467" b="7029"/>
          <a:stretch/>
        </p:blipFill>
        <p:spPr bwMode="auto">
          <a:xfrm>
            <a:off x="3918878" y="6449674"/>
            <a:ext cx="841133" cy="1932157"/>
          </a:xfrm>
          <a:prstGeom prst="rect">
            <a:avLst/>
          </a:prstGeom>
          <a:noFill/>
          <a:ln>
            <a:noFill/>
          </a:ln>
        </p:spPr>
      </p:pic>
      <p:pic>
        <p:nvPicPr>
          <p:cNvPr id="8" name="Picture 7"/>
          <p:cNvPicPr/>
          <p:nvPr/>
        </p:nvPicPr>
        <p:blipFill rotWithShape="1">
          <a:blip r:embed="rId2">
            <a:extLst>
              <a:ext uri="{28A0092B-C50C-407E-A947-70E740481C1C}">
                <a14:useLocalDpi xmlns:a14="http://schemas.microsoft.com/office/drawing/2010/main" val="0"/>
              </a:ext>
            </a:extLst>
          </a:blip>
          <a:srcRect l="56337" r="20134" b="7029"/>
          <a:stretch/>
        </p:blipFill>
        <p:spPr bwMode="auto">
          <a:xfrm>
            <a:off x="5381954" y="6449674"/>
            <a:ext cx="668462" cy="1932157"/>
          </a:xfrm>
          <a:prstGeom prst="rect">
            <a:avLst/>
          </a:prstGeom>
          <a:noFill/>
          <a:ln>
            <a:noFill/>
          </a:ln>
        </p:spPr>
      </p:pic>
    </p:spTree>
    <p:extLst>
      <p:ext uri="{BB962C8B-B14F-4D97-AF65-F5344CB8AC3E}">
        <p14:creationId xmlns:p14="http://schemas.microsoft.com/office/powerpoint/2010/main" val="13332321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5: Lifting</a:t>
            </a:r>
            <a:endParaRPr lang="en-US" dirty="0"/>
          </a:p>
        </p:txBody>
      </p:sp>
      <p:sp>
        <p:nvSpPr>
          <p:cNvPr id="3" name="Content Placeholder 2"/>
          <p:cNvSpPr>
            <a:spLocks noGrp="1"/>
          </p:cNvSpPr>
          <p:nvPr>
            <p:ph idx="1"/>
          </p:nvPr>
        </p:nvSpPr>
        <p:spPr>
          <a:xfrm>
            <a:off x="675085" y="2477203"/>
            <a:ext cx="5509022" cy="5242560"/>
          </a:xfrm>
        </p:spPr>
        <p:txBody>
          <a:bodyPr/>
          <a:lstStyle/>
          <a:p>
            <a:r>
              <a:rPr lang="en-US" sz="2000" dirty="0"/>
              <a:t>Lifting Objects</a:t>
            </a:r>
          </a:p>
          <a:p>
            <a:pPr lvl="1"/>
            <a:r>
              <a:rPr lang="en-US" sz="2000" dirty="0"/>
              <a:t>Define, instruct and practice proper lifting mechanics</a:t>
            </a:r>
            <a:r>
              <a:rPr lang="en-US" sz="2000" dirty="0" smtClean="0"/>
              <a:t>.</a:t>
            </a:r>
          </a:p>
          <a:p>
            <a:pPr lvl="1"/>
            <a:r>
              <a:rPr lang="en-US" sz="2000" dirty="0" smtClean="0"/>
              <a:t>Emphasize avoiding twisting of the spine or bending at the waist.</a:t>
            </a:r>
            <a:endParaRPr lang="en-US" sz="2000" dirty="0"/>
          </a:p>
          <a:p>
            <a:pPr lvl="1"/>
            <a:r>
              <a:rPr lang="en-US" sz="2000" dirty="0"/>
              <a:t>Provide the patient with cues such as holding the object close to their body and near waist height before lifting</a:t>
            </a:r>
            <a:r>
              <a:rPr lang="en-US" sz="2000" dirty="0" smtClean="0"/>
              <a:t>.</a:t>
            </a:r>
          </a:p>
          <a:p>
            <a:pPr lvl="1"/>
            <a:r>
              <a:rPr lang="en-US" sz="2000" dirty="0" smtClean="0"/>
              <a:t>Suggest to the patient that if the object is too heavy to lift try pushing, pulling or asking a friend for help.</a:t>
            </a:r>
            <a:endParaRPr lang="en-US" sz="2000" dirty="0"/>
          </a:p>
          <a:p>
            <a:endParaRPr lang="en-US" dirty="0"/>
          </a:p>
        </p:txBody>
      </p:sp>
      <p:sp>
        <p:nvSpPr>
          <p:cNvPr id="4" name="Slide Number Placeholder 3"/>
          <p:cNvSpPr>
            <a:spLocks noGrp="1"/>
          </p:cNvSpPr>
          <p:nvPr>
            <p:ph type="sldNum" sz="quarter" idx="12"/>
          </p:nvPr>
        </p:nvSpPr>
        <p:spPr/>
        <p:txBody>
          <a:bodyPr/>
          <a:lstStyle/>
          <a:p>
            <a:fld id="{ABB4E889-A156-8049-89AF-B40FEC9F4016}" type="slidenum">
              <a:rPr lang="en-US" smtClean="0"/>
              <a:t>7</a:t>
            </a:fld>
            <a:endParaRPr lang="en-US"/>
          </a:p>
        </p:txBody>
      </p:sp>
      <p:pic>
        <p:nvPicPr>
          <p:cNvPr id="8" name="Picture 7"/>
          <p:cNvPicPr>
            <a:picLocks noChangeAspect="1"/>
          </p:cNvPicPr>
          <p:nvPr/>
        </p:nvPicPr>
        <p:blipFill rotWithShape="1">
          <a:blip r:embed="rId2"/>
          <a:srcRect l="10643" t="30293" r="60025" b="23001"/>
          <a:stretch/>
        </p:blipFill>
        <p:spPr>
          <a:xfrm>
            <a:off x="2088652" y="6609139"/>
            <a:ext cx="1560908" cy="1865995"/>
          </a:xfrm>
          <a:prstGeom prst="rect">
            <a:avLst/>
          </a:prstGeom>
        </p:spPr>
      </p:pic>
      <p:pic>
        <p:nvPicPr>
          <p:cNvPr id="9" name="Picture 8"/>
          <p:cNvPicPr>
            <a:picLocks noChangeAspect="1"/>
          </p:cNvPicPr>
          <p:nvPr/>
        </p:nvPicPr>
        <p:blipFill rotWithShape="1">
          <a:blip r:embed="rId3"/>
          <a:srcRect l="9313" t="33703" r="58687" b="16040"/>
          <a:stretch/>
        </p:blipFill>
        <p:spPr>
          <a:xfrm>
            <a:off x="3413580" y="6567075"/>
            <a:ext cx="1618142" cy="1908059"/>
          </a:xfrm>
          <a:prstGeom prst="rect">
            <a:avLst/>
          </a:prstGeom>
        </p:spPr>
      </p:pic>
      <p:pic>
        <p:nvPicPr>
          <p:cNvPr id="10" name="Picture 9"/>
          <p:cNvPicPr>
            <a:picLocks noChangeAspect="1"/>
          </p:cNvPicPr>
          <p:nvPr/>
        </p:nvPicPr>
        <p:blipFill rotWithShape="1">
          <a:blip r:embed="rId4"/>
          <a:srcRect l="58696" t="33819" r="6638" b="15922"/>
          <a:stretch/>
        </p:blipFill>
        <p:spPr>
          <a:xfrm>
            <a:off x="381315" y="6616764"/>
            <a:ext cx="1707337" cy="1858370"/>
          </a:xfrm>
          <a:prstGeom prst="rect">
            <a:avLst/>
          </a:prstGeom>
        </p:spPr>
      </p:pic>
      <p:pic>
        <p:nvPicPr>
          <p:cNvPr id="11" name="Picture 10"/>
          <p:cNvPicPr>
            <a:picLocks noChangeAspect="1"/>
          </p:cNvPicPr>
          <p:nvPr/>
        </p:nvPicPr>
        <p:blipFill rotWithShape="1">
          <a:blip r:embed="rId5"/>
          <a:srcRect l="71124" t="14936" r="-47" b="6018"/>
          <a:stretch/>
        </p:blipFill>
        <p:spPr>
          <a:xfrm>
            <a:off x="5031722" y="6567075"/>
            <a:ext cx="1398064" cy="1891626"/>
          </a:xfrm>
          <a:prstGeom prst="rect">
            <a:avLst/>
          </a:prstGeom>
        </p:spPr>
      </p:pic>
    </p:spTree>
    <p:extLst>
      <p:ext uri="{BB962C8B-B14F-4D97-AF65-F5344CB8AC3E}">
        <p14:creationId xmlns:p14="http://schemas.microsoft.com/office/powerpoint/2010/main" val="18681447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normAutofit/>
          </a:bodyPr>
          <a:lstStyle/>
          <a:p>
            <a:pPr marL="0" indent="0" algn="ctr">
              <a:buNone/>
            </a:pPr>
            <a:r>
              <a:rPr lang="en-US" sz="2000" dirty="0" smtClean="0"/>
              <a:t>The therapist should remember to educate a patient only on the sections of this handout that apply to that patient.  Recall that this information is only a guide and the therapist should include additional educational and treatment interventions as needed.</a:t>
            </a:r>
            <a:endParaRPr lang="en-US" sz="2000" dirty="0"/>
          </a:p>
        </p:txBody>
      </p:sp>
      <p:sp>
        <p:nvSpPr>
          <p:cNvPr id="4" name="Slide Number Placeholder 3"/>
          <p:cNvSpPr>
            <a:spLocks noGrp="1"/>
          </p:cNvSpPr>
          <p:nvPr>
            <p:ph type="sldNum" sz="quarter" idx="12"/>
          </p:nvPr>
        </p:nvSpPr>
        <p:spPr/>
        <p:txBody>
          <a:bodyPr/>
          <a:lstStyle/>
          <a:p>
            <a:fld id="{ABB4E889-A156-8049-89AF-B40FEC9F4016}" type="slidenum">
              <a:rPr lang="en-US" smtClean="0"/>
              <a:t>8</a:t>
            </a:fld>
            <a:endParaRPr lang="en-US"/>
          </a:p>
        </p:txBody>
      </p:sp>
    </p:spTree>
    <p:extLst>
      <p:ext uri="{BB962C8B-B14F-4D97-AF65-F5344CB8AC3E}">
        <p14:creationId xmlns:p14="http://schemas.microsoft.com/office/powerpoint/2010/main" val="265745635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1231</TotalTime>
  <Words>636</Words>
  <Application>Microsoft Macintosh PowerPoint</Application>
  <PresentationFormat>On-screen Show (4:3)</PresentationFormat>
  <Paragraphs>48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Capital</vt:lpstr>
      <vt:lpstr>Back School: Therapist’s Instructions</vt:lpstr>
      <vt:lpstr>Part 1: Structure and Function</vt:lpstr>
      <vt:lpstr>Part 2: Overview and Risk Factors</vt:lpstr>
      <vt:lpstr>Part 3: Activity</vt:lpstr>
      <vt:lpstr>Part 4: Posture</vt:lpstr>
      <vt:lpstr>Part 4: Posture</vt:lpstr>
      <vt:lpstr>Part 5: Lifting</vt:lpstr>
      <vt:lpstr>Final Thoughts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School: Physical Therapist Instructions</dc:title>
  <dc:creator>Default</dc:creator>
  <cp:lastModifiedBy>Editor</cp:lastModifiedBy>
  <cp:revision>20</cp:revision>
  <dcterms:created xsi:type="dcterms:W3CDTF">2016-04-10T23:54:11Z</dcterms:created>
  <dcterms:modified xsi:type="dcterms:W3CDTF">2016-04-18T16:18:06Z</dcterms:modified>
</cp:coreProperties>
</file>