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4" r:id="rId1"/>
  </p:sldMasterIdLst>
  <p:notesMasterIdLst>
    <p:notesMasterId r:id="rId10"/>
  </p:notesMasterIdLst>
  <p:handoutMasterIdLst>
    <p:handoutMasterId r:id="rId11"/>
  </p:handoutMasterIdLst>
  <p:sldIdLst>
    <p:sldId id="258" r:id="rId2"/>
    <p:sldId id="260" r:id="rId3"/>
    <p:sldId id="259" r:id="rId4"/>
    <p:sldId id="263" r:id="rId5"/>
    <p:sldId id="261" r:id="rId6"/>
    <p:sldId id="265" r:id="rId7"/>
    <p:sldId id="266" r:id="rId8"/>
    <p:sldId id="264"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5"/>
    <p:restoredTop sz="94669"/>
  </p:normalViewPr>
  <p:slideViewPr>
    <p:cSldViewPr snapToGrid="0" snapToObjects="1">
      <p:cViewPr>
        <p:scale>
          <a:sx n="72" d="100"/>
          <a:sy n="72" d="100"/>
        </p:scale>
        <p:origin x="-2664" y="-2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D2532-0F84-614E-A841-EFAD7E07B856}" type="datetimeFigureOut">
              <a:rPr lang="en-US" smtClean="0"/>
              <a:t>4/22/16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F0EB6E-CF06-3841-8AB0-93E5AA9E4F72}" type="slidenum">
              <a:rPr lang="en-US" smtClean="0"/>
              <a:t>‹#›</a:t>
            </a:fld>
            <a:endParaRPr lang="en-US"/>
          </a:p>
        </p:txBody>
      </p:sp>
    </p:spTree>
    <p:extLst>
      <p:ext uri="{BB962C8B-B14F-4D97-AF65-F5344CB8AC3E}">
        <p14:creationId xmlns:p14="http://schemas.microsoft.com/office/powerpoint/2010/main" val="2884922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3AEF1-BCA8-AE47-B00D-2FE04F4F9682}" type="datetimeFigureOut">
              <a:rPr lang="en-US" smtClean="0"/>
              <a:t>4/22/16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FC838-6D33-BF4B-88D5-13DF5015E0CD}" type="slidenum">
              <a:rPr lang="en-US" smtClean="0"/>
              <a:t>‹#›</a:t>
            </a:fld>
            <a:endParaRPr lang="en-US"/>
          </a:p>
        </p:txBody>
      </p:sp>
    </p:spTree>
    <p:extLst>
      <p:ext uri="{BB962C8B-B14F-4D97-AF65-F5344CB8AC3E}">
        <p14:creationId xmlns:p14="http://schemas.microsoft.com/office/powerpoint/2010/main" val="2223708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365155" y="548640"/>
            <a:ext cx="6127691" cy="804672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685800" y="1498600"/>
            <a:ext cx="5506641" cy="256540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4572000"/>
            <a:ext cx="5506641" cy="23368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0306" y="8163859"/>
            <a:ext cx="1600200" cy="345756"/>
          </a:xfrm>
        </p:spPr>
        <p:txBody>
          <a:bodyPr/>
          <a:lstStyle/>
          <a:p>
            <a:fld id="{B8D3CC6C-DE83-3549-8A92-C2A88025359D}" type="datetime1">
              <a:rPr lang="en-US" smtClean="0"/>
              <a:t>4/22/16</a:t>
            </a:fld>
            <a:endParaRPr lang="en-US"/>
          </a:p>
        </p:txBody>
      </p:sp>
      <p:sp>
        <p:nvSpPr>
          <p:cNvPr id="5" name="Footer Placeholder 4"/>
          <p:cNvSpPr>
            <a:spLocks noGrp="1"/>
          </p:cNvSpPr>
          <p:nvPr>
            <p:ph type="ftr" sz="quarter" idx="11"/>
          </p:nvPr>
        </p:nvSpPr>
        <p:spPr>
          <a:xfrm>
            <a:off x="4229100" y="8163859"/>
            <a:ext cx="2171700" cy="343747"/>
          </a:xfrm>
        </p:spPr>
        <p:txBody>
          <a:bodyPr/>
          <a:lstStyle/>
          <a:p>
            <a:endParaRPr lang="en-US"/>
          </a:p>
        </p:txBody>
      </p:sp>
      <p:sp>
        <p:nvSpPr>
          <p:cNvPr id="6" name="Slide Number Placeholder 5"/>
          <p:cNvSpPr>
            <a:spLocks noGrp="1"/>
          </p:cNvSpPr>
          <p:nvPr>
            <p:ph type="sldNum" sz="quarter" idx="12"/>
          </p:nvPr>
        </p:nvSpPr>
        <p:spPr>
          <a:xfrm>
            <a:off x="3143250" y="8163859"/>
            <a:ext cx="571500" cy="361951"/>
          </a:xfrm>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37160" y="231599"/>
            <a:ext cx="6583680" cy="8680803"/>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669" y="2259105"/>
            <a:ext cx="2256235" cy="12192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3246239" y="812801"/>
            <a:ext cx="3086100" cy="7287684"/>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97669" y="3563097"/>
            <a:ext cx="2256235" cy="4537387"/>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FEA0F-7D22-C54C-9190-4386C37A00A7}" type="datetime1">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
        <p:nvSpPr>
          <p:cNvPr id="17" name="Picture Placeholder 16"/>
          <p:cNvSpPr>
            <a:spLocks noGrp="1"/>
          </p:cNvSpPr>
          <p:nvPr>
            <p:ph type="pic" sz="quarter" idx="13"/>
          </p:nvPr>
        </p:nvSpPr>
        <p:spPr>
          <a:xfrm>
            <a:off x="264669" y="413498"/>
            <a:ext cx="2549128" cy="1606549"/>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37160" y="231599"/>
            <a:ext cx="6583680" cy="8680803"/>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764" y="2255520"/>
            <a:ext cx="2256282" cy="12192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253919" y="817033"/>
            <a:ext cx="3086100" cy="729081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97764" y="3560064"/>
            <a:ext cx="2256282" cy="4535424"/>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5AC6CE2C-7C6E-1B46-9A2C-A39F94808C0B}" type="datetime1">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764" y="5717093"/>
            <a:ext cx="6016483" cy="1221591"/>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267260" y="442259"/>
            <a:ext cx="6316218" cy="5044141"/>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97764" y="7028330"/>
            <a:ext cx="6016483" cy="135068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C09408C-F7D0-3C47-A15F-27E00492E323}" type="datetime1">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37160" y="231599"/>
            <a:ext cx="6583680" cy="8680803"/>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2F3AD2E-F0A4-EC48-BC6A-17ABED189EDC}" type="datetime1">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5543550" y="812801"/>
            <a:ext cx="1062317" cy="7355417"/>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433667" y="812801"/>
            <a:ext cx="4709833" cy="735541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1EC4FD-1053-3642-AFAD-F3F30CE81AFF}" type="datetime1">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9F247A-3FE0-7D4E-8E7C-B38B6616DE39}" type="datetime1">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365155" y="548640"/>
            <a:ext cx="6127691" cy="804672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675085" y="4589930"/>
            <a:ext cx="5509022" cy="2043953"/>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75085" y="6705600"/>
            <a:ext cx="5509022" cy="13208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26944" y="8163859"/>
            <a:ext cx="1600200" cy="345756"/>
          </a:xfrm>
        </p:spPr>
        <p:txBody>
          <a:bodyPr/>
          <a:lstStyle/>
          <a:p>
            <a:fld id="{770ADAA5-5271-784A-AD87-E134F4EDA769}" type="datetime1">
              <a:rPr lang="en-US" smtClean="0"/>
              <a:t>4/22/16</a:t>
            </a:fld>
            <a:endParaRPr lang="en-US"/>
          </a:p>
        </p:txBody>
      </p:sp>
      <p:sp>
        <p:nvSpPr>
          <p:cNvPr id="5" name="Footer Placeholder 4"/>
          <p:cNvSpPr>
            <a:spLocks noGrp="1"/>
          </p:cNvSpPr>
          <p:nvPr>
            <p:ph type="ftr" sz="quarter" idx="11"/>
          </p:nvPr>
        </p:nvSpPr>
        <p:spPr>
          <a:xfrm>
            <a:off x="4229100" y="8165868"/>
            <a:ext cx="2171700" cy="343747"/>
          </a:xfrm>
        </p:spPr>
        <p:txBody>
          <a:bodyPr/>
          <a:lstStyle/>
          <a:p>
            <a:endParaRPr lang="en-US"/>
          </a:p>
        </p:txBody>
      </p:sp>
      <p:sp>
        <p:nvSpPr>
          <p:cNvPr id="14" name="Picture Placeholder 13"/>
          <p:cNvSpPr>
            <a:spLocks noGrp="1"/>
          </p:cNvSpPr>
          <p:nvPr>
            <p:ph type="pic" sz="quarter" idx="12"/>
          </p:nvPr>
        </p:nvSpPr>
        <p:spPr>
          <a:xfrm>
            <a:off x="477370" y="711201"/>
            <a:ext cx="5877306" cy="3771900"/>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675085" y="1828800"/>
            <a:ext cx="5509022" cy="22352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675085" y="4179422"/>
            <a:ext cx="5509022" cy="2000249"/>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59A0D-EB4B-004F-9DD9-FF9366047AF4}" type="datetime1">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37160" y="231599"/>
            <a:ext cx="6583680" cy="8680803"/>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75083" y="2863852"/>
            <a:ext cx="2674620" cy="523663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3486149" y="2863852"/>
            <a:ext cx="2674620" cy="523663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6805B9-7C2A-E744-AC39-EE1DF4547313}" type="datetime1">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74226" y="2278654"/>
            <a:ext cx="2674620" cy="1110004"/>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4226" y="3454401"/>
            <a:ext cx="2674620" cy="464608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3709154" y="2278654"/>
            <a:ext cx="2674620" cy="1110004"/>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09154" y="3454401"/>
            <a:ext cx="2674620" cy="464608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27FA678-A9CB-C441-80C6-7DC2A36A57D6}" type="datetime1">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37160" y="231599"/>
            <a:ext cx="6583680" cy="8680803"/>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39CD13-8889-524D-8DEA-F911CD14EADD}" type="datetime1">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5F3926C-3B0E-3D4A-8F8F-B6BEE50F6DD2}" type="datetime1">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37160" y="231599"/>
            <a:ext cx="6583680" cy="8680803"/>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669" y="1559856"/>
            <a:ext cx="2256235" cy="12192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3246239" y="812801"/>
            <a:ext cx="3086100" cy="7287684"/>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97669" y="2863851"/>
            <a:ext cx="2256235" cy="4349751"/>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18FDF33-E944-6048-A8C4-64EAC170ED32}" type="datetime1">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085" y="325544"/>
            <a:ext cx="5509022" cy="1786467"/>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675085" y="2844801"/>
            <a:ext cx="5509022" cy="5242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2880" y="8495455"/>
            <a:ext cx="1600200" cy="345756"/>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85829DA-E0DC-474B-BBFE-6D04AF22A3CC}" type="datetime1">
              <a:rPr lang="en-US" smtClean="0"/>
              <a:t>4/22/16</a:t>
            </a:fld>
            <a:endParaRPr lang="en-US"/>
          </a:p>
        </p:txBody>
      </p:sp>
      <p:sp>
        <p:nvSpPr>
          <p:cNvPr id="5" name="Footer Placeholder 4"/>
          <p:cNvSpPr>
            <a:spLocks noGrp="1"/>
          </p:cNvSpPr>
          <p:nvPr>
            <p:ph type="ftr" sz="quarter" idx="3"/>
          </p:nvPr>
        </p:nvSpPr>
        <p:spPr>
          <a:xfrm>
            <a:off x="4469130" y="8495455"/>
            <a:ext cx="2171700" cy="343747"/>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3143250" y="8475134"/>
            <a:ext cx="571500" cy="361951"/>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BB4E889-A156-8049-89AF-B40FEC9F40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1" y="325544"/>
            <a:ext cx="5882733" cy="1786467"/>
          </a:xfrm>
        </p:spPr>
        <p:txBody>
          <a:bodyPr>
            <a:normAutofit fontScale="90000"/>
          </a:bodyPr>
          <a:lstStyle/>
          <a:p>
            <a:r>
              <a:rPr lang="es-ES_tradnl" dirty="0" smtClean="0"/>
              <a:t>Escuela para la espalda: Instrucciones para el fisioterapeuta</a:t>
            </a:r>
            <a:endParaRPr lang="es-ES_tradnl" dirty="0"/>
          </a:p>
        </p:txBody>
      </p:sp>
      <p:sp>
        <p:nvSpPr>
          <p:cNvPr id="3" name="Content Placeholder 2"/>
          <p:cNvSpPr>
            <a:spLocks noGrp="1"/>
          </p:cNvSpPr>
          <p:nvPr>
            <p:ph idx="1"/>
          </p:nvPr>
        </p:nvSpPr>
        <p:spPr>
          <a:xfrm>
            <a:off x="200540" y="2557273"/>
            <a:ext cx="6484078" cy="5685206"/>
          </a:xfrm>
        </p:spPr>
        <p:txBody>
          <a:bodyPr>
            <a:noAutofit/>
          </a:bodyPr>
          <a:lstStyle/>
          <a:p>
            <a:pPr marL="0" indent="0" algn="ctr">
              <a:lnSpc>
                <a:spcPct val="90000"/>
              </a:lnSpc>
              <a:spcBef>
                <a:spcPts val="0"/>
              </a:spcBef>
              <a:buNone/>
            </a:pPr>
            <a:r>
              <a:rPr lang="es-ES_tradnl" sz="2000" dirty="0" smtClean="0"/>
              <a:t>Se puede usar la información en esta guía para educar sus pacientes en como controlar su dolor lumbar con el otro folleto. Damos información general sobre el dolor lumbar, factores de riesgo, la estructura y función de la espalda, la postura correcta, y la mecánica corporal de como levantar. Todas las partes de esta guía no va a ser necesario de enseñar a todos sus pacientes. Pero con su razonamiento clínico, usted puede decidir cuales son las partes beneficiales por cada paciente. Esto puede ser una buena adición a los tratamientos que ya les da.</a:t>
            </a:r>
          </a:p>
          <a:p>
            <a:pPr marL="0" indent="0" algn="ctr">
              <a:lnSpc>
                <a:spcPct val="90000"/>
              </a:lnSpc>
              <a:spcBef>
                <a:spcPts val="0"/>
              </a:spcBef>
              <a:buNone/>
            </a:pPr>
            <a:endParaRPr lang="es-ES_tradnl" sz="2000" u="sng" dirty="0" smtClean="0"/>
          </a:p>
          <a:p>
            <a:pPr marL="0" indent="0" algn="ctr">
              <a:lnSpc>
                <a:spcPct val="90000"/>
              </a:lnSpc>
              <a:spcBef>
                <a:spcPts val="0"/>
              </a:spcBef>
              <a:buNone/>
            </a:pPr>
            <a:r>
              <a:rPr lang="es-ES_tradnl" sz="2000" u="sng" dirty="0" smtClean="0"/>
              <a:t>Contenidos</a:t>
            </a:r>
          </a:p>
          <a:p>
            <a:pPr marL="0" indent="0">
              <a:lnSpc>
                <a:spcPct val="90000"/>
              </a:lnSpc>
              <a:spcBef>
                <a:spcPts val="0"/>
              </a:spcBef>
              <a:buNone/>
            </a:pPr>
            <a:r>
              <a:rPr lang="es-ES_tradnl" sz="1800" dirty="0" smtClean="0"/>
              <a:t>Sección </a:t>
            </a:r>
            <a:r>
              <a:rPr lang="es-ES_tradnl" sz="1800" dirty="0" smtClean="0"/>
              <a:t>1: Estructura y función de la columna </a:t>
            </a:r>
            <a:r>
              <a:rPr lang="es-ES_tradnl" sz="1800" dirty="0" smtClean="0"/>
              <a:t>vertebral	</a:t>
            </a:r>
          </a:p>
          <a:p>
            <a:pPr marL="0" indent="0">
              <a:lnSpc>
                <a:spcPct val="90000"/>
              </a:lnSpc>
              <a:spcBef>
                <a:spcPts val="0"/>
              </a:spcBef>
              <a:buNone/>
            </a:pPr>
            <a:r>
              <a:rPr lang="es-ES_tradnl" sz="1800" dirty="0" smtClean="0"/>
              <a:t>Pg</a:t>
            </a:r>
            <a:r>
              <a:rPr lang="es-ES_tradnl" sz="1800" dirty="0" smtClean="0"/>
              <a:t>. 2</a:t>
            </a:r>
          </a:p>
          <a:p>
            <a:pPr marL="0" indent="0">
              <a:lnSpc>
                <a:spcPct val="90000"/>
              </a:lnSpc>
              <a:spcBef>
                <a:spcPts val="0"/>
              </a:spcBef>
              <a:buNone/>
            </a:pPr>
            <a:r>
              <a:rPr lang="es-ES_tradnl" sz="1800" dirty="0" smtClean="0"/>
              <a:t>Sección </a:t>
            </a:r>
            <a:r>
              <a:rPr lang="es-ES_tradnl" sz="1800" dirty="0" smtClean="0"/>
              <a:t>2: Resumen del dolor lumbar y los factores de </a:t>
            </a:r>
            <a:r>
              <a:rPr lang="es-ES_tradnl" sz="1800" dirty="0" smtClean="0"/>
              <a:t>riesgo</a:t>
            </a:r>
          </a:p>
          <a:p>
            <a:pPr marL="0" indent="0">
              <a:lnSpc>
                <a:spcPct val="90000"/>
              </a:lnSpc>
              <a:spcBef>
                <a:spcPts val="0"/>
              </a:spcBef>
              <a:buNone/>
            </a:pPr>
            <a:r>
              <a:rPr lang="es-ES_tradnl" sz="1800" dirty="0" smtClean="0"/>
              <a:t>Pg</a:t>
            </a:r>
            <a:r>
              <a:rPr lang="es-ES_tradnl" sz="1800" dirty="0" smtClean="0"/>
              <a:t>. 3</a:t>
            </a:r>
          </a:p>
          <a:p>
            <a:pPr marL="0" indent="0">
              <a:lnSpc>
                <a:spcPct val="90000"/>
              </a:lnSpc>
              <a:spcBef>
                <a:spcPts val="0"/>
              </a:spcBef>
              <a:buNone/>
            </a:pPr>
            <a:r>
              <a:rPr lang="es-ES_tradnl" sz="1800" dirty="0" smtClean="0"/>
              <a:t>Sección 3: Como controlar el dolor lumbar– </a:t>
            </a:r>
            <a:r>
              <a:rPr lang="es-ES_tradnl" sz="1800" dirty="0" smtClean="0"/>
              <a:t>actividad</a:t>
            </a:r>
            <a:r>
              <a:rPr lang="es-ES_tradnl" sz="1800" dirty="0"/>
              <a:t> </a:t>
            </a:r>
            <a:endParaRPr lang="es-ES_tradnl" sz="1800" dirty="0" smtClean="0"/>
          </a:p>
          <a:p>
            <a:pPr marL="0" indent="0">
              <a:lnSpc>
                <a:spcPct val="90000"/>
              </a:lnSpc>
              <a:spcBef>
                <a:spcPts val="0"/>
              </a:spcBef>
              <a:buNone/>
            </a:pPr>
            <a:r>
              <a:rPr lang="es-ES_tradnl" sz="1800" dirty="0" smtClean="0"/>
              <a:t>Pg</a:t>
            </a:r>
            <a:r>
              <a:rPr lang="es-ES_tradnl" sz="1800" dirty="0" smtClean="0"/>
              <a:t>. 4</a:t>
            </a:r>
          </a:p>
          <a:p>
            <a:pPr marL="0" indent="0">
              <a:lnSpc>
                <a:spcPct val="90000"/>
              </a:lnSpc>
              <a:spcBef>
                <a:spcPts val="0"/>
              </a:spcBef>
              <a:buNone/>
            </a:pPr>
            <a:r>
              <a:rPr lang="es-ES_tradnl" sz="1800" dirty="0" smtClean="0"/>
              <a:t>Sección </a:t>
            </a:r>
            <a:r>
              <a:rPr lang="es-ES_tradnl" sz="1800" dirty="0" smtClean="0"/>
              <a:t>4: Como controlar el dolor lumbar– Postura	</a:t>
            </a:r>
            <a:endParaRPr lang="es-ES_tradnl" sz="1800" dirty="0"/>
          </a:p>
          <a:p>
            <a:pPr marL="0" indent="0">
              <a:lnSpc>
                <a:spcPct val="90000"/>
              </a:lnSpc>
              <a:spcBef>
                <a:spcPts val="0"/>
              </a:spcBef>
              <a:buNone/>
            </a:pPr>
            <a:r>
              <a:rPr lang="es-ES_tradnl" sz="1800" dirty="0" smtClean="0"/>
              <a:t>Pg</a:t>
            </a:r>
            <a:r>
              <a:rPr lang="es-ES_tradnl" sz="1800" dirty="0" smtClean="0"/>
              <a:t>. 5-6</a:t>
            </a:r>
          </a:p>
          <a:p>
            <a:pPr marL="0" indent="0">
              <a:lnSpc>
                <a:spcPct val="90000"/>
              </a:lnSpc>
              <a:spcBef>
                <a:spcPts val="0"/>
              </a:spcBef>
              <a:buNone/>
            </a:pPr>
            <a:r>
              <a:rPr lang="es-ES_tradnl" sz="1800" dirty="0" err="1" smtClean="0"/>
              <a:t>Secci</a:t>
            </a:r>
            <a:r>
              <a:rPr lang="en-US" sz="1800" dirty="0" err="1" smtClean="0"/>
              <a:t>ón</a:t>
            </a:r>
            <a:r>
              <a:rPr lang="en-US" sz="1800" dirty="0" smtClean="0"/>
              <a:t> </a:t>
            </a:r>
            <a:r>
              <a:rPr lang="es-ES_tradnl" sz="1800" dirty="0" smtClean="0"/>
              <a:t>5: Como controlar el dolor lumbar– </a:t>
            </a:r>
            <a:r>
              <a:rPr lang="es-ES_tradnl" sz="1800" dirty="0" smtClean="0"/>
              <a:t>levantamiento</a:t>
            </a:r>
            <a:endParaRPr lang="es-ES_tradnl" sz="1800" dirty="0" smtClean="0"/>
          </a:p>
          <a:p>
            <a:pPr marL="0" indent="0">
              <a:lnSpc>
                <a:spcPct val="90000"/>
              </a:lnSpc>
              <a:spcBef>
                <a:spcPts val="0"/>
              </a:spcBef>
              <a:buNone/>
            </a:pPr>
            <a:r>
              <a:rPr lang="es-ES_tradnl" sz="1800" dirty="0" smtClean="0"/>
              <a:t>Pg</a:t>
            </a:r>
            <a:r>
              <a:rPr lang="es-ES_tradnl" sz="1800" dirty="0" smtClean="0"/>
              <a:t>. 7 </a:t>
            </a:r>
            <a:endParaRPr lang="es-ES_tradnl" sz="1800" dirty="0"/>
          </a:p>
        </p:txBody>
      </p:sp>
      <p:sp>
        <p:nvSpPr>
          <p:cNvPr id="6" name="Slide Number Placeholder 5"/>
          <p:cNvSpPr>
            <a:spLocks noGrp="1"/>
          </p:cNvSpPr>
          <p:nvPr>
            <p:ph type="sldNum" sz="quarter" idx="12"/>
          </p:nvPr>
        </p:nvSpPr>
        <p:spPr/>
        <p:txBody>
          <a:bodyPr/>
          <a:lstStyle/>
          <a:p>
            <a:fld id="{ABB4E889-A156-8049-89AF-B40FEC9F4016}" type="slidenum">
              <a:rPr lang="en-US" smtClean="0"/>
              <a:t>1</a:t>
            </a:fld>
            <a:endParaRPr lang="en-US"/>
          </a:p>
        </p:txBody>
      </p:sp>
    </p:spTree>
    <p:extLst>
      <p:ext uri="{BB962C8B-B14F-4D97-AF65-F5344CB8AC3E}">
        <p14:creationId xmlns:p14="http://schemas.microsoft.com/office/powerpoint/2010/main" val="446863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Sección</a:t>
            </a:r>
            <a:r>
              <a:rPr lang="en-US" dirty="0" smtClean="0"/>
              <a:t> 1: </a:t>
            </a:r>
            <a:r>
              <a:rPr lang="en-US" dirty="0" err="1" smtClean="0"/>
              <a:t>Estructura</a:t>
            </a:r>
            <a:r>
              <a:rPr lang="en-US" dirty="0" smtClean="0"/>
              <a:t> y </a:t>
            </a:r>
            <a:r>
              <a:rPr lang="en-US" dirty="0" err="1" smtClean="0"/>
              <a:t>Función</a:t>
            </a:r>
            <a:endParaRPr lang="en-US" dirty="0"/>
          </a:p>
        </p:txBody>
      </p:sp>
      <p:sp>
        <p:nvSpPr>
          <p:cNvPr id="3" name="Content Placeholder 2"/>
          <p:cNvSpPr>
            <a:spLocks noGrp="1"/>
          </p:cNvSpPr>
          <p:nvPr>
            <p:ph idx="1"/>
          </p:nvPr>
        </p:nvSpPr>
        <p:spPr>
          <a:xfrm>
            <a:off x="625249" y="2597845"/>
            <a:ext cx="5509022" cy="5242560"/>
          </a:xfrm>
        </p:spPr>
        <p:txBody>
          <a:bodyPr>
            <a:normAutofit/>
          </a:bodyPr>
          <a:lstStyle/>
          <a:p>
            <a:endParaRPr lang="en-US" sz="2000" dirty="0" smtClean="0"/>
          </a:p>
          <a:p>
            <a:r>
              <a:rPr lang="es-ES_tradnl" sz="2000" dirty="0" smtClean="0"/>
              <a:t>Explicar la anatomía de la espina: las vértebras, los discos, los nervios y los músculos </a:t>
            </a:r>
          </a:p>
          <a:p>
            <a:r>
              <a:rPr lang="es-ES_tradnl" sz="2000" dirty="0" smtClean="0"/>
              <a:t>Explicar las funciones de la espina: proteger, apoyar, mover </a:t>
            </a:r>
          </a:p>
          <a:p>
            <a:r>
              <a:rPr lang="es-ES_tradnl" sz="2000" dirty="0" smtClean="0"/>
              <a:t>Explicar como el desgaste normal de las estructuras de la espalda puede interferir con la función de la espalda y causar dolor lumbar.</a:t>
            </a:r>
            <a:endParaRPr lang="es-ES_tradnl" sz="2000" dirty="0"/>
          </a:p>
        </p:txBody>
      </p:sp>
      <p:pic>
        <p:nvPicPr>
          <p:cNvPr id="5" name="Picture 4"/>
          <p:cNvPicPr>
            <a:picLocks noChangeAspect="1"/>
          </p:cNvPicPr>
          <p:nvPr/>
        </p:nvPicPr>
        <p:blipFill>
          <a:blip r:embed="rId2"/>
          <a:stretch>
            <a:fillRect/>
          </a:stretch>
        </p:blipFill>
        <p:spPr>
          <a:xfrm>
            <a:off x="625249" y="7438304"/>
            <a:ext cx="1194920" cy="959558"/>
          </a:xfrm>
          <a:prstGeom prst="rect">
            <a:avLst/>
          </a:prstGeom>
        </p:spPr>
      </p:pic>
      <p:pic>
        <p:nvPicPr>
          <p:cNvPr id="6" name="Picture 5"/>
          <p:cNvPicPr>
            <a:picLocks noChangeAspect="1"/>
          </p:cNvPicPr>
          <p:nvPr/>
        </p:nvPicPr>
        <p:blipFill rotWithShape="1">
          <a:blip r:embed="rId3"/>
          <a:srcRect l="3" r="49998"/>
          <a:stretch/>
        </p:blipFill>
        <p:spPr>
          <a:xfrm>
            <a:off x="4196195" y="7201579"/>
            <a:ext cx="1427606" cy="1196282"/>
          </a:xfrm>
          <a:prstGeom prst="rect">
            <a:avLst/>
          </a:prstGeom>
        </p:spPr>
      </p:pic>
      <p:pic>
        <p:nvPicPr>
          <p:cNvPr id="7" name="Picture 6"/>
          <p:cNvPicPr>
            <a:picLocks noChangeAspect="1"/>
          </p:cNvPicPr>
          <p:nvPr/>
        </p:nvPicPr>
        <p:blipFill rotWithShape="1">
          <a:blip r:embed="rId4"/>
          <a:srcRect l="-2" r="48364"/>
          <a:stretch/>
        </p:blipFill>
        <p:spPr>
          <a:xfrm>
            <a:off x="2472324" y="7201579"/>
            <a:ext cx="1153847" cy="1196282"/>
          </a:xfrm>
          <a:prstGeom prst="rect">
            <a:avLst/>
          </a:prstGeom>
        </p:spPr>
      </p:pic>
      <p:pic>
        <p:nvPicPr>
          <p:cNvPr id="8" name="Picture 7"/>
          <p:cNvPicPr>
            <a:picLocks noChangeAspect="1"/>
          </p:cNvPicPr>
          <p:nvPr/>
        </p:nvPicPr>
        <p:blipFill rotWithShape="1">
          <a:blip r:embed="rId5"/>
          <a:srcRect l="28142" r="30842" b="-60"/>
          <a:stretch/>
        </p:blipFill>
        <p:spPr>
          <a:xfrm>
            <a:off x="6032867" y="5476500"/>
            <a:ext cx="549166" cy="3003530"/>
          </a:xfrm>
          <a:prstGeom prst="rect">
            <a:avLst/>
          </a:prstGeom>
        </p:spPr>
      </p:pic>
      <p:sp>
        <p:nvSpPr>
          <p:cNvPr id="9" name="Slide Number Placeholder 8"/>
          <p:cNvSpPr>
            <a:spLocks noGrp="1"/>
          </p:cNvSpPr>
          <p:nvPr>
            <p:ph type="sldNum" sz="quarter" idx="12"/>
          </p:nvPr>
        </p:nvSpPr>
        <p:spPr/>
        <p:txBody>
          <a:bodyPr/>
          <a:lstStyle/>
          <a:p>
            <a:fld id="{ABB4E889-A156-8049-89AF-B40FEC9F4016}" type="slidenum">
              <a:rPr lang="en-US" smtClean="0"/>
              <a:t>2</a:t>
            </a:fld>
            <a:endParaRPr lang="en-US"/>
          </a:p>
        </p:txBody>
      </p:sp>
    </p:spTree>
    <p:extLst>
      <p:ext uri="{BB962C8B-B14F-4D97-AF65-F5344CB8AC3E}">
        <p14:creationId xmlns:p14="http://schemas.microsoft.com/office/powerpoint/2010/main" val="2822398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Sección</a:t>
            </a:r>
            <a:r>
              <a:rPr lang="en-US" dirty="0"/>
              <a:t> 2</a:t>
            </a:r>
            <a:r>
              <a:rPr lang="en-US" dirty="0" smtClean="0"/>
              <a:t>: </a:t>
            </a:r>
            <a:r>
              <a:rPr lang="es-ES_tradnl" dirty="0" smtClean="0"/>
              <a:t>Resumen y factores de riesgo</a:t>
            </a:r>
            <a:endParaRPr lang="es-ES_tradnl" dirty="0"/>
          </a:p>
        </p:txBody>
      </p:sp>
      <p:sp>
        <p:nvSpPr>
          <p:cNvPr id="3" name="Content Placeholder 2"/>
          <p:cNvSpPr>
            <a:spLocks noGrp="1"/>
          </p:cNvSpPr>
          <p:nvPr>
            <p:ph idx="1"/>
          </p:nvPr>
        </p:nvSpPr>
        <p:spPr>
          <a:xfrm>
            <a:off x="675085" y="2504665"/>
            <a:ext cx="5509022" cy="5242560"/>
          </a:xfrm>
        </p:spPr>
        <p:txBody>
          <a:bodyPr>
            <a:normAutofit/>
          </a:bodyPr>
          <a:lstStyle/>
          <a:p>
            <a:r>
              <a:rPr lang="es-ES_tradnl" sz="2000" dirty="0" smtClean="0"/>
              <a:t>Explicar a sus pacientes que el dolor de la espalda es común, y típicamente se puede controlar con auto-cuidado.</a:t>
            </a:r>
          </a:p>
          <a:p>
            <a:r>
              <a:rPr lang="es-ES_tradnl" sz="2000" dirty="0" smtClean="0"/>
              <a:t>Explicar los factores de riesgo por dolor lumbar, incluyendo los que no se puede cambiar (edad y genéticos) y los que se puede cambiar (mecánica corporal mala, sobrepeso, fumar, niveles de ejercicio bajos).</a:t>
            </a:r>
          </a:p>
          <a:p>
            <a:r>
              <a:rPr lang="es-ES_tradnl" sz="2000" dirty="0" smtClean="0"/>
              <a:t>Sugerir un cambio en estilo de vida que puede ayudar a prevenir el dolor lumbar en el futuro como usar mecánica corporal buena, hacer ejercicio regularmente, comer saludable, y dejar de fumar.</a:t>
            </a:r>
            <a:endParaRPr lang="es-ES_tradnl" sz="2000" dirty="0"/>
          </a:p>
        </p:txBody>
      </p:sp>
      <p:pic>
        <p:nvPicPr>
          <p:cNvPr id="4" name="Picture 3"/>
          <p:cNvPicPr>
            <a:picLocks noChangeAspect="1"/>
          </p:cNvPicPr>
          <p:nvPr/>
        </p:nvPicPr>
        <p:blipFill rotWithShape="1">
          <a:blip r:embed="rId2"/>
          <a:srcRect l="21341" r="18662" b="3998"/>
          <a:stretch/>
        </p:blipFill>
        <p:spPr>
          <a:xfrm>
            <a:off x="4612102" y="6885102"/>
            <a:ext cx="1013772" cy="1622036"/>
          </a:xfrm>
          <a:prstGeom prst="rect">
            <a:avLst/>
          </a:prstGeom>
        </p:spPr>
      </p:pic>
      <p:pic>
        <p:nvPicPr>
          <p:cNvPr id="5" name="Picture 4"/>
          <p:cNvPicPr>
            <a:picLocks noChangeAspect="1"/>
          </p:cNvPicPr>
          <p:nvPr/>
        </p:nvPicPr>
        <p:blipFill>
          <a:blip r:embed="rId3"/>
          <a:stretch>
            <a:fillRect/>
          </a:stretch>
        </p:blipFill>
        <p:spPr>
          <a:xfrm>
            <a:off x="1092682" y="6992552"/>
            <a:ext cx="1135940" cy="1514586"/>
          </a:xfrm>
          <a:prstGeom prst="rect">
            <a:avLst/>
          </a:prstGeom>
        </p:spPr>
      </p:pic>
      <p:pic>
        <p:nvPicPr>
          <p:cNvPr id="6" name="Picture 5"/>
          <p:cNvPicPr>
            <a:picLocks noChangeAspect="1"/>
          </p:cNvPicPr>
          <p:nvPr/>
        </p:nvPicPr>
        <p:blipFill>
          <a:blip r:embed="rId4"/>
          <a:stretch>
            <a:fillRect/>
          </a:stretch>
        </p:blipFill>
        <p:spPr>
          <a:xfrm>
            <a:off x="2564530" y="7358681"/>
            <a:ext cx="1309777" cy="912479"/>
          </a:xfrm>
          <a:prstGeom prst="rect">
            <a:avLst/>
          </a:prstGeom>
        </p:spPr>
      </p:pic>
      <p:sp>
        <p:nvSpPr>
          <p:cNvPr id="7" name="Slide Number Placeholder 6"/>
          <p:cNvSpPr>
            <a:spLocks noGrp="1"/>
          </p:cNvSpPr>
          <p:nvPr>
            <p:ph type="sldNum" sz="quarter" idx="12"/>
          </p:nvPr>
        </p:nvSpPr>
        <p:spPr/>
        <p:txBody>
          <a:bodyPr/>
          <a:lstStyle/>
          <a:p>
            <a:fld id="{ABB4E889-A156-8049-89AF-B40FEC9F4016}" type="slidenum">
              <a:rPr lang="en-US" smtClean="0"/>
              <a:t>3</a:t>
            </a:fld>
            <a:endParaRPr lang="en-US"/>
          </a:p>
        </p:txBody>
      </p:sp>
    </p:spTree>
    <p:extLst>
      <p:ext uri="{BB962C8B-B14F-4D97-AF65-F5344CB8AC3E}">
        <p14:creationId xmlns:p14="http://schemas.microsoft.com/office/powerpoint/2010/main" val="2379366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Sección</a:t>
            </a:r>
            <a:r>
              <a:rPr lang="en-US" dirty="0" smtClean="0"/>
              <a:t> </a:t>
            </a:r>
            <a:r>
              <a:rPr lang="en-US" dirty="0"/>
              <a:t>3</a:t>
            </a:r>
            <a:r>
              <a:rPr lang="en-US" dirty="0" smtClean="0"/>
              <a:t>: </a:t>
            </a:r>
            <a:r>
              <a:rPr lang="en-US" dirty="0" err="1" smtClean="0"/>
              <a:t>Actividad</a:t>
            </a:r>
            <a:endParaRPr lang="en-US" dirty="0"/>
          </a:p>
        </p:txBody>
      </p:sp>
      <p:pic>
        <p:nvPicPr>
          <p:cNvPr id="6" name="Picture 5"/>
          <p:cNvPicPr>
            <a:picLocks noChangeAspect="1"/>
          </p:cNvPicPr>
          <p:nvPr/>
        </p:nvPicPr>
        <p:blipFill>
          <a:blip r:embed="rId2"/>
          <a:stretch>
            <a:fillRect/>
          </a:stretch>
        </p:blipFill>
        <p:spPr>
          <a:xfrm>
            <a:off x="1286789" y="6958044"/>
            <a:ext cx="1453669" cy="1495007"/>
          </a:xfrm>
          <a:prstGeom prst="rect">
            <a:avLst/>
          </a:prstGeom>
        </p:spPr>
      </p:pic>
      <p:pic>
        <p:nvPicPr>
          <p:cNvPr id="7" name="Picture 6"/>
          <p:cNvPicPr>
            <a:picLocks noChangeAspect="1"/>
          </p:cNvPicPr>
          <p:nvPr/>
        </p:nvPicPr>
        <p:blipFill>
          <a:blip r:embed="rId3"/>
          <a:stretch>
            <a:fillRect/>
          </a:stretch>
        </p:blipFill>
        <p:spPr>
          <a:xfrm>
            <a:off x="3714751" y="7201579"/>
            <a:ext cx="2017310" cy="1273555"/>
          </a:xfrm>
          <a:prstGeom prst="rect">
            <a:avLst/>
          </a:prstGeom>
        </p:spPr>
      </p:pic>
      <p:sp>
        <p:nvSpPr>
          <p:cNvPr id="9" name="Content Placeholder 2"/>
          <p:cNvSpPr>
            <a:spLocks noGrp="1"/>
          </p:cNvSpPr>
          <p:nvPr>
            <p:ph idx="1"/>
          </p:nvPr>
        </p:nvSpPr>
        <p:spPr>
          <a:xfrm>
            <a:off x="612448" y="2688616"/>
            <a:ext cx="5509022" cy="5242560"/>
          </a:xfrm>
        </p:spPr>
        <p:txBody>
          <a:bodyPr>
            <a:normAutofit/>
          </a:bodyPr>
          <a:lstStyle/>
          <a:p>
            <a:r>
              <a:rPr lang="es-ES_tradnl" sz="2000" dirty="0" smtClean="0"/>
              <a:t>Animar al paciente a participar en ejercicio aeróbico regular como caminar para ayudar a controlar el dolor lumbar.</a:t>
            </a:r>
          </a:p>
          <a:p>
            <a:r>
              <a:rPr lang="es-ES_tradnl" sz="2000" dirty="0" smtClean="0"/>
              <a:t>Explicar que la actividad y el ejercicio ayudan a mantener los músculos fuertes para apoyar la columna vertebral. </a:t>
            </a:r>
          </a:p>
          <a:p>
            <a:r>
              <a:rPr lang="es-ES_tradnl" sz="2000" dirty="0" smtClean="0"/>
              <a:t>Ayudar al paciente entender que reposo absoluto (en cama) debe ser limitado porque puede aumentar el dolor lumbar. Sin embargo, avisar a los pacientes que deben evitar a las actividades que puede empeorar el dolor lumbar. </a:t>
            </a:r>
          </a:p>
        </p:txBody>
      </p:sp>
      <p:sp>
        <p:nvSpPr>
          <p:cNvPr id="10" name="Slide Number Placeholder 9"/>
          <p:cNvSpPr>
            <a:spLocks noGrp="1"/>
          </p:cNvSpPr>
          <p:nvPr>
            <p:ph type="sldNum" sz="quarter" idx="12"/>
          </p:nvPr>
        </p:nvSpPr>
        <p:spPr/>
        <p:txBody>
          <a:bodyPr/>
          <a:lstStyle/>
          <a:p>
            <a:fld id="{ABB4E889-A156-8049-89AF-B40FEC9F4016}" type="slidenum">
              <a:rPr lang="en-US" smtClean="0"/>
              <a:t>4</a:t>
            </a:fld>
            <a:endParaRPr lang="en-US"/>
          </a:p>
        </p:txBody>
      </p:sp>
      <p:sp>
        <p:nvSpPr>
          <p:cNvPr id="8" name="&quot;No&quot; Symbol 7"/>
          <p:cNvSpPr/>
          <p:nvPr/>
        </p:nvSpPr>
        <p:spPr>
          <a:xfrm>
            <a:off x="4144463" y="7233294"/>
            <a:ext cx="1186520" cy="1219757"/>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1325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Sección</a:t>
            </a:r>
            <a:r>
              <a:rPr lang="en-US" dirty="0"/>
              <a:t> 4</a:t>
            </a:r>
            <a:r>
              <a:rPr lang="en-US" dirty="0" smtClean="0"/>
              <a:t>: </a:t>
            </a:r>
            <a:r>
              <a:rPr lang="en-US" dirty="0" err="1" smtClean="0"/>
              <a:t>Postura</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7381" t="50232" r="14812" b="3523"/>
          <a:stretch/>
        </p:blipFill>
        <p:spPr bwMode="auto">
          <a:xfrm>
            <a:off x="255571" y="6583346"/>
            <a:ext cx="1265180" cy="1798485"/>
          </a:xfrm>
          <a:prstGeom prst="rect">
            <a:avLst/>
          </a:prstGeom>
          <a:noFill/>
          <a:ln>
            <a:noFill/>
          </a:ln>
        </p:spPr>
      </p:pic>
      <p:pic>
        <p:nvPicPr>
          <p:cNvPr id="5" name="Picture 4"/>
          <p:cNvPicPr/>
          <p:nvPr/>
        </p:nvPicPr>
        <p:blipFill rotWithShape="1">
          <a:blip r:embed="rId2">
            <a:extLst>
              <a:ext uri="{28A0092B-C50C-407E-A947-70E740481C1C}">
                <a14:useLocalDpi xmlns:a14="http://schemas.microsoft.com/office/drawing/2010/main" val="0"/>
              </a:ext>
            </a:extLst>
          </a:blip>
          <a:srcRect l="55247" t="3578" r="14826" b="50174"/>
          <a:stretch/>
        </p:blipFill>
        <p:spPr bwMode="auto">
          <a:xfrm>
            <a:off x="1704579" y="6583346"/>
            <a:ext cx="1268446" cy="1798485"/>
          </a:xfrm>
          <a:prstGeom prst="rect">
            <a:avLst/>
          </a:prstGeom>
          <a:noFill/>
          <a:ln>
            <a:noFill/>
          </a:ln>
        </p:spPr>
      </p:pic>
      <p:pic>
        <p:nvPicPr>
          <p:cNvPr id="6" name="Picture 5"/>
          <p:cNvPicPr/>
          <p:nvPr/>
        </p:nvPicPr>
        <p:blipFill rotWithShape="1">
          <a:blip r:embed="rId2">
            <a:extLst>
              <a:ext uri="{28A0092B-C50C-407E-A947-70E740481C1C}">
                <a14:useLocalDpi xmlns:a14="http://schemas.microsoft.com/office/drawing/2010/main" val="0"/>
              </a:ext>
            </a:extLst>
          </a:blip>
          <a:srcRect l="1" t="50185" r="70069" b="3568"/>
          <a:stretch/>
        </p:blipFill>
        <p:spPr bwMode="auto">
          <a:xfrm>
            <a:off x="3714750" y="6466384"/>
            <a:ext cx="1378507" cy="1915446"/>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l="2224" t="3" r="69970" b="48373"/>
          <a:stretch/>
        </p:blipFill>
        <p:spPr bwMode="auto">
          <a:xfrm>
            <a:off x="5180579" y="6466385"/>
            <a:ext cx="1353635" cy="2008750"/>
          </a:xfrm>
          <a:prstGeom prst="rect">
            <a:avLst/>
          </a:prstGeom>
          <a:noFill/>
          <a:ln>
            <a:noFill/>
          </a:ln>
        </p:spPr>
      </p:pic>
      <p:sp>
        <p:nvSpPr>
          <p:cNvPr id="12" name="Slide Number Placeholder 11"/>
          <p:cNvSpPr>
            <a:spLocks noGrp="1"/>
          </p:cNvSpPr>
          <p:nvPr>
            <p:ph type="sldNum" sz="quarter" idx="12"/>
          </p:nvPr>
        </p:nvSpPr>
        <p:spPr/>
        <p:txBody>
          <a:bodyPr/>
          <a:lstStyle/>
          <a:p>
            <a:fld id="{ABB4E889-A156-8049-89AF-B40FEC9F4016}" type="slidenum">
              <a:rPr lang="en-US" smtClean="0"/>
              <a:t>5</a:t>
            </a:fld>
            <a:endParaRPr lang="en-US"/>
          </a:p>
        </p:txBody>
      </p:sp>
      <p:sp>
        <p:nvSpPr>
          <p:cNvPr id="15" name="Content Placeholder 2"/>
          <p:cNvSpPr>
            <a:spLocks noGrp="1"/>
          </p:cNvSpPr>
          <p:nvPr>
            <p:ph idx="1"/>
          </p:nvPr>
        </p:nvSpPr>
        <p:spPr>
          <a:xfrm>
            <a:off x="675085" y="2282737"/>
            <a:ext cx="5509022" cy="5242560"/>
          </a:xfrm>
        </p:spPr>
        <p:txBody>
          <a:bodyPr>
            <a:normAutofit/>
          </a:bodyPr>
          <a:lstStyle/>
          <a:p>
            <a:r>
              <a:rPr lang="es-ES_tradnl" sz="2000" dirty="0" smtClean="0"/>
              <a:t>Postura sentada</a:t>
            </a:r>
          </a:p>
          <a:p>
            <a:pPr lvl="1"/>
            <a:r>
              <a:rPr lang="es-ES_tradnl" sz="2000" dirty="0" smtClean="0"/>
              <a:t>Mostrar una postura sentada mala y explicar al paciente porque estas posiciones no son buenas para la salud de la espalda. </a:t>
            </a:r>
          </a:p>
          <a:p>
            <a:pPr lvl="1"/>
            <a:r>
              <a:rPr lang="es-ES_tradnl" sz="2000" dirty="0" smtClean="0"/>
              <a:t>Mostrar y explicar una postura sentada buena. Los pacientes deben sentar en una silla donde los pies están en contactos con el suelo y las caderas están un poquito mas alta que sus rodillas.</a:t>
            </a:r>
          </a:p>
          <a:p>
            <a:pPr lvl="1"/>
            <a:r>
              <a:rPr lang="es-ES_tradnl" sz="2000" dirty="0" smtClean="0"/>
              <a:t>Se puede dar unas pistas y técnicas para facilitar una postura buena como poner una toalla enrollada atrás de la curva lumbar. </a:t>
            </a:r>
            <a:endParaRPr lang="es-ES_tradnl" sz="2000" dirty="0"/>
          </a:p>
        </p:txBody>
      </p:sp>
    </p:spTree>
    <p:extLst>
      <p:ext uri="{BB962C8B-B14F-4D97-AF65-F5344CB8AC3E}">
        <p14:creationId xmlns:p14="http://schemas.microsoft.com/office/powerpoint/2010/main" val="25817221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Sección</a:t>
            </a:r>
            <a:r>
              <a:rPr lang="en-US" dirty="0"/>
              <a:t> 4</a:t>
            </a:r>
            <a:r>
              <a:rPr lang="en-US" dirty="0" smtClean="0"/>
              <a:t>: </a:t>
            </a:r>
            <a:r>
              <a:rPr lang="en-US" dirty="0" err="1" smtClean="0"/>
              <a:t>Postura</a:t>
            </a:r>
            <a:endParaRPr lang="en-US" dirty="0"/>
          </a:p>
        </p:txBody>
      </p:sp>
      <p:sp>
        <p:nvSpPr>
          <p:cNvPr id="3" name="Content Placeholder 2"/>
          <p:cNvSpPr>
            <a:spLocks noGrp="1"/>
          </p:cNvSpPr>
          <p:nvPr>
            <p:ph idx="1"/>
          </p:nvPr>
        </p:nvSpPr>
        <p:spPr>
          <a:xfrm>
            <a:off x="675085" y="2365587"/>
            <a:ext cx="5509022" cy="5242560"/>
          </a:xfrm>
        </p:spPr>
        <p:txBody>
          <a:bodyPr>
            <a:normAutofit/>
          </a:bodyPr>
          <a:lstStyle/>
          <a:p>
            <a:r>
              <a:rPr lang="es-ES_tradnl" sz="2000" dirty="0" smtClean="0"/>
              <a:t>Postura de pie</a:t>
            </a:r>
          </a:p>
          <a:p>
            <a:pPr lvl="1"/>
            <a:r>
              <a:rPr lang="es-ES_tradnl" sz="2000" dirty="0" smtClean="0"/>
              <a:t>Mostrar una postura mala de pie y explicar al paciente porque estas posiciones no son buenas para la salud de la espalda. </a:t>
            </a:r>
          </a:p>
          <a:p>
            <a:pPr lvl="1"/>
            <a:r>
              <a:rPr lang="es-ES_tradnl" sz="2000" dirty="0" smtClean="0"/>
              <a:t>Mostrar y explicar una postura buena de pie con énfasis en mantener las curvas naturales de la espalda.</a:t>
            </a:r>
          </a:p>
          <a:p>
            <a:pPr lvl="1"/>
            <a:r>
              <a:rPr lang="es-ES_tradnl" sz="2000" dirty="0" smtClean="0"/>
              <a:t>Se puede dar unas pistas y técnicas para facilitar una postura buena como mantener los pies a la anchura de las caderas con peso igual en ambos pies.</a:t>
            </a:r>
          </a:p>
        </p:txBody>
      </p:sp>
      <p:sp>
        <p:nvSpPr>
          <p:cNvPr id="4" name="Slide Number Placeholder 3"/>
          <p:cNvSpPr>
            <a:spLocks noGrp="1"/>
          </p:cNvSpPr>
          <p:nvPr>
            <p:ph type="sldNum" sz="quarter" idx="12"/>
          </p:nvPr>
        </p:nvSpPr>
        <p:spPr/>
        <p:txBody>
          <a:bodyPr/>
          <a:lstStyle/>
          <a:p>
            <a:fld id="{ABB4E889-A156-8049-89AF-B40FEC9F4016}" type="slidenum">
              <a:rPr lang="en-US" smtClean="0"/>
              <a:t>6</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24073" r="46362" b="7029"/>
          <a:stretch/>
        </p:blipFill>
        <p:spPr bwMode="auto">
          <a:xfrm>
            <a:off x="675085" y="6449674"/>
            <a:ext cx="952558" cy="2025460"/>
          </a:xfrm>
          <a:prstGeom prst="rect">
            <a:avLst/>
          </a:prstGeom>
          <a:noFill/>
          <a:ln>
            <a:noFill/>
          </a:ln>
        </p:spPr>
      </p:pic>
      <p:pic>
        <p:nvPicPr>
          <p:cNvPr id="6" name="Picture 5"/>
          <p:cNvPicPr/>
          <p:nvPr/>
        </p:nvPicPr>
        <p:blipFill rotWithShape="1">
          <a:blip r:embed="rId2">
            <a:extLst>
              <a:ext uri="{28A0092B-C50C-407E-A947-70E740481C1C}">
                <a14:useLocalDpi xmlns:a14="http://schemas.microsoft.com/office/drawing/2010/main" val="0"/>
              </a:ext>
            </a:extLst>
          </a:blip>
          <a:srcRect l="82460" r="-5990" b="7029"/>
          <a:stretch/>
        </p:blipFill>
        <p:spPr bwMode="auto">
          <a:xfrm>
            <a:off x="2109535" y="6449674"/>
            <a:ext cx="781563" cy="1932157"/>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l="2" r="76467" b="7029"/>
          <a:stretch/>
        </p:blipFill>
        <p:spPr bwMode="auto">
          <a:xfrm>
            <a:off x="3918878" y="6449674"/>
            <a:ext cx="841133" cy="1932157"/>
          </a:xfrm>
          <a:prstGeom prst="rect">
            <a:avLst/>
          </a:prstGeom>
          <a:noFill/>
          <a:ln>
            <a:noFill/>
          </a:ln>
        </p:spPr>
      </p:pic>
      <p:pic>
        <p:nvPicPr>
          <p:cNvPr id="8" name="Picture 7"/>
          <p:cNvPicPr/>
          <p:nvPr/>
        </p:nvPicPr>
        <p:blipFill rotWithShape="1">
          <a:blip r:embed="rId2">
            <a:extLst>
              <a:ext uri="{28A0092B-C50C-407E-A947-70E740481C1C}">
                <a14:useLocalDpi xmlns:a14="http://schemas.microsoft.com/office/drawing/2010/main" val="0"/>
              </a:ext>
            </a:extLst>
          </a:blip>
          <a:srcRect l="56337" r="20134" b="7029"/>
          <a:stretch/>
        </p:blipFill>
        <p:spPr bwMode="auto">
          <a:xfrm>
            <a:off x="5381954" y="6449674"/>
            <a:ext cx="668462" cy="1932157"/>
          </a:xfrm>
          <a:prstGeom prst="rect">
            <a:avLst/>
          </a:prstGeom>
          <a:noFill/>
          <a:ln>
            <a:noFill/>
          </a:ln>
        </p:spPr>
      </p:pic>
    </p:spTree>
    <p:extLst>
      <p:ext uri="{BB962C8B-B14F-4D97-AF65-F5344CB8AC3E}">
        <p14:creationId xmlns:p14="http://schemas.microsoft.com/office/powerpoint/2010/main" val="1333232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Sección</a:t>
            </a:r>
            <a:r>
              <a:rPr lang="en-US" dirty="0"/>
              <a:t> 5</a:t>
            </a:r>
            <a:r>
              <a:rPr lang="en-US" dirty="0" smtClean="0"/>
              <a:t>: </a:t>
            </a:r>
            <a:r>
              <a:rPr lang="en-US" dirty="0" err="1" smtClean="0"/>
              <a:t>Levantamiento</a:t>
            </a:r>
            <a:endParaRPr lang="en-US" dirty="0"/>
          </a:p>
        </p:txBody>
      </p:sp>
      <p:sp>
        <p:nvSpPr>
          <p:cNvPr id="3" name="Content Placeholder 2"/>
          <p:cNvSpPr>
            <a:spLocks noGrp="1"/>
          </p:cNvSpPr>
          <p:nvPr>
            <p:ph idx="1"/>
          </p:nvPr>
        </p:nvSpPr>
        <p:spPr>
          <a:xfrm>
            <a:off x="675085" y="2477203"/>
            <a:ext cx="5509022" cy="5242560"/>
          </a:xfrm>
        </p:spPr>
        <p:txBody>
          <a:bodyPr/>
          <a:lstStyle/>
          <a:p>
            <a:r>
              <a:rPr lang="es-ES_tradnl" sz="2000" dirty="0" smtClean="0"/>
              <a:t>Levantar objetos</a:t>
            </a:r>
          </a:p>
          <a:p>
            <a:pPr lvl="1"/>
            <a:r>
              <a:rPr lang="es-ES_tradnl" sz="2000" dirty="0" smtClean="0"/>
              <a:t>Explicar y practicar como tener una buena mecánica corporal mientras levanta un objeto.</a:t>
            </a:r>
          </a:p>
          <a:p>
            <a:pPr lvl="1"/>
            <a:r>
              <a:rPr lang="es-ES_tradnl" sz="2000" dirty="0" smtClean="0"/>
              <a:t>Poner énfasis en evitando la torsión y flexión en la espalda.</a:t>
            </a:r>
          </a:p>
          <a:p>
            <a:pPr lvl="1"/>
            <a:r>
              <a:rPr lang="es-ES_tradnl" sz="2000" dirty="0" smtClean="0"/>
              <a:t>Dar unas pistas al paciente como agarrar el objeto cerca del cuerpo al nivel de la cadera antes de levantarlo.</a:t>
            </a:r>
          </a:p>
          <a:p>
            <a:pPr lvl="1"/>
            <a:r>
              <a:rPr lang="es-ES_tradnl" sz="2000" dirty="0" smtClean="0"/>
              <a:t>Sugerir al paciente si el objeto es demasiado pesado para levantar, se debe intentar empujar, jalar, o pedir ayuda de una amiga</a:t>
            </a:r>
            <a:r>
              <a:rPr lang="en-US" sz="2000" dirty="0" smtClean="0"/>
              <a:t>.</a:t>
            </a:r>
          </a:p>
          <a:p>
            <a:endParaRPr lang="en-US" dirty="0"/>
          </a:p>
        </p:txBody>
      </p:sp>
      <p:sp>
        <p:nvSpPr>
          <p:cNvPr id="4" name="Slide Number Placeholder 3"/>
          <p:cNvSpPr>
            <a:spLocks noGrp="1"/>
          </p:cNvSpPr>
          <p:nvPr>
            <p:ph type="sldNum" sz="quarter" idx="12"/>
          </p:nvPr>
        </p:nvSpPr>
        <p:spPr/>
        <p:txBody>
          <a:bodyPr/>
          <a:lstStyle/>
          <a:p>
            <a:fld id="{ABB4E889-A156-8049-89AF-B40FEC9F4016}" type="slidenum">
              <a:rPr lang="en-US" smtClean="0"/>
              <a:t>7</a:t>
            </a:fld>
            <a:endParaRPr lang="en-US"/>
          </a:p>
        </p:txBody>
      </p:sp>
      <p:pic>
        <p:nvPicPr>
          <p:cNvPr id="8" name="Picture 7"/>
          <p:cNvPicPr>
            <a:picLocks noChangeAspect="1"/>
          </p:cNvPicPr>
          <p:nvPr/>
        </p:nvPicPr>
        <p:blipFill rotWithShape="1">
          <a:blip r:embed="rId2"/>
          <a:srcRect l="10643" t="30293" r="60025" b="23001"/>
          <a:stretch/>
        </p:blipFill>
        <p:spPr>
          <a:xfrm>
            <a:off x="2088652" y="6609139"/>
            <a:ext cx="1560908" cy="1865995"/>
          </a:xfrm>
          <a:prstGeom prst="rect">
            <a:avLst/>
          </a:prstGeom>
        </p:spPr>
      </p:pic>
      <p:pic>
        <p:nvPicPr>
          <p:cNvPr id="9" name="Picture 8"/>
          <p:cNvPicPr>
            <a:picLocks noChangeAspect="1"/>
          </p:cNvPicPr>
          <p:nvPr/>
        </p:nvPicPr>
        <p:blipFill rotWithShape="1">
          <a:blip r:embed="rId3"/>
          <a:srcRect l="9313" t="33703" r="58687" b="16040"/>
          <a:stretch/>
        </p:blipFill>
        <p:spPr>
          <a:xfrm>
            <a:off x="3413580" y="6567075"/>
            <a:ext cx="1618142" cy="1908059"/>
          </a:xfrm>
          <a:prstGeom prst="rect">
            <a:avLst/>
          </a:prstGeom>
        </p:spPr>
      </p:pic>
      <p:pic>
        <p:nvPicPr>
          <p:cNvPr id="10" name="Picture 9"/>
          <p:cNvPicPr>
            <a:picLocks noChangeAspect="1"/>
          </p:cNvPicPr>
          <p:nvPr/>
        </p:nvPicPr>
        <p:blipFill rotWithShape="1">
          <a:blip r:embed="rId4"/>
          <a:srcRect l="58696" t="33819" r="6638" b="15922"/>
          <a:stretch/>
        </p:blipFill>
        <p:spPr>
          <a:xfrm>
            <a:off x="381315" y="6616764"/>
            <a:ext cx="1707337" cy="1858370"/>
          </a:xfrm>
          <a:prstGeom prst="rect">
            <a:avLst/>
          </a:prstGeom>
        </p:spPr>
      </p:pic>
      <p:pic>
        <p:nvPicPr>
          <p:cNvPr id="11" name="Picture 10"/>
          <p:cNvPicPr>
            <a:picLocks noChangeAspect="1"/>
          </p:cNvPicPr>
          <p:nvPr/>
        </p:nvPicPr>
        <p:blipFill rotWithShape="1">
          <a:blip r:embed="rId5"/>
          <a:srcRect l="71124" t="14936" r="-47" b="6018"/>
          <a:stretch/>
        </p:blipFill>
        <p:spPr>
          <a:xfrm>
            <a:off x="5031722" y="6567075"/>
            <a:ext cx="1398064" cy="1891626"/>
          </a:xfrm>
          <a:prstGeom prst="rect">
            <a:avLst/>
          </a:prstGeom>
        </p:spPr>
      </p:pic>
    </p:spTree>
    <p:extLst>
      <p:ext uri="{BB962C8B-B14F-4D97-AF65-F5344CB8AC3E}">
        <p14:creationId xmlns:p14="http://schemas.microsoft.com/office/powerpoint/2010/main" val="1868144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Pensamientos finales</a:t>
            </a:r>
            <a:endParaRPr lang="es-ES_tradnl" dirty="0"/>
          </a:p>
        </p:txBody>
      </p:sp>
      <p:sp>
        <p:nvSpPr>
          <p:cNvPr id="3" name="Content Placeholder 2"/>
          <p:cNvSpPr>
            <a:spLocks noGrp="1"/>
          </p:cNvSpPr>
          <p:nvPr>
            <p:ph idx="1"/>
          </p:nvPr>
        </p:nvSpPr>
        <p:spPr/>
        <p:txBody>
          <a:bodyPr>
            <a:normAutofit/>
          </a:bodyPr>
          <a:lstStyle/>
          <a:p>
            <a:pPr marL="0" indent="0" algn="ctr">
              <a:buNone/>
            </a:pPr>
            <a:r>
              <a:rPr lang="es-ES_tradnl" sz="2000" dirty="0" smtClean="0"/>
              <a:t>El fisioterapeuta se puede elegir las secciones de esta </a:t>
            </a:r>
            <a:r>
              <a:rPr lang="es-ES_tradnl" sz="2000" dirty="0" err="1" smtClean="0"/>
              <a:t>gu</a:t>
            </a:r>
            <a:r>
              <a:rPr lang="en-US" sz="2000" dirty="0" err="1" smtClean="0"/>
              <a:t>ía</a:t>
            </a:r>
            <a:r>
              <a:rPr lang="en-US" sz="2000" dirty="0" smtClean="0"/>
              <a:t> </a:t>
            </a:r>
            <a:r>
              <a:rPr lang="es-ES_tradnl" sz="2000" dirty="0" smtClean="0"/>
              <a:t>cuales son relevante a cada paciente. Recordar que esta información es solamente una guía y el fisioterapeuta debe incluir educación adicional  y tratamientos según sea apropiado.</a:t>
            </a:r>
          </a:p>
          <a:p>
            <a:pPr marL="0" indent="0" algn="ctr">
              <a:buNone/>
            </a:pPr>
            <a:endParaRPr lang="en-US" sz="2000" dirty="0"/>
          </a:p>
        </p:txBody>
      </p:sp>
      <p:sp>
        <p:nvSpPr>
          <p:cNvPr id="4" name="Slide Number Placeholder 3"/>
          <p:cNvSpPr>
            <a:spLocks noGrp="1"/>
          </p:cNvSpPr>
          <p:nvPr>
            <p:ph type="sldNum" sz="quarter" idx="12"/>
          </p:nvPr>
        </p:nvSpPr>
        <p:spPr/>
        <p:txBody>
          <a:bodyPr/>
          <a:lstStyle/>
          <a:p>
            <a:fld id="{ABB4E889-A156-8049-89AF-B40FEC9F4016}" type="slidenum">
              <a:rPr lang="en-US" smtClean="0"/>
              <a:t>8</a:t>
            </a:fld>
            <a:endParaRPr lang="en-US"/>
          </a:p>
        </p:txBody>
      </p:sp>
    </p:spTree>
    <p:extLst>
      <p:ext uri="{BB962C8B-B14F-4D97-AF65-F5344CB8AC3E}">
        <p14:creationId xmlns:p14="http://schemas.microsoft.com/office/powerpoint/2010/main" val="26574563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2033</TotalTime>
  <Words>669</Words>
  <Application>Microsoft Macintosh PowerPoint</Application>
  <PresentationFormat>On-screen Show (4:3)</PresentationFormat>
  <Paragraphs>53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Capital</vt:lpstr>
      <vt:lpstr>Escuela para la espalda: Instrucciones para el fisioterapeuta</vt:lpstr>
      <vt:lpstr>Sección 1: Estructura y Función</vt:lpstr>
      <vt:lpstr>Sección 2: Resumen y factores de riesgo</vt:lpstr>
      <vt:lpstr>Sección 3: Actividad</vt:lpstr>
      <vt:lpstr>Sección 4: Postura</vt:lpstr>
      <vt:lpstr>Sección 4: Postura</vt:lpstr>
      <vt:lpstr>Sección 5: Levantamiento</vt:lpstr>
      <vt:lpstr>Pensamientos finales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School: Physical Therapist Instructions</dc:title>
  <dc:creator>Default</dc:creator>
  <cp:lastModifiedBy>Editor</cp:lastModifiedBy>
  <cp:revision>57</cp:revision>
  <dcterms:created xsi:type="dcterms:W3CDTF">2016-04-10T23:54:11Z</dcterms:created>
  <dcterms:modified xsi:type="dcterms:W3CDTF">2016-04-22T14:42:33Z</dcterms:modified>
</cp:coreProperties>
</file>