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Open Sans" panose="020B0606030504020204" pitchFamily="34" charset="0"/>
      <p:regular r:id="rId36"/>
      <p:bold r:id="rId37"/>
      <p:italic r:id="rId38"/>
      <p:boldItalic r:id="rId39"/>
    </p:embeddedFont>
    <p:embeddedFont>
      <p:font typeface="Playfair Display" pitchFamily="2" charset="77"/>
      <p:regular r:id="rId40"/>
      <p:bold r:id="rId41"/>
      <p:italic r:id="rId42"/>
      <p:boldItalic r:id="rId43"/>
    </p:embeddedFont>
    <p:embeddedFont>
      <p:font typeface="PT Sans Narrow" panose="020B0506020203020204" pitchFamily="34" charset="77"/>
      <p:regular r:id="rId44"/>
      <p:bold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5"/>
  </p:normalViewPr>
  <p:slideViewPr>
    <p:cSldViewPr snapToGrid="0">
      <p:cViewPr varScale="1">
        <p:scale>
          <a:sx n="119" d="100"/>
          <a:sy n="119" d="100"/>
        </p:scale>
        <p:origin x="9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amzn.to/2zbhxv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nc.az1.qualtrics.com/jfe/form/SV_9oZH3Ezg17tmml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lipart-library.com/jumping-rope-clipart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3c857254a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3c857254a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300">
                <a:solidFill>
                  <a:srgbClr val="695D46"/>
                </a:solidFill>
                <a:latin typeface="Open Sans"/>
                <a:ea typeface="Open Sans"/>
                <a:cs typeface="Open Sans"/>
                <a:sym typeface="Open Sans"/>
              </a:rPr>
              <a:t>fine motor skills (e.g., pre-printing tasks, cutting with scissors, doing up buttons or zippers), or both.</a:t>
            </a:r>
            <a:endParaRPr sz="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3c857254a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c857254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695D46"/>
                </a:solidFill>
                <a:latin typeface="Open Sans"/>
                <a:ea typeface="Open Sans"/>
                <a:cs typeface="Open Sans"/>
                <a:sym typeface="Open Sans"/>
              </a:rPr>
              <a:t>The child may appear to be clumsy or awkward in his/her movements.</a:t>
            </a:r>
            <a:endParaRPr>
              <a:solidFill>
                <a:srgbClr val="695D46"/>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a:solidFill>
                  <a:srgbClr val="695D46"/>
                </a:solidFill>
                <a:latin typeface="Open Sans"/>
                <a:ea typeface="Open Sans"/>
                <a:cs typeface="Open Sans"/>
                <a:sym typeface="Open Sans"/>
              </a:rPr>
              <a:t>He/She may bump into, spill or knock things over frequently. </a:t>
            </a:r>
            <a:endParaRPr sz="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3c857254a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3c857254a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500">
                <a:solidFill>
                  <a:srgbClr val="695D46"/>
                </a:solidFill>
                <a:latin typeface="Open Sans"/>
                <a:ea typeface="Open Sans"/>
                <a:cs typeface="Open Sans"/>
                <a:sym typeface="Open Sans"/>
              </a:rPr>
              <a:t>The child may experience difficulty with gross motor skills (e.g., running, hopping, climbing),</a:t>
            </a:r>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3c857254a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3c857254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900">
                <a:solidFill>
                  <a:srgbClr val="695D46"/>
                </a:solidFill>
                <a:latin typeface="Open Sans"/>
                <a:ea typeface="Open Sans"/>
                <a:cs typeface="Open Sans"/>
                <a:sym typeface="Open Sans"/>
              </a:rPr>
              <a:t>The child may avoid or appear to be uninterested in particular activities, especially those that require physical activity. The child may experience secondary emotional problems, such as low frustration tolerance, decreased self-esteem, and lack of motivation. </a:t>
            </a:r>
            <a:endParaRPr sz="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3c857254a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3c857254a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695D46"/>
                </a:solidFill>
                <a:latin typeface="Open Sans"/>
                <a:ea typeface="Open Sans"/>
                <a:cs typeface="Open Sans"/>
                <a:sym typeface="Open Sans"/>
              </a:rPr>
              <a:t> The child may have difficulty learning new motor skills. Once learned, however, certain motor skills may be performed quite well while others may be performed poorly.</a:t>
            </a:r>
            <a:endParaRPr sz="14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None/>
            </a:pPr>
            <a:endParaRPr sz="1800">
              <a:solidFill>
                <a:srgbClr val="695D46"/>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r>
              <a:rPr lang="en" sz="1800">
                <a:solidFill>
                  <a:srgbClr val="695D46"/>
                </a:solidFill>
                <a:latin typeface="Open Sans"/>
                <a:ea typeface="Open Sans"/>
                <a:cs typeface="Open Sans"/>
                <a:sym typeface="Open Sans"/>
              </a:rPr>
              <a:t> The child may have difficulty with activities of daily living. For example, dres</a:t>
            </a:r>
            <a:endParaRPr sz="1800">
              <a:solidFill>
                <a:srgbClr val="695D46"/>
              </a:solidFill>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3c857254a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3c857254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300">
                <a:solidFill>
                  <a:srgbClr val="695D46"/>
                </a:solidFill>
                <a:latin typeface="Open Sans"/>
                <a:ea typeface="Open Sans"/>
                <a:cs typeface="Open Sans"/>
                <a:sym typeface="Open Sans"/>
              </a:rPr>
              <a:t>The child’s motor skills might not match his/her abilities in other areas. For example, intellectual and language skills may be quite strong while motor skills are delayed. </a:t>
            </a:r>
            <a:endParaRPr sz="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3c857254a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3c857254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Puts this population at risk, as social-emotional learning is important and having relationships with other students in their class will aid in their success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3c857254a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3c857254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3c857254a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23c857254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400">
                <a:solidFill>
                  <a:srgbClr val="695D46"/>
                </a:solidFill>
                <a:latin typeface="Open Sans"/>
                <a:ea typeface="Open Sans"/>
                <a:cs typeface="Open Sans"/>
                <a:sym typeface="Open Sans"/>
              </a:rPr>
              <a:t>Lauren exhibits some warning signs of difficulty with motor skills </a:t>
            </a:r>
            <a:endParaRPr sz="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3c857254a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23c857254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3c857254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3c857254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3c857254a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3c857254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3c857254a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3c857254a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3c857254a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3c857254a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3c857254a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3c857254a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3c857254a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3c857254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3c857254a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3c857254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https://developlearngrow.com/correct-sitting-posture-for-your-student/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3c857254a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3c857254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3c857254a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3c857254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https://blog.dinopt.com/alternative-seating-options/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3c857254a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3c857254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90000"/>
              </a:lnSpc>
              <a:spcBef>
                <a:spcPts val="0"/>
              </a:spcBef>
              <a:spcAft>
                <a:spcPts val="0"/>
              </a:spcAft>
              <a:buClr>
                <a:schemeClr val="dk1"/>
              </a:buClr>
              <a:buSzPts val="1100"/>
              <a:buFont typeface="Arial"/>
              <a:buNone/>
            </a:pPr>
            <a:r>
              <a:rPr lang="en" sz="1200">
                <a:solidFill>
                  <a:schemeClr val="dk1"/>
                </a:solidFill>
                <a:highlight>
                  <a:srgbClr val="FFFFFF"/>
                </a:highlight>
                <a:latin typeface="Playfair Display"/>
                <a:ea typeface="Playfair Display"/>
                <a:cs typeface="Playfair Display"/>
                <a:sym typeface="Playfair Display"/>
              </a:rPr>
              <a:t>The</a:t>
            </a:r>
            <a:r>
              <a:rPr lang="en" sz="1200">
                <a:solidFill>
                  <a:srgbClr val="000080"/>
                </a:solidFill>
                <a:highlight>
                  <a:srgbClr val="FFFFFF"/>
                </a:highlight>
                <a:latin typeface="Playfair Display"/>
                <a:ea typeface="Playfair Display"/>
                <a:cs typeface="Playfair Display"/>
                <a:sym typeface="Playfair Display"/>
              </a:rPr>
              <a:t> </a:t>
            </a:r>
            <a:r>
              <a:rPr lang="en" sz="1200" b="1">
                <a:solidFill>
                  <a:srgbClr val="000080"/>
                </a:solidFill>
                <a:highlight>
                  <a:srgbClr val="FFFFFF"/>
                </a:highlight>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Wobble Stool</a:t>
            </a:r>
            <a:r>
              <a:rPr lang="en" sz="1200">
                <a:solidFill>
                  <a:schemeClr val="dk1"/>
                </a:solidFill>
                <a:highlight>
                  <a:srgbClr val="FFFFFF"/>
                </a:highlight>
                <a:latin typeface="Playfair Display"/>
                <a:ea typeface="Playfair Display"/>
                <a:cs typeface="Playfair Display"/>
                <a:sym typeface="Playfair Display"/>
              </a:rPr>
              <a:t> is a dynamic sitting option, promoting trunk strength &amp; stability. The Wobble Stool allows for weight shifting and postural awareness.</a:t>
            </a:r>
            <a:endParaRPr sz="1200">
              <a:solidFill>
                <a:schemeClr val="dk1"/>
              </a:solidFill>
              <a:highlight>
                <a:srgbClr val="FFFFFF"/>
              </a:highlight>
              <a:latin typeface="Playfair Display"/>
              <a:ea typeface="Playfair Display"/>
              <a:cs typeface="Playfair Display"/>
              <a:sym typeface="Playfair Display"/>
            </a:endParaRPr>
          </a:p>
          <a:p>
            <a:pPr marL="0" lvl="0" indent="0" algn="l" rtl="0">
              <a:lnSpc>
                <a:spcPct val="190000"/>
              </a:lnSpc>
              <a:spcBef>
                <a:spcPts val="1300"/>
              </a:spcBef>
              <a:spcAft>
                <a:spcPts val="0"/>
              </a:spcAft>
              <a:buClr>
                <a:schemeClr val="dk1"/>
              </a:buClr>
              <a:buSzPts val="1100"/>
              <a:buFont typeface="Arial"/>
              <a:buNone/>
            </a:pPr>
            <a:endParaRPr sz="1200">
              <a:solidFill>
                <a:schemeClr val="dk1"/>
              </a:solidFill>
              <a:highlight>
                <a:srgbClr val="FFFFFF"/>
              </a:highlight>
              <a:latin typeface="Playfair Display"/>
              <a:ea typeface="Playfair Display"/>
              <a:cs typeface="Playfair Display"/>
              <a:sym typeface="Playfair Display"/>
            </a:endParaRPr>
          </a:p>
          <a:p>
            <a:pPr marL="0" lvl="0" indent="0" algn="l" rtl="0">
              <a:lnSpc>
                <a:spcPct val="190000"/>
              </a:lnSpc>
              <a:spcBef>
                <a:spcPts val="1300"/>
              </a:spcBef>
              <a:spcAft>
                <a:spcPts val="0"/>
              </a:spcAft>
              <a:buClr>
                <a:schemeClr val="dk1"/>
              </a:buClr>
              <a:buSzPts val="1100"/>
              <a:buFont typeface="Arial"/>
              <a:buNone/>
            </a:pPr>
            <a:r>
              <a:rPr lang="en" sz="1200">
                <a:solidFill>
                  <a:schemeClr val="dk1"/>
                </a:solidFill>
                <a:highlight>
                  <a:srgbClr val="FFFFFF"/>
                </a:highlight>
                <a:latin typeface="Playfair Display"/>
                <a:ea typeface="Playfair Display"/>
                <a:cs typeface="Playfair Display"/>
                <a:sym typeface="Playfair Display"/>
              </a:rPr>
              <a:t>Note that wobble stools are a tool for growth, as they help promote strength and coordination, and are not necessarily a solution </a:t>
            </a:r>
            <a:endParaRPr sz="1200">
              <a:solidFill>
                <a:schemeClr val="dk1"/>
              </a:solidFill>
              <a:highlight>
                <a:srgbClr val="FFFFFF"/>
              </a:highlight>
              <a:latin typeface="Playfair Display"/>
              <a:ea typeface="Playfair Display"/>
              <a:cs typeface="Playfair Display"/>
              <a:sym typeface="Playfair Display"/>
            </a:endParaRPr>
          </a:p>
          <a:p>
            <a:pPr marL="0" lvl="0" indent="0" algn="l" rtl="0">
              <a:lnSpc>
                <a:spcPct val="115000"/>
              </a:lnSpc>
              <a:spcBef>
                <a:spcPts val="130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3c857254a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3c857254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3c857254a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3c857254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https://medium.com/nyc-design/web-accessibility-for-physical-or-motor-impairments-4fe5e170e375</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3c857254a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23c857254a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3c857254a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23c857254a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Slanted desk, gel pen, thin markers</a:t>
            </a:r>
            <a:endParaRPr/>
          </a:p>
          <a:p>
            <a:pPr marL="0" lvl="0" indent="0" algn="l" rtl="0">
              <a:spcBef>
                <a:spcPts val="0"/>
              </a:spcBef>
              <a:spcAft>
                <a:spcPts val="0"/>
              </a:spcAft>
              <a:buNone/>
            </a:pPr>
            <a:r>
              <a:rPr lang="en"/>
              <a:t>Wobble stool</a:t>
            </a:r>
            <a:endParaRPr/>
          </a:p>
          <a:p>
            <a:pPr marL="0" lvl="0" indent="0" algn="l" rtl="0">
              <a:spcBef>
                <a:spcPts val="0"/>
              </a:spcBef>
              <a:spcAft>
                <a:spcPts val="0"/>
              </a:spcAft>
              <a:buNone/>
            </a:pPr>
            <a:r>
              <a:rPr lang="en"/>
              <a:t>Positive encouragement, seat her with a buddy or near teacher desk, facilitate a relationship with someone else in the class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3c857254a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23c857254a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695D46"/>
                </a:solidFill>
                <a:latin typeface="Open Sans"/>
                <a:ea typeface="Open Sans"/>
                <a:cs typeface="Open Sans"/>
                <a:sym typeface="Open Sans"/>
              </a:rPr>
              <a:t>Able to provide resources and ideas as a consult to the student’s needs</a:t>
            </a:r>
            <a:endParaRPr sz="1400">
              <a:solidFill>
                <a:srgbClr val="695D46"/>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400">
                <a:solidFill>
                  <a:srgbClr val="695D46"/>
                </a:solidFill>
                <a:latin typeface="Open Sans"/>
                <a:ea typeface="Open Sans"/>
                <a:cs typeface="Open Sans"/>
                <a:sym typeface="Open Sans"/>
              </a:rPr>
              <a:t>Mention implication for MTSS and PT being consultant for these types of needs even if the student does not qualify for individual physical therapy services</a:t>
            </a:r>
            <a:endParaRPr sz="1400">
              <a:solidFill>
                <a:srgbClr val="695D46"/>
              </a:solidFill>
              <a:latin typeface="Open Sans"/>
              <a:ea typeface="Open Sans"/>
              <a:cs typeface="Open Sans"/>
              <a:sym typeface="Open Sans"/>
            </a:endParaRPr>
          </a:p>
          <a:p>
            <a:pPr marL="0" lvl="0" indent="0" algn="l" rtl="0">
              <a:spcBef>
                <a:spcPts val="12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3c857254a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3c857254a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u="sng">
                <a:solidFill>
                  <a:schemeClr val="hlink"/>
                </a:solidFill>
                <a:highlight>
                  <a:srgbClr val="FFFFFF"/>
                </a:highlight>
                <a:hlinkClick r:id="rId3"/>
              </a:rPr>
              <a:t>https://unc.az1.qualtrics.com/jfe/form/SV_9oZH3Ezg17tmmlU</a:t>
            </a:r>
            <a:endParaRPr sz="1050">
              <a:solidFill>
                <a:srgbClr val="32363A"/>
              </a:solidFill>
              <a:highlight>
                <a:srgbClr val="FFFFFF"/>
              </a:highlight>
            </a:endParaRPr>
          </a:p>
          <a:p>
            <a:pPr marL="0" lvl="0" indent="0" algn="l" rtl="0">
              <a:spcBef>
                <a:spcPts val="0"/>
              </a:spcBef>
              <a:spcAft>
                <a:spcPts val="0"/>
              </a:spcAft>
              <a:buNone/>
            </a:pPr>
            <a:endParaRPr sz="1050">
              <a:solidFill>
                <a:srgbClr val="32363A"/>
              </a:solidFill>
              <a:highlight>
                <a:srgbClr val="FFFFFF"/>
              </a:highlight>
            </a:endParaRPr>
          </a:p>
          <a:p>
            <a:pPr marL="0" lvl="0" indent="0" algn="l" rtl="0">
              <a:spcBef>
                <a:spcPts val="0"/>
              </a:spcBef>
              <a:spcAft>
                <a:spcPts val="0"/>
              </a:spcAft>
              <a:buNone/>
            </a:pPr>
            <a:r>
              <a:rPr lang="en" sz="1050">
                <a:solidFill>
                  <a:srgbClr val="32363A"/>
                </a:solidFill>
                <a:highlight>
                  <a:srgbClr val="FFFFFF"/>
                </a:highlight>
              </a:rPr>
              <a:t>pre/post test survey</a:t>
            </a:r>
            <a:endParaRPr sz="1050">
              <a:solidFill>
                <a:srgbClr val="32363A"/>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3c857254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3c857254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http://clipart-library.com/jumping-rope-cliparts.html</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3c857254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23c857254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rgbClr val="737373"/>
              </a:buClr>
              <a:buSzPts val="1200"/>
              <a:buChar char="●"/>
            </a:pPr>
            <a:endParaRPr sz="1200">
              <a:solidFill>
                <a:srgbClr val="737373"/>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3c857254a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23c857254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rgbClr val="737373"/>
                </a:solidFill>
                <a:highlight>
                  <a:srgbClr val="FFFFFF"/>
                </a:highlight>
              </a:rPr>
              <a:t>Many different factors can contribute to motor delay </a:t>
            </a:r>
            <a:endParaRPr sz="1200">
              <a:solidFill>
                <a:srgbClr val="737373"/>
              </a:solidFill>
              <a:highlight>
                <a:srgbClr val="FFFFFF"/>
              </a:highlight>
            </a:endParaRPr>
          </a:p>
          <a:p>
            <a:pPr marL="0" lvl="0" indent="0" algn="l" rtl="0">
              <a:lnSpc>
                <a:spcPct val="115000"/>
              </a:lnSpc>
              <a:spcBef>
                <a:spcPts val="1200"/>
              </a:spcBef>
              <a:spcAft>
                <a:spcPts val="0"/>
              </a:spcAft>
              <a:buNone/>
            </a:pPr>
            <a:endParaRPr sz="1200">
              <a:solidFill>
                <a:srgbClr val="737373"/>
              </a:solidFill>
              <a:highlight>
                <a:srgbClr val="FFFFFF"/>
              </a:highlight>
            </a:endParaRPr>
          </a:p>
          <a:p>
            <a:pPr marL="0" lvl="0" indent="0" algn="l" rtl="0">
              <a:lnSpc>
                <a:spcPct val="115000"/>
              </a:lnSpc>
              <a:spcBef>
                <a:spcPts val="1200"/>
              </a:spcBef>
              <a:spcAft>
                <a:spcPts val="1200"/>
              </a:spcAft>
              <a:buNone/>
            </a:pPr>
            <a:r>
              <a:rPr lang="en" sz="1200">
                <a:solidFill>
                  <a:srgbClr val="737373"/>
                </a:solidFill>
                <a:highlight>
                  <a:srgbClr val="FFFFFF"/>
                </a:highlight>
              </a:rPr>
              <a:t>DCD is one of them, but the signs of DCD can also signal motor impairment or dyspraxia generally, so we will view signs of motor impairments (which are signs and symptoms of DCD) generally throughout the presentation</a:t>
            </a:r>
            <a:endParaRPr sz="1200">
              <a:solidFill>
                <a:srgbClr val="737373"/>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3c857254a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3c857254a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3c857254a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3c857254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3c857254a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3c857254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12121"/>
                </a:solidFill>
                <a:highlight>
                  <a:srgbClr val="FFFFFF"/>
                </a:highlight>
                <a:latin typeface="Roboto"/>
                <a:ea typeface="Roboto"/>
                <a:cs typeface="Roboto"/>
                <a:sym typeface="Roboto"/>
              </a:rPr>
              <a:t>Stress importance of recognizing these signs as potential motor delay, as it can be a threat to a child’s success in school if they are labeled as “lazy” or “defiant” </a:t>
            </a:r>
            <a:endParaRPr sz="12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a:solidFill>
                  <a:srgbClr val="212121"/>
                </a:solidFill>
                <a:highlight>
                  <a:srgbClr val="FFFFFF"/>
                </a:highlight>
                <a:latin typeface="Roboto"/>
                <a:ea typeface="Roboto"/>
                <a:cs typeface="Roboto"/>
                <a:sym typeface="Roboto"/>
              </a:rPr>
              <a:t>More likely to identify motor problems in absence of disruptive behavior compared to when disruptive behavior is present </a:t>
            </a:r>
            <a:endParaRPr sz="12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a:solidFill>
                  <a:srgbClr val="212121"/>
                </a:solidFill>
                <a:highlight>
                  <a:srgbClr val="FFFFFF"/>
                </a:highlight>
                <a:latin typeface="Roboto"/>
                <a:ea typeface="Roboto"/>
                <a:cs typeface="Roboto"/>
                <a:sym typeface="Roboto"/>
              </a:rPr>
              <a:t>Disruptive behavior seems to play a role in masking the attention that motor problems receive</a:t>
            </a:r>
            <a:endParaRPr sz="1200">
              <a:solidFill>
                <a:srgbClr val="212121"/>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canchild.ca/system/tenon/assets/attachments/000/000/159/original/dcdrevised.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canchild.ca/system/tenon/assets/attachments/000/001/313/original/MATCH_Motor_Difficulties_5-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25" y="221251"/>
            <a:ext cx="7136700" cy="2628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3959"/>
              <a:t>How to Recognize Motor Impairments: A Resource for Educators</a:t>
            </a:r>
            <a:endParaRPr sz="3959"/>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Alexis Nottage, SPT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Signs of Motor Impairment</a:t>
            </a:r>
            <a:r>
              <a:rPr lang="en" baseline="30000"/>
              <a:t>5</a:t>
            </a:r>
            <a:endParaRPr baseline="30000"/>
          </a:p>
        </p:txBody>
      </p:sp>
      <p:sp>
        <p:nvSpPr>
          <p:cNvPr id="126" name="Google Shape;126;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Poor muscle strength (especially in the core muscles)</a:t>
            </a:r>
            <a:endParaRPr/>
          </a:p>
          <a:p>
            <a:pPr marL="457200" lvl="0" indent="-342900" algn="l" rtl="0">
              <a:spcBef>
                <a:spcPts val="1200"/>
              </a:spcBef>
              <a:spcAft>
                <a:spcPts val="0"/>
              </a:spcAft>
              <a:buSzPts val="1800"/>
              <a:buChar char="●"/>
            </a:pPr>
            <a:r>
              <a:rPr lang="en"/>
              <a:t>Slouching/slumping</a:t>
            </a:r>
            <a:endParaRPr/>
          </a:p>
          <a:p>
            <a:pPr marL="457200" lvl="0" indent="-342900" algn="l" rtl="0">
              <a:spcBef>
                <a:spcPts val="0"/>
              </a:spcBef>
              <a:spcAft>
                <a:spcPts val="0"/>
              </a:spcAft>
              <a:buSzPts val="1800"/>
              <a:buChar char="●"/>
            </a:pPr>
            <a:r>
              <a:rPr lang="en"/>
              <a:t>Sliding out of chairs</a:t>
            </a:r>
            <a:endParaRPr/>
          </a:p>
          <a:p>
            <a:pPr marL="457200" lvl="0" indent="-342900" algn="l" rtl="0">
              <a:spcBef>
                <a:spcPts val="0"/>
              </a:spcBef>
              <a:spcAft>
                <a:spcPts val="0"/>
              </a:spcAft>
              <a:buSzPts val="1800"/>
              <a:buChar char="●"/>
            </a:pPr>
            <a:r>
              <a:rPr lang="en"/>
              <a:t>Leaning to one side </a:t>
            </a:r>
            <a:endParaRPr/>
          </a:p>
          <a:p>
            <a:pPr marL="0" lvl="0" indent="0" algn="l" rtl="0">
              <a:spcBef>
                <a:spcPts val="1200"/>
              </a:spcBef>
              <a:spcAft>
                <a:spcPts val="0"/>
              </a:spcAft>
              <a:buNone/>
            </a:pPr>
            <a:endParaRPr/>
          </a:p>
          <a:p>
            <a:pPr marL="0" lvl="0" indent="0" algn="l" rtl="0">
              <a:spcBef>
                <a:spcPts val="1200"/>
              </a:spcBef>
              <a:spcAft>
                <a:spcPts val="0"/>
              </a:spcAft>
              <a:buNone/>
            </a:pPr>
            <a:r>
              <a:rPr lang="en"/>
              <a:t>Problems with fine motor skills (lack of hand strength)</a:t>
            </a:r>
            <a:endParaRPr/>
          </a:p>
          <a:p>
            <a:pPr marL="457200" lvl="0" indent="-342900" algn="l" rtl="0">
              <a:spcBef>
                <a:spcPts val="1200"/>
              </a:spcBef>
              <a:spcAft>
                <a:spcPts val="0"/>
              </a:spcAft>
              <a:buSzPts val="1800"/>
              <a:buChar char="●"/>
            </a:pPr>
            <a:r>
              <a:rPr lang="en"/>
              <a:t>Gripping a pencil </a:t>
            </a:r>
            <a:endParaRPr/>
          </a:p>
          <a:p>
            <a:pPr marL="457200" lvl="0" indent="-342900" algn="l" rtl="0">
              <a:spcBef>
                <a:spcPts val="0"/>
              </a:spcBef>
              <a:spcAft>
                <a:spcPts val="0"/>
              </a:spcAft>
              <a:buSzPts val="1800"/>
              <a:buChar char="●"/>
            </a:pPr>
            <a:r>
              <a:rPr lang="en"/>
              <a:t>Too much pressure on paper</a:t>
            </a:r>
            <a:endParaRPr/>
          </a:p>
          <a:p>
            <a:pPr marL="457200" lvl="0" indent="-342900" algn="l" rtl="0">
              <a:spcBef>
                <a:spcPts val="0"/>
              </a:spcBef>
              <a:spcAft>
                <a:spcPts val="0"/>
              </a:spcAft>
              <a:buSzPts val="1800"/>
              <a:buChar char="●"/>
            </a:pPr>
            <a:r>
              <a:rPr lang="en"/>
              <a:t>Difficulty using scissors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Signs of Motor Impairment</a:t>
            </a:r>
            <a:r>
              <a:rPr lang="en" baseline="30000"/>
              <a:t>5</a:t>
            </a:r>
            <a:endParaRPr baseline="30000"/>
          </a:p>
        </p:txBody>
      </p:sp>
      <p:sp>
        <p:nvSpPr>
          <p:cNvPr id="132" name="Google Shape;132;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Clumsiness/Awkwardness</a:t>
            </a:r>
            <a:endParaRPr/>
          </a:p>
          <a:p>
            <a:pPr marL="457200" lvl="0" indent="-342900" algn="l" rtl="0">
              <a:spcBef>
                <a:spcPts val="1200"/>
              </a:spcBef>
              <a:spcAft>
                <a:spcPts val="0"/>
              </a:spcAft>
              <a:buSzPts val="1800"/>
              <a:buChar char="●"/>
            </a:pPr>
            <a:r>
              <a:rPr lang="en"/>
              <a:t>Knocking objects over, bumping into obstacles, spilling</a:t>
            </a:r>
            <a:endParaRPr/>
          </a:p>
          <a:p>
            <a:pPr marL="457200" lvl="0" indent="0" algn="l" rtl="0">
              <a:spcBef>
                <a:spcPts val="1200"/>
              </a:spcBef>
              <a:spcAft>
                <a:spcPts val="0"/>
              </a:spcAft>
              <a:buNone/>
            </a:pPr>
            <a:endParaRPr/>
          </a:p>
          <a:p>
            <a:pPr marL="0" lvl="0" indent="0" algn="l" rtl="0">
              <a:spcBef>
                <a:spcPts val="1200"/>
              </a:spcBef>
              <a:spcAft>
                <a:spcPts val="0"/>
              </a:spcAft>
              <a:buNone/>
            </a:pPr>
            <a:r>
              <a:rPr lang="en"/>
              <a:t>Balance</a:t>
            </a:r>
            <a:endParaRPr/>
          </a:p>
          <a:p>
            <a:pPr marL="457200" lvl="0" indent="-342900" algn="l" rtl="0">
              <a:spcBef>
                <a:spcPts val="1200"/>
              </a:spcBef>
              <a:spcAft>
                <a:spcPts val="0"/>
              </a:spcAft>
              <a:buSzPts val="1800"/>
              <a:buChar char="●"/>
            </a:pPr>
            <a:r>
              <a:rPr lang="en"/>
              <a:t>Poor balance when walking around classroom</a:t>
            </a:r>
            <a:endParaRPr/>
          </a:p>
          <a:p>
            <a:pPr marL="457200" lvl="0" indent="-342900" algn="l" rtl="0">
              <a:spcBef>
                <a:spcPts val="0"/>
              </a:spcBef>
              <a:spcAft>
                <a:spcPts val="0"/>
              </a:spcAft>
              <a:buSzPts val="1800"/>
              <a:buChar char="●"/>
            </a:pPr>
            <a:r>
              <a:rPr lang="en"/>
              <a:t>Avoid activities at recess that require balance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33" name="Google Shape;133;p23"/>
          <p:cNvPicPr preferRelativeResize="0"/>
          <p:nvPr/>
        </p:nvPicPr>
        <p:blipFill rotWithShape="1">
          <a:blip r:embed="rId3">
            <a:alphaModFix/>
          </a:blip>
          <a:srcRect t="5505" b="6820"/>
          <a:stretch/>
        </p:blipFill>
        <p:spPr>
          <a:xfrm>
            <a:off x="6946350" y="2447925"/>
            <a:ext cx="1885950" cy="212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Signs of Motor Impairment</a:t>
            </a:r>
            <a:r>
              <a:rPr lang="en" baseline="30000"/>
              <a:t>5</a:t>
            </a:r>
            <a:endParaRPr baseline="30000"/>
          </a:p>
          <a:p>
            <a:pPr marL="0" lvl="0" indent="0" algn="l" rtl="0">
              <a:spcBef>
                <a:spcPts val="0"/>
              </a:spcBef>
              <a:spcAft>
                <a:spcPts val="0"/>
              </a:spcAft>
              <a:buNone/>
            </a:pPr>
            <a:endParaRPr/>
          </a:p>
        </p:txBody>
      </p:sp>
      <p:sp>
        <p:nvSpPr>
          <p:cNvPr id="139" name="Google Shape;139;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Difficulty with Gross Motor Skills</a:t>
            </a:r>
            <a:endParaRPr/>
          </a:p>
          <a:p>
            <a:pPr marL="457200" lvl="0" indent="-342900" algn="l" rtl="0">
              <a:spcBef>
                <a:spcPts val="1200"/>
              </a:spcBef>
              <a:spcAft>
                <a:spcPts val="0"/>
              </a:spcAft>
              <a:buSzPts val="1800"/>
              <a:buChar char="●"/>
            </a:pPr>
            <a:r>
              <a:rPr lang="en"/>
              <a:t>Ball catching, jumping, skipping, running </a:t>
            </a:r>
            <a:endParaRPr/>
          </a:p>
          <a:p>
            <a:pPr marL="457200" lvl="0" indent="-342900" algn="l" rtl="0">
              <a:spcBef>
                <a:spcPts val="0"/>
              </a:spcBef>
              <a:spcAft>
                <a:spcPts val="0"/>
              </a:spcAft>
              <a:buSzPts val="1800"/>
              <a:buChar char="●"/>
            </a:pPr>
            <a:r>
              <a:rPr lang="en"/>
              <a:t>More difficulty with activities that require response to changes in environment </a:t>
            </a:r>
            <a:endParaRPr/>
          </a:p>
          <a:p>
            <a:pPr marL="914400" lvl="1" indent="-317500" algn="l" rtl="0">
              <a:spcBef>
                <a:spcPts val="0"/>
              </a:spcBef>
              <a:spcAft>
                <a:spcPts val="0"/>
              </a:spcAft>
              <a:buSzPts val="1400"/>
              <a:buChar char="○"/>
            </a:pPr>
            <a:r>
              <a:rPr lang="en"/>
              <a:t>Sports, jumping rope</a:t>
            </a:r>
            <a:endParaRPr/>
          </a:p>
          <a:p>
            <a:pPr marL="457200" lvl="0" indent="-342900" algn="l" rtl="0">
              <a:spcBef>
                <a:spcPts val="0"/>
              </a:spcBef>
              <a:spcAft>
                <a:spcPts val="0"/>
              </a:spcAft>
              <a:buSzPts val="1800"/>
              <a:buChar char="●"/>
            </a:pPr>
            <a:r>
              <a:rPr lang="en"/>
              <a:t>Increased difficulty when both sides of the body need to work together</a:t>
            </a:r>
            <a:endParaRPr/>
          </a:p>
          <a:p>
            <a:pPr marL="914400" lvl="1" indent="-317500" algn="l" rtl="0">
              <a:spcBef>
                <a:spcPts val="0"/>
              </a:spcBef>
              <a:spcAft>
                <a:spcPts val="0"/>
              </a:spcAft>
              <a:buSzPts val="1400"/>
              <a:buChar char="○"/>
            </a:pPr>
            <a:r>
              <a:rPr lang="en"/>
              <a:t>swinging a bat, climbing at recess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Signs of Motor Impairment</a:t>
            </a:r>
            <a:r>
              <a:rPr lang="en" baseline="30000"/>
              <a:t>5</a:t>
            </a:r>
            <a:endParaRPr baseline="30000"/>
          </a:p>
        </p:txBody>
      </p:sp>
      <p:sp>
        <p:nvSpPr>
          <p:cNvPr id="145" name="Google Shape;145;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Emotional/Behavior Characteristics</a:t>
            </a:r>
            <a:endParaRPr/>
          </a:p>
          <a:p>
            <a:pPr marL="457200" lvl="0" indent="-342900" algn="l" rtl="0">
              <a:spcBef>
                <a:spcPts val="1200"/>
              </a:spcBef>
              <a:spcAft>
                <a:spcPts val="0"/>
              </a:spcAft>
              <a:buSzPts val="1800"/>
              <a:buChar char="●"/>
            </a:pPr>
            <a:r>
              <a:rPr lang="en"/>
              <a:t>Uninterested or avoid physical activities</a:t>
            </a:r>
            <a:endParaRPr/>
          </a:p>
          <a:p>
            <a:pPr marL="457200" lvl="0" indent="-342900" algn="l" rtl="0">
              <a:spcBef>
                <a:spcPts val="0"/>
              </a:spcBef>
              <a:spcAft>
                <a:spcPts val="0"/>
              </a:spcAft>
              <a:buSzPts val="1800"/>
              <a:buChar char="●"/>
            </a:pPr>
            <a:r>
              <a:rPr lang="en"/>
              <a:t>frustration , decreased self-esteem, lack of motivation </a:t>
            </a:r>
            <a:endParaRPr/>
          </a:p>
          <a:p>
            <a:pPr marL="457200" lvl="0" indent="-342900" algn="l" rtl="0">
              <a:spcBef>
                <a:spcPts val="0"/>
              </a:spcBef>
              <a:spcAft>
                <a:spcPts val="0"/>
              </a:spcAft>
              <a:buSzPts val="1800"/>
              <a:buChar char="●"/>
            </a:pPr>
            <a:r>
              <a:rPr lang="en"/>
              <a:t>Avoid socializing with peers especially on playground </a:t>
            </a:r>
            <a:endParaRPr/>
          </a:p>
          <a:p>
            <a:pPr marL="457200" lvl="0" indent="-342900" algn="l" rtl="0">
              <a:spcBef>
                <a:spcPts val="0"/>
              </a:spcBef>
              <a:spcAft>
                <a:spcPts val="0"/>
              </a:spcAft>
              <a:buSzPts val="1800"/>
              <a:buChar char="●"/>
            </a:pPr>
            <a:r>
              <a:rPr lang="en"/>
              <a:t>Dissatisfied with performance</a:t>
            </a:r>
            <a:endParaRPr/>
          </a:p>
          <a:p>
            <a:pPr marL="457200" lvl="0" indent="-342900" algn="l" rtl="0">
              <a:spcBef>
                <a:spcPts val="0"/>
              </a:spcBef>
              <a:spcAft>
                <a:spcPts val="0"/>
              </a:spcAft>
              <a:buSzPts val="1800"/>
              <a:buChar char="●"/>
            </a:pPr>
            <a:r>
              <a:rPr lang="en"/>
              <a:t>Resistant to changes in routine </a:t>
            </a:r>
            <a:endParaRPr/>
          </a:p>
        </p:txBody>
      </p:sp>
      <p:pic>
        <p:nvPicPr>
          <p:cNvPr id="146" name="Google Shape;146;p25"/>
          <p:cNvPicPr preferRelativeResize="0"/>
          <p:nvPr/>
        </p:nvPicPr>
        <p:blipFill>
          <a:blip r:embed="rId3">
            <a:alphaModFix/>
          </a:blip>
          <a:stretch>
            <a:fillRect/>
          </a:stretch>
        </p:blipFill>
        <p:spPr>
          <a:xfrm>
            <a:off x="6689163" y="2662238"/>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Signs of Motor Impairment</a:t>
            </a:r>
            <a:r>
              <a:rPr lang="en" baseline="30000"/>
              <a:t>5</a:t>
            </a:r>
            <a:endParaRPr baseline="30000"/>
          </a:p>
          <a:p>
            <a:pPr marL="0" lvl="0" indent="0" algn="l" rtl="0">
              <a:spcBef>
                <a:spcPts val="0"/>
              </a:spcBef>
              <a:spcAft>
                <a:spcPts val="0"/>
              </a:spcAft>
              <a:buNone/>
            </a:pPr>
            <a:endParaRPr/>
          </a:p>
        </p:txBody>
      </p:sp>
      <p:sp>
        <p:nvSpPr>
          <p:cNvPr id="152" name="Google Shape;152;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Difficulty with Activities of Daily Living:</a:t>
            </a:r>
            <a:endParaRPr/>
          </a:p>
          <a:p>
            <a:pPr marL="457200" lvl="0" indent="-342900" algn="l" rtl="0">
              <a:spcBef>
                <a:spcPts val="1200"/>
              </a:spcBef>
              <a:spcAft>
                <a:spcPts val="0"/>
              </a:spcAft>
              <a:buSzPts val="1800"/>
              <a:buChar char="●"/>
            </a:pPr>
            <a:r>
              <a:rPr lang="en"/>
              <a:t>Dressing </a:t>
            </a:r>
            <a:endParaRPr/>
          </a:p>
          <a:p>
            <a:pPr marL="457200" lvl="0" indent="-342900" algn="l" rtl="0">
              <a:spcBef>
                <a:spcPts val="0"/>
              </a:spcBef>
              <a:spcAft>
                <a:spcPts val="0"/>
              </a:spcAft>
              <a:buSzPts val="1800"/>
              <a:buChar char="●"/>
            </a:pPr>
            <a:r>
              <a:rPr lang="en"/>
              <a:t>Eating using utensils </a:t>
            </a:r>
            <a:endParaRPr/>
          </a:p>
          <a:p>
            <a:pPr marL="0" lvl="0" indent="0" algn="l" rtl="0">
              <a:spcBef>
                <a:spcPts val="1200"/>
              </a:spcBef>
              <a:spcAft>
                <a:spcPts val="0"/>
              </a:spcAft>
              <a:buNone/>
            </a:pPr>
            <a:endParaRPr/>
          </a:p>
          <a:p>
            <a:pPr marL="0" lvl="0" indent="0" algn="l" rtl="0">
              <a:spcBef>
                <a:spcPts val="1200"/>
              </a:spcBef>
              <a:spcAft>
                <a:spcPts val="0"/>
              </a:spcAft>
              <a:buNone/>
            </a:pPr>
            <a:r>
              <a:rPr lang="en"/>
              <a:t>Difficulty with Instructions and Organization;</a:t>
            </a:r>
            <a:endParaRPr/>
          </a:p>
          <a:p>
            <a:pPr marL="457200" lvl="0" indent="-342900" algn="l" rtl="0">
              <a:spcBef>
                <a:spcPts val="1200"/>
              </a:spcBef>
              <a:spcAft>
                <a:spcPts val="0"/>
              </a:spcAft>
              <a:buSzPts val="1800"/>
              <a:buChar char="●"/>
            </a:pPr>
            <a:r>
              <a:rPr lang="en"/>
              <a:t>Requires more effort and coordination to get materials out, stay organized, and plan ahead </a:t>
            </a:r>
            <a:endParaRPr/>
          </a:p>
          <a:p>
            <a:pPr marL="457200" lvl="0" indent="-342900" algn="l" rtl="0">
              <a:spcBef>
                <a:spcPts val="0"/>
              </a:spcBef>
              <a:spcAft>
                <a:spcPts val="0"/>
              </a:spcAft>
              <a:buSzPts val="1800"/>
              <a:buChar char="●"/>
            </a:pPr>
            <a:r>
              <a:rPr lang="en"/>
              <a:t>Results in difficulty completing work on time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the absence of other issues… </a:t>
            </a:r>
            <a:endParaRPr/>
          </a:p>
        </p:txBody>
      </p:sp>
      <p:sp>
        <p:nvSpPr>
          <p:cNvPr id="158" name="Google Shape;158;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Such as:</a:t>
            </a:r>
            <a:endParaRPr/>
          </a:p>
          <a:p>
            <a:pPr marL="457200" lvl="0" indent="-342900" algn="l" rtl="0">
              <a:spcBef>
                <a:spcPts val="1200"/>
              </a:spcBef>
              <a:spcAft>
                <a:spcPts val="0"/>
              </a:spcAft>
              <a:buSzPts val="1800"/>
              <a:buChar char="●"/>
            </a:pPr>
            <a:r>
              <a:rPr lang="en"/>
              <a:t>Academics </a:t>
            </a:r>
            <a:endParaRPr/>
          </a:p>
          <a:p>
            <a:pPr marL="457200" lvl="0" indent="-342900" algn="l" rtl="0">
              <a:spcBef>
                <a:spcPts val="0"/>
              </a:spcBef>
              <a:spcAft>
                <a:spcPts val="0"/>
              </a:spcAft>
              <a:buSzPts val="1800"/>
              <a:buChar char="●"/>
            </a:pPr>
            <a:r>
              <a:rPr lang="en"/>
              <a:t>Intellectual </a:t>
            </a:r>
            <a:endParaRPr/>
          </a:p>
          <a:p>
            <a:pPr marL="457200" lvl="0" indent="-342900" algn="l" rtl="0">
              <a:spcBef>
                <a:spcPts val="0"/>
              </a:spcBef>
              <a:spcAft>
                <a:spcPts val="0"/>
              </a:spcAft>
              <a:buSzPts val="1800"/>
              <a:buChar char="●"/>
            </a:pPr>
            <a:r>
              <a:rPr lang="en"/>
              <a:t>Language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a:t>All other skills may be strong, with just motor skills seeming delayed.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Participation Patterns in Children with DCD</a:t>
            </a:r>
            <a:r>
              <a:rPr lang="en" baseline="30000"/>
              <a:t>9</a:t>
            </a:r>
            <a:endParaRPr baseline="30000"/>
          </a:p>
        </p:txBody>
      </p:sp>
      <p:sp>
        <p:nvSpPr>
          <p:cNvPr id="164" name="Google Shape;164;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Children with DCD had:</a:t>
            </a:r>
            <a:endParaRPr sz="2100"/>
          </a:p>
          <a:p>
            <a:pPr marL="457200" lvl="0" indent="-361950" algn="l" rtl="0">
              <a:spcBef>
                <a:spcPts val="1200"/>
              </a:spcBef>
              <a:spcAft>
                <a:spcPts val="0"/>
              </a:spcAft>
              <a:buSzPts val="2100"/>
              <a:buChar char="●"/>
            </a:pPr>
            <a:r>
              <a:rPr lang="en" sz="2100"/>
              <a:t>Limited participation diversity </a:t>
            </a:r>
            <a:endParaRPr sz="2100"/>
          </a:p>
          <a:p>
            <a:pPr marL="1371600" lvl="1" indent="-336550" algn="l" rtl="0">
              <a:spcBef>
                <a:spcPts val="0"/>
              </a:spcBef>
              <a:spcAft>
                <a:spcPts val="0"/>
              </a:spcAft>
              <a:buSzPts val="1700"/>
              <a:buChar char="○"/>
            </a:pPr>
            <a:r>
              <a:rPr lang="en" sz="1700"/>
              <a:t>Participated less frequently</a:t>
            </a:r>
            <a:endParaRPr sz="1700"/>
          </a:p>
          <a:p>
            <a:pPr marL="1371600" lvl="1" indent="-336550" algn="l" rtl="0">
              <a:spcBef>
                <a:spcPts val="0"/>
              </a:spcBef>
              <a:spcAft>
                <a:spcPts val="0"/>
              </a:spcAft>
              <a:buSzPts val="1700"/>
              <a:buChar char="○"/>
            </a:pPr>
            <a:r>
              <a:rPr lang="en" sz="1700"/>
              <a:t>Opted for more quiet activities that were more socially isolated</a:t>
            </a:r>
            <a:endParaRPr sz="1700"/>
          </a:p>
        </p:txBody>
      </p:sp>
      <p:pic>
        <p:nvPicPr>
          <p:cNvPr id="165" name="Google Shape;165;p28"/>
          <p:cNvPicPr preferRelativeResize="0"/>
          <p:nvPr/>
        </p:nvPicPr>
        <p:blipFill>
          <a:blip r:embed="rId3">
            <a:alphaModFix/>
          </a:blip>
          <a:stretch>
            <a:fillRect/>
          </a:stretch>
        </p:blipFill>
        <p:spPr>
          <a:xfrm>
            <a:off x="6558562" y="2838450"/>
            <a:ext cx="2273737" cy="1997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Study: Lauren, a 5th grade student</a:t>
            </a:r>
            <a:r>
              <a:rPr lang="en" baseline="30000"/>
              <a:t>10</a:t>
            </a:r>
            <a:endParaRPr baseline="30000"/>
          </a:p>
        </p:txBody>
      </p:sp>
      <p:sp>
        <p:nvSpPr>
          <p:cNvPr id="171" name="Google Shape;171;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Lauren is a diligent worker who tries very hard to please her parents and her teachers. She attends well in class and works well independently. She has tremendous difficulty in completing written work, whether in printing or writing. She sits rigidly at her desk, holds her pencil in a very tight grasp and frequently puts holes in the paper due to the pressure she puts on her pencil. She erases her work excessively. She appears to be very anxious in class and gets quite teary several times a week. She has one friend who is in another class that she plays with consistently at recess, but otherwise keeps to herself. Her parents are concerned as Lauren frequently says she doesn’t feel well and doesn’t want to go to school. She often cries in the morning before the bus arrives to take her to school.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Teacher Observations</a:t>
            </a:r>
            <a:r>
              <a:rPr lang="en" baseline="30000"/>
              <a:t>10</a:t>
            </a:r>
            <a:endParaRPr/>
          </a:p>
        </p:txBody>
      </p:sp>
      <p:sp>
        <p:nvSpPr>
          <p:cNvPr id="177" name="Google Shape;177;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Lauren is a diligent worker who tries very hard to please her parents and her teachers. She attends well in class and works well independently. She has tremendous </a:t>
            </a:r>
            <a:r>
              <a:rPr lang="en" b="1">
                <a:solidFill>
                  <a:srgbClr val="FF0000"/>
                </a:solidFill>
              </a:rPr>
              <a:t>difficulty in completing written work, whether in printing or writing.</a:t>
            </a:r>
            <a:r>
              <a:rPr lang="en"/>
              <a:t> She </a:t>
            </a:r>
            <a:r>
              <a:rPr lang="en" b="1">
                <a:solidFill>
                  <a:srgbClr val="FF0000"/>
                </a:solidFill>
              </a:rPr>
              <a:t>sits rigidly at her desk, holds her pencil in a very tight grasp and frequently puts holes in the paper due to the pressure she puts on her pencil. </a:t>
            </a:r>
            <a:r>
              <a:rPr lang="en"/>
              <a:t>She erases her work excessively. She appears to be very </a:t>
            </a:r>
            <a:r>
              <a:rPr lang="en" b="1">
                <a:solidFill>
                  <a:srgbClr val="FF0000"/>
                </a:solidFill>
              </a:rPr>
              <a:t>anxious</a:t>
            </a:r>
            <a:r>
              <a:rPr lang="en"/>
              <a:t> in class and gets quite </a:t>
            </a:r>
            <a:r>
              <a:rPr lang="en" b="1">
                <a:solidFill>
                  <a:srgbClr val="FF0000"/>
                </a:solidFill>
              </a:rPr>
              <a:t>teary</a:t>
            </a:r>
            <a:r>
              <a:rPr lang="en"/>
              <a:t> several times a week. She has </a:t>
            </a:r>
            <a:r>
              <a:rPr lang="en" b="1">
                <a:solidFill>
                  <a:srgbClr val="FF0000"/>
                </a:solidFill>
              </a:rPr>
              <a:t>one friend</a:t>
            </a:r>
            <a:r>
              <a:rPr lang="en"/>
              <a:t> who is in another class that she plays with consistently at recess, but otherwise </a:t>
            </a:r>
            <a:r>
              <a:rPr lang="en" b="1">
                <a:solidFill>
                  <a:srgbClr val="FF0000"/>
                </a:solidFill>
              </a:rPr>
              <a:t>keeps to herself</a:t>
            </a:r>
            <a:r>
              <a:rPr lang="en">
                <a:solidFill>
                  <a:srgbClr val="FF0000"/>
                </a:solidFill>
              </a:rPr>
              <a:t>.</a:t>
            </a:r>
            <a:r>
              <a:rPr lang="en"/>
              <a:t> Her parents are concerned as Lauren frequently says she doesn’t feel well and </a:t>
            </a:r>
            <a:r>
              <a:rPr lang="en" b="1">
                <a:solidFill>
                  <a:srgbClr val="FF0000"/>
                </a:solidFill>
              </a:rPr>
              <a:t>doesn’t want to go to school.</a:t>
            </a:r>
            <a:r>
              <a:rPr lang="en"/>
              <a:t> She often </a:t>
            </a:r>
            <a:r>
              <a:rPr lang="en" b="1">
                <a:solidFill>
                  <a:srgbClr val="FF0000"/>
                </a:solidFill>
              </a:rPr>
              <a:t>cries</a:t>
            </a:r>
            <a:r>
              <a:rPr lang="en">
                <a:solidFill>
                  <a:srgbClr val="FF0000"/>
                </a:solidFill>
              </a:rPr>
              <a:t> </a:t>
            </a:r>
            <a:r>
              <a:rPr lang="en"/>
              <a:t>in the morning before the bus arrives to take her to school.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we do?</a:t>
            </a:r>
            <a:r>
              <a:rPr lang="en" baseline="30000"/>
              <a:t>10</a:t>
            </a:r>
            <a:endParaRPr/>
          </a:p>
        </p:txBody>
      </p:sp>
      <p:sp>
        <p:nvSpPr>
          <p:cNvPr id="183" name="Google Shape;183;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n" sz="3600" b="1">
                <a:solidFill>
                  <a:schemeClr val="accent1"/>
                </a:solidFill>
                <a:latin typeface="PT Sans Narrow"/>
                <a:ea typeface="PT Sans Narrow"/>
                <a:cs typeface="PT Sans Narrow"/>
                <a:sym typeface="PT Sans Narrow"/>
              </a:rPr>
              <a:t>M.A.T.C.H</a:t>
            </a:r>
            <a:endParaRPr sz="3600" b="1">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endParaRPr sz="3600" b="1">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3600" b="1">
                <a:solidFill>
                  <a:schemeClr val="accent1"/>
                </a:solidFill>
                <a:latin typeface="PT Sans Narrow"/>
                <a:ea typeface="PT Sans Narrow"/>
                <a:cs typeface="PT Sans Narrow"/>
                <a:sym typeface="PT Sans Narrow"/>
              </a:rPr>
              <a:t>M - modify the task </a:t>
            </a:r>
            <a:endParaRPr sz="3600" b="1">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3600" b="1">
                <a:solidFill>
                  <a:schemeClr val="accent1"/>
                </a:solidFill>
                <a:latin typeface="PT Sans Narrow"/>
                <a:ea typeface="PT Sans Narrow"/>
                <a:cs typeface="PT Sans Narrow"/>
                <a:sym typeface="PT Sans Narrow"/>
              </a:rPr>
              <a:t>A- alter your expectations </a:t>
            </a:r>
            <a:endParaRPr sz="3600" b="1">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3600" b="1">
                <a:solidFill>
                  <a:schemeClr val="accent1"/>
                </a:solidFill>
                <a:latin typeface="PT Sans Narrow"/>
                <a:ea typeface="PT Sans Narrow"/>
                <a:cs typeface="PT Sans Narrow"/>
                <a:sym typeface="PT Sans Narrow"/>
              </a:rPr>
              <a:t>T - teaching strategies</a:t>
            </a:r>
            <a:endParaRPr sz="3600" b="1">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3600" b="1">
                <a:solidFill>
                  <a:schemeClr val="accent1"/>
                </a:solidFill>
                <a:latin typeface="PT Sans Narrow"/>
                <a:ea typeface="PT Sans Narrow"/>
                <a:cs typeface="PT Sans Narrow"/>
                <a:sym typeface="PT Sans Narrow"/>
              </a:rPr>
              <a:t>C - change the environment</a:t>
            </a:r>
            <a:endParaRPr sz="3600" b="1">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3600" b="1">
                <a:solidFill>
                  <a:schemeClr val="accent1"/>
                </a:solidFill>
                <a:latin typeface="PT Sans Narrow"/>
                <a:ea typeface="PT Sans Narrow"/>
                <a:cs typeface="PT Sans Narrow"/>
                <a:sym typeface="PT Sans Narrow"/>
              </a:rPr>
              <a:t>H - help by understanding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Objectives</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Define motor impairment and be familiar with common diagnoses that contribute to motor impairments. </a:t>
            </a:r>
            <a:endParaRPr/>
          </a:p>
          <a:p>
            <a:pPr marL="457200" lvl="0" indent="-342900" algn="l" rtl="0">
              <a:spcBef>
                <a:spcPts val="0"/>
              </a:spcBef>
              <a:spcAft>
                <a:spcPts val="0"/>
              </a:spcAft>
              <a:buSzPts val="1800"/>
              <a:buAutoNum type="arabicPeriod"/>
            </a:pPr>
            <a:r>
              <a:rPr lang="en"/>
              <a:t>Understand the role of classroom teachers in identifying motor impairments.</a:t>
            </a:r>
            <a:endParaRPr/>
          </a:p>
          <a:p>
            <a:pPr marL="457200" lvl="0" indent="-342900" algn="l" rtl="0">
              <a:spcBef>
                <a:spcPts val="0"/>
              </a:spcBef>
              <a:spcAft>
                <a:spcPts val="0"/>
              </a:spcAft>
              <a:buSzPts val="1800"/>
              <a:buAutoNum type="arabicPeriod"/>
            </a:pPr>
            <a:r>
              <a:rPr lang="en"/>
              <a:t>Identify common motor impairments within the classroom.</a:t>
            </a:r>
            <a:endParaRPr/>
          </a:p>
          <a:p>
            <a:pPr marL="457200" lvl="0" indent="-342900" algn="l" rtl="0">
              <a:spcBef>
                <a:spcPts val="0"/>
              </a:spcBef>
              <a:spcAft>
                <a:spcPts val="0"/>
              </a:spcAft>
              <a:buSzPts val="1800"/>
              <a:buAutoNum type="arabicPeriod"/>
            </a:pPr>
            <a:r>
              <a:rPr lang="en"/>
              <a:t>Define each component of the M.A.T.C.H. strategy and discuss implementation at each part.</a:t>
            </a:r>
            <a:endParaRPr/>
          </a:p>
          <a:p>
            <a:pPr marL="457200" lvl="0" indent="-342900" algn="l" rtl="0">
              <a:spcBef>
                <a:spcPts val="0"/>
              </a:spcBef>
              <a:spcAft>
                <a:spcPts val="0"/>
              </a:spcAft>
              <a:buSzPts val="1800"/>
              <a:buAutoNum type="arabicPeriod"/>
            </a:pPr>
            <a:r>
              <a:rPr lang="en"/>
              <a:t>Describe the proper seating posture and position for children in the classroom and brainstorm ways to achieve better posture through seating options.</a:t>
            </a:r>
            <a:endParaRPr/>
          </a:p>
        </p:txBody>
      </p:sp>
      <p:sp>
        <p:nvSpPr>
          <p:cNvPr id="74" name="Google Shape;74;p14"/>
          <p:cNvSpPr txBox="1"/>
          <p:nvPr/>
        </p:nvSpPr>
        <p:spPr>
          <a:xfrm>
            <a:off x="754675" y="807350"/>
            <a:ext cx="73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Modify the Task</a:t>
            </a:r>
            <a:r>
              <a:rPr lang="en" baseline="30000"/>
              <a:t>10</a:t>
            </a:r>
            <a:r>
              <a:rPr lang="en"/>
              <a:t> </a:t>
            </a:r>
            <a:endParaRPr/>
          </a:p>
        </p:txBody>
      </p:sp>
      <p:sp>
        <p:nvSpPr>
          <p:cNvPr id="189" name="Google Shape;189;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457200" lvl="0" indent="-361950" algn="l" rtl="0">
              <a:spcBef>
                <a:spcPts val="0"/>
              </a:spcBef>
              <a:spcAft>
                <a:spcPts val="0"/>
              </a:spcAft>
              <a:buSzPts val="2100"/>
              <a:buChar char="●"/>
            </a:pPr>
            <a:r>
              <a:rPr lang="en" sz="2100"/>
              <a:t>Handwriting </a:t>
            </a:r>
            <a:endParaRPr sz="2100"/>
          </a:p>
          <a:p>
            <a:pPr marL="914400" lvl="1" indent="-336550" algn="l" rtl="0">
              <a:spcBef>
                <a:spcPts val="0"/>
              </a:spcBef>
              <a:spcAft>
                <a:spcPts val="0"/>
              </a:spcAft>
              <a:buSzPts val="1700"/>
              <a:buChar char="○"/>
            </a:pPr>
            <a:r>
              <a:rPr lang="en" sz="1700"/>
              <a:t>Copy notes and allow student to highlight information </a:t>
            </a:r>
            <a:endParaRPr sz="1700"/>
          </a:p>
          <a:p>
            <a:pPr marL="457200" lvl="0" indent="-361950" algn="l" rtl="0">
              <a:spcBef>
                <a:spcPts val="0"/>
              </a:spcBef>
              <a:spcAft>
                <a:spcPts val="0"/>
              </a:spcAft>
              <a:buSzPts val="2100"/>
              <a:buChar char="●"/>
            </a:pPr>
            <a:r>
              <a:rPr lang="en" sz="2100"/>
              <a:t>Scissors</a:t>
            </a:r>
            <a:endParaRPr sz="2100"/>
          </a:p>
          <a:p>
            <a:pPr marL="914400" lvl="1" indent="-336550" algn="l" rtl="0">
              <a:spcBef>
                <a:spcPts val="0"/>
              </a:spcBef>
              <a:spcAft>
                <a:spcPts val="0"/>
              </a:spcAft>
              <a:buSzPts val="1700"/>
              <a:buChar char="○"/>
            </a:pPr>
            <a:r>
              <a:rPr lang="en" sz="1700"/>
              <a:t>Pre-cut student’s materials but allow them to attempt to cut something out to practice </a:t>
            </a:r>
            <a:endParaRPr sz="1700"/>
          </a:p>
          <a:p>
            <a:pPr marL="457200" lvl="0" indent="-361950" algn="l" rtl="0">
              <a:spcBef>
                <a:spcPts val="0"/>
              </a:spcBef>
              <a:spcAft>
                <a:spcPts val="0"/>
              </a:spcAft>
              <a:buSzPts val="2100"/>
              <a:buChar char="●"/>
            </a:pPr>
            <a:r>
              <a:rPr lang="en" sz="2100"/>
              <a:t>Recess</a:t>
            </a:r>
            <a:endParaRPr sz="2100"/>
          </a:p>
          <a:p>
            <a:pPr marL="914400" lvl="1" indent="-336550" algn="l" rtl="0">
              <a:spcBef>
                <a:spcPts val="0"/>
              </a:spcBef>
              <a:spcAft>
                <a:spcPts val="0"/>
              </a:spcAft>
              <a:buSzPts val="1700"/>
              <a:buChar char="○"/>
            </a:pPr>
            <a:r>
              <a:rPr lang="en" sz="1700"/>
              <a:t>Facilitate inclusion in games and play with alternatives to activities that they cannot do </a:t>
            </a:r>
            <a:endParaRPr sz="1700"/>
          </a:p>
          <a:p>
            <a:pPr marL="914400" lvl="1" indent="-336550" algn="l" rtl="0">
              <a:spcBef>
                <a:spcPts val="0"/>
              </a:spcBef>
              <a:spcAft>
                <a:spcPts val="0"/>
              </a:spcAft>
              <a:buSzPts val="1700"/>
              <a:buChar char="○"/>
            </a:pPr>
            <a:r>
              <a:rPr lang="en" sz="1700"/>
              <a:t>Provide large or underinflated balls to make throwing/catching tasks easier</a:t>
            </a:r>
            <a:endParaRPr sz="1700"/>
          </a:p>
          <a:p>
            <a:pPr marL="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Alter Your Expectations</a:t>
            </a:r>
            <a:r>
              <a:rPr lang="en" baseline="30000"/>
              <a:t>10</a:t>
            </a:r>
            <a:r>
              <a:rPr lang="en"/>
              <a:t> </a:t>
            </a:r>
            <a:endParaRPr/>
          </a:p>
        </p:txBody>
      </p:sp>
      <p:sp>
        <p:nvSpPr>
          <p:cNvPr id="195" name="Google Shape;195;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much the student can do</a:t>
            </a:r>
            <a:endParaRPr/>
          </a:p>
          <a:p>
            <a:pPr marL="457200" lvl="0" indent="-342900" algn="l" rtl="0">
              <a:spcBef>
                <a:spcPts val="0"/>
              </a:spcBef>
              <a:spcAft>
                <a:spcPts val="0"/>
              </a:spcAft>
              <a:buSzPts val="1800"/>
              <a:buChar char="●"/>
            </a:pPr>
            <a:r>
              <a:rPr lang="en"/>
              <a:t>To what level the student can complete the task </a:t>
            </a:r>
            <a:endParaRPr/>
          </a:p>
          <a:p>
            <a:pPr marL="914400" lvl="1" indent="-342900" algn="l" rtl="0">
              <a:spcBef>
                <a:spcPts val="0"/>
              </a:spcBef>
              <a:spcAft>
                <a:spcPts val="0"/>
              </a:spcAft>
              <a:buSzPts val="1800"/>
              <a:buChar char="○"/>
            </a:pPr>
            <a:r>
              <a:rPr lang="en" sz="1800"/>
              <a:t>If working on speed, lower expectations on quality of product</a:t>
            </a:r>
            <a:endParaRPr sz="1800"/>
          </a:p>
          <a:p>
            <a:pPr marL="914400" lvl="1" indent="-342900" algn="l" rtl="0">
              <a:spcBef>
                <a:spcPts val="0"/>
              </a:spcBef>
              <a:spcAft>
                <a:spcPts val="0"/>
              </a:spcAft>
              <a:buSzPts val="1800"/>
              <a:buChar char="○"/>
            </a:pPr>
            <a:r>
              <a:rPr lang="en" sz="1800"/>
              <a:t>If working on accuracy, allow more time for student to complete the task</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Teaching Strategies</a:t>
            </a:r>
            <a:r>
              <a:rPr lang="en" baseline="30000"/>
              <a:t>10</a:t>
            </a:r>
            <a:endParaRPr/>
          </a:p>
        </p:txBody>
      </p:sp>
      <p:sp>
        <p:nvSpPr>
          <p:cNvPr id="201" name="Google Shape;201;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Place students into groups with similar abilities </a:t>
            </a:r>
            <a:endParaRPr/>
          </a:p>
          <a:p>
            <a:pPr marL="457200" lvl="0" indent="-342900" algn="l" rtl="0">
              <a:spcBef>
                <a:spcPts val="0"/>
              </a:spcBef>
              <a:spcAft>
                <a:spcPts val="0"/>
              </a:spcAft>
              <a:buSzPts val="1800"/>
              <a:buChar char="●"/>
            </a:pPr>
            <a:r>
              <a:rPr lang="en"/>
              <a:t>Emphasize fun and participation</a:t>
            </a:r>
            <a:endParaRPr/>
          </a:p>
          <a:p>
            <a:pPr marL="457200" lvl="0" indent="-342900" algn="l" rtl="0">
              <a:spcBef>
                <a:spcPts val="0"/>
              </a:spcBef>
              <a:spcAft>
                <a:spcPts val="0"/>
              </a:spcAft>
              <a:buSzPts val="1800"/>
              <a:buChar char="●"/>
            </a:pPr>
            <a:r>
              <a:rPr lang="en"/>
              <a:t>Keep activities as routine as possible</a:t>
            </a:r>
            <a:endParaRPr/>
          </a:p>
          <a:p>
            <a:pPr marL="457200" lvl="0" indent="-342900" algn="l" rtl="0">
              <a:spcBef>
                <a:spcPts val="0"/>
              </a:spcBef>
              <a:spcAft>
                <a:spcPts val="0"/>
              </a:spcAft>
              <a:buSzPts val="1800"/>
              <a:buChar char="●"/>
            </a:pPr>
            <a:r>
              <a:rPr lang="en"/>
              <a:t>Have children self-evaluate how much time they spend on a task to facilitate time management skills</a:t>
            </a:r>
            <a:endParaRPr/>
          </a:p>
          <a:p>
            <a:pPr marL="457200" lvl="0" indent="-342900" algn="l" rtl="0">
              <a:spcBef>
                <a:spcPts val="0"/>
              </a:spcBef>
              <a:spcAft>
                <a:spcPts val="0"/>
              </a:spcAft>
              <a:buSzPts val="1800"/>
              <a:buChar char="●"/>
            </a:pPr>
            <a:r>
              <a:rPr lang="en"/>
              <a:t>Break activities into smaller parts or steps</a:t>
            </a:r>
            <a:endParaRPr/>
          </a:p>
          <a:p>
            <a:pPr marL="457200" lvl="0" indent="-342900" algn="l" rtl="0">
              <a:spcBef>
                <a:spcPts val="0"/>
              </a:spcBef>
              <a:spcAft>
                <a:spcPts val="0"/>
              </a:spcAft>
              <a:buSzPts val="1800"/>
              <a:buChar char="●"/>
            </a:pPr>
            <a:r>
              <a:rPr lang="en">
                <a:highlight>
                  <a:srgbClr val="FFFF00"/>
                </a:highlight>
              </a:rPr>
              <a:t>When demonstrating a new skill to the class, allow the child in question to demonstrate the skill with hand-over-hand instruction</a:t>
            </a:r>
            <a:endParaRPr>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Change the Environment</a:t>
            </a:r>
            <a:r>
              <a:rPr lang="en" baseline="30000"/>
              <a:t>10</a:t>
            </a:r>
            <a:endParaRPr/>
          </a:p>
        </p:txBody>
      </p:sp>
      <p:sp>
        <p:nvSpPr>
          <p:cNvPr id="207" name="Google Shape;207;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a:t>Seating</a:t>
            </a:r>
            <a:endParaRPr sz="2100"/>
          </a:p>
          <a:p>
            <a:pPr marL="914400" lvl="1" indent="-336550" algn="l" rtl="0">
              <a:spcBef>
                <a:spcPts val="0"/>
              </a:spcBef>
              <a:spcAft>
                <a:spcPts val="0"/>
              </a:spcAft>
              <a:buSzPts val="1700"/>
              <a:buChar char="○"/>
            </a:pPr>
            <a:r>
              <a:rPr lang="en" sz="1700"/>
              <a:t>More on next slide </a:t>
            </a:r>
            <a:endParaRPr sz="1700"/>
          </a:p>
          <a:p>
            <a:pPr marL="457200" lvl="0" indent="-361950" algn="l" rtl="0">
              <a:spcBef>
                <a:spcPts val="0"/>
              </a:spcBef>
              <a:spcAft>
                <a:spcPts val="0"/>
              </a:spcAft>
              <a:buSzPts val="2100"/>
              <a:buChar char="●"/>
            </a:pPr>
            <a:r>
              <a:rPr lang="en" sz="2100"/>
              <a:t>Provide visual cues/labeling to help keep desk organized</a:t>
            </a:r>
            <a:endParaRPr sz="2100"/>
          </a:p>
          <a:p>
            <a:pPr marL="457200" lvl="0" indent="-361950" algn="l" rtl="0">
              <a:spcBef>
                <a:spcPts val="0"/>
              </a:spcBef>
              <a:spcAft>
                <a:spcPts val="0"/>
              </a:spcAft>
              <a:buSzPts val="2100"/>
              <a:buChar char="●"/>
            </a:pPr>
            <a:r>
              <a:rPr lang="en" sz="2100"/>
              <a:t>Reduce the amount of movement that is required to complete an activity to help reduce fatigue </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Seating </a:t>
            </a:r>
            <a:endParaRPr/>
          </a:p>
        </p:txBody>
      </p:sp>
      <p:sp>
        <p:nvSpPr>
          <p:cNvPr id="213" name="Google Shape;213;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Seating </a:t>
            </a:r>
            <a:endParaRPr sz="2000"/>
          </a:p>
          <a:p>
            <a:pPr marL="914400" lvl="1" indent="-342900" algn="l" rtl="0">
              <a:spcBef>
                <a:spcPts val="0"/>
              </a:spcBef>
              <a:spcAft>
                <a:spcPts val="0"/>
              </a:spcAft>
              <a:buSzPts val="1800"/>
              <a:buChar char="○"/>
            </a:pPr>
            <a:r>
              <a:rPr lang="en" sz="1800"/>
              <a:t>Closer to board or to teacher</a:t>
            </a:r>
            <a:endParaRPr sz="1800"/>
          </a:p>
          <a:p>
            <a:pPr marL="914400" lvl="1" indent="-342900" algn="l" rtl="0">
              <a:spcBef>
                <a:spcPts val="0"/>
              </a:spcBef>
              <a:spcAft>
                <a:spcPts val="0"/>
              </a:spcAft>
              <a:buSzPts val="1800"/>
              <a:buChar char="○"/>
            </a:pPr>
            <a:r>
              <a:rPr lang="en" sz="1800"/>
              <a:t>Seat child toward the end of the row to reduce barriers and obstacles for tripping</a:t>
            </a:r>
            <a:endParaRPr sz="1800"/>
          </a:p>
          <a:p>
            <a:pPr marL="914400" lvl="1" indent="-342900" algn="l" rtl="0">
              <a:spcBef>
                <a:spcPts val="0"/>
              </a:spcBef>
              <a:spcAft>
                <a:spcPts val="0"/>
              </a:spcAft>
              <a:buSzPts val="1800"/>
              <a:buChar char="○"/>
            </a:pPr>
            <a:r>
              <a:rPr lang="en" sz="1800"/>
              <a:t>In close proximity to a buddy that could help </a:t>
            </a:r>
            <a:endParaRPr sz="1800"/>
          </a:p>
          <a:p>
            <a:pPr marL="1371600" lvl="2" indent="-342900" algn="l" rtl="0">
              <a:spcBef>
                <a:spcPts val="0"/>
              </a:spcBef>
              <a:spcAft>
                <a:spcPts val="0"/>
              </a:spcAft>
              <a:buSzPts val="1800"/>
              <a:buChar char="■"/>
            </a:pPr>
            <a:r>
              <a:rPr lang="en" sz="1800"/>
              <a:t>Facilitates social learning </a:t>
            </a:r>
            <a:endParaRPr sz="1800"/>
          </a:p>
          <a:p>
            <a:pPr marL="914400" lvl="1" indent="-342900" algn="l" rtl="0">
              <a:spcBef>
                <a:spcPts val="0"/>
              </a:spcBef>
              <a:spcAft>
                <a:spcPts val="0"/>
              </a:spcAft>
              <a:buSzPts val="1800"/>
              <a:buChar char="○"/>
            </a:pPr>
            <a:r>
              <a:rPr lang="en" sz="1800"/>
              <a:t>Allow student to work in different positions</a:t>
            </a:r>
            <a:endParaRPr sz="1800"/>
          </a:p>
          <a:p>
            <a:pPr marL="1371600" lvl="2" indent="-342900" algn="l" rtl="0">
              <a:spcBef>
                <a:spcPts val="0"/>
              </a:spcBef>
              <a:spcAft>
                <a:spcPts val="0"/>
              </a:spcAft>
              <a:buSzPts val="1800"/>
              <a:buChar char="■"/>
            </a:pPr>
            <a:r>
              <a:rPr lang="en" sz="1800"/>
              <a:t>Sitting or standing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Seating</a:t>
            </a:r>
            <a:r>
              <a:rPr lang="en" baseline="30000"/>
              <a:t>11</a:t>
            </a:r>
            <a:endParaRPr baseline="30000"/>
          </a:p>
        </p:txBody>
      </p:sp>
      <p:sp>
        <p:nvSpPr>
          <p:cNvPr id="219" name="Google Shape;219;p37"/>
          <p:cNvSpPr txBox="1">
            <a:spLocks noGrp="1"/>
          </p:cNvSpPr>
          <p:nvPr>
            <p:ph type="body" idx="1"/>
          </p:nvPr>
        </p:nvSpPr>
        <p:spPr>
          <a:xfrm>
            <a:off x="3580375" y="1266325"/>
            <a:ext cx="5251800" cy="3302700"/>
          </a:xfrm>
          <a:prstGeom prst="rect">
            <a:avLst/>
          </a:prstGeom>
        </p:spPr>
        <p:txBody>
          <a:bodyPr spcFirstLastPara="1" wrap="square" lIns="91425" tIns="91425" rIns="91425" bIns="91425" anchor="t" anchorCtr="0">
            <a:normAutofit/>
          </a:bodyPr>
          <a:lstStyle/>
          <a:p>
            <a:pPr marL="914400" lvl="0" indent="-342900" algn="l" rtl="0">
              <a:spcBef>
                <a:spcPts val="0"/>
              </a:spcBef>
              <a:spcAft>
                <a:spcPts val="0"/>
              </a:spcAft>
              <a:buSzPts val="1800"/>
              <a:buChar char="●"/>
            </a:pPr>
            <a:r>
              <a:rPr lang="en"/>
              <a:t>Uses core muscles </a:t>
            </a:r>
            <a:endParaRPr/>
          </a:p>
          <a:p>
            <a:pPr marL="914400" lvl="0" indent="-342900" algn="l" rtl="0">
              <a:spcBef>
                <a:spcPts val="0"/>
              </a:spcBef>
              <a:spcAft>
                <a:spcPts val="0"/>
              </a:spcAft>
              <a:buSzPts val="1800"/>
              <a:buChar char="●"/>
            </a:pPr>
            <a:r>
              <a:rPr lang="en"/>
              <a:t>Good breathing mechanics = more oxygen to the brain </a:t>
            </a:r>
            <a:endParaRPr/>
          </a:p>
          <a:p>
            <a:pPr marL="914400" lvl="0" indent="-342900" algn="l" rtl="0">
              <a:spcBef>
                <a:spcPts val="0"/>
              </a:spcBef>
              <a:spcAft>
                <a:spcPts val="0"/>
              </a:spcAft>
              <a:buSzPts val="1800"/>
              <a:buChar char="●"/>
            </a:pPr>
            <a:r>
              <a:rPr lang="en"/>
              <a:t>Supports good handwriting </a:t>
            </a:r>
            <a:endParaRPr/>
          </a:p>
          <a:p>
            <a:pPr marL="914400" lvl="0" indent="-342900" algn="l" rtl="0">
              <a:spcBef>
                <a:spcPts val="0"/>
              </a:spcBef>
              <a:spcAft>
                <a:spcPts val="0"/>
              </a:spcAft>
              <a:buSzPts val="1800"/>
              <a:buChar char="●"/>
            </a:pPr>
            <a:r>
              <a:rPr lang="en"/>
              <a:t>Feet flat on floor provides stability </a:t>
            </a:r>
            <a:endParaRPr/>
          </a:p>
          <a:p>
            <a:pPr marL="914400" lvl="0" indent="-342900" algn="l" rtl="0">
              <a:spcBef>
                <a:spcPts val="0"/>
              </a:spcBef>
              <a:spcAft>
                <a:spcPts val="0"/>
              </a:spcAft>
              <a:buSzPts val="1800"/>
              <a:buChar char="●"/>
            </a:pPr>
            <a:r>
              <a:rPr lang="en"/>
              <a:t>Reduces fatigue and allows hands to move freely </a:t>
            </a:r>
            <a:endParaRPr/>
          </a:p>
        </p:txBody>
      </p:sp>
      <p:pic>
        <p:nvPicPr>
          <p:cNvPr id="220" name="Google Shape;220;p37"/>
          <p:cNvPicPr preferRelativeResize="0"/>
          <p:nvPr/>
        </p:nvPicPr>
        <p:blipFill>
          <a:blip r:embed="rId3">
            <a:alphaModFix/>
          </a:blip>
          <a:stretch>
            <a:fillRect/>
          </a:stretch>
        </p:blipFill>
        <p:spPr>
          <a:xfrm>
            <a:off x="311700" y="1480075"/>
            <a:ext cx="3176699" cy="3176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Seating </a:t>
            </a:r>
            <a:endParaRPr/>
          </a:p>
        </p:txBody>
      </p:sp>
      <p:sp>
        <p:nvSpPr>
          <p:cNvPr id="226" name="Google Shape;226;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feet aren’t touching floor…</a:t>
            </a:r>
            <a:endParaRPr/>
          </a:p>
          <a:p>
            <a:pPr marL="457200" lvl="0" indent="-342900" algn="l" rtl="0">
              <a:spcBef>
                <a:spcPts val="1200"/>
              </a:spcBef>
              <a:spcAft>
                <a:spcPts val="0"/>
              </a:spcAft>
              <a:buSzPts val="1800"/>
              <a:buChar char="●"/>
            </a:pPr>
            <a:r>
              <a:rPr lang="en"/>
              <a:t>Use textbooks or object underneath feet to promote stability </a:t>
            </a:r>
            <a:endParaRPr/>
          </a:p>
        </p:txBody>
      </p:sp>
      <p:pic>
        <p:nvPicPr>
          <p:cNvPr id="227" name="Google Shape;227;p38"/>
          <p:cNvPicPr preferRelativeResize="0"/>
          <p:nvPr/>
        </p:nvPicPr>
        <p:blipFill rotWithShape="1">
          <a:blip r:embed="rId3">
            <a:alphaModFix/>
          </a:blip>
          <a:srcRect r="79654" b="58756"/>
          <a:stretch/>
        </p:blipFill>
        <p:spPr>
          <a:xfrm>
            <a:off x="6603600" y="2706525"/>
            <a:ext cx="1860401" cy="1862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Wobble Cushion </a:t>
            </a:r>
            <a:endParaRPr/>
          </a:p>
        </p:txBody>
      </p:sp>
      <p:sp>
        <p:nvSpPr>
          <p:cNvPr id="233" name="Google Shape;233;p39"/>
          <p:cNvSpPr txBox="1">
            <a:spLocks noGrp="1"/>
          </p:cNvSpPr>
          <p:nvPr>
            <p:ph type="body" idx="1"/>
          </p:nvPr>
        </p:nvSpPr>
        <p:spPr>
          <a:xfrm>
            <a:off x="311700" y="1266325"/>
            <a:ext cx="3492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Promotes core stability, trunk engagement, balance, and postural awareness</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Provides input on the child’s back to encourage upright posture </a:t>
            </a:r>
            <a:endParaRPr/>
          </a:p>
        </p:txBody>
      </p:sp>
      <p:pic>
        <p:nvPicPr>
          <p:cNvPr id="234" name="Google Shape;234;p39"/>
          <p:cNvPicPr preferRelativeResize="0"/>
          <p:nvPr/>
        </p:nvPicPr>
        <p:blipFill>
          <a:blip r:embed="rId3">
            <a:alphaModFix/>
          </a:blip>
          <a:stretch>
            <a:fillRect/>
          </a:stretch>
        </p:blipFill>
        <p:spPr>
          <a:xfrm>
            <a:off x="6511345" y="631825"/>
            <a:ext cx="2183324" cy="2911076"/>
          </a:xfrm>
          <a:prstGeom prst="rect">
            <a:avLst/>
          </a:prstGeom>
          <a:noFill/>
          <a:ln>
            <a:noFill/>
          </a:ln>
        </p:spPr>
      </p:pic>
      <p:pic>
        <p:nvPicPr>
          <p:cNvPr id="235" name="Google Shape;235;p39"/>
          <p:cNvPicPr preferRelativeResize="0"/>
          <p:nvPr/>
        </p:nvPicPr>
        <p:blipFill>
          <a:blip r:embed="rId4">
            <a:alphaModFix/>
          </a:blip>
          <a:stretch>
            <a:fillRect/>
          </a:stretch>
        </p:blipFill>
        <p:spPr>
          <a:xfrm>
            <a:off x="3804300" y="1266325"/>
            <a:ext cx="2707201" cy="3197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Wobble Stool </a:t>
            </a:r>
            <a:endParaRPr/>
          </a:p>
        </p:txBody>
      </p:sp>
      <p:sp>
        <p:nvSpPr>
          <p:cNvPr id="241" name="Google Shape;241;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Promote trunk strength and stability </a:t>
            </a:r>
            <a:endParaRPr/>
          </a:p>
          <a:p>
            <a:pPr marL="457200" lvl="0" indent="-342900" algn="l" rtl="0">
              <a:spcBef>
                <a:spcPts val="0"/>
              </a:spcBef>
              <a:spcAft>
                <a:spcPts val="0"/>
              </a:spcAft>
              <a:buSzPts val="1800"/>
              <a:buChar char="●"/>
            </a:pPr>
            <a:r>
              <a:rPr lang="en"/>
              <a:t>Allows for weight shifting and postural awareness</a:t>
            </a:r>
            <a:endParaRPr/>
          </a:p>
          <a:p>
            <a:pPr marL="457200" lvl="0" indent="-342900" algn="l" rtl="0">
              <a:spcBef>
                <a:spcPts val="0"/>
              </a:spcBef>
              <a:spcAft>
                <a:spcPts val="0"/>
              </a:spcAft>
              <a:buSzPts val="1800"/>
              <a:buChar char="●"/>
            </a:pPr>
            <a:r>
              <a:rPr lang="en"/>
              <a:t>Need supervision initially to ensure safety and appropriate coordination</a:t>
            </a:r>
            <a:endParaRPr/>
          </a:p>
          <a:p>
            <a:pPr marL="457200" lvl="0" indent="0" algn="l" rtl="0">
              <a:spcBef>
                <a:spcPts val="1200"/>
              </a:spcBef>
              <a:spcAft>
                <a:spcPts val="1200"/>
              </a:spcAft>
              <a:buNone/>
            </a:pPr>
            <a:endParaRPr/>
          </a:p>
        </p:txBody>
      </p:sp>
      <p:pic>
        <p:nvPicPr>
          <p:cNvPr id="242" name="Google Shape;242;p40"/>
          <p:cNvPicPr preferRelativeResize="0"/>
          <p:nvPr/>
        </p:nvPicPr>
        <p:blipFill>
          <a:blip r:embed="rId3">
            <a:alphaModFix/>
          </a:blip>
          <a:stretch>
            <a:fillRect/>
          </a:stretch>
        </p:blipFill>
        <p:spPr>
          <a:xfrm>
            <a:off x="6043613" y="2371725"/>
            <a:ext cx="2466975" cy="1847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Desk and Writing Intervention</a:t>
            </a:r>
            <a:endParaRPr/>
          </a:p>
        </p:txBody>
      </p:sp>
      <p:sp>
        <p:nvSpPr>
          <p:cNvPr id="248" name="Google Shape;248;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Desk/Writing</a:t>
            </a:r>
            <a:endParaRPr/>
          </a:p>
          <a:p>
            <a:pPr marL="457200" lvl="0" indent="-342900" algn="l" rtl="0">
              <a:spcBef>
                <a:spcPts val="1200"/>
              </a:spcBef>
              <a:spcAft>
                <a:spcPts val="0"/>
              </a:spcAft>
              <a:buSzPts val="1800"/>
              <a:buChar char="●"/>
            </a:pPr>
            <a:r>
              <a:rPr lang="en"/>
              <a:t>Pencil grips</a:t>
            </a:r>
            <a:endParaRPr/>
          </a:p>
          <a:p>
            <a:pPr marL="457200" lvl="0" indent="-342900" algn="l" rtl="0">
              <a:spcBef>
                <a:spcPts val="0"/>
              </a:spcBef>
              <a:spcAft>
                <a:spcPts val="0"/>
              </a:spcAft>
              <a:buSzPts val="1800"/>
              <a:buChar char="●"/>
            </a:pPr>
            <a:r>
              <a:rPr lang="en"/>
              <a:t>Slant board or large 3-ring binder for sloped writing surface </a:t>
            </a:r>
            <a:endParaRPr/>
          </a:p>
          <a:p>
            <a:pPr marL="457200" lvl="0" indent="-342900" algn="l" rtl="0">
              <a:spcBef>
                <a:spcPts val="0"/>
              </a:spcBef>
              <a:spcAft>
                <a:spcPts val="0"/>
              </a:spcAft>
              <a:buSzPts val="1800"/>
              <a:buChar char="●"/>
            </a:pPr>
            <a:r>
              <a:rPr lang="en"/>
              <a:t>Spring loaded or loop scissors </a:t>
            </a:r>
            <a:endParaRPr/>
          </a:p>
          <a:p>
            <a:pPr marL="457200" lvl="0" indent="-342900" algn="l" rtl="0">
              <a:spcBef>
                <a:spcPts val="0"/>
              </a:spcBef>
              <a:spcAft>
                <a:spcPts val="0"/>
              </a:spcAft>
              <a:buSzPts val="1800"/>
              <a:buChar char="●"/>
            </a:pPr>
            <a:r>
              <a:rPr lang="en"/>
              <a:t>Different writing utensils to reduce pencil pressure like gel pens or thinner markers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motor impairment?</a:t>
            </a:r>
            <a:r>
              <a:rPr lang="en" baseline="30000"/>
              <a:t>1</a:t>
            </a:r>
            <a:endParaRPr baseline="30000"/>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Difficulty performing a movement or loss of function in a body part or limb</a:t>
            </a:r>
            <a:endParaRPr/>
          </a:p>
          <a:p>
            <a:pPr marL="0" lvl="0" indent="0" algn="l" rtl="0">
              <a:spcBef>
                <a:spcPts val="1200"/>
              </a:spcBef>
              <a:spcAft>
                <a:spcPts val="0"/>
              </a:spcAft>
              <a:buNone/>
            </a:pPr>
            <a:endParaRPr/>
          </a:p>
          <a:p>
            <a:pPr marL="0" lvl="0" indent="0" algn="l" rtl="0">
              <a:spcBef>
                <a:spcPts val="1200"/>
              </a:spcBef>
              <a:spcAft>
                <a:spcPts val="0"/>
              </a:spcAft>
              <a:buNone/>
            </a:pPr>
            <a:r>
              <a:rPr lang="en"/>
              <a:t>Examples:</a:t>
            </a:r>
            <a:endParaRPr/>
          </a:p>
          <a:p>
            <a:pPr marL="457200" lvl="0" indent="-342900" algn="l" rtl="0">
              <a:spcBef>
                <a:spcPts val="1200"/>
              </a:spcBef>
              <a:spcAft>
                <a:spcPts val="0"/>
              </a:spcAft>
              <a:buSzPts val="1800"/>
              <a:buChar char="●"/>
            </a:pPr>
            <a:r>
              <a:rPr lang="en"/>
              <a:t>Falling or tripping </a:t>
            </a:r>
            <a:endParaRPr/>
          </a:p>
          <a:p>
            <a:pPr marL="457200" lvl="0" indent="-342900" algn="l" rtl="0">
              <a:spcBef>
                <a:spcPts val="0"/>
              </a:spcBef>
              <a:spcAft>
                <a:spcPts val="0"/>
              </a:spcAft>
              <a:buSzPts val="1800"/>
              <a:buChar char="●"/>
            </a:pPr>
            <a:r>
              <a:rPr lang="en"/>
              <a:t>Falling out of chair when raising hand</a:t>
            </a:r>
            <a:endParaRPr/>
          </a:p>
          <a:p>
            <a:pPr marL="457200" lvl="0" indent="-342900" algn="l" rtl="0">
              <a:spcBef>
                <a:spcPts val="0"/>
              </a:spcBef>
              <a:spcAft>
                <a:spcPts val="0"/>
              </a:spcAft>
              <a:buSzPts val="1800"/>
              <a:buChar char="●"/>
            </a:pPr>
            <a:r>
              <a:rPr lang="en"/>
              <a:t>Difficulty with handwriting </a:t>
            </a:r>
            <a:endParaRPr/>
          </a:p>
          <a:p>
            <a:pPr marL="0" lvl="0" indent="0" algn="l" rtl="0">
              <a:spcBef>
                <a:spcPts val="1200"/>
              </a:spcBef>
              <a:spcAft>
                <a:spcPts val="1200"/>
              </a:spcAft>
              <a:buNone/>
            </a:pPr>
            <a:endParaRPr/>
          </a:p>
        </p:txBody>
      </p:sp>
      <p:sp>
        <p:nvSpPr>
          <p:cNvPr id="81" name="Google Shape;81;p15"/>
          <p:cNvSpPr txBox="1"/>
          <p:nvPr/>
        </p:nvSpPr>
        <p:spPr>
          <a:xfrm>
            <a:off x="754675" y="807350"/>
            <a:ext cx="73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82" name="Google Shape;82;p15"/>
          <p:cNvPicPr preferRelativeResize="0"/>
          <p:nvPr/>
        </p:nvPicPr>
        <p:blipFill>
          <a:blip r:embed="rId3">
            <a:alphaModFix/>
          </a:blip>
          <a:stretch>
            <a:fillRect/>
          </a:stretch>
        </p:blipFill>
        <p:spPr>
          <a:xfrm>
            <a:off x="5677100" y="2326050"/>
            <a:ext cx="2914650" cy="1562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Help by Understanding</a:t>
            </a:r>
            <a:r>
              <a:rPr lang="en" baseline="30000"/>
              <a:t>10</a:t>
            </a:r>
            <a:endParaRPr/>
          </a:p>
        </p:txBody>
      </p:sp>
      <p:sp>
        <p:nvSpPr>
          <p:cNvPr id="254" name="Google Shape;254;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Reassure the child when he or she has difficulty</a:t>
            </a:r>
            <a:endParaRPr/>
          </a:p>
          <a:p>
            <a:pPr marL="457200" lvl="0" indent="-342900" algn="l" rtl="0">
              <a:spcBef>
                <a:spcPts val="0"/>
              </a:spcBef>
              <a:spcAft>
                <a:spcPts val="0"/>
              </a:spcAft>
              <a:buSzPts val="1800"/>
              <a:buChar char="●"/>
            </a:pPr>
            <a:r>
              <a:rPr lang="en"/>
              <a:t>Provide positive encouragement and positive feedback when child is working on a new task </a:t>
            </a:r>
            <a:endParaRPr/>
          </a:p>
        </p:txBody>
      </p:sp>
      <p:pic>
        <p:nvPicPr>
          <p:cNvPr id="255" name="Google Shape;255;p42"/>
          <p:cNvPicPr preferRelativeResize="0"/>
          <p:nvPr/>
        </p:nvPicPr>
        <p:blipFill>
          <a:blip r:embed="rId3">
            <a:alphaModFix/>
          </a:blip>
          <a:stretch>
            <a:fillRect/>
          </a:stretch>
        </p:blipFill>
        <p:spPr>
          <a:xfrm>
            <a:off x="3500438" y="2681288"/>
            <a:ext cx="2143125" cy="2143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 to Lauren…</a:t>
            </a:r>
            <a:endParaRPr/>
          </a:p>
        </p:txBody>
      </p:sp>
      <p:sp>
        <p:nvSpPr>
          <p:cNvPr id="261" name="Google Shape;261;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FF0000"/>
                </a:solidFill>
              </a:rPr>
              <a:t>Difficulty in completing written work</a:t>
            </a:r>
            <a:endParaRPr b="1">
              <a:solidFill>
                <a:srgbClr val="FF0000"/>
              </a:solidFill>
            </a:endParaRPr>
          </a:p>
          <a:p>
            <a:pPr marL="457200" lvl="0" indent="-342900" algn="l" rtl="0">
              <a:spcBef>
                <a:spcPts val="1200"/>
              </a:spcBef>
              <a:spcAft>
                <a:spcPts val="0"/>
              </a:spcAft>
              <a:buClr>
                <a:srgbClr val="FF0000"/>
              </a:buClr>
              <a:buSzPts val="1800"/>
              <a:buChar char="●"/>
            </a:pPr>
            <a:r>
              <a:rPr lang="en" b="1">
                <a:solidFill>
                  <a:srgbClr val="FF0000"/>
                </a:solidFill>
              </a:rPr>
              <a:t>holds her pencil in a very tight grasp and frequently puts holes in the paper due to the pressure she puts on her pencil</a:t>
            </a:r>
            <a:endParaRPr b="1">
              <a:solidFill>
                <a:srgbClr val="FF0000"/>
              </a:solidFill>
            </a:endParaRPr>
          </a:p>
          <a:p>
            <a:pPr marL="0" lvl="0" indent="0" algn="l" rtl="0">
              <a:spcBef>
                <a:spcPts val="1200"/>
              </a:spcBef>
              <a:spcAft>
                <a:spcPts val="0"/>
              </a:spcAft>
              <a:buNone/>
            </a:pPr>
            <a:r>
              <a:rPr lang="en" b="1">
                <a:solidFill>
                  <a:srgbClr val="FF0000"/>
                </a:solidFill>
              </a:rPr>
              <a:t>Sits rigidly at her desk</a:t>
            </a:r>
            <a:endParaRPr b="1">
              <a:solidFill>
                <a:srgbClr val="FF0000"/>
              </a:solidFill>
            </a:endParaRPr>
          </a:p>
          <a:p>
            <a:pPr marL="0" lvl="0" indent="0" algn="l" rtl="0">
              <a:spcBef>
                <a:spcPts val="1200"/>
              </a:spcBef>
              <a:spcAft>
                <a:spcPts val="0"/>
              </a:spcAft>
              <a:buNone/>
            </a:pPr>
            <a:r>
              <a:rPr lang="en" b="1">
                <a:solidFill>
                  <a:srgbClr val="FF0000"/>
                </a:solidFill>
              </a:rPr>
              <a:t>Anxious</a:t>
            </a:r>
            <a:r>
              <a:rPr lang="en"/>
              <a:t>, </a:t>
            </a:r>
            <a:r>
              <a:rPr lang="en" b="1">
                <a:solidFill>
                  <a:srgbClr val="FF0000"/>
                </a:solidFill>
              </a:rPr>
              <a:t>teary</a:t>
            </a:r>
            <a:r>
              <a:rPr lang="en"/>
              <a:t>, </a:t>
            </a:r>
            <a:r>
              <a:rPr lang="en" b="1">
                <a:solidFill>
                  <a:srgbClr val="FF0000"/>
                </a:solidFill>
              </a:rPr>
              <a:t>doesn’t want to go to school, cries</a:t>
            </a:r>
            <a:endParaRPr/>
          </a:p>
          <a:p>
            <a:pPr marL="0" lvl="0" indent="0" algn="l" rtl="0">
              <a:spcBef>
                <a:spcPts val="1200"/>
              </a:spcBef>
              <a:spcAft>
                <a:spcPts val="1200"/>
              </a:spcAft>
              <a:buNone/>
            </a:pPr>
            <a:r>
              <a:rPr lang="en" b="1">
                <a:solidFill>
                  <a:srgbClr val="FF0000"/>
                </a:solidFill>
              </a:rPr>
              <a:t>one friend</a:t>
            </a:r>
            <a:r>
              <a:rPr lang="en"/>
              <a:t> in a different class, </a:t>
            </a:r>
            <a:r>
              <a:rPr lang="en" b="1">
                <a:solidFill>
                  <a:srgbClr val="FF0000"/>
                </a:solidFill>
              </a:rPr>
              <a:t>keeps to herself</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a:t>
            </a:r>
            <a:endParaRPr/>
          </a:p>
        </p:txBody>
      </p:sp>
      <p:sp>
        <p:nvSpPr>
          <p:cNvPr id="267" name="Google Shape;267;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Teachers will come across students with motor impairments that are not eligible to receive special education, and therefore, physical therapy services</a:t>
            </a:r>
            <a:endParaRPr sz="2000"/>
          </a:p>
          <a:p>
            <a:pPr marL="457200" lvl="0" indent="-355600" algn="l" rtl="0">
              <a:spcBef>
                <a:spcPts val="0"/>
              </a:spcBef>
              <a:spcAft>
                <a:spcPts val="0"/>
              </a:spcAft>
              <a:buSzPts val="2000"/>
              <a:buChar char="●"/>
            </a:pPr>
            <a:r>
              <a:rPr lang="en" sz="2000"/>
              <a:t>However, it is important for all school staff to help individual students participate in all aspects of the school day</a:t>
            </a:r>
            <a:endParaRPr sz="2000"/>
          </a:p>
          <a:p>
            <a:pPr marL="914400" lvl="1" indent="-330200" algn="l" rtl="0">
              <a:spcBef>
                <a:spcPts val="0"/>
              </a:spcBef>
              <a:spcAft>
                <a:spcPts val="0"/>
              </a:spcAft>
              <a:buSzPts val="1600"/>
              <a:buChar char="○"/>
            </a:pPr>
            <a:r>
              <a:rPr lang="en" sz="1600"/>
              <a:t>Implications for Multi-Tiered System of Support</a:t>
            </a:r>
            <a:endParaRPr sz="1600"/>
          </a:p>
          <a:p>
            <a:pPr marL="457200" lvl="0" indent="-355600" algn="l" rtl="0">
              <a:spcBef>
                <a:spcPts val="0"/>
              </a:spcBef>
              <a:spcAft>
                <a:spcPts val="0"/>
              </a:spcAft>
              <a:buSzPts val="2000"/>
              <a:buChar char="●"/>
            </a:pPr>
            <a:r>
              <a:rPr lang="en" sz="2000"/>
              <a:t>Providing alternative tasks and accomodations within the classroom can help address these impairments</a:t>
            </a:r>
            <a:endParaRPr sz="2000"/>
          </a:p>
          <a:p>
            <a:pPr marL="457200" lvl="0" indent="-355600" algn="l" rtl="0">
              <a:spcBef>
                <a:spcPts val="0"/>
              </a:spcBef>
              <a:spcAft>
                <a:spcPts val="0"/>
              </a:spcAft>
              <a:buSzPts val="2000"/>
              <a:buChar char="●"/>
            </a:pPr>
            <a:r>
              <a:rPr lang="en" sz="2000"/>
              <a:t>ASK YOUR SCHOOL PHYSICAL THERAPIST FOR HELP!</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73" name="Google Shape;273;p45"/>
          <p:cNvSpPr txBox="1">
            <a:spLocks noGrp="1"/>
          </p:cNvSpPr>
          <p:nvPr>
            <p:ph type="body" idx="1"/>
          </p:nvPr>
        </p:nvSpPr>
        <p:spPr>
          <a:xfrm>
            <a:off x="311700" y="1152425"/>
            <a:ext cx="8520600" cy="38772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rPr>
              <a:t>Physical and motor impairment | Disability and health | Specific support needs | Additional support | Parent Zone. Accessed April 18, 2022. https://education.gov.scot/parentzone/additional-support/specific-support-needs/disability-and-health/physical-and-motor-impairment/</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rPr>
              <a:t>AAP Motor Delay Tool. Accessed April 18, 2022. https://www.healthychildren.org/English/MotorDelay/Pages/default.aspx</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rPr>
              <a:t>Scahill LD, Kooros K, Barinaga R, et al. Gross Motor Skills. In: Volkmar FR, ed. </a:t>
            </a:r>
            <a:r>
              <a:rPr lang="en" sz="1000" i="1">
                <a:solidFill>
                  <a:srgbClr val="737373"/>
                </a:solidFill>
              </a:rPr>
              <a:t>Encyclopedia of Autism Spectrum Disorders</a:t>
            </a:r>
            <a:r>
              <a:rPr lang="en" sz="1000">
                <a:solidFill>
                  <a:srgbClr val="737373"/>
                </a:solidFill>
              </a:rPr>
              <a:t>. Springer New York; 2013:1459-1462. doi:10.1007/978-1-4419-1698-3_179</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rPr>
              <a:t>What conditions or disorders are commonly associated with Down syndrome? | NICHD - Eunice Kennedy Shriver National Institute of Child Health and Human Development. Accessed April 18, 2022. https://www.nichd.nih.gov/health/topics/down/conditioninfo/associated</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rPr>
              <a:t>Missiuna, C. Children with  Developmental Coordination Disorder: At Home and in the Classroom. </a:t>
            </a:r>
            <a:r>
              <a:rPr lang="en" sz="1000" u="sng">
                <a:solidFill>
                  <a:srgbClr val="737373"/>
                </a:solidFill>
                <a:hlinkClick r:id="rId3">
                  <a:extLst>
                    <a:ext uri="{A12FA001-AC4F-418D-AE19-62706E023703}">
                      <ahyp:hlinkClr xmlns:ahyp="http://schemas.microsoft.com/office/drawing/2018/hyperlinkcolor" val="tx"/>
                    </a:ext>
                  </a:extLst>
                </a:hlinkClick>
              </a:rPr>
              <a:t>https://canchild.ca/system/tenon/assets/attachments/000/000/159/original/dcdrevised.pdf</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rPr>
              <a:t>Hunt J, Zwicker JG, Godecke E, Raynor A. Awareness and knowledge of developmental coordination disorder: A survey of caregivers, teachers, allied health professionals and medical professionals in Australia. </a:t>
            </a:r>
            <a:r>
              <a:rPr lang="en" sz="1000" i="1">
                <a:solidFill>
                  <a:srgbClr val="737373"/>
                </a:solidFill>
              </a:rPr>
              <a:t>Child Care Health Dev</a:t>
            </a:r>
            <a:r>
              <a:rPr lang="en" sz="1000">
                <a:solidFill>
                  <a:srgbClr val="737373"/>
                </a:solidFill>
              </a:rPr>
              <a:t>. 2021;47(2):174-183. doi:10.1111/cch.12824</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highlight>
                  <a:srgbClr val="FFFFFF"/>
                </a:highlight>
              </a:rPr>
              <a:t>Rivard LM, Missiuna C, Hanna S, Wishart L. Understanding teachers' perceptions of the motor difficulties of children with developmental coordination disorder (DCD). </a:t>
            </a:r>
            <a:r>
              <a:rPr lang="en" sz="1000" i="1">
                <a:solidFill>
                  <a:srgbClr val="737373"/>
                </a:solidFill>
                <a:highlight>
                  <a:srgbClr val="FFFFFF"/>
                </a:highlight>
              </a:rPr>
              <a:t>Br J Educ Psychol</a:t>
            </a:r>
            <a:r>
              <a:rPr lang="en" sz="1000">
                <a:solidFill>
                  <a:srgbClr val="737373"/>
                </a:solidFill>
                <a:highlight>
                  <a:srgbClr val="FFFFFF"/>
                </a:highlight>
              </a:rPr>
              <a:t>. 2007;77(Pt 3):633-648. doi:10.1348/000709906X159879</a:t>
            </a:r>
            <a:endParaRPr sz="1000">
              <a:solidFill>
                <a:srgbClr val="737373"/>
              </a:solidFill>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highlight>
                  <a:srgbClr val="FFFFFF"/>
                </a:highlight>
              </a:rPr>
              <a:t>Discrepancies between Parent and Teacher Reports of Motor Competence in 5–10-Year-Old Children with and without Suspected Developmental Coordination Disorder Li Ke 1 , Anna L. Barnett 2,* , Yun Wang 1 , Wen Duan 3 , Jing Hua 4 and Wenchong Du 5,*</a:t>
            </a:r>
            <a:endParaRPr sz="1000">
              <a:solidFill>
                <a:srgbClr val="737373"/>
              </a:solidFill>
              <a:highlight>
                <a:srgbClr val="FFFFFF"/>
              </a:highlight>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highlight>
                  <a:srgbClr val="FFFFFF"/>
                </a:highlight>
              </a:rPr>
              <a:t>Jarus T, Lourie-Gelberg Y, Engel-Yeger B, Bart O. Participation patterns of school-aged children with and without DCD. </a:t>
            </a:r>
            <a:r>
              <a:rPr lang="en" sz="1000" i="1">
                <a:solidFill>
                  <a:srgbClr val="737373"/>
                </a:solidFill>
                <a:highlight>
                  <a:srgbClr val="FFFFFF"/>
                </a:highlight>
              </a:rPr>
              <a:t>Res Dev Disabil</a:t>
            </a:r>
            <a:r>
              <a:rPr lang="en" sz="1000">
                <a:solidFill>
                  <a:srgbClr val="737373"/>
                </a:solidFill>
                <a:highlight>
                  <a:srgbClr val="FFFFFF"/>
                </a:highlight>
              </a:rPr>
              <a:t>. 2011;32(4):1323-1331. doi:10.1016/j.ridd.2011.01.033</a:t>
            </a:r>
            <a:endParaRPr sz="1000">
              <a:solidFill>
                <a:srgbClr val="737373"/>
              </a:solidFill>
              <a:highlight>
                <a:srgbClr val="FFFFFF"/>
              </a:highlight>
            </a:endParaRPr>
          </a:p>
          <a:p>
            <a:pPr marL="457200" lvl="0" indent="-292100" algn="l" rtl="0">
              <a:lnSpc>
                <a:spcPct val="100000"/>
              </a:lnSpc>
              <a:spcBef>
                <a:spcPts val="0"/>
              </a:spcBef>
              <a:spcAft>
                <a:spcPts val="0"/>
              </a:spcAft>
              <a:buClr>
                <a:srgbClr val="737373"/>
              </a:buClr>
              <a:buSzPts val="1000"/>
              <a:buFont typeface="Roboto"/>
              <a:buAutoNum type="arabicPeriod"/>
            </a:pPr>
            <a:r>
              <a:rPr lang="en" sz="1000">
                <a:solidFill>
                  <a:srgbClr val="737373"/>
                </a:solidFill>
                <a:highlight>
                  <a:srgbClr val="FFFFFF"/>
                </a:highlight>
              </a:rPr>
              <a:t>Children with Motor Difficulties in Grade 5/6: A Resource for Educators.McMaster University  Accessed at </a:t>
            </a:r>
            <a:r>
              <a:rPr lang="en" sz="1000" u="sng">
                <a:solidFill>
                  <a:srgbClr val="737373"/>
                </a:solidFill>
                <a:highlight>
                  <a:srgbClr val="FFFFFF"/>
                </a:highlight>
                <a:hlinkClick r:id="rId4">
                  <a:extLst>
                    <a:ext uri="{A12FA001-AC4F-418D-AE19-62706E023703}">
                      <ahyp:hlinkClr xmlns:ahyp="http://schemas.microsoft.com/office/drawing/2018/hyperlinkcolor" val="tx"/>
                    </a:ext>
                  </a:extLst>
                </a:hlinkClick>
              </a:rPr>
              <a:t>https://canchild.ca/system/tenon/assets/attachments/000/001/313/original/MATCH_Motor_Difficulties_5-6.pdf</a:t>
            </a:r>
            <a:r>
              <a:rPr lang="en" sz="1000">
                <a:solidFill>
                  <a:srgbClr val="737373"/>
                </a:solidFill>
                <a:highlight>
                  <a:srgbClr val="FFFFFF"/>
                </a:highlight>
              </a:rPr>
              <a:t>.</a:t>
            </a:r>
            <a:endParaRPr sz="1000">
              <a:solidFill>
                <a:srgbClr val="737373"/>
              </a:solidFill>
              <a:highlight>
                <a:srgbClr val="FFFFFF"/>
              </a:highlight>
            </a:endParaRPr>
          </a:p>
          <a:p>
            <a:pPr marL="457200" lvl="0" indent="-292100" algn="l" rtl="0">
              <a:lnSpc>
                <a:spcPct val="100000"/>
              </a:lnSpc>
              <a:spcBef>
                <a:spcPts val="0"/>
              </a:spcBef>
              <a:spcAft>
                <a:spcPts val="0"/>
              </a:spcAft>
              <a:buClr>
                <a:srgbClr val="737373"/>
              </a:buClr>
              <a:buSzPts val="1000"/>
              <a:buAutoNum type="arabicPeriod"/>
            </a:pPr>
            <a:r>
              <a:rPr lang="en" sz="1000">
                <a:solidFill>
                  <a:srgbClr val="737373"/>
                </a:solidFill>
                <a:highlight>
                  <a:srgbClr val="FFFFFF"/>
                </a:highlight>
              </a:rPr>
              <a:t>Correct Sitting Posture for Kids - An Important Tip! - DEVELOP LEARN GROW. Accessed April 18, 2022. https://developlearngrow.com/correct-sitting-posture-for-your-student/</a:t>
            </a:r>
            <a:endParaRPr sz="1000">
              <a:solidFill>
                <a:srgbClr val="737373"/>
              </a:solidFill>
              <a:highlight>
                <a:srgbClr val="FFFFFF"/>
              </a:highlight>
            </a:endParaRPr>
          </a:p>
          <a:p>
            <a:pPr marL="0" lvl="0" indent="0" algn="l" rtl="0">
              <a:lnSpc>
                <a:spcPct val="100000"/>
              </a:lnSpc>
              <a:spcBef>
                <a:spcPts val="0"/>
              </a:spcBef>
              <a:spcAft>
                <a:spcPts val="0"/>
              </a:spcAft>
              <a:buNone/>
            </a:pPr>
            <a:endParaRPr sz="1000">
              <a:solidFill>
                <a:srgbClr val="737373"/>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motor delay?</a:t>
            </a:r>
            <a:r>
              <a:rPr lang="en" baseline="30000"/>
              <a:t>2</a:t>
            </a:r>
            <a:endParaRPr baseline="30000"/>
          </a:p>
        </p:txBody>
      </p:sp>
      <p:sp>
        <p:nvSpPr>
          <p:cNvPr id="88" name="Google Shape;88;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When children are unable to do something that most other children their age are able to do </a:t>
            </a:r>
            <a:endParaRPr/>
          </a:p>
          <a:p>
            <a:pPr marL="0" lvl="0" indent="0" algn="l" rtl="0">
              <a:spcBef>
                <a:spcPts val="1200"/>
              </a:spcBef>
              <a:spcAft>
                <a:spcPts val="0"/>
              </a:spcAft>
              <a:buNone/>
            </a:pPr>
            <a:endParaRPr/>
          </a:p>
          <a:p>
            <a:pPr marL="0" lvl="0" indent="0" algn="l" rtl="0">
              <a:spcBef>
                <a:spcPts val="1200"/>
              </a:spcBef>
              <a:spcAft>
                <a:spcPts val="0"/>
              </a:spcAft>
              <a:buNone/>
            </a:pPr>
            <a:r>
              <a:rPr lang="en"/>
              <a:t>Examples:</a:t>
            </a:r>
            <a:endParaRPr/>
          </a:p>
          <a:p>
            <a:pPr marL="457200" lvl="0" indent="-342900" algn="l" rtl="0">
              <a:spcBef>
                <a:spcPts val="1200"/>
              </a:spcBef>
              <a:spcAft>
                <a:spcPts val="0"/>
              </a:spcAft>
              <a:buSzPts val="1800"/>
              <a:buChar char="●"/>
            </a:pPr>
            <a:r>
              <a:rPr lang="en"/>
              <a:t>Not being able to jump at recess with other children</a:t>
            </a:r>
            <a:endParaRPr/>
          </a:p>
          <a:p>
            <a:pPr marL="457200" lvl="0" indent="-342900" algn="l" rtl="0">
              <a:spcBef>
                <a:spcPts val="0"/>
              </a:spcBef>
              <a:spcAft>
                <a:spcPts val="0"/>
              </a:spcAft>
              <a:buSzPts val="1800"/>
              <a:buChar char="●"/>
            </a:pPr>
            <a:r>
              <a:rPr lang="en"/>
              <a:t>Inability to use scissors </a:t>
            </a:r>
            <a:endParaRPr/>
          </a:p>
          <a:p>
            <a:pPr marL="0" lvl="0" indent="0" algn="l" rtl="0">
              <a:spcBef>
                <a:spcPts val="1200"/>
              </a:spcBef>
              <a:spcAft>
                <a:spcPts val="1200"/>
              </a:spcAft>
              <a:buNone/>
            </a:pPr>
            <a:endParaRPr/>
          </a:p>
        </p:txBody>
      </p:sp>
      <p:pic>
        <p:nvPicPr>
          <p:cNvPr id="89" name="Google Shape;89;p16"/>
          <p:cNvPicPr preferRelativeResize="0"/>
          <p:nvPr/>
        </p:nvPicPr>
        <p:blipFill>
          <a:blip r:embed="rId3">
            <a:alphaModFix/>
          </a:blip>
          <a:stretch>
            <a:fillRect/>
          </a:stretch>
        </p:blipFill>
        <p:spPr>
          <a:xfrm>
            <a:off x="6584247" y="3255698"/>
            <a:ext cx="2248052" cy="140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460100" y="190350"/>
            <a:ext cx="47358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Fine Motor vs. Gross Motor</a:t>
            </a:r>
            <a:r>
              <a:rPr lang="en" baseline="30000"/>
              <a:t>3 </a:t>
            </a:r>
            <a:r>
              <a:rPr lang="en"/>
              <a:t> </a:t>
            </a:r>
            <a:endParaRPr/>
          </a:p>
        </p:txBody>
      </p:sp>
      <p:sp>
        <p:nvSpPr>
          <p:cNvPr id="95" name="Google Shape;95;p17"/>
          <p:cNvSpPr txBox="1">
            <a:spLocks noGrp="1"/>
          </p:cNvSpPr>
          <p:nvPr>
            <p:ph type="body" idx="1"/>
          </p:nvPr>
        </p:nvSpPr>
        <p:spPr>
          <a:xfrm>
            <a:off x="398250" y="992725"/>
            <a:ext cx="3423300" cy="411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Small muscle groups</a:t>
            </a:r>
            <a:endParaRPr/>
          </a:p>
          <a:p>
            <a:pPr marL="457200" lvl="0" indent="-342900" algn="l" rtl="0">
              <a:spcBef>
                <a:spcPts val="1200"/>
              </a:spcBef>
              <a:spcAft>
                <a:spcPts val="0"/>
              </a:spcAft>
              <a:buSzPts val="1800"/>
              <a:buChar char="●"/>
            </a:pPr>
            <a:r>
              <a:rPr lang="en"/>
              <a:t>Turning a page</a:t>
            </a:r>
            <a:endParaRPr/>
          </a:p>
          <a:p>
            <a:pPr marL="457200" lvl="0" indent="-342900" algn="l" rtl="0">
              <a:spcBef>
                <a:spcPts val="0"/>
              </a:spcBef>
              <a:spcAft>
                <a:spcPts val="0"/>
              </a:spcAft>
              <a:buSzPts val="1800"/>
              <a:buChar char="●"/>
            </a:pPr>
            <a:r>
              <a:rPr lang="en"/>
              <a:t>Handwriting </a:t>
            </a:r>
            <a:endParaRPr/>
          </a:p>
          <a:p>
            <a:pPr marL="457200" lvl="0" indent="-342900" algn="l" rtl="0">
              <a:spcBef>
                <a:spcPts val="0"/>
              </a:spcBef>
              <a:spcAft>
                <a:spcPts val="0"/>
              </a:spcAft>
              <a:buSzPts val="1800"/>
              <a:buChar char="●"/>
            </a:pPr>
            <a:r>
              <a:rPr lang="en"/>
              <a:t>Using scissors </a:t>
            </a:r>
            <a:endParaRPr/>
          </a:p>
          <a:p>
            <a:pPr marL="457200" lvl="0" indent="0" algn="l" rtl="0">
              <a:spcBef>
                <a:spcPts val="1200"/>
              </a:spcBef>
              <a:spcAft>
                <a:spcPts val="1200"/>
              </a:spcAft>
              <a:buNone/>
            </a:pPr>
            <a:endParaRPr/>
          </a:p>
        </p:txBody>
      </p:sp>
      <p:sp>
        <p:nvSpPr>
          <p:cNvPr id="96" name="Google Shape;96;p17"/>
          <p:cNvSpPr txBox="1">
            <a:spLocks noGrp="1"/>
          </p:cNvSpPr>
          <p:nvPr>
            <p:ph type="body" idx="1"/>
          </p:nvPr>
        </p:nvSpPr>
        <p:spPr>
          <a:xfrm>
            <a:off x="4694400" y="992725"/>
            <a:ext cx="4304700" cy="397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Large muscle groups</a:t>
            </a:r>
            <a:endParaRPr/>
          </a:p>
          <a:p>
            <a:pPr marL="457200" lvl="0" indent="-342900" algn="l" rtl="0">
              <a:spcBef>
                <a:spcPts val="1200"/>
              </a:spcBef>
              <a:spcAft>
                <a:spcPts val="0"/>
              </a:spcAft>
              <a:buSzPts val="1800"/>
              <a:buChar char="●"/>
            </a:pPr>
            <a:r>
              <a:rPr lang="en"/>
              <a:t>Walking</a:t>
            </a:r>
            <a:endParaRPr/>
          </a:p>
          <a:p>
            <a:pPr marL="457200" lvl="0" indent="-342900" algn="l" rtl="0">
              <a:spcBef>
                <a:spcPts val="0"/>
              </a:spcBef>
              <a:spcAft>
                <a:spcPts val="0"/>
              </a:spcAft>
              <a:buSzPts val="1800"/>
              <a:buChar char="●"/>
            </a:pPr>
            <a:r>
              <a:rPr lang="en"/>
              <a:t>Jumping</a:t>
            </a:r>
            <a:endParaRPr/>
          </a:p>
          <a:p>
            <a:pPr marL="457200" lvl="0" indent="-342900" algn="l" rtl="0">
              <a:spcBef>
                <a:spcPts val="0"/>
              </a:spcBef>
              <a:spcAft>
                <a:spcPts val="0"/>
              </a:spcAft>
              <a:buSzPts val="1800"/>
              <a:buChar char="●"/>
            </a:pPr>
            <a:r>
              <a:rPr lang="en"/>
              <a:t>Hopping</a:t>
            </a:r>
            <a:endParaRPr/>
          </a:p>
          <a:p>
            <a:pPr marL="457200" lvl="0" indent="-342900" algn="l" rtl="0">
              <a:spcBef>
                <a:spcPts val="0"/>
              </a:spcBef>
              <a:spcAft>
                <a:spcPts val="0"/>
              </a:spcAft>
              <a:buSzPts val="1800"/>
              <a:buChar char="●"/>
            </a:pPr>
            <a:r>
              <a:rPr lang="en"/>
              <a:t>Running</a:t>
            </a:r>
            <a:endParaRPr/>
          </a:p>
          <a:p>
            <a:pPr marL="457200" lvl="0" indent="-342900" algn="l" rtl="0">
              <a:spcBef>
                <a:spcPts val="0"/>
              </a:spcBef>
              <a:spcAft>
                <a:spcPts val="0"/>
              </a:spcAft>
              <a:buSzPts val="1800"/>
              <a:buChar char="●"/>
            </a:pPr>
            <a:r>
              <a:rPr lang="en"/>
              <a:t>Catching </a:t>
            </a:r>
            <a:endParaRPr/>
          </a:p>
          <a:p>
            <a:pPr marL="457200" lvl="0" indent="-342900" algn="l" rtl="0">
              <a:spcBef>
                <a:spcPts val="0"/>
              </a:spcBef>
              <a:spcAft>
                <a:spcPts val="0"/>
              </a:spcAft>
              <a:buSzPts val="1800"/>
              <a:buChar char="●"/>
            </a:pPr>
            <a:r>
              <a:rPr lang="en"/>
              <a:t>Kicking a ball</a:t>
            </a:r>
            <a:endParaRPr/>
          </a:p>
          <a:p>
            <a:pPr marL="457200" lvl="0" indent="-342900" algn="l" rtl="0">
              <a:spcBef>
                <a:spcPts val="0"/>
              </a:spcBef>
              <a:spcAft>
                <a:spcPts val="0"/>
              </a:spcAft>
              <a:buSzPts val="1800"/>
              <a:buChar char="●"/>
            </a:pPr>
            <a:r>
              <a:rPr lang="en"/>
              <a:t>Ascending/descending stairs</a:t>
            </a:r>
            <a:endParaRPr/>
          </a:p>
          <a:p>
            <a:pPr marL="457200" lvl="0" indent="-342900" algn="l" rtl="0">
              <a:spcBef>
                <a:spcPts val="0"/>
              </a:spcBef>
              <a:spcAft>
                <a:spcPts val="0"/>
              </a:spcAft>
              <a:buSzPts val="1800"/>
              <a:buChar char="●"/>
            </a:pPr>
            <a:r>
              <a:rPr lang="en"/>
              <a:t>Balance</a:t>
            </a:r>
            <a:endParaRPr/>
          </a:p>
          <a:p>
            <a:pPr marL="457200" lvl="0" indent="-342900" algn="l" rtl="0">
              <a:spcBef>
                <a:spcPts val="0"/>
              </a:spcBef>
              <a:spcAft>
                <a:spcPts val="0"/>
              </a:spcAft>
              <a:buSzPts val="1800"/>
              <a:buChar char="●"/>
            </a:pPr>
            <a:r>
              <a:rPr lang="en"/>
              <a:t>Body Awareness</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contributes to motor delay?</a:t>
            </a:r>
            <a:r>
              <a:rPr lang="en" baseline="30000"/>
              <a:t>4</a:t>
            </a:r>
            <a:endParaRPr baseline="30000"/>
          </a:p>
          <a:p>
            <a:pPr marL="0" lvl="0" indent="0" algn="l" rtl="0">
              <a:spcBef>
                <a:spcPts val="0"/>
              </a:spcBef>
              <a:spcAft>
                <a:spcPts val="0"/>
              </a:spcAft>
              <a:buNone/>
            </a:pPr>
            <a:endParaRPr/>
          </a:p>
        </p:txBody>
      </p:sp>
      <p:sp>
        <p:nvSpPr>
          <p:cNvPr id="102" name="Google Shape;102;p18"/>
          <p:cNvSpPr txBox="1">
            <a:spLocks noGrp="1"/>
          </p:cNvSpPr>
          <p:nvPr>
            <p:ph type="body" idx="1"/>
          </p:nvPr>
        </p:nvSpPr>
        <p:spPr>
          <a:xfrm>
            <a:off x="311700" y="1059750"/>
            <a:ext cx="8520600" cy="3774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Premature birth </a:t>
            </a:r>
            <a:endParaRPr/>
          </a:p>
          <a:p>
            <a:pPr marL="457200" lvl="0" indent="-342900" algn="l" rtl="0">
              <a:spcBef>
                <a:spcPts val="0"/>
              </a:spcBef>
              <a:spcAft>
                <a:spcPts val="0"/>
              </a:spcAft>
              <a:buSzPts val="1800"/>
              <a:buChar char="●"/>
            </a:pPr>
            <a:r>
              <a:rPr lang="en"/>
              <a:t>Genetic causes</a:t>
            </a:r>
            <a:endParaRPr/>
          </a:p>
          <a:p>
            <a:pPr marL="914400" lvl="1" indent="-317500" algn="l" rtl="0">
              <a:spcBef>
                <a:spcPts val="0"/>
              </a:spcBef>
              <a:spcAft>
                <a:spcPts val="0"/>
              </a:spcAft>
              <a:buSzPts val="1400"/>
              <a:buChar char="○"/>
            </a:pPr>
            <a:r>
              <a:rPr lang="en"/>
              <a:t>Down Syndrome</a:t>
            </a:r>
            <a:endParaRPr/>
          </a:p>
          <a:p>
            <a:pPr marL="457200" lvl="0" indent="-342900" algn="l" rtl="0">
              <a:spcBef>
                <a:spcPts val="0"/>
              </a:spcBef>
              <a:spcAft>
                <a:spcPts val="0"/>
              </a:spcAft>
              <a:buSzPts val="1800"/>
              <a:buChar char="●"/>
            </a:pPr>
            <a:r>
              <a:rPr lang="en"/>
              <a:t>Neurologic disorders</a:t>
            </a:r>
            <a:endParaRPr/>
          </a:p>
          <a:p>
            <a:pPr marL="914400" lvl="1" indent="-317500" algn="l" rtl="0">
              <a:spcBef>
                <a:spcPts val="0"/>
              </a:spcBef>
              <a:spcAft>
                <a:spcPts val="0"/>
              </a:spcAft>
              <a:buSzPts val="1400"/>
              <a:buChar char="○"/>
            </a:pPr>
            <a:r>
              <a:rPr lang="en"/>
              <a:t>Muscular dystrophy</a:t>
            </a:r>
            <a:endParaRPr/>
          </a:p>
          <a:p>
            <a:pPr marL="914400" lvl="1" indent="-317500" algn="l" rtl="0">
              <a:spcBef>
                <a:spcPts val="0"/>
              </a:spcBef>
              <a:spcAft>
                <a:spcPts val="0"/>
              </a:spcAft>
              <a:buSzPts val="1400"/>
              <a:buChar char="○"/>
            </a:pPr>
            <a:r>
              <a:rPr lang="en"/>
              <a:t>Cerebral palsy </a:t>
            </a:r>
            <a:endParaRPr/>
          </a:p>
          <a:p>
            <a:pPr marL="457200" lvl="0" indent="-342900" algn="l" rtl="0">
              <a:spcBef>
                <a:spcPts val="0"/>
              </a:spcBef>
              <a:spcAft>
                <a:spcPts val="0"/>
              </a:spcAft>
              <a:buSzPts val="1800"/>
              <a:buChar char="●"/>
            </a:pPr>
            <a:r>
              <a:rPr lang="en"/>
              <a:t>Developmental Disorders</a:t>
            </a:r>
            <a:endParaRPr/>
          </a:p>
          <a:p>
            <a:pPr marL="914400" lvl="1" indent="-317500" algn="l" rtl="0">
              <a:spcBef>
                <a:spcPts val="0"/>
              </a:spcBef>
              <a:spcAft>
                <a:spcPts val="0"/>
              </a:spcAft>
              <a:buSzPts val="1400"/>
              <a:buChar char="○"/>
            </a:pPr>
            <a:r>
              <a:rPr lang="en"/>
              <a:t>Autism</a:t>
            </a:r>
            <a:endParaRPr/>
          </a:p>
          <a:p>
            <a:pPr marL="914400" lvl="1" indent="-317500" algn="l" rtl="0">
              <a:spcBef>
                <a:spcPts val="0"/>
              </a:spcBef>
              <a:spcAft>
                <a:spcPts val="0"/>
              </a:spcAft>
              <a:buSzPts val="1400"/>
              <a:buChar char="○"/>
            </a:pPr>
            <a:r>
              <a:rPr lang="en">
                <a:highlight>
                  <a:srgbClr val="FFFF00"/>
                </a:highlight>
              </a:rPr>
              <a:t>Developmental Coordination Disorder</a:t>
            </a:r>
            <a:endParaRPr>
              <a:highlight>
                <a:srgbClr val="FFFF00"/>
              </a:highlight>
            </a:endParaRPr>
          </a:p>
          <a:p>
            <a:pPr marL="457200" lvl="0" indent="-342900" algn="l" rtl="0">
              <a:spcBef>
                <a:spcPts val="0"/>
              </a:spcBef>
              <a:spcAft>
                <a:spcPts val="0"/>
              </a:spcAft>
              <a:buSzPts val="1800"/>
              <a:buChar char="●"/>
            </a:pPr>
            <a:r>
              <a:rPr lang="en"/>
              <a:t>Hormonal Causes</a:t>
            </a:r>
            <a:endParaRPr/>
          </a:p>
          <a:p>
            <a:pPr marL="914400" lvl="1" indent="-317500" algn="l" rtl="0">
              <a:spcBef>
                <a:spcPts val="0"/>
              </a:spcBef>
              <a:spcAft>
                <a:spcPts val="0"/>
              </a:spcAft>
              <a:buSzPts val="1400"/>
              <a:buChar char="○"/>
            </a:pPr>
            <a:r>
              <a:rPr lang="en"/>
              <a:t>Hypothyroidism </a:t>
            </a:r>
            <a:endParaRPr/>
          </a:p>
          <a:p>
            <a:pPr marL="457200" lvl="0" indent="-342900" algn="l" rtl="0">
              <a:spcBef>
                <a:spcPts val="0"/>
              </a:spcBef>
              <a:spcAft>
                <a:spcPts val="0"/>
              </a:spcAft>
              <a:buSzPts val="1800"/>
              <a:buChar char="●"/>
            </a:pPr>
            <a:r>
              <a:rPr lang="en"/>
              <a:t>Lack of exposure to gross motor activity</a:t>
            </a:r>
            <a:endParaRPr/>
          </a:p>
          <a:p>
            <a:pPr marL="914400" lvl="1" indent="-317500" algn="l" rtl="0">
              <a:spcBef>
                <a:spcPts val="0"/>
              </a:spcBef>
              <a:spcAft>
                <a:spcPts val="0"/>
              </a:spcAft>
              <a:buSzPts val="1400"/>
              <a:buChar char="○"/>
            </a:pPr>
            <a:r>
              <a:rPr lang="en"/>
              <a:t>Often observed in the preschool population</a:t>
            </a:r>
            <a:endParaRPr/>
          </a:p>
          <a:p>
            <a:pPr marL="914400" lvl="1" indent="-317500" algn="l" rtl="0">
              <a:spcBef>
                <a:spcPts val="0"/>
              </a:spcBef>
              <a:spcAft>
                <a:spcPts val="0"/>
              </a:spcAft>
              <a:buSzPts val="1400"/>
              <a:buChar char="○"/>
            </a:pPr>
            <a:r>
              <a:rPr lang="en"/>
              <a:t>Worsened by the pandemic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Developmental Coordination Disorder</a:t>
            </a:r>
            <a:r>
              <a:rPr lang="en" baseline="30000"/>
              <a:t>5</a:t>
            </a:r>
            <a:endParaRPr baseline="30000"/>
          </a:p>
        </p:txBody>
      </p:sp>
      <p:sp>
        <p:nvSpPr>
          <p:cNvPr id="108" name="Google Shape;108;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5-6% of school-aged children </a:t>
            </a:r>
            <a:endParaRPr/>
          </a:p>
          <a:p>
            <a:pPr marL="457200" lvl="0" indent="-342900" algn="l" rtl="0">
              <a:spcBef>
                <a:spcPts val="0"/>
              </a:spcBef>
              <a:spcAft>
                <a:spcPts val="0"/>
              </a:spcAft>
              <a:buSzPts val="1800"/>
              <a:buChar char="●"/>
            </a:pPr>
            <a:r>
              <a:rPr lang="en"/>
              <a:t>Can occur on it’s own or present with learning disabilities, speech/language impairments, and/or attention deficit disorder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Teachers’ Beliefs About Identification</a:t>
            </a:r>
            <a:r>
              <a:rPr lang="en" baseline="30000"/>
              <a:t>6</a:t>
            </a:r>
            <a:endParaRPr baseline="30000"/>
          </a:p>
        </p:txBody>
      </p:sp>
      <p:sp>
        <p:nvSpPr>
          <p:cNvPr id="114" name="Google Shape;114;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survey in Australia looked at key stakeholders and their familiarity with DCD</a:t>
            </a:r>
            <a:endParaRPr/>
          </a:p>
          <a:p>
            <a:pPr marL="457200" lvl="0" indent="-342900" algn="l" rtl="0">
              <a:spcBef>
                <a:spcPts val="1200"/>
              </a:spcBef>
              <a:spcAft>
                <a:spcPts val="0"/>
              </a:spcAft>
              <a:buSzPts val="1800"/>
              <a:buChar char="●"/>
            </a:pPr>
            <a:r>
              <a:rPr lang="en"/>
              <a:t>82% of teachers believed they should play a role in identifying warning signs of the disorder</a:t>
            </a:r>
            <a:endParaRPr/>
          </a:p>
          <a:p>
            <a:pPr marL="457200" lvl="0" indent="-342900" algn="l" rtl="0">
              <a:spcBef>
                <a:spcPts val="0"/>
              </a:spcBef>
              <a:spcAft>
                <a:spcPts val="0"/>
              </a:spcAft>
              <a:buSzPts val="1800"/>
              <a:buChar char="●"/>
            </a:pPr>
            <a:r>
              <a:rPr lang="en"/>
              <a:t>80% believed children have been labeled as lazy or defiant when motor skill impairments were contributing to their behavior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Role of Classroom Teachers</a:t>
            </a:r>
            <a:endParaRPr/>
          </a:p>
        </p:txBody>
      </p:sp>
      <p:sp>
        <p:nvSpPr>
          <p:cNvPr id="120" name="Google Shape;120;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Classroom teachers often identify children with motor problems</a:t>
            </a:r>
            <a:r>
              <a:rPr lang="en" baseline="30000"/>
              <a:t>7</a:t>
            </a:r>
            <a:r>
              <a:rPr lang="en"/>
              <a:t> </a:t>
            </a:r>
            <a:endParaRPr/>
          </a:p>
          <a:p>
            <a:pPr marL="457200" lvl="0" indent="-342900" algn="l" rtl="0">
              <a:spcBef>
                <a:spcPts val="1200"/>
              </a:spcBef>
              <a:spcAft>
                <a:spcPts val="0"/>
              </a:spcAft>
              <a:buSzPts val="1800"/>
              <a:buChar char="●"/>
            </a:pPr>
            <a:r>
              <a:rPr lang="en"/>
              <a:t>More likely to identify motor problems in the absence of disruptive behavior rather than in the presence of disruptive behavior</a:t>
            </a:r>
            <a:r>
              <a:rPr lang="en" baseline="30000"/>
              <a:t>7</a:t>
            </a:r>
            <a:endParaRPr baseline="30000"/>
          </a:p>
          <a:p>
            <a:pPr marL="457200" lvl="0" indent="-342900" algn="l" rtl="0">
              <a:spcBef>
                <a:spcPts val="0"/>
              </a:spcBef>
              <a:spcAft>
                <a:spcPts val="0"/>
              </a:spcAft>
              <a:buSzPts val="1800"/>
              <a:buChar char="●"/>
            </a:pPr>
            <a:r>
              <a:rPr lang="en"/>
              <a:t>More likely to recognize gross motor impairments compared to fine motor impairments</a:t>
            </a:r>
            <a:r>
              <a:rPr lang="en" baseline="30000"/>
              <a:t>7</a:t>
            </a:r>
            <a:endParaRPr/>
          </a:p>
          <a:p>
            <a:pPr marL="0" lvl="0" indent="0" algn="l" rtl="0">
              <a:spcBef>
                <a:spcPts val="1200"/>
              </a:spcBef>
              <a:spcAft>
                <a:spcPts val="0"/>
              </a:spcAft>
              <a:buNone/>
            </a:pPr>
            <a:r>
              <a:rPr lang="en"/>
              <a:t>When compared to parent reports of motor competence</a:t>
            </a:r>
            <a:endParaRPr/>
          </a:p>
          <a:p>
            <a:pPr marL="457200" lvl="0" indent="-342900" algn="l" rtl="0">
              <a:spcBef>
                <a:spcPts val="1200"/>
              </a:spcBef>
              <a:spcAft>
                <a:spcPts val="0"/>
              </a:spcAft>
              <a:buSzPts val="1800"/>
              <a:buChar char="●"/>
            </a:pPr>
            <a:r>
              <a:rPr lang="en"/>
              <a:t>Teachers identified difficulties associated with balance while parents</a:t>
            </a:r>
            <a:r>
              <a:rPr lang="en" baseline="30000"/>
              <a:t>8</a:t>
            </a:r>
            <a:r>
              <a:rPr lang="en"/>
              <a:t> identified balance and manual dexterity components</a:t>
            </a:r>
            <a:r>
              <a:rPr lang="en" baseline="30000"/>
              <a:t>8</a:t>
            </a:r>
            <a:r>
              <a:rPr lang="en"/>
              <a:t> </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2529</Words>
  <Application>Microsoft Macintosh PowerPoint</Application>
  <PresentationFormat>On-screen Show (16:9)</PresentationFormat>
  <Paragraphs>246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Playfair Display</vt:lpstr>
      <vt:lpstr>Roboto</vt:lpstr>
      <vt:lpstr>PT Sans Narrow</vt:lpstr>
      <vt:lpstr>Open Sans</vt:lpstr>
      <vt:lpstr>Tropic</vt:lpstr>
      <vt:lpstr>How to Recognize Motor Impairments: A Resource for Educators</vt:lpstr>
      <vt:lpstr>Objectives</vt:lpstr>
      <vt:lpstr>What is a motor impairment?1</vt:lpstr>
      <vt:lpstr>What is a motor delay?2</vt:lpstr>
      <vt:lpstr>Fine Motor vs. Gross Motor3  </vt:lpstr>
      <vt:lpstr>What contributes to motor delay?4 </vt:lpstr>
      <vt:lpstr>Developmental Coordination Disorder5</vt:lpstr>
      <vt:lpstr>Teachers’ Beliefs About Identification6</vt:lpstr>
      <vt:lpstr>The Role of Classroom Teachers</vt:lpstr>
      <vt:lpstr>Signs of Motor Impairment5</vt:lpstr>
      <vt:lpstr>Signs of Motor Impairment5</vt:lpstr>
      <vt:lpstr>Signs of Motor Impairment5 </vt:lpstr>
      <vt:lpstr>Signs of Motor Impairment5</vt:lpstr>
      <vt:lpstr>Signs of Motor Impairment5 </vt:lpstr>
      <vt:lpstr>In the absence of other issues… </vt:lpstr>
      <vt:lpstr>Participation Patterns in Children with DCD9</vt:lpstr>
      <vt:lpstr>Case Study: Lauren, a 5th grade student10</vt:lpstr>
      <vt:lpstr>Teacher Observations10</vt:lpstr>
      <vt:lpstr>What can we do?10</vt:lpstr>
      <vt:lpstr>Modify the Task10 </vt:lpstr>
      <vt:lpstr>Alter Your Expectations10 </vt:lpstr>
      <vt:lpstr>Teaching Strategies10</vt:lpstr>
      <vt:lpstr>Change the Environment10</vt:lpstr>
      <vt:lpstr>Seating </vt:lpstr>
      <vt:lpstr>Seating11</vt:lpstr>
      <vt:lpstr>Seating </vt:lpstr>
      <vt:lpstr>Wobble Cushion </vt:lpstr>
      <vt:lpstr>Wobble Stool </vt:lpstr>
      <vt:lpstr>Desk and Writing Intervention</vt:lpstr>
      <vt:lpstr>Help by Understanding10</vt:lpstr>
      <vt:lpstr>Back to Lauren…</vt:lpstr>
      <vt:lpstr>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Recognize Motor Impairments: A Resource for Educators</dc:title>
  <cp:lastModifiedBy>Nottage, Alexis Larkin</cp:lastModifiedBy>
  <cp:revision>1</cp:revision>
  <dcterms:modified xsi:type="dcterms:W3CDTF">2022-04-29T21:14:54Z</dcterms:modified>
</cp:coreProperties>
</file>