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4.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5.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6.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4"/>
    <p:sldMasterId id="2147493464" r:id="rId5"/>
    <p:sldMasterId id="2147493467" r:id="rId6"/>
    <p:sldMasterId id="2147493470" r:id="rId7"/>
    <p:sldMasterId id="2147493473" r:id="rId8"/>
    <p:sldMasterId id="2147493478" r:id="rId9"/>
    <p:sldMasterId id="2147493482" r:id="rId10"/>
  </p:sldMasterIdLst>
  <p:notesMasterIdLst>
    <p:notesMasterId r:id="rId42"/>
  </p:notesMasterIdLst>
  <p:handoutMasterIdLst>
    <p:handoutMasterId r:id="rId43"/>
  </p:handoutMasterIdLst>
  <p:sldIdLst>
    <p:sldId id="318" r:id="rId11"/>
    <p:sldId id="257" r:id="rId12"/>
    <p:sldId id="326" r:id="rId13"/>
    <p:sldId id="327" r:id="rId14"/>
    <p:sldId id="267" r:id="rId15"/>
    <p:sldId id="268" r:id="rId16"/>
    <p:sldId id="329" r:id="rId17"/>
    <p:sldId id="305" r:id="rId18"/>
    <p:sldId id="291" r:id="rId19"/>
    <p:sldId id="342" r:id="rId20"/>
    <p:sldId id="319" r:id="rId21"/>
    <p:sldId id="321" r:id="rId22"/>
    <p:sldId id="320" r:id="rId23"/>
    <p:sldId id="287" r:id="rId24"/>
    <p:sldId id="337" r:id="rId25"/>
    <p:sldId id="340" r:id="rId26"/>
    <p:sldId id="288" r:id="rId27"/>
    <p:sldId id="336" r:id="rId28"/>
    <p:sldId id="343" r:id="rId29"/>
    <p:sldId id="338" r:id="rId30"/>
    <p:sldId id="339" r:id="rId31"/>
    <p:sldId id="323" r:id="rId32"/>
    <p:sldId id="330" r:id="rId33"/>
    <p:sldId id="331" r:id="rId34"/>
    <p:sldId id="334" r:id="rId35"/>
    <p:sldId id="333" r:id="rId36"/>
    <p:sldId id="341" r:id="rId37"/>
    <p:sldId id="328" r:id="rId38"/>
    <p:sldId id="332" r:id="rId39"/>
    <p:sldId id="335" r:id="rId40"/>
    <p:sldId id="324" r:id="rId4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49">
          <p15:clr>
            <a:srgbClr val="A4A3A4"/>
          </p15:clr>
        </p15:guide>
        <p15:guide id="2" pos="50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7575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233" autoAdjust="0"/>
    <p:restoredTop sz="86870" autoAdjust="0"/>
  </p:normalViewPr>
  <p:slideViewPr>
    <p:cSldViewPr snapToGrid="0" snapToObjects="1">
      <p:cViewPr varScale="1">
        <p:scale>
          <a:sx n="85" d="100"/>
          <a:sy n="85" d="100"/>
        </p:scale>
        <p:origin x="1336" y="160"/>
      </p:cViewPr>
      <p:guideLst>
        <p:guide orient="horz" pos="2149"/>
        <p:guide pos="504"/>
      </p:guideLst>
    </p:cSldViewPr>
  </p:slideViewPr>
  <p:outlineViewPr>
    <p:cViewPr>
      <p:scale>
        <a:sx n="33" d="100"/>
        <a:sy n="33" d="100"/>
      </p:scale>
      <p:origin x="0" y="-44886"/>
    </p:cViewPr>
  </p:outlin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slide" Target="slides/slide16.xml"/><Relationship Id="rId39" Type="http://schemas.openxmlformats.org/officeDocument/2006/relationships/slide" Target="slides/slide29.xml"/><Relationship Id="rId21" Type="http://schemas.openxmlformats.org/officeDocument/2006/relationships/slide" Target="slides/slide11.xml"/><Relationship Id="rId34" Type="http://schemas.openxmlformats.org/officeDocument/2006/relationships/slide" Target="slides/slide24.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6.xml"/><Relationship Id="rId29" Type="http://schemas.openxmlformats.org/officeDocument/2006/relationships/slide" Target="slides/slide19.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slide" Target="slides/slide22.xml"/><Relationship Id="rId37" Type="http://schemas.openxmlformats.org/officeDocument/2006/relationships/slide" Target="slides/slide27.xml"/><Relationship Id="rId40" Type="http://schemas.openxmlformats.org/officeDocument/2006/relationships/slide" Target="slides/slide30.xml"/><Relationship Id="rId45"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slide" Target="slides/slide18.xml"/><Relationship Id="rId36" Type="http://schemas.openxmlformats.org/officeDocument/2006/relationships/slide" Target="slides/slide26.xml"/><Relationship Id="rId10" Type="http://schemas.openxmlformats.org/officeDocument/2006/relationships/slideMaster" Target="slideMasters/slideMaster7.xml"/><Relationship Id="rId19" Type="http://schemas.openxmlformats.org/officeDocument/2006/relationships/slide" Target="slides/slide9.xml"/><Relationship Id="rId31" Type="http://schemas.openxmlformats.org/officeDocument/2006/relationships/slide" Target="slides/slide21.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slide" Target="slides/slide17.xml"/><Relationship Id="rId30" Type="http://schemas.openxmlformats.org/officeDocument/2006/relationships/slide" Target="slides/slide20.xml"/><Relationship Id="rId35" Type="http://schemas.openxmlformats.org/officeDocument/2006/relationships/slide" Target="slides/slide25.xml"/><Relationship Id="rId43" Type="http://schemas.openxmlformats.org/officeDocument/2006/relationships/handoutMaster" Target="handoutMasters/handoutMaster1.xml"/><Relationship Id="rId8" Type="http://schemas.openxmlformats.org/officeDocument/2006/relationships/slideMaster" Target="slideMasters/slideMaster5.xml"/><Relationship Id="rId3" Type="http://schemas.openxmlformats.org/officeDocument/2006/relationships/customXml" Target="../customXml/item3.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openxmlformats.org/officeDocument/2006/relationships/slide" Target="slides/slide23.xml"/><Relationship Id="rId38" Type="http://schemas.openxmlformats.org/officeDocument/2006/relationships/slide" Target="slides/slide28.xml"/><Relationship Id="rId46" Type="http://schemas.openxmlformats.org/officeDocument/2006/relationships/theme" Target="theme/theme1.xml"/><Relationship Id="rId20" Type="http://schemas.openxmlformats.org/officeDocument/2006/relationships/slide" Target="slides/slide10.xml"/><Relationship Id="rId41" Type="http://schemas.openxmlformats.org/officeDocument/2006/relationships/slide" Target="slides/slide3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9891628-DCB1-AD43-B2BD-CA5B9B002DDF}" type="datetimeFigureOut">
              <a:rPr lang="en-US" smtClean="0"/>
              <a:t>4/21/22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F8A03B-908E-DC44-95D9-4548A0B70543}" type="slidenum">
              <a:rPr lang="en-US" smtClean="0"/>
              <a:t>‹#›</a:t>
            </a:fld>
            <a:endParaRPr lang="en-US"/>
          </a:p>
        </p:txBody>
      </p:sp>
    </p:spTree>
    <p:extLst>
      <p:ext uri="{BB962C8B-B14F-4D97-AF65-F5344CB8AC3E}">
        <p14:creationId xmlns:p14="http://schemas.microsoft.com/office/powerpoint/2010/main" val="5510191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E19B42-2AC0-DA4E-9A5B-4300CC3B07EC}" type="datetimeFigureOut">
              <a:rPr lang="en-US" smtClean="0"/>
              <a:t>4/21/22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814B80-9BD1-C144-A5B5-685BC9CC73EE}" type="slidenum">
              <a:rPr lang="en-US" smtClean="0"/>
              <a:t>‹#›</a:t>
            </a:fld>
            <a:endParaRPr lang="en-US"/>
          </a:p>
        </p:txBody>
      </p:sp>
    </p:spTree>
    <p:extLst>
      <p:ext uri="{BB962C8B-B14F-4D97-AF65-F5344CB8AC3E}">
        <p14:creationId xmlns:p14="http://schemas.microsoft.com/office/powerpoint/2010/main" val="69148480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musculoskeletalkey.com/the-hip/#F29-3"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B814B80-9BD1-C144-A5B5-685BC9CC73EE}" type="slidenum">
              <a:rPr lang="en-US" smtClean="0"/>
              <a:t>1</a:t>
            </a:fld>
            <a:endParaRPr lang="en-US"/>
          </a:p>
        </p:txBody>
      </p:sp>
    </p:spTree>
    <p:extLst>
      <p:ext uri="{BB962C8B-B14F-4D97-AF65-F5344CB8AC3E}">
        <p14:creationId xmlns:p14="http://schemas.microsoft.com/office/powerpoint/2010/main" val="25178391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Main focus of the rest of the presentation as well as the guideline </a:t>
            </a:r>
          </a:p>
          <a:p>
            <a:r>
              <a:rPr lang="en-US" dirty="0"/>
              <a:t>Looped Repair: </a:t>
            </a:r>
            <a:r>
              <a:rPr lang="en-US" sz="1200" b="0" i="0" u="none" strike="noStrike" kern="1200" dirty="0">
                <a:solidFill>
                  <a:schemeClr val="tx1"/>
                </a:solidFill>
                <a:effectLst/>
                <a:latin typeface="+mn-lt"/>
                <a:ea typeface="+mn-ea"/>
                <a:cs typeface="+mn-cs"/>
              </a:rPr>
              <a:t> In situations of a small labrum (less than 5-mm width), a looped repair may be better than a pierced design as sufficient quality and quantity tissue may not be present to pass a penetrating instrument through the labrum and tie an arthroscopic knot with tension</a:t>
            </a:r>
            <a:endParaRPr lang="en-US" dirty="0"/>
          </a:p>
          <a:p>
            <a:r>
              <a:rPr lang="en-US" dirty="0"/>
              <a:t>Labral base refixation: the labrum would be pierced through to attach back to the acetabulum if the labrum is &gt;5mm width </a:t>
            </a:r>
          </a:p>
          <a:p>
            <a:endParaRPr lang="en-US" dirty="0"/>
          </a:p>
        </p:txBody>
      </p:sp>
      <p:sp>
        <p:nvSpPr>
          <p:cNvPr id="4" name="Slide Number Placeholder 3"/>
          <p:cNvSpPr>
            <a:spLocks noGrp="1"/>
          </p:cNvSpPr>
          <p:nvPr>
            <p:ph type="sldNum" sz="quarter" idx="5"/>
          </p:nvPr>
        </p:nvSpPr>
        <p:spPr/>
        <p:txBody>
          <a:bodyPr/>
          <a:lstStyle/>
          <a:p>
            <a:fld id="{AB814B80-9BD1-C144-A5B5-685BC9CC73EE}" type="slidenum">
              <a:rPr lang="en-US" smtClean="0"/>
              <a:t>13</a:t>
            </a:fld>
            <a:endParaRPr lang="en-US"/>
          </a:p>
        </p:txBody>
      </p:sp>
    </p:spTree>
    <p:extLst>
      <p:ext uri="{BB962C8B-B14F-4D97-AF65-F5344CB8AC3E}">
        <p14:creationId xmlns:p14="http://schemas.microsoft.com/office/powerpoint/2010/main" val="13538402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Once pain is under control* </a:t>
            </a:r>
          </a:p>
          <a:p>
            <a:r>
              <a:rPr lang="en-US" dirty="0"/>
              <a:t>Ultimate goal: get them back to where they want to be/what they</a:t>
            </a:r>
            <a:r>
              <a:rPr lang="en-US" baseline="0" dirty="0"/>
              <a:t> want to do</a:t>
            </a:r>
          </a:p>
          <a:p>
            <a:r>
              <a:rPr lang="en-US" baseline="0" dirty="0"/>
              <a:t>Analyze foot, knee and hip alignment </a:t>
            </a:r>
          </a:p>
          <a:p>
            <a:pPr marL="0" marR="0" lvl="0" indent="0" algn="l" defTabSz="457200" rtl="0" eaLnBrk="1" fontAlgn="auto" latinLnBrk="0" hangingPunct="1">
              <a:lnSpc>
                <a:spcPct val="100000"/>
              </a:lnSpc>
              <a:spcBef>
                <a:spcPts val="0"/>
              </a:spcBef>
              <a:spcAft>
                <a:spcPts val="0"/>
              </a:spcAft>
              <a:buClrTx/>
              <a:buSzTx/>
              <a:buFontTx/>
              <a:buNone/>
              <a:tabLst/>
              <a:defRPr/>
            </a:pPr>
            <a:r>
              <a:rPr lang="en-US" baseline="0" dirty="0"/>
              <a:t>PNF can be utilized to improve rotational patterns as well as flexion/extension following surgery </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AB814B80-9BD1-C144-A5B5-685BC9CC73EE}" type="slidenum">
              <a:rPr lang="en-US" smtClean="0"/>
              <a:t>14</a:t>
            </a:fld>
            <a:endParaRPr lang="en-US"/>
          </a:p>
        </p:txBody>
      </p:sp>
    </p:spTree>
    <p:extLst>
      <p:ext uri="{BB962C8B-B14F-4D97-AF65-F5344CB8AC3E}">
        <p14:creationId xmlns:p14="http://schemas.microsoft.com/office/powerpoint/2010/main" val="18277525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Protocols are typically created either by the surgeon or their rehab team depending on if they have one through their arthroscopic center</a:t>
            </a:r>
          </a:p>
          <a:p>
            <a:r>
              <a:rPr lang="en-US" dirty="0"/>
              <a:t>Protocols vary in all aspects including ROM restrictions, exercises to perform and when to perform them and WB precautions</a:t>
            </a:r>
          </a:p>
        </p:txBody>
      </p:sp>
      <p:sp>
        <p:nvSpPr>
          <p:cNvPr id="4" name="Slide Number Placeholder 3"/>
          <p:cNvSpPr>
            <a:spLocks noGrp="1"/>
          </p:cNvSpPr>
          <p:nvPr>
            <p:ph type="sldNum" sz="quarter" idx="5"/>
          </p:nvPr>
        </p:nvSpPr>
        <p:spPr/>
        <p:txBody>
          <a:bodyPr/>
          <a:lstStyle/>
          <a:p>
            <a:fld id="{AB814B80-9BD1-C144-A5B5-685BC9CC73EE}" type="slidenum">
              <a:rPr lang="en-US" smtClean="0"/>
              <a:t>15</a:t>
            </a:fld>
            <a:endParaRPr lang="en-US"/>
          </a:p>
        </p:txBody>
      </p:sp>
    </p:spTree>
    <p:extLst>
      <p:ext uri="{BB962C8B-B14F-4D97-AF65-F5344CB8AC3E}">
        <p14:creationId xmlns:p14="http://schemas.microsoft.com/office/powerpoint/2010/main" val="19149547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*general goals through the whole course of PT treatment, not for a specific phase </a:t>
            </a:r>
          </a:p>
        </p:txBody>
      </p:sp>
      <p:sp>
        <p:nvSpPr>
          <p:cNvPr id="4" name="Slide Number Placeholder 3"/>
          <p:cNvSpPr>
            <a:spLocks noGrp="1"/>
          </p:cNvSpPr>
          <p:nvPr>
            <p:ph type="sldNum" sz="quarter" idx="5"/>
          </p:nvPr>
        </p:nvSpPr>
        <p:spPr/>
        <p:txBody>
          <a:bodyPr/>
          <a:lstStyle/>
          <a:p>
            <a:fld id="{AB814B80-9BD1-C144-A5B5-685BC9CC73EE}" type="slidenum">
              <a:rPr lang="en-US" smtClean="0"/>
              <a:t>16</a:t>
            </a:fld>
            <a:endParaRPr lang="en-US"/>
          </a:p>
        </p:txBody>
      </p:sp>
    </p:spTree>
    <p:extLst>
      <p:ext uri="{BB962C8B-B14F-4D97-AF65-F5344CB8AC3E}">
        <p14:creationId xmlns:p14="http://schemas.microsoft.com/office/powerpoint/2010/main" val="22433224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B814B80-9BD1-C144-A5B5-685BC9CC73EE}" type="slidenum">
              <a:rPr lang="en-US" smtClean="0"/>
              <a:t>17</a:t>
            </a:fld>
            <a:endParaRPr lang="en-US"/>
          </a:p>
        </p:txBody>
      </p:sp>
    </p:spTree>
    <p:extLst>
      <p:ext uri="{BB962C8B-B14F-4D97-AF65-F5344CB8AC3E}">
        <p14:creationId xmlns:p14="http://schemas.microsoft.com/office/powerpoint/2010/main" val="3943891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NOT WORRY ABOUT MEMORIZING THIS, this is just an example of what some exercises look like in each phase, different doctors will ask for different things and as you treat these patients and change plan of care, you will learn which exercises are better, how your athletes will handle them, etc. </a:t>
            </a:r>
          </a:p>
          <a:p>
            <a:r>
              <a:rPr lang="en-US" dirty="0"/>
              <a:t>Discuss Aquatic therapy later on </a:t>
            </a:r>
          </a:p>
        </p:txBody>
      </p:sp>
      <p:sp>
        <p:nvSpPr>
          <p:cNvPr id="4" name="Slide Number Placeholder 3"/>
          <p:cNvSpPr>
            <a:spLocks noGrp="1"/>
          </p:cNvSpPr>
          <p:nvPr>
            <p:ph type="sldNum" sz="quarter" idx="5"/>
          </p:nvPr>
        </p:nvSpPr>
        <p:spPr/>
        <p:txBody>
          <a:bodyPr/>
          <a:lstStyle/>
          <a:p>
            <a:fld id="{AB814B80-9BD1-C144-A5B5-685BC9CC73EE}" type="slidenum">
              <a:rPr lang="en-US" smtClean="0"/>
              <a:t>18</a:t>
            </a:fld>
            <a:endParaRPr lang="en-US"/>
          </a:p>
        </p:txBody>
      </p:sp>
    </p:spTree>
    <p:extLst>
      <p:ext uri="{BB962C8B-B14F-4D97-AF65-F5344CB8AC3E}">
        <p14:creationId xmlns:p14="http://schemas.microsoft.com/office/powerpoint/2010/main" val="25705342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not all inclusive, it is just some of the criteria from the compilation I made doing my systematic review, a highlight of the big ones </a:t>
            </a:r>
          </a:p>
        </p:txBody>
      </p:sp>
      <p:sp>
        <p:nvSpPr>
          <p:cNvPr id="4" name="Slide Number Placeholder 3"/>
          <p:cNvSpPr>
            <a:spLocks noGrp="1"/>
          </p:cNvSpPr>
          <p:nvPr>
            <p:ph type="sldNum" sz="quarter" idx="5"/>
          </p:nvPr>
        </p:nvSpPr>
        <p:spPr/>
        <p:txBody>
          <a:bodyPr/>
          <a:lstStyle/>
          <a:p>
            <a:fld id="{AB814B80-9BD1-C144-A5B5-685BC9CC73EE}" type="slidenum">
              <a:rPr lang="en-US" smtClean="0"/>
              <a:t>20</a:t>
            </a:fld>
            <a:endParaRPr lang="en-US"/>
          </a:p>
        </p:txBody>
      </p:sp>
    </p:spTree>
    <p:extLst>
      <p:ext uri="{BB962C8B-B14F-4D97-AF65-F5344CB8AC3E}">
        <p14:creationId xmlns:p14="http://schemas.microsoft.com/office/powerpoint/2010/main" val="35334229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Obviously this is not all of them and each athlete will have specific motions or activities they need to be able to perform prior to RTS </a:t>
            </a:r>
          </a:p>
          <a:p>
            <a:r>
              <a:rPr lang="en-US" dirty="0"/>
              <a:t>12-24 weeks seems like a wide range, but that is because through various studies, a few surgeons suggest 12 weeks is enough, HOWEVER, most will agree that 20-24 weeks is needed for proper healing and strength return </a:t>
            </a:r>
          </a:p>
        </p:txBody>
      </p:sp>
      <p:sp>
        <p:nvSpPr>
          <p:cNvPr id="4" name="Slide Number Placeholder 3"/>
          <p:cNvSpPr>
            <a:spLocks noGrp="1"/>
          </p:cNvSpPr>
          <p:nvPr>
            <p:ph type="sldNum" sz="quarter" idx="5"/>
          </p:nvPr>
        </p:nvSpPr>
        <p:spPr/>
        <p:txBody>
          <a:bodyPr/>
          <a:lstStyle/>
          <a:p>
            <a:fld id="{AB814B80-9BD1-C144-A5B5-685BC9CC73EE}" type="slidenum">
              <a:rPr lang="en-US" smtClean="0"/>
              <a:t>21</a:t>
            </a:fld>
            <a:endParaRPr lang="en-US"/>
          </a:p>
        </p:txBody>
      </p:sp>
    </p:spTree>
    <p:extLst>
      <p:ext uri="{BB962C8B-B14F-4D97-AF65-F5344CB8AC3E}">
        <p14:creationId xmlns:p14="http://schemas.microsoft.com/office/powerpoint/2010/main" val="35309745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Elite/professional athletes have a higher RTS rate likely due to </a:t>
            </a:r>
            <a:r>
              <a:rPr lang="en-US" sz="1200" b="0" i="0" u="none" strike="noStrike" kern="1200" dirty="0">
                <a:solidFill>
                  <a:schemeClr val="tx1"/>
                </a:solidFill>
                <a:effectLst/>
                <a:latin typeface="+mn-lt"/>
                <a:ea typeface="+mn-ea"/>
                <a:cs typeface="+mn-cs"/>
              </a:rPr>
              <a:t>higher income, motivation levels and access to rehabilitation</a:t>
            </a:r>
          </a:p>
          <a:p>
            <a:r>
              <a:rPr lang="en-US" sz="1200" b="0" i="0" u="none" strike="noStrike" kern="1200" dirty="0">
                <a:solidFill>
                  <a:schemeClr val="tx1"/>
                </a:solidFill>
                <a:effectLst/>
                <a:latin typeface="+mn-lt"/>
                <a:ea typeface="+mn-ea"/>
                <a:cs typeface="+mn-cs"/>
              </a:rPr>
              <a:t>The average length of time for athletes to return to sport varies dependent on surgical protocol (consisting of temporal and physical criteria) and whether the sport is contact or non-contact</a:t>
            </a:r>
          </a:p>
          <a:p>
            <a:r>
              <a:rPr lang="en-US" sz="1200" b="0" i="0" u="none" strike="noStrike" kern="1200" dirty="0">
                <a:solidFill>
                  <a:schemeClr val="tx1"/>
                </a:solidFill>
                <a:effectLst/>
                <a:latin typeface="+mn-lt"/>
                <a:ea typeface="+mn-ea"/>
                <a:cs typeface="+mn-cs"/>
              </a:rPr>
              <a:t>There is minimal data to show how long an athlete’s career will be after surgery, but one report states that on average, an athlete will play about 3.2 more seasons or 3.6 more years of the sport before quitting or retiring.</a:t>
            </a:r>
            <a:r>
              <a:rPr lang="en-US" sz="1200" b="0" i="0" u="none" strike="noStrike" kern="1200" baseline="30000" dirty="0">
                <a:solidFill>
                  <a:schemeClr val="tx1"/>
                </a:solidFill>
                <a:effectLst/>
                <a:latin typeface="+mn-lt"/>
                <a:ea typeface="+mn-ea"/>
                <a:cs typeface="+mn-cs"/>
              </a:rPr>
              <a:t>17</a:t>
            </a:r>
            <a:r>
              <a:rPr lang="en-US" sz="1200" b="0" i="0" u="none" strike="noStrike" kern="1200" dirty="0">
                <a:solidFill>
                  <a:schemeClr val="tx1"/>
                </a:solidFill>
                <a:effectLst/>
                <a:latin typeface="+mn-lt"/>
                <a:ea typeface="+mn-ea"/>
                <a:cs typeface="+mn-cs"/>
              </a:rPr>
              <a:t> According to </a:t>
            </a:r>
            <a:r>
              <a:rPr lang="en-US" sz="1200" b="0" i="0" u="none" strike="noStrike" kern="1200" dirty="0" err="1">
                <a:solidFill>
                  <a:schemeClr val="tx1"/>
                </a:solidFill>
                <a:effectLst/>
                <a:latin typeface="+mn-lt"/>
                <a:ea typeface="+mn-ea"/>
                <a:cs typeface="+mn-cs"/>
              </a:rPr>
              <a:t>Menge</a:t>
            </a:r>
            <a:r>
              <a:rPr lang="en-US" sz="1200" b="0" i="0" u="none" strike="noStrike" kern="1200" dirty="0">
                <a:solidFill>
                  <a:schemeClr val="tx1"/>
                </a:solidFill>
                <a:effectLst/>
                <a:latin typeface="+mn-lt"/>
                <a:ea typeface="+mn-ea"/>
                <a:cs typeface="+mn-cs"/>
              </a:rPr>
              <a:t> et al, 87% of NFL athletes who underwent arthroscopic surgery returned to play at an average of 7.4 seasons.</a:t>
            </a:r>
            <a:r>
              <a:rPr lang="en-US" sz="1200" b="0" i="0" u="none" strike="noStrike" kern="1200" baseline="30000" dirty="0">
                <a:solidFill>
                  <a:schemeClr val="tx1"/>
                </a:solidFill>
                <a:effectLst/>
                <a:latin typeface="+mn-lt"/>
                <a:ea typeface="+mn-ea"/>
                <a:cs typeface="+mn-cs"/>
              </a:rPr>
              <a:t>22</a:t>
            </a:r>
            <a:r>
              <a:rPr lang="en-US" sz="1200" b="0" i="0" u="none" strike="noStrike" kern="1200" dirty="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5"/>
          </p:nvPr>
        </p:nvSpPr>
        <p:spPr/>
        <p:txBody>
          <a:bodyPr/>
          <a:lstStyle/>
          <a:p>
            <a:fld id="{AB814B80-9BD1-C144-A5B5-685BC9CC73EE}" type="slidenum">
              <a:rPr lang="en-US" smtClean="0"/>
              <a:t>23</a:t>
            </a:fld>
            <a:endParaRPr lang="en-US"/>
          </a:p>
        </p:txBody>
      </p:sp>
    </p:spTree>
    <p:extLst>
      <p:ext uri="{BB962C8B-B14F-4D97-AF65-F5344CB8AC3E}">
        <p14:creationId xmlns:p14="http://schemas.microsoft.com/office/powerpoint/2010/main" val="15768592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Athletes who are trying to return to sport but see the slow rate will likely face anxiety and depression, screening mental health using outcome measures like the Hip-RSI or other mental health questionnaires can help to determine if they need a referral to another provider for support</a:t>
            </a:r>
          </a:p>
          <a:p>
            <a:r>
              <a:rPr lang="en-US" dirty="0"/>
              <a:t>Athletes should be counselled about procedure and timeline for RTS often and how it will impact their mental health</a:t>
            </a:r>
          </a:p>
        </p:txBody>
      </p:sp>
      <p:sp>
        <p:nvSpPr>
          <p:cNvPr id="4" name="Slide Number Placeholder 3"/>
          <p:cNvSpPr>
            <a:spLocks noGrp="1"/>
          </p:cNvSpPr>
          <p:nvPr>
            <p:ph type="sldNum" sz="quarter" idx="5"/>
          </p:nvPr>
        </p:nvSpPr>
        <p:spPr/>
        <p:txBody>
          <a:bodyPr/>
          <a:lstStyle/>
          <a:p>
            <a:fld id="{AB814B80-9BD1-C144-A5B5-685BC9CC73EE}" type="slidenum">
              <a:rPr lang="en-US" smtClean="0"/>
              <a:t>24</a:t>
            </a:fld>
            <a:endParaRPr lang="en-US"/>
          </a:p>
        </p:txBody>
      </p:sp>
    </p:spTree>
    <p:extLst>
      <p:ext uri="{BB962C8B-B14F-4D97-AF65-F5344CB8AC3E}">
        <p14:creationId xmlns:p14="http://schemas.microsoft.com/office/powerpoint/2010/main" val="719235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Image source: https://</a:t>
            </a:r>
            <a:r>
              <a:rPr lang="en-US" dirty="0" err="1"/>
              <a:t>physiolounge.co.uk</a:t>
            </a:r>
            <a:r>
              <a:rPr lang="en-US" dirty="0"/>
              <a:t>/what-is-an-acetabular-labral-tear/</a:t>
            </a:r>
          </a:p>
          <a:p>
            <a:endParaRPr lang="en-US" dirty="0"/>
          </a:p>
        </p:txBody>
      </p:sp>
      <p:sp>
        <p:nvSpPr>
          <p:cNvPr id="4" name="Slide Number Placeholder 3"/>
          <p:cNvSpPr>
            <a:spLocks noGrp="1"/>
          </p:cNvSpPr>
          <p:nvPr>
            <p:ph type="sldNum" sz="quarter" idx="5"/>
          </p:nvPr>
        </p:nvSpPr>
        <p:spPr/>
        <p:txBody>
          <a:bodyPr/>
          <a:lstStyle/>
          <a:p>
            <a:fld id="{AB814B80-9BD1-C144-A5B5-685BC9CC73EE}" type="slidenum">
              <a:rPr lang="en-US" smtClean="0"/>
              <a:t>3</a:t>
            </a:fld>
            <a:endParaRPr lang="en-US"/>
          </a:p>
        </p:txBody>
      </p:sp>
    </p:spTree>
    <p:extLst>
      <p:ext uri="{BB962C8B-B14F-4D97-AF65-F5344CB8AC3E}">
        <p14:creationId xmlns:p14="http://schemas.microsoft.com/office/powerpoint/2010/main" val="5784140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PTs need to be aware of external pressure and mind surgical protocols to avoid malpractice and re-injury of the athlete- ADVOCATE</a:t>
            </a:r>
          </a:p>
        </p:txBody>
      </p:sp>
      <p:sp>
        <p:nvSpPr>
          <p:cNvPr id="4" name="Slide Number Placeholder 3"/>
          <p:cNvSpPr>
            <a:spLocks noGrp="1"/>
          </p:cNvSpPr>
          <p:nvPr>
            <p:ph type="sldNum" sz="quarter" idx="5"/>
          </p:nvPr>
        </p:nvSpPr>
        <p:spPr/>
        <p:txBody>
          <a:bodyPr/>
          <a:lstStyle/>
          <a:p>
            <a:fld id="{AB814B80-9BD1-C144-A5B5-685BC9CC73EE}" type="slidenum">
              <a:rPr lang="en-US" smtClean="0"/>
              <a:t>25</a:t>
            </a:fld>
            <a:endParaRPr lang="en-US"/>
          </a:p>
        </p:txBody>
      </p:sp>
    </p:spTree>
    <p:extLst>
      <p:ext uri="{BB962C8B-B14F-4D97-AF65-F5344CB8AC3E}">
        <p14:creationId xmlns:p14="http://schemas.microsoft.com/office/powerpoint/2010/main" val="854675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err="1"/>
              <a:t>iHOT</a:t>
            </a:r>
            <a:r>
              <a:rPr lang="en-US" dirty="0"/>
              <a:t>: </a:t>
            </a:r>
            <a:r>
              <a:rPr lang="en-US" dirty="0">
                <a:solidFill>
                  <a:srgbClr val="57575B"/>
                </a:solidFill>
              </a:rPr>
              <a:t>assesses areas of: ADLs, coordination, functional mobility, gait, life participation, mental health, pain, QOL, seating, strength and stress/coping; iHOT-12 recommended for clinical use </a:t>
            </a:r>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a:solidFill>
                  <a:srgbClr val="57575B"/>
                </a:solidFill>
              </a:rPr>
              <a:t>HAGOS: assesses pain, symptoms, physical function in daily living, physical function in sport and recreation, participation in physical activities, hip/groin related QOL; recommended to use either HAGOS or </a:t>
            </a:r>
            <a:r>
              <a:rPr lang="en-US" dirty="0" err="1">
                <a:solidFill>
                  <a:srgbClr val="57575B"/>
                </a:solidFill>
              </a:rPr>
              <a:t>iHOT</a:t>
            </a:r>
            <a:r>
              <a:rPr lang="en-US" dirty="0">
                <a:solidFill>
                  <a:srgbClr val="57575B"/>
                </a:solidFill>
              </a:rPr>
              <a:t> due to their similarities</a:t>
            </a:r>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a:solidFill>
                  <a:srgbClr val="57575B"/>
                </a:solidFill>
              </a:rPr>
              <a:t>HOS-SSS: 9 items evaluating individual’s </a:t>
            </a:r>
            <a:r>
              <a:rPr lang="en-US" sz="1200" b="0" i="0" u="none" strike="noStrike" kern="1200" dirty="0">
                <a:solidFill>
                  <a:schemeClr val="tx1"/>
                </a:solidFill>
                <a:effectLst/>
                <a:latin typeface="+mn-lt"/>
                <a:ea typeface="+mn-ea"/>
                <a:cs typeface="+mn-cs"/>
              </a:rPr>
              <a:t>ability to perform athletic related tasks such as running a mile or swinging a golf club; recommended to use in conjunction with another outcome measure </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b="0" i="0" u="none" strike="noStrike" kern="1200" dirty="0">
                <a:solidFill>
                  <a:schemeClr val="tx1"/>
                </a:solidFill>
                <a:effectLst/>
                <a:latin typeface="+mn-lt"/>
                <a:ea typeface="+mn-ea"/>
                <a:cs typeface="+mn-cs"/>
              </a:rPr>
              <a:t>HST: measures SL knee bends, lateral agility, diagonal agility, forward box lunges; recommended in conjunction with hop tests for RTS testing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solidFill>
                <a:srgbClr val="57575B"/>
              </a:solidFill>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solidFill>
                <a:srgbClr val="57575B"/>
              </a:solidFill>
            </a:endParaRPr>
          </a:p>
          <a:p>
            <a:endParaRPr lang="en-US" dirty="0"/>
          </a:p>
        </p:txBody>
      </p:sp>
      <p:sp>
        <p:nvSpPr>
          <p:cNvPr id="4" name="Slide Number Placeholder 3"/>
          <p:cNvSpPr>
            <a:spLocks noGrp="1"/>
          </p:cNvSpPr>
          <p:nvPr>
            <p:ph type="sldNum" sz="quarter" idx="5"/>
          </p:nvPr>
        </p:nvSpPr>
        <p:spPr/>
        <p:txBody>
          <a:bodyPr/>
          <a:lstStyle/>
          <a:p>
            <a:fld id="{AB814B80-9BD1-C144-A5B5-685BC9CC73EE}" type="slidenum">
              <a:rPr lang="en-US" smtClean="0"/>
              <a:t>26</a:t>
            </a:fld>
            <a:endParaRPr lang="en-US"/>
          </a:p>
        </p:txBody>
      </p:sp>
    </p:spTree>
    <p:extLst>
      <p:ext uri="{BB962C8B-B14F-4D97-AF65-F5344CB8AC3E}">
        <p14:creationId xmlns:p14="http://schemas.microsoft.com/office/powerpoint/2010/main" val="315269392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Football/hockey: physical contact/trauma and wide range of motion cause tears/impingement, CAM-type is most common FAI, high risk RTS, focus on deep squatting, cutting, sprint starts, trunk stabilization</a:t>
            </a:r>
          </a:p>
          <a:p>
            <a:r>
              <a:rPr lang="en-US" dirty="0"/>
              <a:t>Baseball/lacrosse: leg drive is correlated with throwing velocity, </a:t>
            </a:r>
            <a:r>
              <a:rPr lang="en-US" sz="1200" b="0" i="0" u="none" strike="noStrike" kern="1200" dirty="0">
                <a:solidFill>
                  <a:schemeClr val="tx1"/>
                </a:solidFill>
                <a:effectLst/>
                <a:latin typeface="+mn-lt"/>
                <a:ea typeface="+mn-ea"/>
                <a:cs typeface="+mn-cs"/>
              </a:rPr>
              <a:t>athletes who display compromised stride distance or lead leg foot placement are likely to display weakness and ROM limitations of the hip, can lead to excessive internal rotation, adduction and flexion of the hip, leading to impingement and labral tears, in lacrosse, excessive hip internal rotation while shooting a lacrosse ball leads to anterior-superior impingement of the labrum, as well as acute trauma due to colliding with other players, areas to focus on during PT include: analyzing throwing mechanics (pitching or with lacrosse stick), cutting and agility drills, sprint starts, running and single leg dynamic activities</a:t>
            </a:r>
            <a:endParaRPr lang="en-US" dirty="0"/>
          </a:p>
          <a:p>
            <a:r>
              <a:rPr lang="en-US" dirty="0"/>
              <a:t>Dance: </a:t>
            </a:r>
            <a:r>
              <a:rPr lang="en-US" sz="1200" b="0" i="0" u="none" strike="noStrike" kern="1200" dirty="0">
                <a:solidFill>
                  <a:schemeClr val="tx1"/>
                </a:solidFill>
                <a:effectLst/>
                <a:latin typeface="+mn-lt"/>
                <a:ea typeface="+mn-ea"/>
                <a:cs typeface="+mn-cs"/>
              </a:rPr>
              <a:t>require flexibility and moving the hips into extreme range of motion, especially flexion and abduction, PT sessions should include high repetition for all exercises in a large range of motion to ensure the athlete can handle the demands of the sport. Analyzing mechanics for basic movements such as jumps, leaps, turns and tumbling will be important for these athletes to ensure proper form</a:t>
            </a:r>
            <a:endParaRPr lang="en-US" dirty="0"/>
          </a:p>
          <a:p>
            <a:r>
              <a:rPr lang="en-US" dirty="0"/>
              <a:t>Running: repetitive hip flexion/IR +FAI leads to tears, </a:t>
            </a:r>
            <a:r>
              <a:rPr lang="en-US" sz="1200" b="0" i="0" u="none" strike="noStrike" kern="1200" dirty="0">
                <a:solidFill>
                  <a:schemeClr val="tx1"/>
                </a:solidFill>
                <a:effectLst/>
                <a:latin typeface="+mn-lt"/>
                <a:ea typeface="+mn-ea"/>
                <a:cs typeface="+mn-cs"/>
              </a:rPr>
              <a:t> increases hip joint load up to &gt;5 times the body weight, medium-low risk of re-injury, areas to focus on during PT include: single leg dynamic activity and plyometrics, running, sprint starts, strengthening hip abductors</a:t>
            </a:r>
            <a:endParaRPr lang="en-US" dirty="0"/>
          </a:p>
        </p:txBody>
      </p:sp>
      <p:sp>
        <p:nvSpPr>
          <p:cNvPr id="4" name="Slide Number Placeholder 3"/>
          <p:cNvSpPr>
            <a:spLocks noGrp="1"/>
          </p:cNvSpPr>
          <p:nvPr>
            <p:ph type="sldNum" sz="quarter" idx="5"/>
          </p:nvPr>
        </p:nvSpPr>
        <p:spPr/>
        <p:txBody>
          <a:bodyPr/>
          <a:lstStyle/>
          <a:p>
            <a:fld id="{AB814B80-9BD1-C144-A5B5-685BC9CC73EE}" type="slidenum">
              <a:rPr lang="en-US" smtClean="0"/>
              <a:t>27</a:t>
            </a:fld>
            <a:endParaRPr lang="en-US"/>
          </a:p>
        </p:txBody>
      </p:sp>
    </p:spTree>
    <p:extLst>
      <p:ext uri="{BB962C8B-B14F-4D97-AF65-F5344CB8AC3E}">
        <p14:creationId xmlns:p14="http://schemas.microsoft.com/office/powerpoint/2010/main" val="7801129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Image Source: </a:t>
            </a:r>
            <a:r>
              <a:rPr lang="en-US" sz="1200" u="sng" dirty="0">
                <a:solidFill>
                  <a:srgbClr val="002060"/>
                </a:solidFill>
                <a:effectLst/>
                <a:latin typeface="Arial" panose="020B06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rPr>
              <a:t>https://musculoskeletalkey.com/the-hip/#F29-3</a:t>
            </a:r>
            <a:endParaRPr lang="en-US" sz="1200" u="sng" dirty="0">
              <a:solidFill>
                <a:srgbClr val="002060"/>
              </a:solidFill>
              <a:effectLst/>
              <a:latin typeface="Arial" panose="020B0604020202020204" pitchFamily="34" charset="0"/>
              <a:ea typeface="Calibri" panose="020F050202020403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u="none" dirty="0">
                <a:solidFill>
                  <a:srgbClr val="002060"/>
                </a:solidFill>
                <a:effectLst/>
                <a:latin typeface="Arial" panose="020B0604020202020204" pitchFamily="34" charset="0"/>
                <a:ea typeface="Calibri" panose="020F0502020204030204" pitchFamily="34" charset="0"/>
              </a:rPr>
              <a:t>Most tears occur superiorly/anteriorly and can occur by either being a mid-substance tear through the labrum or detachment from articular cartilage- can also lead to avulsion fracture of hip if AC becomes detached </a:t>
            </a:r>
          </a:p>
          <a:p>
            <a:endParaRPr lang="en-US" dirty="0"/>
          </a:p>
        </p:txBody>
      </p:sp>
      <p:sp>
        <p:nvSpPr>
          <p:cNvPr id="4" name="Slide Number Placeholder 3"/>
          <p:cNvSpPr>
            <a:spLocks noGrp="1"/>
          </p:cNvSpPr>
          <p:nvPr>
            <p:ph type="sldNum" sz="quarter" idx="5"/>
          </p:nvPr>
        </p:nvSpPr>
        <p:spPr/>
        <p:txBody>
          <a:bodyPr/>
          <a:lstStyle/>
          <a:p>
            <a:fld id="{AB814B80-9BD1-C144-A5B5-685BC9CC73EE}" type="slidenum">
              <a:rPr lang="en-US" smtClean="0"/>
              <a:t>4</a:t>
            </a:fld>
            <a:endParaRPr lang="en-US"/>
          </a:p>
        </p:txBody>
      </p:sp>
    </p:spTree>
    <p:extLst>
      <p:ext uri="{BB962C8B-B14F-4D97-AF65-F5344CB8AC3E}">
        <p14:creationId xmlns:p14="http://schemas.microsoft.com/office/powerpoint/2010/main" val="7648729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Researchers have found most people with labral tears have FAI- not necessarily a causation but found high correlation</a:t>
            </a:r>
          </a:p>
          <a:p>
            <a:r>
              <a:rPr lang="en-US" u="sng" dirty="0">
                <a:solidFill>
                  <a:schemeClr val="accent6">
                    <a:lumMod val="75000"/>
                  </a:schemeClr>
                </a:solidFill>
              </a:rPr>
              <a:t>Trauma</a:t>
            </a:r>
            <a:r>
              <a:rPr lang="en-US" dirty="0">
                <a:solidFill>
                  <a:schemeClr val="accent6">
                    <a:lumMod val="75000"/>
                  </a:schemeClr>
                </a:solidFill>
              </a:rPr>
              <a:t>: subluxation or dislocation of femoral head</a:t>
            </a:r>
          </a:p>
          <a:p>
            <a:r>
              <a:rPr lang="en-US" u="sng" dirty="0">
                <a:solidFill>
                  <a:schemeClr val="accent6">
                    <a:lumMod val="75000"/>
                  </a:schemeClr>
                </a:solidFill>
              </a:rPr>
              <a:t>Capsular laxity/hip hypermobility</a:t>
            </a:r>
          </a:p>
          <a:p>
            <a:pPr lvl="1"/>
            <a:r>
              <a:rPr lang="en-US" dirty="0">
                <a:solidFill>
                  <a:schemeClr val="accent6">
                    <a:lumMod val="75000"/>
                  </a:schemeClr>
                </a:solidFill>
              </a:rPr>
              <a:t>Can stem from underlying collagen disorders or hormonal influences on capsular tissue</a:t>
            </a:r>
          </a:p>
          <a:p>
            <a:pPr lvl="1"/>
            <a:r>
              <a:rPr lang="en-US" dirty="0">
                <a:solidFill>
                  <a:schemeClr val="accent6">
                    <a:lumMod val="75000"/>
                  </a:schemeClr>
                </a:solidFill>
              </a:rPr>
              <a:t>Abnormal loading in hip ER can create iliofemoral ligament laxity</a:t>
            </a:r>
          </a:p>
          <a:p>
            <a:pPr lvl="1"/>
            <a:r>
              <a:rPr lang="en-US" dirty="0">
                <a:solidFill>
                  <a:schemeClr val="accent6">
                    <a:lumMod val="75000"/>
                  </a:schemeClr>
                </a:solidFill>
              </a:rPr>
              <a:t>Seen a lot in athletes due to positioning/kicking/twisting</a:t>
            </a:r>
          </a:p>
          <a:p>
            <a:r>
              <a:rPr lang="en-US" u="sng" dirty="0">
                <a:solidFill>
                  <a:schemeClr val="accent6">
                    <a:lumMod val="75000"/>
                  </a:schemeClr>
                </a:solidFill>
              </a:rPr>
              <a:t>Developmental Hip Dysplasia (DHD)</a:t>
            </a:r>
          </a:p>
          <a:p>
            <a:pPr lvl="1"/>
            <a:r>
              <a:rPr lang="en-US" dirty="0">
                <a:solidFill>
                  <a:schemeClr val="accent6">
                    <a:lumMod val="75000"/>
                  </a:schemeClr>
                </a:solidFill>
              </a:rPr>
              <a:t>Shallow acetabulum</a:t>
            </a:r>
          </a:p>
          <a:p>
            <a:pPr lvl="1"/>
            <a:r>
              <a:rPr lang="en-US" dirty="0">
                <a:solidFill>
                  <a:schemeClr val="accent6">
                    <a:lumMod val="75000"/>
                  </a:schemeClr>
                </a:solidFill>
              </a:rPr>
              <a:t>Femoral anteversion or retroversion</a:t>
            </a:r>
          </a:p>
          <a:p>
            <a:pPr lvl="1"/>
            <a:r>
              <a:rPr lang="en-US" dirty="0">
                <a:solidFill>
                  <a:schemeClr val="accent6">
                    <a:lumMod val="75000"/>
                  </a:schemeClr>
                </a:solidFill>
              </a:rPr>
              <a:t>Decreased distance from center of femoral head to axis of femoral shaft</a:t>
            </a:r>
          </a:p>
          <a:p>
            <a:r>
              <a:rPr lang="en-US" u="sng" dirty="0">
                <a:solidFill>
                  <a:schemeClr val="accent6">
                    <a:lumMod val="75000"/>
                  </a:schemeClr>
                </a:solidFill>
              </a:rPr>
              <a:t>Joint degeneration</a:t>
            </a:r>
          </a:p>
          <a:p>
            <a:endParaRPr lang="en-US" dirty="0"/>
          </a:p>
        </p:txBody>
      </p:sp>
      <p:sp>
        <p:nvSpPr>
          <p:cNvPr id="4" name="Slide Number Placeholder 3"/>
          <p:cNvSpPr>
            <a:spLocks noGrp="1"/>
          </p:cNvSpPr>
          <p:nvPr>
            <p:ph type="sldNum" sz="quarter" idx="10"/>
          </p:nvPr>
        </p:nvSpPr>
        <p:spPr/>
        <p:txBody>
          <a:bodyPr/>
          <a:lstStyle/>
          <a:p>
            <a:fld id="{AB814B80-9BD1-C144-A5B5-685BC9CC73EE}" type="slidenum">
              <a:rPr lang="en-US" smtClean="0"/>
              <a:t>5</a:t>
            </a:fld>
            <a:endParaRPr lang="en-US"/>
          </a:p>
        </p:txBody>
      </p:sp>
    </p:spTree>
    <p:extLst>
      <p:ext uri="{BB962C8B-B14F-4D97-AF65-F5344CB8AC3E}">
        <p14:creationId xmlns:p14="http://schemas.microsoft.com/office/powerpoint/2010/main" val="15632394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Daily movement can cause these </a:t>
            </a:r>
            <a:r>
              <a:rPr lang="en-US" dirty="0" err="1"/>
              <a:t>labral</a:t>
            </a:r>
            <a:r>
              <a:rPr lang="en-US" dirty="0"/>
              <a:t> tears </a:t>
            </a:r>
          </a:p>
          <a:p>
            <a:r>
              <a:rPr lang="en-US" dirty="0"/>
              <a:t>Impingement is due to basic dysfunctional</a:t>
            </a:r>
            <a:r>
              <a:rPr lang="en-US" baseline="0" dirty="0"/>
              <a:t> </a:t>
            </a:r>
            <a:r>
              <a:rPr lang="en-US" dirty="0"/>
              <a:t>shape of femoral neck or acetabulum</a:t>
            </a:r>
            <a:r>
              <a:rPr lang="en-US" baseline="0" dirty="0"/>
              <a:t> </a:t>
            </a:r>
          </a:p>
          <a:p>
            <a:r>
              <a:rPr lang="en-US" baseline="0" dirty="0"/>
              <a:t>Photo: https://</a:t>
            </a:r>
            <a:r>
              <a:rPr lang="en-US" baseline="0" dirty="0" err="1"/>
              <a:t>orthoinfo.aaos.org</a:t>
            </a:r>
            <a:r>
              <a:rPr lang="en-US" baseline="0" dirty="0"/>
              <a:t>/</a:t>
            </a:r>
            <a:r>
              <a:rPr lang="en-US" baseline="0" dirty="0" err="1"/>
              <a:t>en</a:t>
            </a:r>
            <a:r>
              <a:rPr lang="en-US" baseline="0" dirty="0"/>
              <a:t>/diseases--conditions/</a:t>
            </a:r>
            <a:r>
              <a:rPr lang="en-US" baseline="0" dirty="0" err="1"/>
              <a:t>femoroacetabular</a:t>
            </a:r>
            <a:r>
              <a:rPr lang="en-US" baseline="0" dirty="0"/>
              <a:t>-impingement/</a:t>
            </a:r>
          </a:p>
          <a:p>
            <a:endParaRPr lang="en-US" baseline="0" dirty="0"/>
          </a:p>
          <a:p>
            <a:r>
              <a:rPr lang="en-US" sz="1200" b="0" i="0" u="none" strike="noStrike" kern="1200" dirty="0">
                <a:solidFill>
                  <a:schemeClr val="tx1"/>
                </a:solidFill>
                <a:effectLst/>
                <a:latin typeface="+mn-lt"/>
                <a:ea typeface="+mn-ea"/>
                <a:cs typeface="+mn-cs"/>
              </a:rPr>
              <a:t>Cam-type FAI is where there is an abnormal femoral head-neck junction, leading to impingement between the femur and the acetabular rim during ROM, especially flexion and internal rotation. Pincer-type FAI is where there is acetabular </a:t>
            </a:r>
            <a:r>
              <a:rPr lang="en-US" sz="1200" b="0" i="0" u="none" strike="noStrike" kern="1200" dirty="0" err="1">
                <a:solidFill>
                  <a:schemeClr val="tx1"/>
                </a:solidFill>
                <a:effectLst/>
                <a:latin typeface="+mn-lt"/>
                <a:ea typeface="+mn-ea"/>
                <a:cs typeface="+mn-cs"/>
              </a:rPr>
              <a:t>overcoverage</a:t>
            </a:r>
            <a:r>
              <a:rPr lang="en-US" sz="1200" b="0" i="0" u="none" strike="noStrike" kern="1200" dirty="0">
                <a:solidFill>
                  <a:schemeClr val="tx1"/>
                </a:solidFill>
                <a:effectLst/>
                <a:latin typeface="+mn-lt"/>
                <a:ea typeface="+mn-ea"/>
                <a:cs typeface="+mn-cs"/>
              </a:rPr>
              <a:t>, leading to impingement of the labrum during hip ROM. Lastly, Mixed or Combined-type FAI is where there is a combination of Cam and Pincer FAI, also leading to impingement of the acetabular labrum during hip ROM.</a:t>
            </a:r>
          </a:p>
          <a:p>
            <a:r>
              <a:rPr lang="en-US" sz="1200" b="0" i="0" u="none" strike="noStrike" kern="1200" baseline="0" dirty="0">
                <a:solidFill>
                  <a:schemeClr val="tx1"/>
                </a:solidFill>
                <a:effectLst/>
                <a:latin typeface="+mn-lt"/>
                <a:ea typeface="+mn-ea"/>
                <a:cs typeface="+mn-cs"/>
              </a:rPr>
              <a:t>Congenital FAI: may begin at birth through genetic component </a:t>
            </a:r>
          </a:p>
          <a:p>
            <a:r>
              <a:rPr lang="en-US" sz="1200" b="0" i="0" u="none" strike="noStrike" kern="1200" baseline="0" dirty="0">
                <a:solidFill>
                  <a:schemeClr val="tx1"/>
                </a:solidFill>
                <a:effectLst/>
                <a:latin typeface="+mn-lt"/>
                <a:ea typeface="+mn-ea"/>
                <a:cs typeface="+mn-cs"/>
              </a:rPr>
              <a:t>Acquired FAI: can develop overtime, through repetitive movements, etc. through environmental component </a:t>
            </a:r>
          </a:p>
          <a:p>
            <a:r>
              <a:rPr lang="en-US" sz="1200" b="0" i="0" u="none" strike="noStrike" kern="1200" baseline="0" dirty="0">
                <a:solidFill>
                  <a:schemeClr val="tx1"/>
                </a:solidFill>
                <a:effectLst/>
                <a:latin typeface="+mn-lt"/>
                <a:ea typeface="+mn-ea"/>
                <a:cs typeface="+mn-cs"/>
              </a:rPr>
              <a:t>FAI tends to be a combination of genetics and environmental influence </a:t>
            </a:r>
            <a:endParaRPr lang="en-US" baseline="0" dirty="0"/>
          </a:p>
          <a:p>
            <a:endParaRPr lang="en-US" baseline="0" dirty="0"/>
          </a:p>
          <a:p>
            <a:endParaRPr lang="en-US" dirty="0"/>
          </a:p>
        </p:txBody>
      </p:sp>
      <p:sp>
        <p:nvSpPr>
          <p:cNvPr id="4" name="Slide Number Placeholder 3"/>
          <p:cNvSpPr>
            <a:spLocks noGrp="1"/>
          </p:cNvSpPr>
          <p:nvPr>
            <p:ph type="sldNum" sz="quarter" idx="10"/>
          </p:nvPr>
        </p:nvSpPr>
        <p:spPr/>
        <p:txBody>
          <a:bodyPr/>
          <a:lstStyle/>
          <a:p>
            <a:fld id="{AB814B80-9BD1-C144-A5B5-685BC9CC73EE}" type="slidenum">
              <a:rPr lang="en-US" smtClean="0"/>
              <a:t>6</a:t>
            </a:fld>
            <a:endParaRPr lang="en-US"/>
          </a:p>
        </p:txBody>
      </p:sp>
    </p:spTree>
    <p:extLst>
      <p:ext uri="{BB962C8B-B14F-4D97-AF65-F5344CB8AC3E}">
        <p14:creationId xmlns:p14="http://schemas.microsoft.com/office/powerpoint/2010/main" val="33538072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Hip clicking is considered largest sign of labral tear</a:t>
            </a:r>
          </a:p>
          <a:p>
            <a:endParaRPr lang="en-US" dirty="0"/>
          </a:p>
        </p:txBody>
      </p:sp>
      <p:sp>
        <p:nvSpPr>
          <p:cNvPr id="4" name="Slide Number Placeholder 3"/>
          <p:cNvSpPr>
            <a:spLocks noGrp="1"/>
          </p:cNvSpPr>
          <p:nvPr>
            <p:ph type="sldNum" sz="quarter" idx="5"/>
          </p:nvPr>
        </p:nvSpPr>
        <p:spPr/>
        <p:txBody>
          <a:bodyPr/>
          <a:lstStyle/>
          <a:p>
            <a:fld id="{AB814B80-9BD1-C144-A5B5-685BC9CC73EE}" type="slidenum">
              <a:rPr lang="en-US" smtClean="0"/>
              <a:t>7</a:t>
            </a:fld>
            <a:endParaRPr lang="en-US"/>
          </a:p>
        </p:txBody>
      </p:sp>
    </p:spTree>
    <p:extLst>
      <p:ext uri="{BB962C8B-B14F-4D97-AF65-F5344CB8AC3E}">
        <p14:creationId xmlns:p14="http://schemas.microsoft.com/office/powerpoint/2010/main" val="6795021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Generally repair performed to superior/anterior portion of labrum </a:t>
            </a:r>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a:solidFill>
                  <a:schemeClr val="tx2"/>
                </a:solidFill>
              </a:rPr>
              <a:t>35% of the 85% increase were labral repairs</a:t>
            </a:r>
            <a:r>
              <a:rPr lang="en-US" baseline="30000" dirty="0">
                <a:solidFill>
                  <a:schemeClr val="tx2"/>
                </a:solidFill>
              </a:rPr>
              <a:t>3</a:t>
            </a: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Males 8x more likely to have Cam FAI than females, </a:t>
            </a:r>
            <a:r>
              <a:rPr lang="en-US" dirty="0">
                <a:solidFill>
                  <a:schemeClr val="tx2"/>
                </a:solidFill>
              </a:rPr>
              <a:t>Cam-type FAI most often diagnosed in 66% of athletes</a:t>
            </a:r>
            <a:r>
              <a:rPr lang="en-US" baseline="30000" dirty="0">
                <a:solidFill>
                  <a:schemeClr val="tx2"/>
                </a:solidFill>
              </a:rPr>
              <a:t>4</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solidFill>
                <a:schemeClr val="tx2"/>
              </a:solidFill>
            </a:endParaRPr>
          </a:p>
          <a:p>
            <a:endParaRPr lang="en-US" dirty="0"/>
          </a:p>
        </p:txBody>
      </p:sp>
      <p:sp>
        <p:nvSpPr>
          <p:cNvPr id="4" name="Slide Number Placeholder 3"/>
          <p:cNvSpPr>
            <a:spLocks noGrp="1"/>
          </p:cNvSpPr>
          <p:nvPr>
            <p:ph type="sldNum" sz="quarter" idx="5"/>
          </p:nvPr>
        </p:nvSpPr>
        <p:spPr/>
        <p:txBody>
          <a:bodyPr/>
          <a:lstStyle/>
          <a:p>
            <a:fld id="{AB814B80-9BD1-C144-A5B5-685BC9CC73EE}" type="slidenum">
              <a:rPr lang="en-US" smtClean="0"/>
              <a:t>8</a:t>
            </a:fld>
            <a:endParaRPr lang="en-US"/>
          </a:p>
        </p:txBody>
      </p:sp>
    </p:spTree>
    <p:extLst>
      <p:ext uri="{BB962C8B-B14F-4D97-AF65-F5344CB8AC3E}">
        <p14:creationId xmlns:p14="http://schemas.microsoft.com/office/powerpoint/2010/main" val="676989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will briefly discuss debridement and reconstruction since these are also types of surgery to correct labral tears but the rest of the presentation will focus on labral repair and the process of returning to sport </a:t>
            </a:r>
          </a:p>
          <a:p>
            <a:endParaRPr lang="en-US" dirty="0"/>
          </a:p>
        </p:txBody>
      </p:sp>
      <p:sp>
        <p:nvSpPr>
          <p:cNvPr id="4" name="Slide Number Placeholder 3"/>
          <p:cNvSpPr>
            <a:spLocks noGrp="1"/>
          </p:cNvSpPr>
          <p:nvPr>
            <p:ph type="sldNum" sz="quarter" idx="5"/>
          </p:nvPr>
        </p:nvSpPr>
        <p:spPr/>
        <p:txBody>
          <a:bodyPr/>
          <a:lstStyle/>
          <a:p>
            <a:fld id="{AB814B80-9BD1-C144-A5B5-685BC9CC73EE}" type="slidenum">
              <a:rPr lang="en-US" smtClean="0"/>
              <a:t>9</a:t>
            </a:fld>
            <a:endParaRPr lang="en-US"/>
          </a:p>
        </p:txBody>
      </p:sp>
    </p:spTree>
    <p:extLst>
      <p:ext uri="{BB962C8B-B14F-4D97-AF65-F5344CB8AC3E}">
        <p14:creationId xmlns:p14="http://schemas.microsoft.com/office/powerpoint/2010/main" val="7792837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Image also from article </a:t>
            </a:r>
          </a:p>
        </p:txBody>
      </p:sp>
      <p:sp>
        <p:nvSpPr>
          <p:cNvPr id="4" name="Slide Number Placeholder 3"/>
          <p:cNvSpPr>
            <a:spLocks noGrp="1"/>
          </p:cNvSpPr>
          <p:nvPr>
            <p:ph type="sldNum" sz="quarter" idx="5"/>
          </p:nvPr>
        </p:nvSpPr>
        <p:spPr/>
        <p:txBody>
          <a:bodyPr/>
          <a:lstStyle/>
          <a:p>
            <a:fld id="{AB814B80-9BD1-C144-A5B5-685BC9CC73EE}" type="slidenum">
              <a:rPr lang="en-US" smtClean="0"/>
              <a:t>11</a:t>
            </a:fld>
            <a:endParaRPr lang="en-US"/>
          </a:p>
        </p:txBody>
      </p:sp>
    </p:spTree>
    <p:extLst>
      <p:ext uri="{BB962C8B-B14F-4D97-AF65-F5344CB8AC3E}">
        <p14:creationId xmlns:p14="http://schemas.microsoft.com/office/powerpoint/2010/main" val="5213672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2" name="Rectangle 11"/>
          <p:cNvSpPr/>
          <p:nvPr userDrawn="1"/>
        </p:nvSpPr>
        <p:spPr>
          <a:xfrm>
            <a:off x="0" y="5"/>
            <a:ext cx="9144000" cy="5052782"/>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userDrawn="1"/>
        </p:nvSpPr>
        <p:spPr>
          <a:xfrm>
            <a:off x="0" y="4653643"/>
            <a:ext cx="9144000" cy="51707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r>
              <a:rPr lang="en-US"/>
              <a:t>Department Name</a:t>
            </a:r>
            <a:endParaRPr lang="en-US" dirty="0"/>
          </a:p>
        </p:txBody>
      </p:sp>
      <p:sp>
        <p:nvSpPr>
          <p:cNvPr id="11" name="Title Placeholder 1"/>
          <p:cNvSpPr>
            <a:spLocks noGrp="1"/>
          </p:cNvSpPr>
          <p:nvPr>
            <p:ph type="title"/>
          </p:nvPr>
        </p:nvSpPr>
        <p:spPr>
          <a:xfrm>
            <a:off x="353784" y="342900"/>
            <a:ext cx="8485415" cy="3966029"/>
          </a:xfrm>
          <a:prstGeom prst="rect">
            <a:avLst/>
          </a:prstGeom>
        </p:spPr>
        <p:txBody>
          <a:bodyPr vert="horz" lIns="91440" tIns="45720" rIns="91440" bIns="45720" rtlCol="0" anchor="ctr">
            <a:normAutofit/>
          </a:bodyPr>
          <a:lstStyle>
            <a:lvl1pPr>
              <a:defRPr sz="5400"/>
            </a:lvl1pPr>
          </a:lstStyle>
          <a:p>
            <a:r>
              <a:rPr lang="en-US"/>
              <a:t>Click to edit Master title style</a:t>
            </a:r>
            <a:endParaRPr lang="en-US" dirty="0"/>
          </a:p>
        </p:txBody>
      </p:sp>
      <p:pic>
        <p:nvPicPr>
          <p:cNvPr id="13" name="Picture 12" descr="UNC_logo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1884" y="5601368"/>
            <a:ext cx="3028426" cy="831711"/>
          </a:xfrm>
          <a:prstGeom prst="rect">
            <a:avLst/>
          </a:prstGeom>
        </p:spPr>
      </p:pic>
    </p:spTree>
    <p:extLst>
      <p:ext uri="{BB962C8B-B14F-4D97-AF65-F5344CB8AC3E}">
        <p14:creationId xmlns:p14="http://schemas.microsoft.com/office/powerpoint/2010/main" val="1728351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263E268E-DA18-874E-8CBA-6F80F366F288}" type="slidenum">
              <a:rPr lang="en-US" smtClean="0"/>
              <a:t>‹#›</a:t>
            </a:fld>
            <a:endParaRPr lang="en-US"/>
          </a:p>
        </p:txBody>
      </p:sp>
      <p:sp>
        <p:nvSpPr>
          <p:cNvPr id="7" name="Footer Placeholder 4"/>
          <p:cNvSpPr>
            <a:spLocks noGrp="1"/>
          </p:cNvSpPr>
          <p:nvPr>
            <p:ph type="ftr" sz="quarter" idx="11"/>
          </p:nvPr>
        </p:nvSpPr>
        <p:spPr>
          <a:xfrm>
            <a:off x="263527" y="6356351"/>
            <a:ext cx="4465357" cy="501648"/>
          </a:xfrm>
        </p:spPr>
        <p:txBody>
          <a:bodyPr/>
          <a:lstStyle/>
          <a:p>
            <a:r>
              <a:rPr lang="en-US"/>
              <a:t>Department Name</a:t>
            </a:r>
            <a:endParaRPr lang="en-US" dirty="0"/>
          </a:p>
        </p:txBody>
      </p:sp>
    </p:spTree>
    <p:extLst>
      <p:ext uri="{BB962C8B-B14F-4D97-AF65-F5344CB8AC3E}">
        <p14:creationId xmlns:p14="http://schemas.microsoft.com/office/powerpoint/2010/main" val="2480037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Footer Placeholder 2"/>
          <p:cNvSpPr>
            <a:spLocks noGrp="1"/>
          </p:cNvSpPr>
          <p:nvPr>
            <p:ph type="ftr" sz="quarter" idx="10"/>
          </p:nvPr>
        </p:nvSpPr>
        <p:spPr/>
        <p:txBody>
          <a:bodyPr/>
          <a:lstStyle/>
          <a:p>
            <a:r>
              <a:rPr lang="en-US"/>
              <a:t>Department Name</a:t>
            </a:r>
            <a:endParaRPr lang="en-US" dirty="0"/>
          </a:p>
        </p:txBody>
      </p:sp>
      <p:sp>
        <p:nvSpPr>
          <p:cNvPr id="4" name="Slide Number Placeholder 3"/>
          <p:cNvSpPr>
            <a:spLocks noGrp="1"/>
          </p:cNvSpPr>
          <p:nvPr>
            <p:ph type="sldNum" sz="quarter" idx="11"/>
          </p:nvPr>
        </p:nvSpPr>
        <p:spPr/>
        <p:txBody>
          <a:bodyPr/>
          <a:lstStyle/>
          <a:p>
            <a:fld id="{263E268E-DA18-874E-8CBA-6F80F366F288}" type="slidenum">
              <a:rPr lang="en-US" smtClean="0"/>
              <a:pPr/>
              <a:t>‹#›</a:t>
            </a:fld>
            <a:endParaRPr lang="en-US" dirty="0"/>
          </a:p>
        </p:txBody>
      </p:sp>
      <p:sp>
        <p:nvSpPr>
          <p:cNvPr id="7" name="Content Placeholder 2"/>
          <p:cNvSpPr>
            <a:spLocks noGrp="1"/>
          </p:cNvSpPr>
          <p:nvPr>
            <p:ph idx="13"/>
          </p:nvPr>
        </p:nvSpPr>
        <p:spPr>
          <a:xfrm>
            <a:off x="342900" y="1481139"/>
            <a:ext cx="4074272" cy="447840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2"/>
          <p:cNvSpPr>
            <a:spLocks noGrp="1"/>
          </p:cNvSpPr>
          <p:nvPr>
            <p:ph idx="14"/>
          </p:nvPr>
        </p:nvSpPr>
        <p:spPr>
          <a:xfrm>
            <a:off x="4726827" y="1481139"/>
            <a:ext cx="4074272" cy="447840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895849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Footer Placeholder 2"/>
          <p:cNvSpPr>
            <a:spLocks noGrp="1"/>
          </p:cNvSpPr>
          <p:nvPr>
            <p:ph type="ftr" sz="quarter" idx="10"/>
          </p:nvPr>
        </p:nvSpPr>
        <p:spPr/>
        <p:txBody>
          <a:bodyPr/>
          <a:lstStyle/>
          <a:p>
            <a:r>
              <a:rPr lang="en-US"/>
              <a:t>Department Name</a:t>
            </a:r>
            <a:endParaRPr lang="en-US" dirty="0"/>
          </a:p>
        </p:txBody>
      </p:sp>
      <p:sp>
        <p:nvSpPr>
          <p:cNvPr id="4" name="Slide Number Placeholder 3"/>
          <p:cNvSpPr>
            <a:spLocks noGrp="1"/>
          </p:cNvSpPr>
          <p:nvPr>
            <p:ph type="sldNum" sz="quarter" idx="11"/>
          </p:nvPr>
        </p:nvSpPr>
        <p:spPr/>
        <p:txBody>
          <a:bodyPr/>
          <a:lstStyle/>
          <a:p>
            <a:fld id="{263E268E-DA18-874E-8CBA-6F80F366F288}" type="slidenum">
              <a:rPr lang="en-US" smtClean="0"/>
              <a:pPr/>
              <a:t>‹#›</a:t>
            </a:fld>
            <a:endParaRPr lang="en-US" dirty="0"/>
          </a:p>
        </p:txBody>
      </p:sp>
    </p:spTree>
    <p:extLst>
      <p:ext uri="{BB962C8B-B14F-4D97-AF65-F5344CB8AC3E}">
        <p14:creationId xmlns:p14="http://schemas.microsoft.com/office/powerpoint/2010/main" val="22775896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902199" y="1481138"/>
            <a:ext cx="3898900" cy="4505297"/>
          </a:xfrm>
        </p:spPr>
        <p:txBody>
          <a:bodyPr/>
          <a:lstStyle>
            <a:lvl1pPr marL="0" indent="0" algn="l">
              <a:buNone/>
              <a:defRPr>
                <a:solidFill>
                  <a:srgbClr val="ADADAD"/>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0" name="Picture Placeholder 8"/>
          <p:cNvSpPr>
            <a:spLocks noGrp="1"/>
          </p:cNvSpPr>
          <p:nvPr>
            <p:ph type="pic" sz="quarter" idx="13"/>
          </p:nvPr>
        </p:nvSpPr>
        <p:spPr>
          <a:xfrm>
            <a:off x="9" y="0"/>
            <a:ext cx="4562475" cy="6858000"/>
          </a:xfrm>
        </p:spPr>
        <p:txBody>
          <a:bodyPr/>
          <a:lstStyle/>
          <a:p>
            <a:endParaRPr lang="en-US"/>
          </a:p>
        </p:txBody>
      </p:sp>
      <p:sp>
        <p:nvSpPr>
          <p:cNvPr id="6" name="Title Placeholder 3"/>
          <p:cNvSpPr>
            <a:spLocks noGrp="1"/>
          </p:cNvSpPr>
          <p:nvPr>
            <p:ph type="title"/>
          </p:nvPr>
        </p:nvSpPr>
        <p:spPr>
          <a:xfrm>
            <a:off x="4902199" y="274638"/>
            <a:ext cx="3898900" cy="970462"/>
          </a:xfrm>
          <a:prstGeom prst="rect">
            <a:avLst/>
          </a:prstGeom>
        </p:spPr>
        <p:txBody>
          <a:bodyPr vert="horz" lIns="91440" tIns="45720" rIns="91440" bIns="45720" rtlCol="0" anchor="ctr">
            <a:normAutofit/>
          </a:bodyPr>
          <a:lstStyle/>
          <a:p>
            <a:r>
              <a:rPr lang="en-US" dirty="0"/>
              <a:t>Click to edit Master title style</a:t>
            </a:r>
          </a:p>
        </p:txBody>
      </p:sp>
      <p:sp>
        <p:nvSpPr>
          <p:cNvPr id="11" name="Slide Number Placeholder 5"/>
          <p:cNvSpPr>
            <a:spLocks noGrp="1"/>
          </p:cNvSpPr>
          <p:nvPr>
            <p:ph type="sldNum" sz="quarter" idx="4"/>
          </p:nvPr>
        </p:nvSpPr>
        <p:spPr>
          <a:xfrm>
            <a:off x="8656320" y="6356357"/>
            <a:ext cx="487680" cy="501647"/>
          </a:xfrm>
          <a:prstGeom prst="rect">
            <a:avLst/>
          </a:prstGeom>
        </p:spPr>
        <p:txBody>
          <a:bodyPr vert="horz" lIns="91440" tIns="45720" rIns="91440" bIns="45720" rtlCol="0" anchor="ctr"/>
          <a:lstStyle>
            <a:lvl1pPr algn="ctr">
              <a:defRPr sz="1200">
                <a:solidFill>
                  <a:srgbClr val="FFFFFF"/>
                </a:solidFill>
              </a:defRPr>
            </a:lvl1pPr>
          </a:lstStyle>
          <a:p>
            <a:fld id="{263E268E-DA18-874E-8CBA-6F80F366F288}" type="slidenum">
              <a:rPr lang="en-US" smtClean="0"/>
              <a:pPr/>
              <a:t>‹#›</a:t>
            </a:fld>
            <a:endParaRPr lang="en-US" dirty="0"/>
          </a:p>
        </p:txBody>
      </p:sp>
    </p:spTree>
    <p:extLst>
      <p:ext uri="{BB962C8B-B14F-4D97-AF65-F5344CB8AC3E}">
        <p14:creationId xmlns:p14="http://schemas.microsoft.com/office/powerpoint/2010/main" val="12659800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902199" y="1481139"/>
            <a:ext cx="3898900" cy="446246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Picture Placeholder 8"/>
          <p:cNvSpPr>
            <a:spLocks noGrp="1"/>
          </p:cNvSpPr>
          <p:nvPr>
            <p:ph type="pic" sz="quarter" idx="13"/>
          </p:nvPr>
        </p:nvSpPr>
        <p:spPr>
          <a:xfrm>
            <a:off x="9" y="0"/>
            <a:ext cx="4562475" cy="6858000"/>
          </a:xfrm>
        </p:spPr>
        <p:txBody>
          <a:bodyPr/>
          <a:lstStyle/>
          <a:p>
            <a:endParaRPr lang="en-US"/>
          </a:p>
        </p:txBody>
      </p:sp>
      <p:sp>
        <p:nvSpPr>
          <p:cNvPr id="8" name="Slide Number Placeholder 5"/>
          <p:cNvSpPr>
            <a:spLocks noGrp="1"/>
          </p:cNvSpPr>
          <p:nvPr>
            <p:ph type="sldNum" sz="quarter" idx="4"/>
          </p:nvPr>
        </p:nvSpPr>
        <p:spPr>
          <a:xfrm>
            <a:off x="8656320" y="6356357"/>
            <a:ext cx="487680" cy="501647"/>
          </a:xfrm>
          <a:prstGeom prst="rect">
            <a:avLst/>
          </a:prstGeom>
        </p:spPr>
        <p:txBody>
          <a:bodyPr vert="horz" lIns="91440" tIns="45720" rIns="91440" bIns="45720" rtlCol="0" anchor="ctr"/>
          <a:lstStyle>
            <a:lvl1pPr algn="ctr">
              <a:defRPr sz="1200">
                <a:solidFill>
                  <a:srgbClr val="FFFFFF"/>
                </a:solidFill>
              </a:defRPr>
            </a:lvl1pPr>
          </a:lstStyle>
          <a:p>
            <a:fld id="{263E268E-DA18-874E-8CBA-6F80F366F288}" type="slidenum">
              <a:rPr lang="en-US" smtClean="0"/>
              <a:pPr/>
              <a:t>‹#›</a:t>
            </a:fld>
            <a:endParaRPr lang="en-US" dirty="0"/>
          </a:p>
        </p:txBody>
      </p:sp>
      <p:sp>
        <p:nvSpPr>
          <p:cNvPr id="11" name="Title Placeholder 3"/>
          <p:cNvSpPr>
            <a:spLocks noGrp="1"/>
          </p:cNvSpPr>
          <p:nvPr>
            <p:ph type="title"/>
          </p:nvPr>
        </p:nvSpPr>
        <p:spPr>
          <a:xfrm>
            <a:off x="4902199" y="274638"/>
            <a:ext cx="3898900" cy="970462"/>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3422720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a:xfrm>
            <a:off x="8763000" y="6356357"/>
            <a:ext cx="381000" cy="501647"/>
          </a:xfrm>
          <a:prstGeom prst="rect">
            <a:avLst/>
          </a:prstGeom>
        </p:spPr>
        <p:txBody>
          <a:bodyPr/>
          <a:lstStyle/>
          <a:p>
            <a:fld id="{263E268E-DA18-874E-8CBA-6F80F366F288}" type="slidenum">
              <a:rPr lang="en-US" smtClean="0"/>
              <a:pPr/>
              <a:t>‹#›</a:t>
            </a:fld>
            <a:endParaRPr lang="en-US" dirty="0"/>
          </a:p>
        </p:txBody>
      </p:sp>
      <p:sp>
        <p:nvSpPr>
          <p:cNvPr id="4" name="Picture Placeholder 8"/>
          <p:cNvSpPr>
            <a:spLocks noGrp="1"/>
          </p:cNvSpPr>
          <p:nvPr>
            <p:ph type="pic" sz="quarter" idx="13"/>
          </p:nvPr>
        </p:nvSpPr>
        <p:spPr>
          <a:xfrm>
            <a:off x="9" y="0"/>
            <a:ext cx="4562475" cy="6858000"/>
          </a:xfrm>
        </p:spPr>
        <p:txBody>
          <a:bodyPr/>
          <a:lstStyle/>
          <a:p>
            <a:endParaRPr lang="en-US"/>
          </a:p>
        </p:txBody>
      </p:sp>
      <p:sp>
        <p:nvSpPr>
          <p:cNvPr id="5" name="Title Placeholder 3"/>
          <p:cNvSpPr>
            <a:spLocks noGrp="1"/>
          </p:cNvSpPr>
          <p:nvPr>
            <p:ph type="title"/>
          </p:nvPr>
        </p:nvSpPr>
        <p:spPr>
          <a:xfrm>
            <a:off x="4902199" y="274638"/>
            <a:ext cx="3898900" cy="970462"/>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34829382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3" name="Picture 2" descr="UNC_logo_whit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51437" y="2998700"/>
            <a:ext cx="3041126" cy="835200"/>
          </a:xfrm>
          <a:prstGeom prst="rect">
            <a:avLst/>
          </a:prstGeom>
        </p:spPr>
      </p:pic>
    </p:spTree>
    <p:extLst>
      <p:ext uri="{BB962C8B-B14F-4D97-AF65-F5344CB8AC3E}">
        <p14:creationId xmlns:p14="http://schemas.microsoft.com/office/powerpoint/2010/main" val="38552424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a:xfrm>
            <a:off x="4787900" y="2857500"/>
            <a:ext cx="3534344" cy="1143000"/>
          </a:xfrm>
          <a:prstGeom prst="rect">
            <a:avLst/>
          </a:prstGeom>
        </p:spPr>
        <p:txBody>
          <a:bodyPr anchor="ctr" anchorCtr="0"/>
          <a:lstStyle>
            <a:lvl1pPr algn="l">
              <a:defRPr sz="1600">
                <a:solidFill>
                  <a:schemeClr val="bg1"/>
                </a:solidFill>
              </a:defRPr>
            </a:lvl1pPr>
          </a:lstStyle>
          <a:p>
            <a:r>
              <a:rPr lang="en-US" dirty="0"/>
              <a:t>Click to edit Master title style</a:t>
            </a:r>
          </a:p>
        </p:txBody>
      </p:sp>
      <p:pic>
        <p:nvPicPr>
          <p:cNvPr id="4" name="Picture 3" descr="UNC_logo_whit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0100" y="2998700"/>
            <a:ext cx="3041126" cy="835200"/>
          </a:xfrm>
          <a:prstGeom prst="rect">
            <a:avLst/>
          </a:prstGeom>
        </p:spPr>
      </p:pic>
    </p:spTree>
    <p:extLst>
      <p:ext uri="{BB962C8B-B14F-4D97-AF65-F5344CB8AC3E}">
        <p14:creationId xmlns:p14="http://schemas.microsoft.com/office/powerpoint/2010/main" val="2757913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7" name="Rectangle 6"/>
          <p:cNvSpPr/>
          <p:nvPr userDrawn="1"/>
        </p:nvSpPr>
        <p:spPr>
          <a:xfrm flipV="1">
            <a:off x="0" y="5052786"/>
            <a:ext cx="9144000" cy="1805213"/>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Rectangle 3"/>
          <p:cNvSpPr/>
          <p:nvPr userDrawn="1"/>
        </p:nvSpPr>
        <p:spPr>
          <a:xfrm>
            <a:off x="0" y="4653643"/>
            <a:ext cx="9144000" cy="51707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Footer Placeholder 2"/>
          <p:cNvSpPr>
            <a:spLocks noGrp="1"/>
          </p:cNvSpPr>
          <p:nvPr>
            <p:ph type="ftr" sz="quarter" idx="10"/>
          </p:nvPr>
        </p:nvSpPr>
        <p:spPr/>
        <p:txBody>
          <a:bodyPr/>
          <a:lstStyle/>
          <a:p>
            <a:r>
              <a:rPr lang="en-US"/>
              <a:t>Department Name</a:t>
            </a:r>
            <a:endParaRPr lang="en-US" dirty="0"/>
          </a:p>
        </p:txBody>
      </p:sp>
      <p:sp>
        <p:nvSpPr>
          <p:cNvPr id="6" name="Title Placeholder 1"/>
          <p:cNvSpPr>
            <a:spLocks noGrp="1"/>
          </p:cNvSpPr>
          <p:nvPr>
            <p:ph type="title"/>
          </p:nvPr>
        </p:nvSpPr>
        <p:spPr>
          <a:xfrm>
            <a:off x="353784" y="342900"/>
            <a:ext cx="8485415" cy="3966029"/>
          </a:xfrm>
          <a:prstGeom prst="rect">
            <a:avLst/>
          </a:prstGeom>
        </p:spPr>
        <p:txBody>
          <a:bodyPr vert="horz" lIns="91440" tIns="45720" rIns="91440" bIns="45720" rtlCol="0" anchor="ctr">
            <a:normAutofit/>
          </a:bodyPr>
          <a:lstStyle>
            <a:lvl1pPr>
              <a:defRPr sz="5400">
                <a:solidFill>
                  <a:schemeClr val="tx1"/>
                </a:solidFill>
              </a:defRPr>
            </a:lvl1pPr>
          </a:lstStyle>
          <a:p>
            <a:r>
              <a:rPr lang="en-US"/>
              <a:t>Click to edit Master title style</a:t>
            </a:r>
            <a:endParaRPr lang="en-US" dirty="0"/>
          </a:p>
        </p:txBody>
      </p:sp>
      <p:pic>
        <p:nvPicPr>
          <p:cNvPr id="9" name="Picture 8" descr="UNC_logo_whit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1884" y="5585943"/>
            <a:ext cx="3041126" cy="835200"/>
          </a:xfrm>
          <a:prstGeom prst="rect">
            <a:avLst/>
          </a:prstGeom>
        </p:spPr>
      </p:pic>
    </p:spTree>
    <p:extLst>
      <p:ext uri="{BB962C8B-B14F-4D97-AF65-F5344CB8AC3E}">
        <p14:creationId xmlns:p14="http://schemas.microsoft.com/office/powerpoint/2010/main" val="10705500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6"/>
            <a:ext cx="9144000" cy="6857999"/>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342899" y="2290983"/>
            <a:ext cx="8466890" cy="602252"/>
          </a:xfrm>
          <a:prstGeom prst="rect">
            <a:avLst/>
          </a:prstGeom>
        </p:spPr>
        <p:txBody>
          <a:bodyPr>
            <a:noAutofit/>
          </a:bodyPr>
          <a:lstStyle>
            <a:lvl1pPr>
              <a:defRPr sz="3000"/>
            </a:lvl1pPr>
          </a:lstStyle>
          <a:p>
            <a:r>
              <a:rPr lang="en-US" dirty="0"/>
              <a:t>Click to edit Master title style</a:t>
            </a:r>
          </a:p>
        </p:txBody>
      </p:sp>
      <p:sp>
        <p:nvSpPr>
          <p:cNvPr id="3" name="Subtitle 2"/>
          <p:cNvSpPr>
            <a:spLocks noGrp="1"/>
          </p:cNvSpPr>
          <p:nvPr>
            <p:ph type="subTitle" idx="1"/>
          </p:nvPr>
        </p:nvSpPr>
        <p:spPr>
          <a:xfrm>
            <a:off x="342899" y="2893231"/>
            <a:ext cx="8466890" cy="1665401"/>
          </a:xfrm>
          <a:prstGeom prst="rect">
            <a:avLst/>
          </a:prstGeom>
        </p:spPr>
        <p:txBody>
          <a:bodyPr/>
          <a:lstStyle>
            <a:lvl1pPr marL="0" indent="0" algn="ctr">
              <a:lnSpc>
                <a:spcPct val="100000"/>
              </a:lnSpc>
              <a:spcBef>
                <a:spcPts val="300"/>
              </a:spcBef>
              <a:buNone/>
              <a:defRPr sz="4600"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a:t>
            </a:r>
          </a:p>
          <a:p>
            <a:r>
              <a:rPr lang="en-US" dirty="0"/>
              <a:t>subtitle style</a:t>
            </a:r>
          </a:p>
        </p:txBody>
      </p:sp>
    </p:spTree>
    <p:extLst>
      <p:ext uri="{BB962C8B-B14F-4D97-AF65-F5344CB8AC3E}">
        <p14:creationId xmlns:p14="http://schemas.microsoft.com/office/powerpoint/2010/main" val="18215558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Rectangle 2"/>
          <p:cNvSpPr/>
          <p:nvPr userDrawn="1"/>
        </p:nvSpPr>
        <p:spPr>
          <a:xfrm>
            <a:off x="0" y="6"/>
            <a:ext cx="9144000" cy="685799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itle 1"/>
          <p:cNvSpPr>
            <a:spLocks noGrp="1"/>
          </p:cNvSpPr>
          <p:nvPr>
            <p:ph type="ctrTitle"/>
          </p:nvPr>
        </p:nvSpPr>
        <p:spPr>
          <a:xfrm>
            <a:off x="342899" y="2290983"/>
            <a:ext cx="8466890" cy="602252"/>
          </a:xfrm>
          <a:prstGeom prst="rect">
            <a:avLst/>
          </a:prstGeom>
        </p:spPr>
        <p:txBody>
          <a:bodyPr>
            <a:noAutofit/>
          </a:bodyPr>
          <a:lstStyle>
            <a:lvl1pPr>
              <a:defRPr sz="3000">
                <a:solidFill>
                  <a:schemeClr val="tx2"/>
                </a:solidFill>
              </a:defRPr>
            </a:lvl1pPr>
          </a:lstStyle>
          <a:p>
            <a:r>
              <a:rPr lang="en-US" dirty="0"/>
              <a:t>Click to edit Master title style</a:t>
            </a:r>
          </a:p>
        </p:txBody>
      </p:sp>
      <p:sp>
        <p:nvSpPr>
          <p:cNvPr id="7" name="Subtitle 2"/>
          <p:cNvSpPr>
            <a:spLocks noGrp="1"/>
          </p:cNvSpPr>
          <p:nvPr>
            <p:ph type="subTitle" idx="1"/>
          </p:nvPr>
        </p:nvSpPr>
        <p:spPr>
          <a:xfrm>
            <a:off x="342899" y="2893231"/>
            <a:ext cx="8466890" cy="1665401"/>
          </a:xfrm>
          <a:prstGeom prst="rect">
            <a:avLst/>
          </a:prstGeom>
        </p:spPr>
        <p:txBody>
          <a:bodyPr/>
          <a:lstStyle>
            <a:lvl1pPr marL="0" indent="0" algn="ctr">
              <a:lnSpc>
                <a:spcPct val="100000"/>
              </a:lnSpc>
              <a:spcBef>
                <a:spcPts val="300"/>
              </a:spcBef>
              <a:buNone/>
              <a:defRPr sz="4600" b="1">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a:t>
            </a:r>
          </a:p>
          <a:p>
            <a:r>
              <a:rPr lang="en-US" dirty="0"/>
              <a:t>subtitle style</a:t>
            </a:r>
          </a:p>
        </p:txBody>
      </p:sp>
    </p:spTree>
    <p:extLst>
      <p:ext uri="{BB962C8B-B14F-4D97-AF65-F5344CB8AC3E}">
        <p14:creationId xmlns:p14="http://schemas.microsoft.com/office/powerpoint/2010/main" val="2584669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a:xfrm>
            <a:off x="0" y="6"/>
            <a:ext cx="9144000" cy="685799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itle Placeholder 5"/>
          <p:cNvSpPr>
            <a:spLocks noGrp="1"/>
          </p:cNvSpPr>
          <p:nvPr>
            <p:ph type="title"/>
          </p:nvPr>
        </p:nvSpPr>
        <p:spPr>
          <a:xfrm>
            <a:off x="800101" y="849656"/>
            <a:ext cx="7543799" cy="5158689"/>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10209043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Rectangle 2"/>
          <p:cNvSpPr/>
          <p:nvPr userDrawn="1"/>
        </p:nvSpPr>
        <p:spPr>
          <a:xfrm>
            <a:off x="0" y="6"/>
            <a:ext cx="9144000" cy="6857999"/>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itle Placeholder 5"/>
          <p:cNvSpPr>
            <a:spLocks noGrp="1"/>
          </p:cNvSpPr>
          <p:nvPr>
            <p:ph type="title"/>
          </p:nvPr>
        </p:nvSpPr>
        <p:spPr>
          <a:xfrm>
            <a:off x="800101" y="849656"/>
            <a:ext cx="7543799" cy="5158689"/>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2091976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a:xfrm>
            <a:off x="0" y="6"/>
            <a:ext cx="4572000" cy="685799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815983" y="889000"/>
            <a:ext cx="2956673" cy="5080000"/>
          </a:xfrm>
        </p:spPr>
        <p:txBody>
          <a:bodyPr>
            <a:normAutofit/>
          </a:bodyPr>
          <a:lstStyle>
            <a:lvl1pPr>
              <a:defRPr sz="2000"/>
            </a:lvl1pPr>
          </a:lstStyle>
          <a:p>
            <a:r>
              <a:rPr lang="en-US" dirty="0"/>
              <a:t>Click to edit Master title style</a:t>
            </a:r>
          </a:p>
        </p:txBody>
      </p:sp>
      <p:sp>
        <p:nvSpPr>
          <p:cNvPr id="9" name="Subtitle 2"/>
          <p:cNvSpPr>
            <a:spLocks noGrp="1"/>
          </p:cNvSpPr>
          <p:nvPr>
            <p:ph type="subTitle" idx="1"/>
          </p:nvPr>
        </p:nvSpPr>
        <p:spPr>
          <a:xfrm>
            <a:off x="5343152" y="889000"/>
            <a:ext cx="2956673" cy="5080000"/>
          </a:xfrm>
        </p:spPr>
        <p:txBody>
          <a:bodyPr anchor="ctr" anchorCtr="0">
            <a:normAutofit/>
          </a:bodyPr>
          <a:lstStyle>
            <a:lvl1pPr marL="0" indent="0" algn="l">
              <a:buNone/>
              <a:defRPr sz="2000">
                <a:solidFill>
                  <a:schemeClr val="accent6">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1315066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Rectangle 2"/>
          <p:cNvSpPr/>
          <p:nvPr userDrawn="1"/>
        </p:nvSpPr>
        <p:spPr>
          <a:xfrm>
            <a:off x="0" y="6"/>
            <a:ext cx="4572000" cy="6857999"/>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itle 1"/>
          <p:cNvSpPr>
            <a:spLocks noGrp="1"/>
          </p:cNvSpPr>
          <p:nvPr>
            <p:ph type="ctrTitle"/>
          </p:nvPr>
        </p:nvSpPr>
        <p:spPr>
          <a:xfrm>
            <a:off x="815983" y="889000"/>
            <a:ext cx="2956673" cy="5080000"/>
          </a:xfrm>
        </p:spPr>
        <p:txBody>
          <a:bodyPr>
            <a:normAutofit/>
          </a:bodyPr>
          <a:lstStyle>
            <a:lvl1pPr>
              <a:defRPr sz="2000"/>
            </a:lvl1pPr>
          </a:lstStyle>
          <a:p>
            <a:r>
              <a:rPr lang="en-US" dirty="0"/>
              <a:t>Click to edit Master title style</a:t>
            </a:r>
          </a:p>
        </p:txBody>
      </p:sp>
      <p:sp>
        <p:nvSpPr>
          <p:cNvPr id="7" name="Subtitle 2"/>
          <p:cNvSpPr>
            <a:spLocks noGrp="1"/>
          </p:cNvSpPr>
          <p:nvPr>
            <p:ph type="subTitle" idx="1"/>
          </p:nvPr>
        </p:nvSpPr>
        <p:spPr>
          <a:xfrm>
            <a:off x="5343152" y="889000"/>
            <a:ext cx="2956673" cy="5080000"/>
          </a:xfrm>
        </p:spPr>
        <p:txBody>
          <a:bodyPr anchor="ctr" anchorCtr="0">
            <a:normAutofit/>
          </a:bodyPr>
          <a:lstStyle>
            <a:lvl1pPr marL="0" indent="0" algn="l">
              <a:buNone/>
              <a:defRPr sz="2000">
                <a:solidFill>
                  <a:schemeClr val="accent6">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33712816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2424" y="1481138"/>
            <a:ext cx="8448676" cy="4449762"/>
          </a:xfrm>
        </p:spPr>
        <p:txBody>
          <a:bodyPr/>
          <a:lstStyle>
            <a:lvl1pPr marL="0" indent="0" algn="l">
              <a:buNone/>
              <a:defRPr>
                <a:solidFill>
                  <a:srgbClr val="ADADAD"/>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Slide Number Placeholder 5"/>
          <p:cNvSpPr>
            <a:spLocks noGrp="1"/>
          </p:cNvSpPr>
          <p:nvPr>
            <p:ph type="sldNum" sz="quarter" idx="12"/>
          </p:nvPr>
        </p:nvSpPr>
        <p:spPr/>
        <p:txBody>
          <a:bodyPr/>
          <a:lstStyle/>
          <a:p>
            <a:fld id="{263E268E-DA18-874E-8CBA-6F80F366F288}" type="slidenum">
              <a:rPr lang="en-US" smtClean="0"/>
              <a:t>‹#›</a:t>
            </a:fld>
            <a:endParaRPr lang="en-US"/>
          </a:p>
        </p:txBody>
      </p:sp>
      <p:sp>
        <p:nvSpPr>
          <p:cNvPr id="8" name="Footer Placeholder 4"/>
          <p:cNvSpPr>
            <a:spLocks noGrp="1"/>
          </p:cNvSpPr>
          <p:nvPr>
            <p:ph type="ftr" sz="quarter" idx="11"/>
          </p:nvPr>
        </p:nvSpPr>
        <p:spPr>
          <a:xfrm>
            <a:off x="263527" y="6356351"/>
            <a:ext cx="4465357" cy="501648"/>
          </a:xfrm>
        </p:spPr>
        <p:txBody>
          <a:bodyPr/>
          <a:lstStyle/>
          <a:p>
            <a:r>
              <a:rPr lang="en-US"/>
              <a:t>Department Name</a:t>
            </a:r>
            <a:endParaRPr lang="en-US" dirty="0"/>
          </a:p>
        </p:txBody>
      </p:sp>
      <p:sp>
        <p:nvSpPr>
          <p:cNvPr id="9" name="Title Placeholder 1"/>
          <p:cNvSpPr>
            <a:spLocks noGrp="1"/>
          </p:cNvSpPr>
          <p:nvPr>
            <p:ph type="title"/>
          </p:nvPr>
        </p:nvSpPr>
        <p:spPr>
          <a:xfrm>
            <a:off x="352424" y="219137"/>
            <a:ext cx="8448675" cy="1025963"/>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278531703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6.xml"/><Relationship Id="rId1" Type="http://schemas.openxmlformats.org/officeDocument/2006/relationships/slideLayout" Target="../slideLayouts/slideLayout5.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8.xml"/><Relationship Id="rId1" Type="http://schemas.openxmlformats.org/officeDocument/2006/relationships/slideLayout" Target="../slideLayouts/slideLayout7.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5" Type="http://schemas.openxmlformats.org/officeDocument/2006/relationships/theme" Target="../theme/theme5.xml"/><Relationship Id="rId4" Type="http://schemas.openxmlformats.org/officeDocument/2006/relationships/slideLayout" Target="../slideLayouts/slideLayout12.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3" Type="http://schemas.openxmlformats.org/officeDocument/2006/relationships/theme" Target="../theme/theme7.xml"/><Relationship Id="rId2" Type="http://schemas.openxmlformats.org/officeDocument/2006/relationships/slideLayout" Target="../slideLayouts/slideLayout17.xml"/><Relationship Id="rId1" Type="http://schemas.openxmlformats.org/officeDocument/2006/relationships/slideLayout" Target="../slideLayouts/slideLayout16.xml"/><Relationship Id="rId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3784" y="342900"/>
            <a:ext cx="8485415" cy="396602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5" name="Footer Placeholder 4"/>
          <p:cNvSpPr>
            <a:spLocks noGrp="1"/>
          </p:cNvSpPr>
          <p:nvPr>
            <p:ph type="ftr" sz="quarter" idx="3"/>
          </p:nvPr>
        </p:nvSpPr>
        <p:spPr>
          <a:xfrm>
            <a:off x="353784" y="4640943"/>
            <a:ext cx="4319824" cy="517069"/>
          </a:xfrm>
          <a:prstGeom prst="rect">
            <a:avLst/>
          </a:prstGeom>
        </p:spPr>
        <p:txBody>
          <a:bodyPr vert="horz" lIns="91440" tIns="45720" rIns="91440" bIns="45720" rtlCol="0" anchor="ctr"/>
          <a:lstStyle>
            <a:lvl1pPr algn="l">
              <a:defRPr sz="1200">
                <a:solidFill>
                  <a:schemeClr val="bg1"/>
                </a:solidFill>
              </a:defRPr>
            </a:lvl1pPr>
          </a:lstStyle>
          <a:p>
            <a:r>
              <a:rPr lang="en-US"/>
              <a:t>Department Name</a:t>
            </a:r>
            <a:endParaRPr lang="en-US" dirty="0"/>
          </a:p>
        </p:txBody>
      </p:sp>
    </p:spTree>
    <p:extLst>
      <p:ext uri="{BB962C8B-B14F-4D97-AF65-F5344CB8AC3E}">
        <p14:creationId xmlns:p14="http://schemas.microsoft.com/office/powerpoint/2010/main" val="3693843513"/>
      </p:ext>
    </p:extLst>
  </p:cSld>
  <p:clrMap bg1="lt1" tx1="dk1" bg2="lt2" tx2="dk2" accent1="accent1" accent2="accent2" accent3="accent3" accent4="accent4" accent5="accent5" accent6="accent6" hlink="hlink" folHlink="folHlink"/>
  <p:sldLayoutIdLst>
    <p:sldLayoutId id="2147493456" r:id="rId1"/>
    <p:sldLayoutId id="2147493485" r:id="rId2"/>
  </p:sldLayoutIdLst>
  <p:hf hdr="0" dt="0"/>
  <p:txStyles>
    <p:titleStyle>
      <a:lvl1pPr algn="l" defTabSz="457200" rtl="0" eaLnBrk="1" latinLnBrk="0" hangingPunct="1">
        <a:spcBef>
          <a:spcPct val="0"/>
        </a:spcBef>
        <a:buNone/>
        <a:defRPr sz="5400" b="1" kern="1200">
          <a:solidFill>
            <a:schemeClr val="bg1"/>
          </a:solidFill>
          <a:latin typeface="+mj-lt"/>
          <a:ea typeface="+mj-ea"/>
          <a:cs typeface="+mj-cs"/>
        </a:defRPr>
      </a:lvl1pPr>
    </p:titleStyle>
    <p:bodyStyle>
      <a:lvl1pPr marL="342900" indent="-342900" algn="l" defTabSz="457200" rtl="0" eaLnBrk="1" latinLnBrk="0" hangingPunct="1">
        <a:spcBef>
          <a:spcPct val="20000"/>
        </a:spcBef>
        <a:buFont typeface="Arial"/>
        <a:buChar char="•"/>
        <a:defRPr sz="2400" kern="1200">
          <a:solidFill>
            <a:schemeClr val="tx2"/>
          </a:solidFill>
          <a:latin typeface="+mn-lt"/>
          <a:ea typeface="+mn-ea"/>
          <a:cs typeface="+mn-cs"/>
        </a:defRPr>
      </a:lvl1pPr>
      <a:lvl2pPr marL="742950" indent="-285750" algn="l" defTabSz="457200" rtl="0" eaLnBrk="1" latinLnBrk="0" hangingPunct="1">
        <a:spcBef>
          <a:spcPct val="20000"/>
        </a:spcBef>
        <a:buFont typeface="Arial"/>
        <a:buChar char="–"/>
        <a:defRPr sz="2200" kern="1200">
          <a:solidFill>
            <a:schemeClr val="tx2"/>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chemeClr val="tx2"/>
          </a:solidFill>
          <a:latin typeface="+mn-lt"/>
          <a:ea typeface="+mn-ea"/>
          <a:cs typeface="+mn-cs"/>
        </a:defRPr>
      </a:lvl3pPr>
      <a:lvl4pPr marL="1600200" indent="-228600" algn="l" defTabSz="457200" rtl="0" eaLnBrk="1" latinLnBrk="0" hangingPunct="1">
        <a:spcBef>
          <a:spcPct val="20000"/>
        </a:spcBef>
        <a:buFont typeface="Arial"/>
        <a:buChar char="–"/>
        <a:defRPr sz="1800" kern="1200">
          <a:solidFill>
            <a:schemeClr val="tx2"/>
          </a:solidFill>
          <a:latin typeface="+mn-lt"/>
          <a:ea typeface="+mn-ea"/>
          <a:cs typeface="+mn-cs"/>
        </a:defRPr>
      </a:lvl4pPr>
      <a:lvl5pPr marL="2057400" indent="-228600" algn="l" defTabSz="457200" rtl="0" eaLnBrk="1" latinLnBrk="0" hangingPunct="1">
        <a:spcBef>
          <a:spcPct val="20000"/>
        </a:spcBef>
        <a:buFont typeface="Arial"/>
        <a:buChar char="»"/>
        <a:defRPr sz="1800" kern="1200">
          <a:solidFill>
            <a:schemeClr val="tx2"/>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342900" y="1739404"/>
            <a:ext cx="8453521" cy="1143000"/>
          </a:xfrm>
          <a:prstGeom prst="rect">
            <a:avLst/>
          </a:prstGeom>
        </p:spPr>
        <p:txBody>
          <a:bodyPr vert="horz" lIns="91440" tIns="45720" rIns="91440" bIns="45720" rtlCol="0" anchor="b" anchorCtr="0">
            <a:normAutofit/>
          </a:bodyPr>
          <a:lstStyle/>
          <a:p>
            <a:r>
              <a:rPr lang="en-US" dirty="0"/>
              <a:t>Click to edit Master title style</a:t>
            </a:r>
          </a:p>
        </p:txBody>
      </p:sp>
    </p:spTree>
    <p:extLst>
      <p:ext uri="{BB962C8B-B14F-4D97-AF65-F5344CB8AC3E}">
        <p14:creationId xmlns:p14="http://schemas.microsoft.com/office/powerpoint/2010/main" val="3983934668"/>
      </p:ext>
    </p:extLst>
  </p:cSld>
  <p:clrMap bg1="lt1" tx1="dk1" bg2="lt2" tx2="dk2" accent1="accent1" accent2="accent2" accent3="accent3" accent4="accent4" accent5="accent5" accent6="accent6" hlink="hlink" folHlink="folHlink"/>
  <p:sldLayoutIdLst>
    <p:sldLayoutId id="2147493465" r:id="rId1"/>
    <p:sldLayoutId id="2147493466" r:id="rId2"/>
  </p:sldLayoutIdLst>
  <p:hf hdr="0" dt="0"/>
  <p:txStyles>
    <p:titleStyle>
      <a:lvl1pPr algn="ctr" defTabSz="457200" rtl="0" eaLnBrk="1" latinLnBrk="0" hangingPunct="1">
        <a:spcBef>
          <a:spcPct val="0"/>
        </a:spcBef>
        <a:buNone/>
        <a:defRPr sz="3000" i="1" kern="1200">
          <a:solidFill>
            <a:schemeClr val="bg1"/>
          </a:solidFill>
          <a:latin typeface="Cambria"/>
          <a:ea typeface="+mj-ea"/>
          <a:cs typeface="Cambria"/>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itle Placeholder 1"/>
          <p:cNvSpPr txBox="1">
            <a:spLocks/>
          </p:cNvSpPr>
          <p:nvPr userDrawn="1"/>
        </p:nvSpPr>
        <p:spPr>
          <a:xfrm>
            <a:off x="815980" y="826752"/>
            <a:ext cx="7527919" cy="5209489"/>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2800" kern="1200">
                <a:solidFill>
                  <a:schemeClr val="bg1"/>
                </a:solidFill>
                <a:latin typeface="+mj-lt"/>
                <a:ea typeface="+mj-ea"/>
                <a:cs typeface="+mj-cs"/>
              </a:defRPr>
            </a:lvl1pPr>
          </a:lstStyle>
          <a:p>
            <a:endParaRPr lang="en-US" dirty="0">
              <a:solidFill>
                <a:schemeClr val="tx1"/>
              </a:solidFill>
            </a:endParaRPr>
          </a:p>
        </p:txBody>
      </p:sp>
      <p:sp>
        <p:nvSpPr>
          <p:cNvPr id="6" name="Title Placeholder 5"/>
          <p:cNvSpPr>
            <a:spLocks noGrp="1"/>
          </p:cNvSpPr>
          <p:nvPr>
            <p:ph type="title"/>
          </p:nvPr>
        </p:nvSpPr>
        <p:spPr>
          <a:xfrm>
            <a:off x="800101" y="849656"/>
            <a:ext cx="7543799" cy="5158689"/>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190172573"/>
      </p:ext>
    </p:extLst>
  </p:cSld>
  <p:clrMap bg1="lt1" tx1="dk1" bg2="lt2" tx2="dk2" accent1="accent1" accent2="accent2" accent3="accent3" accent4="accent4" accent5="accent5" accent6="accent6" hlink="hlink" folHlink="folHlink"/>
  <p:sldLayoutIdLst>
    <p:sldLayoutId id="2147493468" r:id="rId1"/>
    <p:sldLayoutId id="2147493469" r:id="rId2"/>
  </p:sldLayoutIdLst>
  <p:hf hdr="0" dt="0"/>
  <p:txStyles>
    <p:titleStyle>
      <a:lvl1pPr algn="l" defTabSz="457200" rtl="0" eaLnBrk="1" latinLnBrk="0" hangingPunct="1">
        <a:spcBef>
          <a:spcPct val="0"/>
        </a:spcBef>
        <a:buNone/>
        <a:defRPr sz="2800" kern="1200">
          <a:solidFill>
            <a:schemeClr val="bg1"/>
          </a:solidFill>
          <a:latin typeface="+mj-lt"/>
          <a:ea typeface="+mj-ea"/>
          <a:cs typeface="+mj-cs"/>
        </a:defRPr>
      </a:lvl1pPr>
    </p:titleStyle>
    <p:bodyStyle>
      <a:lvl1pPr marL="0" indent="0" algn="l" defTabSz="457200" rtl="0" eaLnBrk="1" latinLnBrk="0" hangingPunct="1">
        <a:spcBef>
          <a:spcPct val="20000"/>
        </a:spcBef>
        <a:buFont typeface="Arial"/>
        <a:buNone/>
        <a:defRPr sz="2800" kern="1200">
          <a:solidFill>
            <a:schemeClr val="bg1"/>
          </a:solidFill>
          <a:latin typeface="+mn-lt"/>
          <a:ea typeface="+mn-ea"/>
          <a:cs typeface="+mn-cs"/>
        </a:defRPr>
      </a:lvl1pPr>
      <a:lvl2pPr marL="457200" indent="0" algn="l" defTabSz="457200" rtl="0" eaLnBrk="1" latinLnBrk="0" hangingPunct="1">
        <a:spcBef>
          <a:spcPct val="20000"/>
        </a:spcBef>
        <a:buFont typeface="Arial"/>
        <a:buNone/>
        <a:defRPr sz="2800" kern="1200">
          <a:solidFill>
            <a:schemeClr val="tx1"/>
          </a:solidFill>
          <a:latin typeface="+mn-lt"/>
          <a:ea typeface="+mn-ea"/>
          <a:cs typeface="+mn-cs"/>
        </a:defRPr>
      </a:lvl2pPr>
      <a:lvl3pPr marL="914400" indent="0" algn="l" defTabSz="457200" rtl="0" eaLnBrk="1" latinLnBrk="0" hangingPunct="1">
        <a:spcBef>
          <a:spcPct val="20000"/>
        </a:spcBef>
        <a:buFont typeface="Arial"/>
        <a:buNone/>
        <a:defRPr sz="2400" kern="1200">
          <a:solidFill>
            <a:schemeClr val="tx1"/>
          </a:solidFill>
          <a:latin typeface="+mn-lt"/>
          <a:ea typeface="+mn-ea"/>
          <a:cs typeface="+mn-cs"/>
        </a:defRPr>
      </a:lvl3pPr>
      <a:lvl4pPr marL="1371600" indent="0" algn="l" defTabSz="457200" rtl="0" eaLnBrk="1" latinLnBrk="0" hangingPunct="1">
        <a:spcBef>
          <a:spcPct val="20000"/>
        </a:spcBef>
        <a:buFont typeface="Arial"/>
        <a:buNone/>
        <a:defRPr sz="2000" kern="1200">
          <a:solidFill>
            <a:schemeClr val="tx1"/>
          </a:solidFill>
          <a:latin typeface="+mn-lt"/>
          <a:ea typeface="+mn-ea"/>
          <a:cs typeface="+mn-cs"/>
        </a:defRPr>
      </a:lvl4pPr>
      <a:lvl5pPr marL="1828800" indent="0" algn="l" defTabSz="457200" rtl="0" eaLnBrk="1" latinLnBrk="0" hangingPunct="1">
        <a:spcBef>
          <a:spcPct val="20000"/>
        </a:spcBef>
        <a:buFont typeface="Arial"/>
        <a:buNone/>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275167"/>
            <a:ext cx="84582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342900" y="1600206"/>
            <a:ext cx="8458200" cy="452543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640859217"/>
      </p:ext>
    </p:extLst>
  </p:cSld>
  <p:clrMap bg1="lt1" tx1="dk1" bg2="lt2" tx2="dk2" accent1="accent1" accent2="accent2" accent3="accent3" accent4="accent4" accent5="accent5" accent6="accent6" hlink="hlink" folHlink="folHlink"/>
  <p:sldLayoutIdLst>
    <p:sldLayoutId id="2147493471" r:id="rId1"/>
    <p:sldLayoutId id="2147493472" r:id="rId2"/>
  </p:sldLayoutIdLst>
  <p:hf hdr="0" dt="0"/>
  <p:txStyles>
    <p:titleStyle>
      <a:lvl1pPr algn="l" defTabSz="457200" rtl="0" eaLnBrk="1" latinLnBrk="0" hangingPunct="1">
        <a:spcBef>
          <a:spcPct val="0"/>
        </a:spcBef>
        <a:buNone/>
        <a:defRPr sz="2400" kern="1200">
          <a:solidFill>
            <a:schemeClr val="bg1"/>
          </a:solidFill>
          <a:latin typeface="+mj-lt"/>
          <a:ea typeface="+mj-ea"/>
          <a:cs typeface="+mj-cs"/>
        </a:defRPr>
      </a:lvl1pPr>
    </p:titleStyle>
    <p:bodyStyle>
      <a:lvl1pPr marL="342900" indent="-342900" algn="l" defTabSz="457200" rtl="0" eaLnBrk="1" latinLnBrk="0" hangingPunct="1">
        <a:spcBef>
          <a:spcPct val="20000"/>
        </a:spcBef>
        <a:buFont typeface="Arial"/>
        <a:buChar char="•"/>
        <a:defRPr sz="2600" kern="1200">
          <a:solidFill>
            <a:schemeClr val="bg1">
              <a:lumMod val="65000"/>
            </a:schemeClr>
          </a:solidFill>
          <a:latin typeface="+mn-lt"/>
          <a:ea typeface="+mn-ea"/>
          <a:cs typeface="+mn-cs"/>
        </a:defRPr>
      </a:lvl1pPr>
      <a:lvl2pPr marL="742950" indent="-285750" algn="l" defTabSz="457200" rtl="0" eaLnBrk="1" latinLnBrk="0" hangingPunct="1">
        <a:spcBef>
          <a:spcPct val="20000"/>
        </a:spcBef>
        <a:buFont typeface="Arial"/>
        <a:buChar char="–"/>
        <a:defRPr sz="2400" kern="1200">
          <a:solidFill>
            <a:schemeClr val="bg1">
              <a:lumMod val="65000"/>
            </a:schemeClr>
          </a:solidFill>
          <a:latin typeface="+mn-lt"/>
          <a:ea typeface="+mn-ea"/>
          <a:cs typeface="+mn-cs"/>
        </a:defRPr>
      </a:lvl2pPr>
      <a:lvl3pPr marL="1143000" indent="-228600" algn="l" defTabSz="457200" rtl="0" eaLnBrk="1" latinLnBrk="0" hangingPunct="1">
        <a:spcBef>
          <a:spcPct val="20000"/>
        </a:spcBef>
        <a:buFont typeface="Arial"/>
        <a:buChar char="•"/>
        <a:defRPr sz="2200" kern="1200">
          <a:solidFill>
            <a:schemeClr val="bg1">
              <a:lumMod val="65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bg1">
              <a:lumMod val="65000"/>
            </a:schemeClr>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bg1">
              <a:lumMod val="6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0" y="6356351"/>
            <a:ext cx="9144000" cy="501648"/>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userDrawn="1"/>
        </p:nvSpPr>
        <p:spPr>
          <a:xfrm>
            <a:off x="8656320" y="6356351"/>
            <a:ext cx="487680" cy="501648"/>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52424" y="219137"/>
            <a:ext cx="8448675" cy="10259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352424" y="1481138"/>
            <a:ext cx="8433550" cy="447801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342900" y="6356351"/>
            <a:ext cx="4465357" cy="501648"/>
          </a:xfrm>
          <a:prstGeom prst="rect">
            <a:avLst/>
          </a:prstGeom>
        </p:spPr>
        <p:txBody>
          <a:bodyPr vert="horz" lIns="91440" tIns="45720" rIns="91440" bIns="45720" rtlCol="0" anchor="ctr"/>
          <a:lstStyle>
            <a:lvl1pPr algn="l">
              <a:defRPr sz="1200">
                <a:solidFill>
                  <a:schemeClr val="bg1"/>
                </a:solidFill>
              </a:defRPr>
            </a:lvl1pPr>
          </a:lstStyle>
          <a:p>
            <a:r>
              <a:rPr lang="en-US" dirty="0"/>
              <a:t>Department Name</a:t>
            </a:r>
          </a:p>
        </p:txBody>
      </p:sp>
      <p:sp>
        <p:nvSpPr>
          <p:cNvPr id="6" name="Slide Number Placeholder 5"/>
          <p:cNvSpPr>
            <a:spLocks noGrp="1"/>
          </p:cNvSpPr>
          <p:nvPr>
            <p:ph type="sldNum" sz="quarter" idx="4"/>
          </p:nvPr>
        </p:nvSpPr>
        <p:spPr>
          <a:xfrm>
            <a:off x="8656320" y="6356357"/>
            <a:ext cx="487680" cy="501647"/>
          </a:xfrm>
          <a:prstGeom prst="rect">
            <a:avLst/>
          </a:prstGeom>
        </p:spPr>
        <p:txBody>
          <a:bodyPr vert="horz" lIns="91440" tIns="45720" rIns="91440" bIns="45720" rtlCol="0" anchor="ctr"/>
          <a:lstStyle>
            <a:lvl1pPr algn="ctr">
              <a:defRPr sz="1200">
                <a:solidFill>
                  <a:srgbClr val="FFFFFF"/>
                </a:solidFill>
              </a:defRPr>
            </a:lvl1pPr>
          </a:lstStyle>
          <a:p>
            <a:fld id="{263E268E-DA18-874E-8CBA-6F80F366F288}" type="slidenum">
              <a:rPr lang="en-US" smtClean="0"/>
              <a:pPr/>
              <a:t>‹#›</a:t>
            </a:fld>
            <a:endParaRPr lang="en-US" dirty="0"/>
          </a:p>
        </p:txBody>
      </p:sp>
      <p:cxnSp>
        <p:nvCxnSpPr>
          <p:cNvPr id="11" name="Straight Connector 10"/>
          <p:cNvCxnSpPr/>
          <p:nvPr userDrawn="1"/>
        </p:nvCxnSpPr>
        <p:spPr>
          <a:xfrm>
            <a:off x="367548" y="1242907"/>
            <a:ext cx="8433551" cy="0"/>
          </a:xfrm>
          <a:prstGeom prst="line">
            <a:avLst/>
          </a:prstGeom>
          <a:ln w="12700" cmpd="sng">
            <a:solidFill>
              <a:schemeClr val="accent6">
                <a:lumMod val="40000"/>
                <a:lumOff val="60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23702183"/>
      </p:ext>
    </p:extLst>
  </p:cSld>
  <p:clrMap bg1="lt1" tx1="dk1" bg2="lt2" tx2="dk2" accent1="accent1" accent2="accent2" accent3="accent3" accent4="accent4" accent5="accent5" accent6="accent6" hlink="hlink" folHlink="folHlink"/>
  <p:sldLayoutIdLst>
    <p:sldLayoutId id="2147493474" r:id="rId1"/>
    <p:sldLayoutId id="2147493475" r:id="rId2"/>
    <p:sldLayoutId id="2147493476" r:id="rId3"/>
    <p:sldLayoutId id="2147493477" r:id="rId4"/>
  </p:sldLayoutIdLst>
  <p:hf hdr="0" dt="0"/>
  <p:txStyles>
    <p:titleStyle>
      <a:lvl1pPr algn="l" defTabSz="457200" rtl="0" eaLnBrk="1" latinLnBrk="0" hangingPunct="1">
        <a:lnSpc>
          <a:spcPct val="100000"/>
        </a:lnSpc>
        <a:spcBef>
          <a:spcPct val="0"/>
        </a:spcBef>
        <a:spcAft>
          <a:spcPts val="0"/>
        </a:spcAft>
        <a:buNone/>
        <a:defRPr sz="2200" b="1" kern="1200">
          <a:solidFill>
            <a:schemeClr val="tx2"/>
          </a:solidFill>
          <a:latin typeface="+mj-lt"/>
          <a:ea typeface="+mj-ea"/>
          <a:cs typeface="+mj-cs"/>
        </a:defRPr>
      </a:lvl1pPr>
    </p:titleStyle>
    <p:bodyStyle>
      <a:lvl1pPr marL="342900" indent="-342900" algn="l" defTabSz="457200" rtl="0" eaLnBrk="1" latinLnBrk="0" hangingPunct="1">
        <a:spcBef>
          <a:spcPct val="20000"/>
        </a:spcBef>
        <a:buFont typeface="Arial"/>
        <a:buChar char="•"/>
        <a:defRPr sz="2600" kern="1200">
          <a:solidFill>
            <a:schemeClr val="accent6">
              <a:lumMod val="60000"/>
              <a:lumOff val="40000"/>
            </a:schemeClr>
          </a:solidFill>
          <a:latin typeface="+mn-lt"/>
          <a:ea typeface="+mn-ea"/>
          <a:cs typeface="+mn-cs"/>
        </a:defRPr>
      </a:lvl1pPr>
      <a:lvl2pPr marL="742950" indent="-285750" algn="l" defTabSz="457200" rtl="0" eaLnBrk="1" latinLnBrk="0" hangingPunct="1">
        <a:spcBef>
          <a:spcPct val="20000"/>
        </a:spcBef>
        <a:buFont typeface="Arial"/>
        <a:buChar char="–"/>
        <a:defRPr sz="2400" kern="1200">
          <a:solidFill>
            <a:schemeClr val="accent6">
              <a:lumMod val="60000"/>
              <a:lumOff val="40000"/>
            </a:schemeClr>
          </a:solidFill>
          <a:latin typeface="+mn-lt"/>
          <a:ea typeface="+mn-ea"/>
          <a:cs typeface="+mn-cs"/>
        </a:defRPr>
      </a:lvl2pPr>
      <a:lvl3pPr marL="1143000" indent="-228600" algn="l" defTabSz="457200" rtl="0" eaLnBrk="1" latinLnBrk="0" hangingPunct="1">
        <a:spcBef>
          <a:spcPct val="20000"/>
        </a:spcBef>
        <a:buFont typeface="Arial"/>
        <a:buChar char="•"/>
        <a:defRPr sz="2200" kern="1200">
          <a:solidFill>
            <a:schemeClr val="accent6">
              <a:lumMod val="60000"/>
              <a:lumOff val="40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accent6">
              <a:lumMod val="60000"/>
              <a:lumOff val="40000"/>
            </a:schemeClr>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accent6">
              <a:lumMod val="60000"/>
              <a:lumOff val="40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902199" y="1481139"/>
            <a:ext cx="3898899" cy="451326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userDrawn="1"/>
        </p:nvSpPr>
        <p:spPr>
          <a:xfrm>
            <a:off x="4572000" y="6356351"/>
            <a:ext cx="4572000" cy="501648"/>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userDrawn="1"/>
        </p:nvSpPr>
        <p:spPr>
          <a:xfrm>
            <a:off x="8656320" y="6356351"/>
            <a:ext cx="487680" cy="501648"/>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Slide Number Placeholder 5"/>
          <p:cNvSpPr>
            <a:spLocks noGrp="1"/>
          </p:cNvSpPr>
          <p:nvPr>
            <p:ph type="sldNum" sz="quarter" idx="4"/>
          </p:nvPr>
        </p:nvSpPr>
        <p:spPr>
          <a:xfrm>
            <a:off x="8656320" y="6356357"/>
            <a:ext cx="487680" cy="501647"/>
          </a:xfrm>
          <a:prstGeom prst="rect">
            <a:avLst/>
          </a:prstGeom>
        </p:spPr>
        <p:txBody>
          <a:bodyPr vert="horz" lIns="91440" tIns="45720" rIns="91440" bIns="45720" rtlCol="0" anchor="ctr"/>
          <a:lstStyle>
            <a:lvl1pPr algn="ctr">
              <a:defRPr sz="1200">
                <a:solidFill>
                  <a:srgbClr val="FFFFFF"/>
                </a:solidFill>
              </a:defRPr>
            </a:lvl1pPr>
          </a:lstStyle>
          <a:p>
            <a:fld id="{263E268E-DA18-874E-8CBA-6F80F366F288}" type="slidenum">
              <a:rPr lang="en-US" smtClean="0"/>
              <a:pPr/>
              <a:t>‹#›</a:t>
            </a:fld>
            <a:endParaRPr lang="en-US" dirty="0"/>
          </a:p>
        </p:txBody>
      </p:sp>
      <p:cxnSp>
        <p:nvCxnSpPr>
          <p:cNvPr id="18" name="Straight Connector 17"/>
          <p:cNvCxnSpPr/>
          <p:nvPr userDrawn="1"/>
        </p:nvCxnSpPr>
        <p:spPr>
          <a:xfrm>
            <a:off x="4902200" y="1242907"/>
            <a:ext cx="3898899" cy="0"/>
          </a:xfrm>
          <a:prstGeom prst="line">
            <a:avLst/>
          </a:prstGeom>
          <a:ln w="12700" cmpd="sng">
            <a:solidFill>
              <a:schemeClr val="accent6">
                <a:lumMod val="40000"/>
                <a:lumOff val="60000"/>
              </a:schemeClr>
            </a:solidFill>
          </a:ln>
          <a:effectLst/>
        </p:spPr>
        <p:style>
          <a:lnRef idx="2">
            <a:schemeClr val="accent1"/>
          </a:lnRef>
          <a:fillRef idx="0">
            <a:schemeClr val="accent1"/>
          </a:fillRef>
          <a:effectRef idx="1">
            <a:schemeClr val="accent1"/>
          </a:effectRef>
          <a:fontRef idx="minor">
            <a:schemeClr val="tx1"/>
          </a:fontRef>
        </p:style>
      </p:cxnSp>
      <p:sp>
        <p:nvSpPr>
          <p:cNvPr id="20" name="Title Placeholder 3"/>
          <p:cNvSpPr>
            <a:spLocks noGrp="1"/>
          </p:cNvSpPr>
          <p:nvPr>
            <p:ph type="title"/>
          </p:nvPr>
        </p:nvSpPr>
        <p:spPr>
          <a:xfrm>
            <a:off x="4902199" y="274638"/>
            <a:ext cx="3898900" cy="970462"/>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2128521705"/>
      </p:ext>
    </p:extLst>
  </p:cSld>
  <p:clrMap bg1="lt1" tx1="dk1" bg2="lt2" tx2="dk2" accent1="accent1" accent2="accent2" accent3="accent3" accent4="accent4" accent5="accent5" accent6="accent6" hlink="hlink" folHlink="folHlink"/>
  <p:sldLayoutIdLst>
    <p:sldLayoutId id="2147493479" r:id="rId1"/>
    <p:sldLayoutId id="2147493480" r:id="rId2"/>
    <p:sldLayoutId id="2147493481" r:id="rId3"/>
  </p:sldLayoutIdLst>
  <p:hf hdr="0" dt="0"/>
  <p:txStyles>
    <p:titleStyle>
      <a:lvl1pPr algn="l" defTabSz="457200" rtl="0" eaLnBrk="1" latinLnBrk="0" hangingPunct="1">
        <a:spcBef>
          <a:spcPct val="0"/>
        </a:spcBef>
        <a:buNone/>
        <a:defRPr sz="2200" b="1" kern="1200">
          <a:solidFill>
            <a:schemeClr val="tx2"/>
          </a:solidFill>
          <a:latin typeface="+mj-lt"/>
          <a:ea typeface="+mj-ea"/>
          <a:cs typeface="+mj-cs"/>
        </a:defRPr>
      </a:lvl1pPr>
    </p:titleStyle>
    <p:bodyStyle>
      <a:lvl1pPr marL="342900" indent="-342900" algn="l" defTabSz="457200" rtl="0" eaLnBrk="1" latinLnBrk="0" hangingPunct="1">
        <a:spcBef>
          <a:spcPct val="20000"/>
        </a:spcBef>
        <a:buFont typeface="Arial"/>
        <a:buChar char="•"/>
        <a:defRPr sz="2600" kern="1200">
          <a:solidFill>
            <a:schemeClr val="accent6">
              <a:lumMod val="60000"/>
              <a:lumOff val="40000"/>
            </a:schemeClr>
          </a:solidFill>
          <a:latin typeface="+mn-lt"/>
          <a:ea typeface="+mn-ea"/>
          <a:cs typeface="+mn-cs"/>
        </a:defRPr>
      </a:lvl1pPr>
      <a:lvl2pPr marL="742950" indent="-285750" algn="l" defTabSz="457200" rtl="0" eaLnBrk="1" latinLnBrk="0" hangingPunct="1">
        <a:spcBef>
          <a:spcPct val="20000"/>
        </a:spcBef>
        <a:buFont typeface="Arial"/>
        <a:buChar char="–"/>
        <a:defRPr sz="2400" kern="1200">
          <a:solidFill>
            <a:schemeClr val="accent6">
              <a:lumMod val="60000"/>
              <a:lumOff val="40000"/>
            </a:schemeClr>
          </a:solidFill>
          <a:latin typeface="+mn-lt"/>
          <a:ea typeface="+mn-ea"/>
          <a:cs typeface="+mn-cs"/>
        </a:defRPr>
      </a:lvl2pPr>
      <a:lvl3pPr marL="1143000" indent="-228600" algn="l" defTabSz="457200" rtl="0" eaLnBrk="1" latinLnBrk="0" hangingPunct="1">
        <a:spcBef>
          <a:spcPct val="20000"/>
        </a:spcBef>
        <a:buFont typeface="Arial"/>
        <a:buChar char="•"/>
        <a:defRPr sz="2200" kern="1200">
          <a:solidFill>
            <a:schemeClr val="accent6">
              <a:lumMod val="60000"/>
              <a:lumOff val="40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accent6">
              <a:lumMod val="60000"/>
              <a:lumOff val="40000"/>
            </a:schemeClr>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accent6">
              <a:lumMod val="60000"/>
              <a:lumOff val="40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0" y="6"/>
            <a:ext cx="9144000" cy="6857999"/>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descr="Old_Well.png"/>
          <p:cNvPicPr>
            <a:picLocks noChangeAspect="1"/>
          </p:cNvPicPr>
          <p:nvPr userDrawn="1"/>
        </p:nvPicPr>
        <p:blipFill>
          <a:blip r:embed="rId4">
            <a:alphaModFix amt="20000"/>
            <a:extLst>
              <a:ext uri="{28A0092B-C50C-407E-A947-70E740481C1C}">
                <a14:useLocalDpi xmlns:a14="http://schemas.microsoft.com/office/drawing/2010/main" val="0"/>
              </a:ext>
            </a:extLst>
          </a:blip>
          <a:stretch>
            <a:fillRect/>
          </a:stretch>
        </p:blipFill>
        <p:spPr>
          <a:xfrm>
            <a:off x="2376106" y="698500"/>
            <a:ext cx="4391788" cy="5461000"/>
          </a:xfrm>
          <a:prstGeom prst="rect">
            <a:avLst/>
          </a:prstGeom>
        </p:spPr>
      </p:pic>
      <p:sp>
        <p:nvSpPr>
          <p:cNvPr id="9" name="Rectangle 8"/>
          <p:cNvSpPr/>
          <p:nvPr userDrawn="1"/>
        </p:nvSpPr>
        <p:spPr>
          <a:xfrm>
            <a:off x="0" y="2537512"/>
            <a:ext cx="9144000" cy="1782981"/>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38465263"/>
      </p:ext>
    </p:extLst>
  </p:cSld>
  <p:clrMap bg1="lt1" tx1="dk1" bg2="lt2" tx2="dk2" accent1="accent1" accent2="accent2" accent3="accent3" accent4="accent4" accent5="accent5" accent6="accent6" hlink="hlink" folHlink="folHlink"/>
  <p:sldLayoutIdLst>
    <p:sldLayoutId id="2147493483" r:id="rId1"/>
    <p:sldLayoutId id="2147493484" r:id="rId2"/>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10.xml"/><Relationship Id="rId4" Type="http://schemas.microsoft.com/office/2007/relationships/hdphoto" Target="../media/hdphoto1.wdp"/></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8" Type="http://schemas.openxmlformats.org/officeDocument/2006/relationships/image" Target="../media/image18.svg"/><Relationship Id="rId3" Type="http://schemas.openxmlformats.org/officeDocument/2006/relationships/image" Target="../media/image13.png"/><Relationship Id="rId7" Type="http://schemas.openxmlformats.org/officeDocument/2006/relationships/image" Target="../media/image17.png"/><Relationship Id="rId12" Type="http://schemas.openxmlformats.org/officeDocument/2006/relationships/image" Target="../media/image22.svg"/><Relationship Id="rId2" Type="http://schemas.openxmlformats.org/officeDocument/2006/relationships/notesSlide" Target="../notesSlides/notesSlide18.xml"/><Relationship Id="rId1" Type="http://schemas.openxmlformats.org/officeDocument/2006/relationships/slideLayout" Target="../slideLayouts/slideLayout10.xml"/><Relationship Id="rId6" Type="http://schemas.openxmlformats.org/officeDocument/2006/relationships/image" Target="../media/image16.svg"/><Relationship Id="rId11" Type="http://schemas.openxmlformats.org/officeDocument/2006/relationships/image" Target="../media/image21.png"/><Relationship Id="rId5" Type="http://schemas.openxmlformats.org/officeDocument/2006/relationships/image" Target="../media/image15.png"/><Relationship Id="rId10" Type="http://schemas.openxmlformats.org/officeDocument/2006/relationships/image" Target="../media/image20.svg"/><Relationship Id="rId4" Type="http://schemas.openxmlformats.org/officeDocument/2006/relationships/image" Target="../media/image14.svg"/><Relationship Id="rId9" Type="http://schemas.openxmlformats.org/officeDocument/2006/relationships/image" Target="../media/image19.png"/></Relationships>
</file>

<file path=ppt/slides/_rels/slide24.xml.rels><?xml version="1.0" encoding="UTF-8" standalone="yes"?>
<Relationships xmlns="http://schemas.openxmlformats.org/package/2006/relationships"><Relationship Id="rId3" Type="http://schemas.openxmlformats.org/officeDocument/2006/relationships/image" Target="../media/image23.jpg"/><Relationship Id="rId2" Type="http://schemas.openxmlformats.org/officeDocument/2006/relationships/notesSlide" Target="../notesSlides/notesSlide19.xml"/><Relationship Id="rId1" Type="http://schemas.openxmlformats.org/officeDocument/2006/relationships/slideLayout" Target="../slideLayouts/slideLayout10.xml"/><Relationship Id="rId5" Type="http://schemas.openxmlformats.org/officeDocument/2006/relationships/hyperlink" Target="https://creativecommons.org/licenses/by-nc-sa/3.0/" TargetMode="External"/><Relationship Id="rId4" Type="http://schemas.openxmlformats.org/officeDocument/2006/relationships/hyperlink" Target="http://sitn.hms.harvard.edu/flash/2019/efficient-drug-delivery-platform-brain/"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2" Type="http://schemas.openxmlformats.org/officeDocument/2006/relationships/hyperlink" Target="https://doi.org/10.1007/s00167-018-4929-z" TargetMode="Externa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2" Type="http://schemas.openxmlformats.org/officeDocument/2006/relationships/hyperlink" Target="https://doi.org/10.1186/1471-2474-12-117" TargetMode="External"/><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2" Type="http://schemas.openxmlformats.org/officeDocument/2006/relationships/hyperlink" Target="https://www.aboutkidshealth.ca/crutchwalking" TargetMode="Externa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0.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Fyjq5kmXQgs" TargetMode="External"/><Relationship Id="rId2" Type="http://schemas.openxmlformats.org/officeDocument/2006/relationships/notesSlide" Target="../notesSlides/notesSlide8.xml"/><Relationship Id="rId1" Type="http://schemas.openxmlformats.org/officeDocument/2006/relationships/slideLayout" Target="../slideLayouts/slideLayout10.xml"/><Relationship Id="rId5" Type="http://schemas.openxmlformats.org/officeDocument/2006/relationships/hyperlink" Target="https://www.youtube.com/watch?v=jlBouvA4yM0&amp;t=23s&amp;index=3&amp;list=LLNuN4o8-OvTVkpD-wFOoxFQ" TargetMode="External"/><Relationship Id="rId4" Type="http://schemas.openxmlformats.org/officeDocument/2006/relationships/hyperlink" Target="https://www.youtube.com/watch?v=3WW3Us5rct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53784" y="478972"/>
            <a:ext cx="8485415" cy="3904343"/>
          </a:xfrm>
        </p:spPr>
        <p:txBody>
          <a:bodyPr>
            <a:normAutofit fontScale="90000"/>
          </a:bodyPr>
          <a:lstStyle/>
          <a:p>
            <a:pPr algn="ctr"/>
            <a:br>
              <a:rPr lang="en-US" altLang="en-US" sz="4800" dirty="0"/>
            </a:br>
            <a:r>
              <a:rPr lang="en-US" altLang="en-US" sz="4800" dirty="0"/>
              <a:t>Return to Sport (RTS) Guideline: Arthroscopic Hip Labral Repair</a:t>
            </a:r>
            <a:br>
              <a:rPr lang="en-US" sz="3600" dirty="0"/>
            </a:br>
            <a:br>
              <a:rPr lang="en-US" sz="3600" dirty="0"/>
            </a:br>
            <a:br>
              <a:rPr lang="en-US" altLang="en-US" sz="3000" dirty="0">
                <a:solidFill>
                  <a:srgbClr val="E9E58B"/>
                </a:solidFill>
              </a:rPr>
            </a:br>
            <a:br>
              <a:rPr lang="en-US" sz="3600" dirty="0"/>
            </a:br>
            <a:r>
              <a:rPr lang="en-US" altLang="en-US" sz="2700" dirty="0">
                <a:solidFill>
                  <a:srgbClr val="E9E58B"/>
                </a:solidFill>
              </a:rPr>
              <a:t>Anatomy, Surgery, Rehabilitation and Sport Specific Guidelines</a:t>
            </a:r>
            <a:br>
              <a:rPr lang="en-US" altLang="en-US" sz="6000" dirty="0">
                <a:solidFill>
                  <a:srgbClr val="E9E58B"/>
                </a:solidFill>
              </a:rPr>
            </a:br>
            <a:br>
              <a:rPr lang="en-US" sz="3200" b="0" dirty="0"/>
            </a:br>
            <a:r>
              <a:rPr lang="en-US" sz="1400" b="0" dirty="0">
                <a:latin typeface="Lucida Handwriting" panose="03010101010101010101" pitchFamily="66" charset="77"/>
              </a:rPr>
              <a:t> </a:t>
            </a:r>
            <a:endParaRPr lang="en-US" b="0" dirty="0">
              <a:latin typeface="Lucida Handwriting" panose="03010101010101010101" pitchFamily="66" charset="77"/>
            </a:endParaRPr>
          </a:p>
        </p:txBody>
      </p:sp>
      <p:sp>
        <p:nvSpPr>
          <p:cNvPr id="2" name="TextBox 1"/>
          <p:cNvSpPr txBox="1"/>
          <p:nvPr/>
        </p:nvSpPr>
        <p:spPr>
          <a:xfrm>
            <a:off x="4714875" y="5489348"/>
            <a:ext cx="4124324" cy="646331"/>
          </a:xfrm>
          <a:prstGeom prst="rect">
            <a:avLst/>
          </a:prstGeom>
          <a:noFill/>
        </p:spPr>
        <p:txBody>
          <a:bodyPr wrap="square" rtlCol="0">
            <a:spAutoFit/>
          </a:bodyPr>
          <a:lstStyle/>
          <a:p>
            <a:pPr algn="ctr"/>
            <a:r>
              <a:rPr lang="en-US" dirty="0">
                <a:latin typeface="Lucida Handwriting" panose="03010101010101010101" pitchFamily="66" charset="77"/>
              </a:rPr>
              <a:t>Abby Greaney,  SPT</a:t>
            </a:r>
          </a:p>
          <a:p>
            <a:pPr algn="ctr"/>
            <a:r>
              <a:rPr lang="en-US" dirty="0">
                <a:latin typeface="Lucida Handwriting" panose="03010101010101010101" pitchFamily="66" charset="77"/>
              </a:rPr>
              <a:t> </a:t>
            </a:r>
          </a:p>
        </p:txBody>
      </p:sp>
    </p:spTree>
    <p:extLst>
      <p:ext uri="{BB962C8B-B14F-4D97-AF65-F5344CB8AC3E}">
        <p14:creationId xmlns:p14="http://schemas.microsoft.com/office/powerpoint/2010/main" val="32690890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21985-8EEC-01F6-11DF-0B0D0814D307}"/>
              </a:ext>
            </a:extLst>
          </p:cNvPr>
          <p:cNvSpPr>
            <a:spLocks noGrp="1"/>
          </p:cNvSpPr>
          <p:nvPr>
            <p:ph type="title"/>
          </p:nvPr>
        </p:nvSpPr>
        <p:spPr/>
        <p:txBody>
          <a:bodyPr/>
          <a:lstStyle/>
          <a:p>
            <a:r>
              <a:rPr lang="en-US" dirty="0"/>
              <a:t>Surgery Cont. </a:t>
            </a:r>
          </a:p>
        </p:txBody>
      </p:sp>
      <p:sp>
        <p:nvSpPr>
          <p:cNvPr id="3" name="Content Placeholder 2">
            <a:extLst>
              <a:ext uri="{FF2B5EF4-FFF2-40B4-BE49-F238E27FC236}">
                <a16:creationId xmlns:a16="http://schemas.microsoft.com/office/drawing/2014/main" id="{37C71868-D786-7C00-655E-9FD61B9F0507}"/>
              </a:ext>
            </a:extLst>
          </p:cNvPr>
          <p:cNvSpPr>
            <a:spLocks noGrp="1"/>
          </p:cNvSpPr>
          <p:nvPr>
            <p:ph idx="1"/>
          </p:nvPr>
        </p:nvSpPr>
        <p:spPr/>
        <p:txBody>
          <a:bodyPr/>
          <a:lstStyle/>
          <a:p>
            <a:r>
              <a:rPr lang="en-US" dirty="0">
                <a:solidFill>
                  <a:schemeClr val="tx2"/>
                </a:solidFill>
              </a:rPr>
              <a:t>Potential complications</a:t>
            </a:r>
          </a:p>
          <a:p>
            <a:pPr lvl="1"/>
            <a:r>
              <a:rPr lang="en-US" dirty="0">
                <a:solidFill>
                  <a:schemeClr val="tx2"/>
                </a:solidFill>
              </a:rPr>
              <a:t>Surgical: traction related complications, portal placement related complications, inadvertent chondral and labral damage, instability, inadequate correction of FAI</a:t>
            </a:r>
            <a:r>
              <a:rPr lang="en-US" baseline="30000" dirty="0">
                <a:solidFill>
                  <a:schemeClr val="tx2"/>
                </a:solidFill>
              </a:rPr>
              <a:t>6</a:t>
            </a:r>
            <a:r>
              <a:rPr lang="en-US" dirty="0">
                <a:solidFill>
                  <a:schemeClr val="tx2"/>
                </a:solidFill>
              </a:rPr>
              <a:t> </a:t>
            </a:r>
          </a:p>
          <a:p>
            <a:pPr lvl="1"/>
            <a:r>
              <a:rPr lang="en-US" dirty="0">
                <a:solidFill>
                  <a:schemeClr val="tx2"/>
                </a:solidFill>
              </a:rPr>
              <a:t>Post-operative: excessive leaking of fluid, femoral neck fracture and avascular necrosis, heterotrophic ossification, DVT, neuropraxia</a:t>
            </a:r>
            <a:r>
              <a:rPr lang="en-US" baseline="30000" dirty="0">
                <a:solidFill>
                  <a:schemeClr val="tx2"/>
                </a:solidFill>
              </a:rPr>
              <a:t>6</a:t>
            </a:r>
          </a:p>
          <a:p>
            <a:pPr lvl="1"/>
            <a:r>
              <a:rPr lang="en-US" dirty="0">
                <a:solidFill>
                  <a:schemeClr val="tx2"/>
                </a:solidFill>
              </a:rPr>
              <a:t>Long-term: prevalence of hip OA in athletes who had surgery is much higher than those who didn’t</a:t>
            </a:r>
            <a:r>
              <a:rPr lang="en-US" baseline="30000" dirty="0">
                <a:solidFill>
                  <a:schemeClr val="tx2"/>
                </a:solidFill>
              </a:rPr>
              <a:t>4</a:t>
            </a:r>
            <a:r>
              <a:rPr lang="en-US" dirty="0">
                <a:solidFill>
                  <a:schemeClr val="tx2"/>
                </a:solidFill>
              </a:rPr>
              <a:t> </a:t>
            </a:r>
          </a:p>
          <a:p>
            <a:endParaRPr lang="en-US" dirty="0"/>
          </a:p>
        </p:txBody>
      </p:sp>
      <p:sp>
        <p:nvSpPr>
          <p:cNvPr id="4" name="Slide Number Placeholder 3">
            <a:extLst>
              <a:ext uri="{FF2B5EF4-FFF2-40B4-BE49-F238E27FC236}">
                <a16:creationId xmlns:a16="http://schemas.microsoft.com/office/drawing/2014/main" id="{DDD3946D-FB5B-BFE4-BAAF-DD2267BCE7C9}"/>
              </a:ext>
            </a:extLst>
          </p:cNvPr>
          <p:cNvSpPr>
            <a:spLocks noGrp="1"/>
          </p:cNvSpPr>
          <p:nvPr>
            <p:ph type="sldNum" sz="quarter" idx="12"/>
          </p:nvPr>
        </p:nvSpPr>
        <p:spPr/>
        <p:txBody>
          <a:bodyPr/>
          <a:lstStyle/>
          <a:p>
            <a:fld id="{263E268E-DA18-874E-8CBA-6F80F366F288}" type="slidenum">
              <a:rPr lang="en-US" smtClean="0"/>
              <a:t>10</a:t>
            </a:fld>
            <a:endParaRPr lang="en-US"/>
          </a:p>
        </p:txBody>
      </p:sp>
      <p:sp>
        <p:nvSpPr>
          <p:cNvPr id="5" name="Footer Placeholder 4">
            <a:extLst>
              <a:ext uri="{FF2B5EF4-FFF2-40B4-BE49-F238E27FC236}">
                <a16:creationId xmlns:a16="http://schemas.microsoft.com/office/drawing/2014/main" id="{A6BFE65F-56E8-0DEC-8775-175C7F22DDFA}"/>
              </a:ext>
            </a:extLst>
          </p:cNvPr>
          <p:cNvSpPr>
            <a:spLocks noGrp="1"/>
          </p:cNvSpPr>
          <p:nvPr>
            <p:ph type="ftr" sz="quarter" idx="11"/>
          </p:nvPr>
        </p:nvSpPr>
        <p:spPr/>
        <p:txBody>
          <a:bodyPr/>
          <a:lstStyle/>
          <a:p>
            <a:r>
              <a:rPr lang="en-US"/>
              <a:t>Department Name</a:t>
            </a:r>
            <a:endParaRPr lang="en-US" dirty="0"/>
          </a:p>
        </p:txBody>
      </p:sp>
    </p:spTree>
    <p:extLst>
      <p:ext uri="{BB962C8B-B14F-4D97-AF65-F5344CB8AC3E}">
        <p14:creationId xmlns:p14="http://schemas.microsoft.com/office/powerpoint/2010/main" val="14416979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3E3D01-CC0D-9643-849F-3E585360500A}"/>
              </a:ext>
            </a:extLst>
          </p:cNvPr>
          <p:cNvSpPr>
            <a:spLocks noGrp="1"/>
          </p:cNvSpPr>
          <p:nvPr>
            <p:ph type="title"/>
          </p:nvPr>
        </p:nvSpPr>
        <p:spPr/>
        <p:txBody>
          <a:bodyPr/>
          <a:lstStyle/>
          <a:p>
            <a:r>
              <a:rPr lang="en-US" dirty="0"/>
              <a:t>Surgery: Debridement (arthroscopic)</a:t>
            </a:r>
            <a:r>
              <a:rPr lang="en-US" baseline="30000" dirty="0"/>
              <a:t>5</a:t>
            </a:r>
            <a:r>
              <a:rPr lang="en-US" dirty="0"/>
              <a:t> </a:t>
            </a:r>
          </a:p>
        </p:txBody>
      </p:sp>
      <p:sp>
        <p:nvSpPr>
          <p:cNvPr id="3" name="Content Placeholder 2">
            <a:extLst>
              <a:ext uri="{FF2B5EF4-FFF2-40B4-BE49-F238E27FC236}">
                <a16:creationId xmlns:a16="http://schemas.microsoft.com/office/drawing/2014/main" id="{0B32119F-8553-DE4D-B1EA-3D1B0E469AEC}"/>
              </a:ext>
            </a:extLst>
          </p:cNvPr>
          <p:cNvSpPr>
            <a:spLocks noGrp="1"/>
          </p:cNvSpPr>
          <p:nvPr>
            <p:ph idx="1"/>
          </p:nvPr>
        </p:nvSpPr>
        <p:spPr>
          <a:xfrm>
            <a:off x="352424" y="1481138"/>
            <a:ext cx="4376460" cy="4478016"/>
          </a:xfrm>
        </p:spPr>
        <p:txBody>
          <a:bodyPr/>
          <a:lstStyle/>
          <a:p>
            <a:r>
              <a:rPr lang="en-US" dirty="0">
                <a:solidFill>
                  <a:schemeClr val="tx2"/>
                </a:solidFill>
              </a:rPr>
              <a:t>Part of labrum removed</a:t>
            </a:r>
          </a:p>
          <a:p>
            <a:r>
              <a:rPr lang="en-US" dirty="0">
                <a:solidFill>
                  <a:schemeClr val="tx2"/>
                </a:solidFill>
              </a:rPr>
              <a:t>Worse long-term outcomes due to loss of suction seal effect</a:t>
            </a:r>
          </a:p>
          <a:p>
            <a:r>
              <a:rPr lang="en-US" dirty="0">
                <a:solidFill>
                  <a:schemeClr val="tx2"/>
                </a:solidFill>
              </a:rPr>
              <a:t>Beneficial for immediate pain relief </a:t>
            </a:r>
          </a:p>
          <a:p>
            <a:r>
              <a:rPr lang="en-US" dirty="0">
                <a:solidFill>
                  <a:schemeClr val="tx2"/>
                </a:solidFill>
              </a:rPr>
              <a:t>More likely to lead to OA due to loss of contact area between acetabulum and head of femur </a:t>
            </a:r>
          </a:p>
        </p:txBody>
      </p:sp>
      <p:sp>
        <p:nvSpPr>
          <p:cNvPr id="4" name="Slide Number Placeholder 3">
            <a:extLst>
              <a:ext uri="{FF2B5EF4-FFF2-40B4-BE49-F238E27FC236}">
                <a16:creationId xmlns:a16="http://schemas.microsoft.com/office/drawing/2014/main" id="{48D1E3E2-F5C6-4A41-8983-A81E0A9E0D4D}"/>
              </a:ext>
            </a:extLst>
          </p:cNvPr>
          <p:cNvSpPr>
            <a:spLocks noGrp="1"/>
          </p:cNvSpPr>
          <p:nvPr>
            <p:ph type="sldNum" sz="quarter" idx="12"/>
          </p:nvPr>
        </p:nvSpPr>
        <p:spPr/>
        <p:txBody>
          <a:bodyPr/>
          <a:lstStyle/>
          <a:p>
            <a:fld id="{263E268E-DA18-874E-8CBA-6F80F366F288}" type="slidenum">
              <a:rPr lang="en-US" smtClean="0"/>
              <a:t>11</a:t>
            </a:fld>
            <a:endParaRPr lang="en-US"/>
          </a:p>
        </p:txBody>
      </p:sp>
      <p:pic>
        <p:nvPicPr>
          <p:cNvPr id="8" name="Picture 7">
            <a:extLst>
              <a:ext uri="{FF2B5EF4-FFF2-40B4-BE49-F238E27FC236}">
                <a16:creationId xmlns:a16="http://schemas.microsoft.com/office/drawing/2014/main" id="{C4BF683F-E1A6-0840-A8D4-8797B56F323E}"/>
              </a:ext>
            </a:extLst>
          </p:cNvPr>
          <p:cNvPicPr>
            <a:picLocks noChangeAspect="1"/>
          </p:cNvPicPr>
          <p:nvPr/>
        </p:nvPicPr>
        <p:blipFill>
          <a:blip r:embed="rId3"/>
          <a:stretch>
            <a:fillRect/>
          </a:stretch>
        </p:blipFill>
        <p:spPr>
          <a:xfrm>
            <a:off x="4870132" y="2390776"/>
            <a:ext cx="3657600" cy="1790700"/>
          </a:xfrm>
          <a:prstGeom prst="rect">
            <a:avLst/>
          </a:prstGeom>
        </p:spPr>
      </p:pic>
      <p:sp>
        <p:nvSpPr>
          <p:cNvPr id="9" name="Donut 8">
            <a:extLst>
              <a:ext uri="{FF2B5EF4-FFF2-40B4-BE49-F238E27FC236}">
                <a16:creationId xmlns:a16="http://schemas.microsoft.com/office/drawing/2014/main" id="{FAFEB7AA-32A8-BC46-940F-1D947441DB47}"/>
              </a:ext>
            </a:extLst>
          </p:cNvPr>
          <p:cNvSpPr/>
          <p:nvPr/>
        </p:nvSpPr>
        <p:spPr>
          <a:xfrm>
            <a:off x="4998720" y="2643188"/>
            <a:ext cx="1187768" cy="914400"/>
          </a:xfrm>
          <a:prstGeom prst="donut">
            <a:avLst>
              <a:gd name="adj" fmla="val 6063"/>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1" name="Straight Arrow Connector 10">
            <a:extLst>
              <a:ext uri="{FF2B5EF4-FFF2-40B4-BE49-F238E27FC236}">
                <a16:creationId xmlns:a16="http://schemas.microsoft.com/office/drawing/2014/main" id="{CB42474B-DA67-804F-AB24-72F458F29DA2}"/>
              </a:ext>
            </a:extLst>
          </p:cNvPr>
          <p:cNvCxnSpPr/>
          <p:nvPr/>
        </p:nvCxnSpPr>
        <p:spPr>
          <a:xfrm>
            <a:off x="6186488" y="3100388"/>
            <a:ext cx="1257300"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5" name="TextBox 4">
            <a:extLst>
              <a:ext uri="{FF2B5EF4-FFF2-40B4-BE49-F238E27FC236}">
                <a16:creationId xmlns:a16="http://schemas.microsoft.com/office/drawing/2014/main" id="{ACA17513-CBE4-0844-BC88-5987E0C95E3E}"/>
              </a:ext>
            </a:extLst>
          </p:cNvPr>
          <p:cNvSpPr txBox="1"/>
          <p:nvPr/>
        </p:nvSpPr>
        <p:spPr>
          <a:xfrm>
            <a:off x="8048046" y="4287187"/>
            <a:ext cx="479686" cy="369332"/>
          </a:xfrm>
          <a:prstGeom prst="rect">
            <a:avLst/>
          </a:prstGeom>
          <a:noFill/>
        </p:spPr>
        <p:txBody>
          <a:bodyPr wrap="square" rtlCol="0">
            <a:spAutoFit/>
          </a:bodyPr>
          <a:lstStyle/>
          <a:p>
            <a:r>
              <a:rPr lang="en-US" dirty="0"/>
              <a:t>D</a:t>
            </a:r>
          </a:p>
        </p:txBody>
      </p:sp>
    </p:spTree>
    <p:extLst>
      <p:ext uri="{BB962C8B-B14F-4D97-AF65-F5344CB8AC3E}">
        <p14:creationId xmlns:p14="http://schemas.microsoft.com/office/powerpoint/2010/main" val="35490073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94DB3-06D8-A747-9906-234FF42C49B9}"/>
              </a:ext>
            </a:extLst>
          </p:cNvPr>
          <p:cNvSpPr>
            <a:spLocks noGrp="1"/>
          </p:cNvSpPr>
          <p:nvPr>
            <p:ph type="title"/>
          </p:nvPr>
        </p:nvSpPr>
        <p:spPr/>
        <p:txBody>
          <a:bodyPr/>
          <a:lstStyle/>
          <a:p>
            <a:r>
              <a:rPr lang="en-US" dirty="0"/>
              <a:t>Surgery: Reconstruction (open or arthroscopy)</a:t>
            </a:r>
            <a:r>
              <a:rPr lang="en-US" baseline="30000" dirty="0"/>
              <a:t>5</a:t>
            </a:r>
            <a:r>
              <a:rPr lang="en-US" dirty="0"/>
              <a:t> </a:t>
            </a:r>
          </a:p>
        </p:txBody>
      </p:sp>
      <p:sp>
        <p:nvSpPr>
          <p:cNvPr id="3" name="Content Placeholder 2">
            <a:extLst>
              <a:ext uri="{FF2B5EF4-FFF2-40B4-BE49-F238E27FC236}">
                <a16:creationId xmlns:a16="http://schemas.microsoft.com/office/drawing/2014/main" id="{B5F239B2-1612-B445-8731-BC3F2901A07E}"/>
              </a:ext>
            </a:extLst>
          </p:cNvPr>
          <p:cNvSpPr>
            <a:spLocks noGrp="1"/>
          </p:cNvSpPr>
          <p:nvPr>
            <p:ph idx="1"/>
          </p:nvPr>
        </p:nvSpPr>
        <p:spPr/>
        <p:txBody>
          <a:bodyPr>
            <a:normAutofit lnSpcReduction="10000"/>
          </a:bodyPr>
          <a:lstStyle/>
          <a:p>
            <a:r>
              <a:rPr lang="en-US" dirty="0">
                <a:solidFill>
                  <a:schemeClr val="tx2"/>
                </a:solidFill>
              </a:rPr>
              <a:t>Performed when repair is too difficult or previous debridement is irreparable</a:t>
            </a:r>
          </a:p>
          <a:p>
            <a:r>
              <a:rPr lang="en-US" dirty="0">
                <a:solidFill>
                  <a:schemeClr val="tx2"/>
                </a:solidFill>
              </a:rPr>
              <a:t>Autograft or allograft </a:t>
            </a:r>
          </a:p>
          <a:p>
            <a:pPr lvl="1"/>
            <a:r>
              <a:rPr lang="en-US" dirty="0">
                <a:solidFill>
                  <a:schemeClr val="tx2"/>
                </a:solidFill>
              </a:rPr>
              <a:t>ITB, ligamentum teres capitis, </a:t>
            </a:r>
            <a:r>
              <a:rPr lang="en-US" dirty="0" err="1">
                <a:solidFill>
                  <a:schemeClr val="tx2"/>
                </a:solidFill>
              </a:rPr>
              <a:t>gracilis</a:t>
            </a:r>
            <a:endParaRPr lang="en-US" dirty="0">
              <a:solidFill>
                <a:schemeClr val="tx2"/>
              </a:solidFill>
            </a:endParaRPr>
          </a:p>
          <a:p>
            <a:pPr lvl="1"/>
            <a:r>
              <a:rPr lang="en-US" dirty="0">
                <a:solidFill>
                  <a:schemeClr val="tx2"/>
                </a:solidFill>
              </a:rPr>
              <a:t>Allograft- more consistent, not limited to length of harvested tissue from host, less prone to fraying/swelling </a:t>
            </a:r>
          </a:p>
          <a:p>
            <a:r>
              <a:rPr lang="en-US" dirty="0">
                <a:solidFill>
                  <a:schemeClr val="tx2"/>
                </a:solidFill>
              </a:rPr>
              <a:t>Arthroscopic v Open</a:t>
            </a:r>
          </a:p>
          <a:p>
            <a:pPr lvl="1"/>
            <a:r>
              <a:rPr lang="en-US" dirty="0">
                <a:solidFill>
                  <a:schemeClr val="tx2"/>
                </a:solidFill>
              </a:rPr>
              <a:t>Arthroscopic- less scarring, reduce bodily disfigurement, prevent infection, dec post op pain</a:t>
            </a:r>
          </a:p>
          <a:p>
            <a:pPr marL="457200" lvl="1" indent="0">
              <a:buNone/>
            </a:pPr>
            <a:r>
              <a:rPr lang="en-US" dirty="0">
                <a:solidFill>
                  <a:schemeClr val="tx2"/>
                </a:solidFill>
              </a:rPr>
              <a:t>*Questionable suction-seal effect restored?</a:t>
            </a:r>
          </a:p>
          <a:p>
            <a:pPr marL="457200" lvl="1" indent="0">
              <a:buNone/>
            </a:pPr>
            <a:endParaRPr lang="en-US" dirty="0">
              <a:solidFill>
                <a:schemeClr val="accent6">
                  <a:lumMod val="75000"/>
                </a:schemeClr>
              </a:solidFill>
            </a:endParaRPr>
          </a:p>
          <a:p>
            <a:endParaRPr lang="en-US" dirty="0">
              <a:solidFill>
                <a:schemeClr val="accent6">
                  <a:lumMod val="75000"/>
                </a:schemeClr>
              </a:solidFill>
            </a:endParaRPr>
          </a:p>
        </p:txBody>
      </p:sp>
      <p:sp>
        <p:nvSpPr>
          <p:cNvPr id="4" name="Slide Number Placeholder 3">
            <a:extLst>
              <a:ext uri="{FF2B5EF4-FFF2-40B4-BE49-F238E27FC236}">
                <a16:creationId xmlns:a16="http://schemas.microsoft.com/office/drawing/2014/main" id="{823C24BB-3766-094B-8F34-9B70843C619B}"/>
              </a:ext>
            </a:extLst>
          </p:cNvPr>
          <p:cNvSpPr>
            <a:spLocks noGrp="1"/>
          </p:cNvSpPr>
          <p:nvPr>
            <p:ph type="sldNum" sz="quarter" idx="12"/>
          </p:nvPr>
        </p:nvSpPr>
        <p:spPr/>
        <p:txBody>
          <a:bodyPr/>
          <a:lstStyle/>
          <a:p>
            <a:fld id="{263E268E-DA18-874E-8CBA-6F80F366F288}" type="slidenum">
              <a:rPr lang="en-US" smtClean="0"/>
              <a:t>12</a:t>
            </a:fld>
            <a:endParaRPr lang="en-US"/>
          </a:p>
        </p:txBody>
      </p:sp>
    </p:spTree>
    <p:extLst>
      <p:ext uri="{BB962C8B-B14F-4D97-AF65-F5344CB8AC3E}">
        <p14:creationId xmlns:p14="http://schemas.microsoft.com/office/powerpoint/2010/main" val="3666843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FAABC-36E9-B340-9987-8F350F2D2549}"/>
              </a:ext>
            </a:extLst>
          </p:cNvPr>
          <p:cNvSpPr>
            <a:spLocks noGrp="1"/>
          </p:cNvSpPr>
          <p:nvPr>
            <p:ph type="title"/>
          </p:nvPr>
        </p:nvSpPr>
        <p:spPr/>
        <p:txBody>
          <a:bodyPr/>
          <a:lstStyle/>
          <a:p>
            <a:r>
              <a:rPr lang="en-US" dirty="0"/>
              <a:t>Surgery: Repair</a:t>
            </a:r>
            <a:r>
              <a:rPr lang="en-US" baseline="30000" dirty="0"/>
              <a:t>5</a:t>
            </a:r>
            <a:r>
              <a:rPr lang="en-US" dirty="0"/>
              <a:t> </a:t>
            </a:r>
          </a:p>
        </p:txBody>
      </p:sp>
      <p:sp>
        <p:nvSpPr>
          <p:cNvPr id="3" name="Content Placeholder 2">
            <a:extLst>
              <a:ext uri="{FF2B5EF4-FFF2-40B4-BE49-F238E27FC236}">
                <a16:creationId xmlns:a16="http://schemas.microsoft.com/office/drawing/2014/main" id="{DB234F00-7E6E-7740-835E-2167C6A5E1FD}"/>
              </a:ext>
            </a:extLst>
          </p:cNvPr>
          <p:cNvSpPr>
            <a:spLocks noGrp="1"/>
          </p:cNvSpPr>
          <p:nvPr>
            <p:ph idx="1"/>
          </p:nvPr>
        </p:nvSpPr>
        <p:spPr>
          <a:xfrm>
            <a:off x="352424" y="1481138"/>
            <a:ext cx="5133976" cy="4478016"/>
          </a:xfrm>
        </p:spPr>
        <p:txBody>
          <a:bodyPr/>
          <a:lstStyle/>
          <a:p>
            <a:r>
              <a:rPr lang="en-US" dirty="0">
                <a:solidFill>
                  <a:schemeClr val="tx2"/>
                </a:solidFill>
              </a:rPr>
              <a:t>Improved outcome over debridement</a:t>
            </a:r>
          </a:p>
          <a:p>
            <a:r>
              <a:rPr lang="en-US" dirty="0">
                <a:solidFill>
                  <a:schemeClr val="tx2"/>
                </a:solidFill>
              </a:rPr>
              <a:t>Prevents degeneration of hip joint and maintains stability of joint </a:t>
            </a:r>
          </a:p>
          <a:p>
            <a:r>
              <a:rPr lang="en-US" dirty="0">
                <a:solidFill>
                  <a:schemeClr val="tx2"/>
                </a:solidFill>
              </a:rPr>
              <a:t>Performed if labral tissue is adequate </a:t>
            </a:r>
          </a:p>
          <a:p>
            <a:r>
              <a:rPr lang="en-US" dirty="0">
                <a:solidFill>
                  <a:schemeClr val="tx2"/>
                </a:solidFill>
              </a:rPr>
              <a:t>Looped repair for small labrum</a:t>
            </a:r>
          </a:p>
          <a:p>
            <a:r>
              <a:rPr lang="en-US" dirty="0">
                <a:solidFill>
                  <a:schemeClr val="tx2"/>
                </a:solidFill>
              </a:rPr>
              <a:t>Labral base refixation for larger labrum</a:t>
            </a:r>
          </a:p>
          <a:p>
            <a:endParaRPr lang="en-US" dirty="0">
              <a:solidFill>
                <a:schemeClr val="accent6">
                  <a:lumMod val="75000"/>
                </a:schemeClr>
              </a:solidFill>
            </a:endParaRPr>
          </a:p>
          <a:p>
            <a:endParaRPr lang="en-US" dirty="0">
              <a:solidFill>
                <a:schemeClr val="accent6">
                  <a:lumMod val="75000"/>
                </a:schemeClr>
              </a:solidFill>
            </a:endParaRPr>
          </a:p>
          <a:p>
            <a:endParaRPr lang="en-US" dirty="0">
              <a:solidFill>
                <a:schemeClr val="accent6">
                  <a:lumMod val="75000"/>
                </a:schemeClr>
              </a:solidFill>
            </a:endParaRPr>
          </a:p>
        </p:txBody>
      </p:sp>
      <p:sp>
        <p:nvSpPr>
          <p:cNvPr id="4" name="Slide Number Placeholder 3">
            <a:extLst>
              <a:ext uri="{FF2B5EF4-FFF2-40B4-BE49-F238E27FC236}">
                <a16:creationId xmlns:a16="http://schemas.microsoft.com/office/drawing/2014/main" id="{96E73AA5-CA90-914E-830E-E44732069A8A}"/>
              </a:ext>
            </a:extLst>
          </p:cNvPr>
          <p:cNvSpPr>
            <a:spLocks noGrp="1"/>
          </p:cNvSpPr>
          <p:nvPr>
            <p:ph type="sldNum" sz="quarter" idx="12"/>
          </p:nvPr>
        </p:nvSpPr>
        <p:spPr/>
        <p:txBody>
          <a:bodyPr/>
          <a:lstStyle/>
          <a:p>
            <a:fld id="{263E268E-DA18-874E-8CBA-6F80F366F288}" type="slidenum">
              <a:rPr lang="en-US" smtClean="0"/>
              <a:t>13</a:t>
            </a:fld>
            <a:endParaRPr lang="en-US"/>
          </a:p>
        </p:txBody>
      </p:sp>
      <p:pic>
        <p:nvPicPr>
          <p:cNvPr id="8" name="Picture 7">
            <a:extLst>
              <a:ext uri="{FF2B5EF4-FFF2-40B4-BE49-F238E27FC236}">
                <a16:creationId xmlns:a16="http://schemas.microsoft.com/office/drawing/2014/main" id="{33498838-E462-9546-9D74-35AA41DF6CED}"/>
              </a:ext>
            </a:extLst>
          </p:cNvPr>
          <p:cNvPicPr>
            <a:picLocks noChangeAspect="1"/>
          </p:cNvPicPr>
          <p:nvPr/>
        </p:nvPicPr>
        <p:blipFill>
          <a:blip r:embed="rId3"/>
          <a:stretch>
            <a:fillRect/>
          </a:stretch>
        </p:blipFill>
        <p:spPr>
          <a:xfrm>
            <a:off x="5242560" y="2764830"/>
            <a:ext cx="3657600" cy="1739900"/>
          </a:xfrm>
          <a:prstGeom prst="rect">
            <a:avLst/>
          </a:prstGeom>
        </p:spPr>
      </p:pic>
      <p:sp>
        <p:nvSpPr>
          <p:cNvPr id="9" name="Donut 8">
            <a:extLst>
              <a:ext uri="{FF2B5EF4-FFF2-40B4-BE49-F238E27FC236}">
                <a16:creationId xmlns:a16="http://schemas.microsoft.com/office/drawing/2014/main" id="{5EEF02AE-2B1C-4E4D-B5FE-7411B9670E1F}"/>
              </a:ext>
            </a:extLst>
          </p:cNvPr>
          <p:cNvSpPr/>
          <p:nvPr/>
        </p:nvSpPr>
        <p:spPr>
          <a:xfrm>
            <a:off x="7300913" y="2764830"/>
            <a:ext cx="1355407" cy="1192808"/>
          </a:xfrm>
          <a:prstGeom prst="donut">
            <a:avLst>
              <a:gd name="adj" fmla="val 7019"/>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5" name="TextBox 4">
            <a:extLst>
              <a:ext uri="{FF2B5EF4-FFF2-40B4-BE49-F238E27FC236}">
                <a16:creationId xmlns:a16="http://schemas.microsoft.com/office/drawing/2014/main" id="{C86E5DF3-D2DC-1C46-AB42-437F8326E413}"/>
              </a:ext>
            </a:extLst>
          </p:cNvPr>
          <p:cNvSpPr txBox="1"/>
          <p:nvPr/>
        </p:nvSpPr>
        <p:spPr>
          <a:xfrm>
            <a:off x="8555386" y="4512789"/>
            <a:ext cx="539646" cy="369332"/>
          </a:xfrm>
          <a:prstGeom prst="rect">
            <a:avLst/>
          </a:prstGeom>
          <a:noFill/>
        </p:spPr>
        <p:txBody>
          <a:bodyPr wrap="square" rtlCol="0">
            <a:spAutoFit/>
          </a:bodyPr>
          <a:lstStyle/>
          <a:p>
            <a:r>
              <a:rPr lang="en-US" dirty="0"/>
              <a:t>D</a:t>
            </a:r>
          </a:p>
        </p:txBody>
      </p:sp>
    </p:spTree>
    <p:extLst>
      <p:ext uri="{BB962C8B-B14F-4D97-AF65-F5344CB8AC3E}">
        <p14:creationId xmlns:p14="http://schemas.microsoft.com/office/powerpoint/2010/main" val="27603880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F62177-2F19-5F4E-A4D2-9DB8F2EF3329}"/>
              </a:ext>
            </a:extLst>
          </p:cNvPr>
          <p:cNvSpPr>
            <a:spLocks noGrp="1"/>
          </p:cNvSpPr>
          <p:nvPr>
            <p:ph type="title"/>
          </p:nvPr>
        </p:nvSpPr>
        <p:spPr/>
        <p:txBody>
          <a:bodyPr/>
          <a:lstStyle/>
          <a:p>
            <a:r>
              <a:rPr lang="en-US" dirty="0"/>
              <a:t>Physical Therapy Goals for Post-Op </a:t>
            </a:r>
          </a:p>
        </p:txBody>
      </p:sp>
      <p:sp>
        <p:nvSpPr>
          <p:cNvPr id="3" name="Content Placeholder 2">
            <a:extLst>
              <a:ext uri="{FF2B5EF4-FFF2-40B4-BE49-F238E27FC236}">
                <a16:creationId xmlns:a16="http://schemas.microsoft.com/office/drawing/2014/main" id="{3C783288-CC8C-A14A-951B-C846CA2541C8}"/>
              </a:ext>
            </a:extLst>
          </p:cNvPr>
          <p:cNvSpPr>
            <a:spLocks noGrp="1"/>
          </p:cNvSpPr>
          <p:nvPr>
            <p:ph idx="1"/>
          </p:nvPr>
        </p:nvSpPr>
        <p:spPr/>
        <p:txBody>
          <a:bodyPr>
            <a:normAutofit fontScale="92500" lnSpcReduction="10000"/>
          </a:bodyPr>
          <a:lstStyle/>
          <a:p>
            <a:r>
              <a:rPr lang="en-US" dirty="0">
                <a:solidFill>
                  <a:schemeClr val="tx2"/>
                </a:solidFill>
              </a:rPr>
              <a:t>Correcting/optimizing biomechanical alignment</a:t>
            </a:r>
          </a:p>
          <a:p>
            <a:pPr lvl="1"/>
            <a:r>
              <a:rPr lang="en-US" dirty="0">
                <a:solidFill>
                  <a:schemeClr val="tx2"/>
                </a:solidFill>
              </a:rPr>
              <a:t>Control tensile/compressive forces--caused by</a:t>
            </a:r>
          </a:p>
          <a:p>
            <a:pPr lvl="2"/>
            <a:r>
              <a:rPr lang="en-US" dirty="0">
                <a:solidFill>
                  <a:schemeClr val="tx2"/>
                </a:solidFill>
              </a:rPr>
              <a:t>Force contribution from glutes during active hip EXT</a:t>
            </a:r>
          </a:p>
          <a:p>
            <a:pPr lvl="2"/>
            <a:r>
              <a:rPr lang="en-US" dirty="0">
                <a:solidFill>
                  <a:schemeClr val="tx2"/>
                </a:solidFill>
              </a:rPr>
              <a:t>Force contribution from iliopsoas during active hip FLX</a:t>
            </a:r>
          </a:p>
          <a:p>
            <a:r>
              <a:rPr lang="en-US" dirty="0">
                <a:solidFill>
                  <a:schemeClr val="tx2"/>
                </a:solidFill>
              </a:rPr>
              <a:t>Neuromuscular control</a:t>
            </a:r>
          </a:p>
          <a:p>
            <a:pPr lvl="1"/>
            <a:r>
              <a:rPr lang="en-US" dirty="0">
                <a:solidFill>
                  <a:schemeClr val="tx2"/>
                </a:solidFill>
              </a:rPr>
              <a:t>Address patterns of abnormal muscular recruitment</a:t>
            </a:r>
          </a:p>
          <a:p>
            <a:pPr lvl="2"/>
            <a:r>
              <a:rPr lang="en-US" dirty="0">
                <a:solidFill>
                  <a:schemeClr val="tx2"/>
                </a:solidFill>
              </a:rPr>
              <a:t>PNF</a:t>
            </a:r>
          </a:p>
          <a:p>
            <a:r>
              <a:rPr lang="en-US" dirty="0">
                <a:solidFill>
                  <a:schemeClr val="tx2"/>
                </a:solidFill>
              </a:rPr>
              <a:t>Strengthening of weak or inhibited musculature</a:t>
            </a:r>
          </a:p>
          <a:p>
            <a:r>
              <a:rPr lang="en-US" dirty="0">
                <a:solidFill>
                  <a:schemeClr val="tx2"/>
                </a:solidFill>
              </a:rPr>
              <a:t>Addressing issues at other parts of the LE kinetic chain</a:t>
            </a:r>
          </a:p>
          <a:p>
            <a:pPr lvl="1"/>
            <a:r>
              <a:rPr lang="en-US" dirty="0">
                <a:solidFill>
                  <a:schemeClr val="tx2"/>
                </a:solidFill>
              </a:rPr>
              <a:t>Orthotics</a:t>
            </a:r>
          </a:p>
          <a:p>
            <a:pPr lvl="1"/>
            <a:r>
              <a:rPr lang="en-US" dirty="0">
                <a:solidFill>
                  <a:schemeClr val="tx2"/>
                </a:solidFill>
              </a:rPr>
              <a:t>Taping</a:t>
            </a:r>
          </a:p>
          <a:p>
            <a:pPr lvl="1"/>
            <a:endParaRPr lang="en-US" dirty="0">
              <a:solidFill>
                <a:schemeClr val="accent6">
                  <a:lumMod val="75000"/>
                </a:schemeClr>
              </a:solidFill>
            </a:endParaRPr>
          </a:p>
        </p:txBody>
      </p:sp>
      <p:sp>
        <p:nvSpPr>
          <p:cNvPr id="4" name="Slide Number Placeholder 3">
            <a:extLst>
              <a:ext uri="{FF2B5EF4-FFF2-40B4-BE49-F238E27FC236}">
                <a16:creationId xmlns:a16="http://schemas.microsoft.com/office/drawing/2014/main" id="{60CBBEA4-CA97-C94E-A882-331C7FFBECE0}"/>
              </a:ext>
            </a:extLst>
          </p:cNvPr>
          <p:cNvSpPr>
            <a:spLocks noGrp="1"/>
          </p:cNvSpPr>
          <p:nvPr>
            <p:ph type="sldNum" sz="quarter" idx="12"/>
          </p:nvPr>
        </p:nvSpPr>
        <p:spPr/>
        <p:txBody>
          <a:bodyPr/>
          <a:lstStyle/>
          <a:p>
            <a:fld id="{263E268E-DA18-874E-8CBA-6F80F366F288}" type="slidenum">
              <a:rPr lang="en-US" smtClean="0"/>
              <a:t>14</a:t>
            </a:fld>
            <a:endParaRPr lang="en-US"/>
          </a:p>
        </p:txBody>
      </p:sp>
    </p:spTree>
    <p:extLst>
      <p:ext uri="{BB962C8B-B14F-4D97-AF65-F5344CB8AC3E}">
        <p14:creationId xmlns:p14="http://schemas.microsoft.com/office/powerpoint/2010/main" val="38847299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D20439-A475-0947-8758-8D0807E56D83}"/>
              </a:ext>
            </a:extLst>
          </p:cNvPr>
          <p:cNvSpPr>
            <a:spLocks noGrp="1"/>
          </p:cNvSpPr>
          <p:nvPr>
            <p:ph type="title"/>
          </p:nvPr>
        </p:nvSpPr>
        <p:spPr/>
        <p:txBody>
          <a:bodyPr/>
          <a:lstStyle/>
          <a:p>
            <a:r>
              <a:rPr lang="en-US" dirty="0"/>
              <a:t>Physical Therapy: </a:t>
            </a:r>
            <a:r>
              <a:rPr lang="en-US" i="1" dirty="0"/>
              <a:t>Protocol for Post-Op Treatment</a:t>
            </a:r>
            <a:r>
              <a:rPr lang="en-US" i="1" baseline="30000" dirty="0"/>
              <a:t>7</a:t>
            </a:r>
            <a:endParaRPr lang="en-US" dirty="0"/>
          </a:p>
        </p:txBody>
      </p:sp>
      <p:sp>
        <p:nvSpPr>
          <p:cNvPr id="3" name="Content Placeholder 2">
            <a:extLst>
              <a:ext uri="{FF2B5EF4-FFF2-40B4-BE49-F238E27FC236}">
                <a16:creationId xmlns:a16="http://schemas.microsoft.com/office/drawing/2014/main" id="{CE31F1B5-5D51-B743-B59E-4E98A39198FB}"/>
              </a:ext>
            </a:extLst>
          </p:cNvPr>
          <p:cNvSpPr>
            <a:spLocks noGrp="1"/>
          </p:cNvSpPr>
          <p:nvPr>
            <p:ph idx="1"/>
          </p:nvPr>
        </p:nvSpPr>
        <p:spPr>
          <a:xfrm>
            <a:off x="352424" y="1481138"/>
            <a:ext cx="6692953" cy="4478016"/>
          </a:xfrm>
        </p:spPr>
        <p:txBody>
          <a:bodyPr/>
          <a:lstStyle/>
          <a:p>
            <a:r>
              <a:rPr lang="en-US" dirty="0">
                <a:solidFill>
                  <a:schemeClr val="tx2"/>
                </a:solidFill>
              </a:rPr>
              <a:t>Each surgeon has their own protocol they have created</a:t>
            </a:r>
          </a:p>
          <a:p>
            <a:r>
              <a:rPr lang="en-US" dirty="0">
                <a:solidFill>
                  <a:schemeClr val="tx2"/>
                </a:solidFill>
              </a:rPr>
              <a:t>Variable in all aspects, some commonalities</a:t>
            </a:r>
          </a:p>
          <a:p>
            <a:r>
              <a:rPr lang="en-US" dirty="0">
                <a:solidFill>
                  <a:schemeClr val="tx2"/>
                </a:solidFill>
              </a:rPr>
              <a:t>Typically include: </a:t>
            </a:r>
          </a:p>
          <a:p>
            <a:pPr lvl="1"/>
            <a:r>
              <a:rPr lang="en-US" dirty="0">
                <a:solidFill>
                  <a:schemeClr val="tx2"/>
                </a:solidFill>
              </a:rPr>
              <a:t>ROM restrictions </a:t>
            </a:r>
          </a:p>
          <a:p>
            <a:pPr lvl="1"/>
            <a:r>
              <a:rPr lang="en-US" dirty="0">
                <a:solidFill>
                  <a:schemeClr val="tx2"/>
                </a:solidFill>
              </a:rPr>
              <a:t>WB precautions </a:t>
            </a:r>
          </a:p>
          <a:p>
            <a:pPr lvl="1"/>
            <a:r>
              <a:rPr lang="en-US" dirty="0">
                <a:solidFill>
                  <a:schemeClr val="tx2"/>
                </a:solidFill>
              </a:rPr>
              <a:t>Exercises per phase (sometimes by week) </a:t>
            </a:r>
          </a:p>
          <a:p>
            <a:pPr lvl="1"/>
            <a:r>
              <a:rPr lang="en-US" dirty="0">
                <a:solidFill>
                  <a:schemeClr val="tx2"/>
                </a:solidFill>
              </a:rPr>
              <a:t>Criteria to move through phases</a:t>
            </a:r>
          </a:p>
          <a:p>
            <a:pPr lvl="1"/>
            <a:r>
              <a:rPr lang="en-US" dirty="0">
                <a:solidFill>
                  <a:schemeClr val="tx2"/>
                </a:solidFill>
              </a:rPr>
              <a:t>Criteria for RTS (if warranted) </a:t>
            </a:r>
          </a:p>
          <a:p>
            <a:endParaRPr lang="en-US" dirty="0">
              <a:solidFill>
                <a:srgbClr val="57575B"/>
              </a:solidFill>
            </a:endParaRPr>
          </a:p>
          <a:p>
            <a:endParaRPr lang="en-US" dirty="0">
              <a:solidFill>
                <a:srgbClr val="57575B"/>
              </a:solidFill>
            </a:endParaRPr>
          </a:p>
        </p:txBody>
      </p:sp>
      <p:sp>
        <p:nvSpPr>
          <p:cNvPr id="4" name="Slide Number Placeholder 3">
            <a:extLst>
              <a:ext uri="{FF2B5EF4-FFF2-40B4-BE49-F238E27FC236}">
                <a16:creationId xmlns:a16="http://schemas.microsoft.com/office/drawing/2014/main" id="{83F6783C-1299-234E-9A9F-ECCAACE79884}"/>
              </a:ext>
            </a:extLst>
          </p:cNvPr>
          <p:cNvSpPr>
            <a:spLocks noGrp="1"/>
          </p:cNvSpPr>
          <p:nvPr>
            <p:ph type="sldNum" sz="quarter" idx="12"/>
          </p:nvPr>
        </p:nvSpPr>
        <p:spPr/>
        <p:txBody>
          <a:bodyPr/>
          <a:lstStyle/>
          <a:p>
            <a:fld id="{263E268E-DA18-874E-8CBA-6F80F366F288}" type="slidenum">
              <a:rPr lang="en-US" smtClean="0"/>
              <a:t>15</a:t>
            </a:fld>
            <a:endParaRPr lang="en-US"/>
          </a:p>
        </p:txBody>
      </p:sp>
      <p:pic>
        <p:nvPicPr>
          <p:cNvPr id="6" name="Picture 5">
            <a:extLst>
              <a:ext uri="{FF2B5EF4-FFF2-40B4-BE49-F238E27FC236}">
                <a16:creationId xmlns:a16="http://schemas.microsoft.com/office/drawing/2014/main" id="{9229CF6D-E208-DEF2-1D86-634D4F528425}"/>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10000" b="90000" l="10000" r="90000"/>
                    </a14:imgEffect>
                  </a14:imgLayer>
                </a14:imgProps>
              </a:ext>
            </a:extLst>
          </a:blip>
          <a:stretch>
            <a:fillRect/>
          </a:stretch>
        </p:blipFill>
        <p:spPr>
          <a:xfrm>
            <a:off x="5962671" y="2193439"/>
            <a:ext cx="2693649" cy="2693649"/>
          </a:xfrm>
          <a:prstGeom prst="rect">
            <a:avLst/>
          </a:prstGeom>
        </p:spPr>
      </p:pic>
      <p:sp>
        <p:nvSpPr>
          <p:cNvPr id="8" name="TextBox 7">
            <a:extLst>
              <a:ext uri="{FF2B5EF4-FFF2-40B4-BE49-F238E27FC236}">
                <a16:creationId xmlns:a16="http://schemas.microsoft.com/office/drawing/2014/main" id="{FDA65480-4BAC-F136-51D8-F246F25CDA27}"/>
              </a:ext>
            </a:extLst>
          </p:cNvPr>
          <p:cNvSpPr txBox="1"/>
          <p:nvPr/>
        </p:nvSpPr>
        <p:spPr>
          <a:xfrm>
            <a:off x="8214610" y="4362138"/>
            <a:ext cx="284813" cy="369332"/>
          </a:xfrm>
          <a:prstGeom prst="rect">
            <a:avLst/>
          </a:prstGeom>
          <a:noFill/>
        </p:spPr>
        <p:txBody>
          <a:bodyPr wrap="square" rtlCol="0">
            <a:spAutoFit/>
          </a:bodyPr>
          <a:lstStyle/>
          <a:p>
            <a:r>
              <a:rPr lang="en-US" dirty="0"/>
              <a:t>E</a:t>
            </a:r>
          </a:p>
        </p:txBody>
      </p:sp>
    </p:spTree>
    <p:extLst>
      <p:ext uri="{BB962C8B-B14F-4D97-AF65-F5344CB8AC3E}">
        <p14:creationId xmlns:p14="http://schemas.microsoft.com/office/powerpoint/2010/main" val="41816760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629370-524A-4E41-B4B2-2D4669F737AF}"/>
              </a:ext>
            </a:extLst>
          </p:cNvPr>
          <p:cNvSpPr>
            <a:spLocks noGrp="1"/>
          </p:cNvSpPr>
          <p:nvPr>
            <p:ph type="title"/>
          </p:nvPr>
        </p:nvSpPr>
        <p:spPr/>
        <p:txBody>
          <a:bodyPr/>
          <a:lstStyle/>
          <a:p>
            <a:r>
              <a:rPr lang="en-US" dirty="0"/>
              <a:t>Physical Therapy: </a:t>
            </a:r>
            <a:r>
              <a:rPr lang="en-US" i="1" dirty="0"/>
              <a:t>Protocol for Post-Op Treatment</a:t>
            </a:r>
            <a:r>
              <a:rPr lang="en-US" i="1" baseline="30000" dirty="0"/>
              <a:t>7</a:t>
            </a:r>
            <a:endParaRPr lang="en-US" dirty="0"/>
          </a:p>
        </p:txBody>
      </p:sp>
      <p:sp>
        <p:nvSpPr>
          <p:cNvPr id="3" name="Content Placeholder 2">
            <a:extLst>
              <a:ext uri="{FF2B5EF4-FFF2-40B4-BE49-F238E27FC236}">
                <a16:creationId xmlns:a16="http://schemas.microsoft.com/office/drawing/2014/main" id="{6DE688B9-309E-0142-A377-9F77F7B9B518}"/>
              </a:ext>
            </a:extLst>
          </p:cNvPr>
          <p:cNvSpPr>
            <a:spLocks noGrp="1"/>
          </p:cNvSpPr>
          <p:nvPr>
            <p:ph idx="1"/>
          </p:nvPr>
        </p:nvSpPr>
        <p:spPr/>
        <p:txBody>
          <a:bodyPr/>
          <a:lstStyle/>
          <a:p>
            <a:r>
              <a:rPr lang="en-US" dirty="0">
                <a:solidFill>
                  <a:schemeClr val="tx2"/>
                </a:solidFill>
              </a:rPr>
              <a:t>Goals: </a:t>
            </a:r>
          </a:p>
          <a:p>
            <a:pPr lvl="1"/>
            <a:r>
              <a:rPr lang="en-US" dirty="0">
                <a:solidFill>
                  <a:schemeClr val="tx2"/>
                </a:solidFill>
              </a:rPr>
              <a:t>Control pain</a:t>
            </a:r>
          </a:p>
          <a:p>
            <a:pPr lvl="1"/>
            <a:r>
              <a:rPr lang="en-US" dirty="0">
                <a:solidFill>
                  <a:schemeClr val="tx2"/>
                </a:solidFill>
              </a:rPr>
              <a:t>Prevent muscle inhibition and hip flexion tendonitis</a:t>
            </a:r>
          </a:p>
          <a:p>
            <a:pPr lvl="1"/>
            <a:r>
              <a:rPr lang="en-US" dirty="0">
                <a:solidFill>
                  <a:schemeClr val="tx2"/>
                </a:solidFill>
              </a:rPr>
              <a:t>Protect repair </a:t>
            </a:r>
          </a:p>
          <a:p>
            <a:pPr lvl="1"/>
            <a:r>
              <a:rPr lang="en-US" dirty="0">
                <a:solidFill>
                  <a:schemeClr val="tx2"/>
                </a:solidFill>
              </a:rPr>
              <a:t>Proper gait mechanics- w/and w/o ADs</a:t>
            </a:r>
          </a:p>
          <a:p>
            <a:pPr lvl="1"/>
            <a:r>
              <a:rPr lang="en-US" dirty="0">
                <a:solidFill>
                  <a:schemeClr val="tx2"/>
                </a:solidFill>
              </a:rPr>
              <a:t>Core and LE strengthening</a:t>
            </a:r>
          </a:p>
          <a:p>
            <a:pPr lvl="1"/>
            <a:r>
              <a:rPr lang="en-US" dirty="0">
                <a:solidFill>
                  <a:schemeClr val="tx2"/>
                </a:solidFill>
              </a:rPr>
              <a:t>Neuromuscular control with all activity</a:t>
            </a:r>
          </a:p>
          <a:p>
            <a:pPr lvl="1"/>
            <a:r>
              <a:rPr lang="en-US" dirty="0">
                <a:solidFill>
                  <a:schemeClr val="tx2"/>
                </a:solidFill>
              </a:rPr>
              <a:t>Agility and balance training</a:t>
            </a:r>
          </a:p>
          <a:p>
            <a:pPr lvl="1"/>
            <a:r>
              <a:rPr lang="en-US" dirty="0">
                <a:solidFill>
                  <a:schemeClr val="tx2"/>
                </a:solidFill>
              </a:rPr>
              <a:t>RTS when strength and dynamic control approved </a:t>
            </a:r>
          </a:p>
        </p:txBody>
      </p:sp>
      <p:sp>
        <p:nvSpPr>
          <p:cNvPr id="4" name="Slide Number Placeholder 3">
            <a:extLst>
              <a:ext uri="{FF2B5EF4-FFF2-40B4-BE49-F238E27FC236}">
                <a16:creationId xmlns:a16="http://schemas.microsoft.com/office/drawing/2014/main" id="{33EC6913-EBC8-2749-95AB-C09E23C910D1}"/>
              </a:ext>
            </a:extLst>
          </p:cNvPr>
          <p:cNvSpPr>
            <a:spLocks noGrp="1"/>
          </p:cNvSpPr>
          <p:nvPr>
            <p:ph type="sldNum" sz="quarter" idx="12"/>
          </p:nvPr>
        </p:nvSpPr>
        <p:spPr/>
        <p:txBody>
          <a:bodyPr/>
          <a:lstStyle/>
          <a:p>
            <a:fld id="{263E268E-DA18-874E-8CBA-6F80F366F288}" type="slidenum">
              <a:rPr lang="en-US" smtClean="0"/>
              <a:t>16</a:t>
            </a:fld>
            <a:endParaRPr lang="en-US"/>
          </a:p>
        </p:txBody>
      </p:sp>
    </p:spTree>
    <p:extLst>
      <p:ext uri="{BB962C8B-B14F-4D97-AF65-F5344CB8AC3E}">
        <p14:creationId xmlns:p14="http://schemas.microsoft.com/office/powerpoint/2010/main" val="35954126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D5D3F-0A6E-764A-8088-996610CEFFD6}"/>
              </a:ext>
            </a:extLst>
          </p:cNvPr>
          <p:cNvSpPr>
            <a:spLocks noGrp="1"/>
          </p:cNvSpPr>
          <p:nvPr>
            <p:ph type="title"/>
          </p:nvPr>
        </p:nvSpPr>
        <p:spPr/>
        <p:txBody>
          <a:bodyPr/>
          <a:lstStyle/>
          <a:p>
            <a:r>
              <a:rPr lang="en-US" dirty="0"/>
              <a:t>Physical Therapy: </a:t>
            </a:r>
            <a:r>
              <a:rPr lang="en-US" i="1" dirty="0"/>
              <a:t>Protocol for Post-Op Treatment</a:t>
            </a:r>
            <a:r>
              <a:rPr lang="en-US" i="1" baseline="30000" dirty="0"/>
              <a:t>7</a:t>
            </a:r>
            <a:endParaRPr lang="en-US" i="1" dirty="0"/>
          </a:p>
        </p:txBody>
      </p:sp>
      <p:sp>
        <p:nvSpPr>
          <p:cNvPr id="3" name="Content Placeholder 2">
            <a:extLst>
              <a:ext uri="{FF2B5EF4-FFF2-40B4-BE49-F238E27FC236}">
                <a16:creationId xmlns:a16="http://schemas.microsoft.com/office/drawing/2014/main" id="{16B78C7D-C2E6-E44D-A0DC-48035F2F1A91}"/>
              </a:ext>
            </a:extLst>
          </p:cNvPr>
          <p:cNvSpPr>
            <a:spLocks noGrp="1"/>
          </p:cNvSpPr>
          <p:nvPr>
            <p:ph idx="1"/>
          </p:nvPr>
        </p:nvSpPr>
        <p:spPr>
          <a:xfrm>
            <a:off x="352424" y="1349829"/>
            <a:ext cx="5508730" cy="4609325"/>
          </a:xfrm>
        </p:spPr>
        <p:txBody>
          <a:bodyPr>
            <a:normAutofit/>
          </a:bodyPr>
          <a:lstStyle/>
          <a:p>
            <a:r>
              <a:rPr lang="en-US" dirty="0">
                <a:solidFill>
                  <a:schemeClr val="tx2"/>
                </a:solidFill>
              </a:rPr>
              <a:t>ROM Restrictions</a:t>
            </a:r>
          </a:p>
          <a:p>
            <a:pPr lvl="1"/>
            <a:r>
              <a:rPr lang="en-US" dirty="0">
                <a:solidFill>
                  <a:schemeClr val="tx2"/>
                </a:solidFill>
              </a:rPr>
              <a:t>Flexion &lt;90°, Extension &lt;10°, Abd &lt;30°, ER &lt;20° x2wks</a:t>
            </a:r>
          </a:p>
          <a:p>
            <a:pPr lvl="1"/>
            <a:r>
              <a:rPr lang="en-US" dirty="0">
                <a:solidFill>
                  <a:schemeClr val="tx2"/>
                </a:solidFill>
              </a:rPr>
              <a:t>Add &lt;10° x6wks </a:t>
            </a:r>
          </a:p>
          <a:p>
            <a:pPr lvl="1"/>
            <a:r>
              <a:rPr lang="en-US" dirty="0">
                <a:solidFill>
                  <a:schemeClr val="tx2"/>
                </a:solidFill>
              </a:rPr>
              <a:t>IR no limits as long as pain free </a:t>
            </a:r>
          </a:p>
          <a:p>
            <a:pPr lvl="1"/>
            <a:r>
              <a:rPr lang="en-US" dirty="0">
                <a:solidFill>
                  <a:schemeClr val="tx2"/>
                </a:solidFill>
              </a:rPr>
              <a:t>Hip flexion brace (0-90°) x6wks  </a:t>
            </a:r>
          </a:p>
          <a:p>
            <a:r>
              <a:rPr lang="en-US" dirty="0">
                <a:solidFill>
                  <a:schemeClr val="tx2"/>
                </a:solidFill>
              </a:rPr>
              <a:t>WB Precautions</a:t>
            </a:r>
          </a:p>
          <a:p>
            <a:pPr lvl="1"/>
            <a:r>
              <a:rPr lang="en-US" dirty="0">
                <a:solidFill>
                  <a:schemeClr val="tx2"/>
                </a:solidFill>
              </a:rPr>
              <a:t>Either Foot Flat WB or PWB w/bilateral crutches x3-6wks </a:t>
            </a:r>
          </a:p>
          <a:p>
            <a:pPr lvl="2"/>
            <a:r>
              <a:rPr lang="en-US" dirty="0">
                <a:solidFill>
                  <a:schemeClr val="tx2"/>
                </a:solidFill>
              </a:rPr>
              <a:t>Wean off between weeks 4-6 </a:t>
            </a:r>
          </a:p>
        </p:txBody>
      </p:sp>
      <p:sp>
        <p:nvSpPr>
          <p:cNvPr id="4" name="Slide Number Placeholder 3">
            <a:extLst>
              <a:ext uri="{FF2B5EF4-FFF2-40B4-BE49-F238E27FC236}">
                <a16:creationId xmlns:a16="http://schemas.microsoft.com/office/drawing/2014/main" id="{5AF23DB4-5C93-754A-BCCC-7B61F753A8CB}"/>
              </a:ext>
            </a:extLst>
          </p:cNvPr>
          <p:cNvSpPr>
            <a:spLocks noGrp="1"/>
          </p:cNvSpPr>
          <p:nvPr>
            <p:ph type="sldNum" sz="quarter" idx="12"/>
          </p:nvPr>
        </p:nvSpPr>
        <p:spPr/>
        <p:txBody>
          <a:bodyPr/>
          <a:lstStyle/>
          <a:p>
            <a:fld id="{263E268E-DA18-874E-8CBA-6F80F366F288}" type="slidenum">
              <a:rPr lang="en-US" smtClean="0"/>
              <a:t>17</a:t>
            </a:fld>
            <a:endParaRPr lang="en-US"/>
          </a:p>
        </p:txBody>
      </p:sp>
      <p:pic>
        <p:nvPicPr>
          <p:cNvPr id="6" name="Picture 5">
            <a:extLst>
              <a:ext uri="{FF2B5EF4-FFF2-40B4-BE49-F238E27FC236}">
                <a16:creationId xmlns:a16="http://schemas.microsoft.com/office/drawing/2014/main" id="{037502A9-8A76-A6E0-E672-6ED62A579159}"/>
              </a:ext>
            </a:extLst>
          </p:cNvPr>
          <p:cNvPicPr>
            <a:picLocks noChangeAspect="1"/>
          </p:cNvPicPr>
          <p:nvPr/>
        </p:nvPicPr>
        <p:blipFill>
          <a:blip r:embed="rId3"/>
          <a:stretch>
            <a:fillRect/>
          </a:stretch>
        </p:blipFill>
        <p:spPr>
          <a:xfrm>
            <a:off x="5861154" y="1983861"/>
            <a:ext cx="2770801" cy="3341260"/>
          </a:xfrm>
          <a:prstGeom prst="rect">
            <a:avLst/>
          </a:prstGeom>
        </p:spPr>
      </p:pic>
      <p:sp>
        <p:nvSpPr>
          <p:cNvPr id="7" name="TextBox 6">
            <a:extLst>
              <a:ext uri="{FF2B5EF4-FFF2-40B4-BE49-F238E27FC236}">
                <a16:creationId xmlns:a16="http://schemas.microsoft.com/office/drawing/2014/main" id="{FF1A6E6F-ADF9-44E9-23F3-749DEA6B54D0}"/>
              </a:ext>
            </a:extLst>
          </p:cNvPr>
          <p:cNvSpPr txBox="1"/>
          <p:nvPr/>
        </p:nvSpPr>
        <p:spPr>
          <a:xfrm>
            <a:off x="8274570" y="5606321"/>
            <a:ext cx="357385" cy="369332"/>
          </a:xfrm>
          <a:prstGeom prst="rect">
            <a:avLst/>
          </a:prstGeom>
          <a:noFill/>
        </p:spPr>
        <p:txBody>
          <a:bodyPr wrap="square" rtlCol="0">
            <a:spAutoFit/>
          </a:bodyPr>
          <a:lstStyle/>
          <a:p>
            <a:r>
              <a:rPr lang="en-US" dirty="0"/>
              <a:t>F</a:t>
            </a:r>
          </a:p>
        </p:txBody>
      </p:sp>
    </p:spTree>
    <p:extLst>
      <p:ext uri="{BB962C8B-B14F-4D97-AF65-F5344CB8AC3E}">
        <p14:creationId xmlns:p14="http://schemas.microsoft.com/office/powerpoint/2010/main" val="27713537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33B4A5-58F1-A94D-8BEA-29CB1F5614B4}"/>
              </a:ext>
            </a:extLst>
          </p:cNvPr>
          <p:cNvSpPr>
            <a:spLocks noGrp="1"/>
          </p:cNvSpPr>
          <p:nvPr>
            <p:ph type="title"/>
          </p:nvPr>
        </p:nvSpPr>
        <p:spPr/>
        <p:txBody>
          <a:bodyPr/>
          <a:lstStyle/>
          <a:p>
            <a:r>
              <a:rPr lang="en-US" dirty="0"/>
              <a:t>Physical Therapy: </a:t>
            </a:r>
            <a:r>
              <a:rPr lang="en-US" i="1" dirty="0"/>
              <a:t>Protocol for Post-Op Treatment</a:t>
            </a:r>
            <a:r>
              <a:rPr lang="en-US" i="1" baseline="30000" dirty="0"/>
              <a:t>7</a:t>
            </a:r>
            <a:endParaRPr lang="en-US" dirty="0"/>
          </a:p>
        </p:txBody>
      </p:sp>
      <p:sp>
        <p:nvSpPr>
          <p:cNvPr id="3" name="Content Placeholder 2">
            <a:extLst>
              <a:ext uri="{FF2B5EF4-FFF2-40B4-BE49-F238E27FC236}">
                <a16:creationId xmlns:a16="http://schemas.microsoft.com/office/drawing/2014/main" id="{5BACF0EA-FF69-724A-9D7E-DD05351DA8EE}"/>
              </a:ext>
            </a:extLst>
          </p:cNvPr>
          <p:cNvSpPr>
            <a:spLocks noGrp="1"/>
          </p:cNvSpPr>
          <p:nvPr>
            <p:ph idx="1"/>
          </p:nvPr>
        </p:nvSpPr>
        <p:spPr/>
        <p:txBody>
          <a:bodyPr>
            <a:normAutofit fontScale="92500" lnSpcReduction="20000"/>
          </a:bodyPr>
          <a:lstStyle/>
          <a:p>
            <a:r>
              <a:rPr lang="en-US" dirty="0">
                <a:solidFill>
                  <a:schemeClr val="tx2"/>
                </a:solidFill>
              </a:rPr>
              <a:t>Initial Phase (wks 1-4): </a:t>
            </a:r>
          </a:p>
          <a:p>
            <a:pPr lvl="1"/>
            <a:r>
              <a:rPr lang="en-US" sz="2200" dirty="0">
                <a:solidFill>
                  <a:schemeClr val="tx2"/>
                </a:solidFill>
              </a:rPr>
              <a:t>Week 1: ankle pumps, PROM, heel slides, stationary bike, LE isometrics</a:t>
            </a:r>
          </a:p>
          <a:p>
            <a:pPr lvl="1"/>
            <a:r>
              <a:rPr lang="en-US" sz="2200" dirty="0">
                <a:solidFill>
                  <a:schemeClr val="tx2"/>
                </a:solidFill>
              </a:rPr>
              <a:t>Week 2: quadruped rocking, LAQ, psoas stretching prone</a:t>
            </a:r>
          </a:p>
          <a:p>
            <a:pPr lvl="1"/>
            <a:r>
              <a:rPr lang="en-US" sz="2200" dirty="0">
                <a:solidFill>
                  <a:schemeClr val="tx2"/>
                </a:solidFill>
              </a:rPr>
              <a:t>Week 3: standing 4-way hip, more LE stretching, aquatic therapy* if incision healed</a:t>
            </a:r>
          </a:p>
          <a:p>
            <a:pPr lvl="1"/>
            <a:r>
              <a:rPr lang="en-US" sz="2200" dirty="0">
                <a:solidFill>
                  <a:schemeClr val="tx2"/>
                </a:solidFill>
              </a:rPr>
              <a:t>Week 4: SLS, counter plank, bridging (SL), crunches, minimal resistance bike </a:t>
            </a:r>
          </a:p>
          <a:p>
            <a:r>
              <a:rPr lang="en-US" dirty="0">
                <a:solidFill>
                  <a:schemeClr val="tx2"/>
                </a:solidFill>
              </a:rPr>
              <a:t>Intermediate Phase (wks 5-8):</a:t>
            </a:r>
          </a:p>
          <a:p>
            <a:pPr lvl="1"/>
            <a:r>
              <a:rPr lang="en-US" sz="2200" dirty="0">
                <a:solidFill>
                  <a:schemeClr val="tx2"/>
                </a:solidFill>
              </a:rPr>
              <a:t>Week 5: increase resistance stationary bike </a:t>
            </a:r>
          </a:p>
          <a:p>
            <a:pPr lvl="1"/>
            <a:r>
              <a:rPr lang="en-US" sz="2200" dirty="0">
                <a:solidFill>
                  <a:schemeClr val="tx2"/>
                </a:solidFill>
              </a:rPr>
              <a:t>Week 6: forward elliptical, modified squats, swimming*, bird dogs</a:t>
            </a:r>
          </a:p>
          <a:p>
            <a:pPr lvl="1"/>
            <a:r>
              <a:rPr lang="en-US" sz="2200" dirty="0">
                <a:solidFill>
                  <a:schemeClr val="tx2"/>
                </a:solidFill>
              </a:rPr>
              <a:t>Week 7: wall sits, modified plank, kneeling hip flexor stretch, foam roll quads/ITB</a:t>
            </a:r>
          </a:p>
          <a:p>
            <a:pPr lvl="1"/>
            <a:r>
              <a:rPr lang="en-US" sz="2200" dirty="0">
                <a:solidFill>
                  <a:schemeClr val="tx2"/>
                </a:solidFill>
              </a:rPr>
              <a:t>Week 8: lateral step downs, high knee stepping, progress SL balance</a:t>
            </a:r>
          </a:p>
        </p:txBody>
      </p:sp>
      <p:sp>
        <p:nvSpPr>
          <p:cNvPr id="4" name="Slide Number Placeholder 3">
            <a:extLst>
              <a:ext uri="{FF2B5EF4-FFF2-40B4-BE49-F238E27FC236}">
                <a16:creationId xmlns:a16="http://schemas.microsoft.com/office/drawing/2014/main" id="{E9E366E3-16BC-6D45-84AE-5415191E9151}"/>
              </a:ext>
            </a:extLst>
          </p:cNvPr>
          <p:cNvSpPr>
            <a:spLocks noGrp="1"/>
          </p:cNvSpPr>
          <p:nvPr>
            <p:ph type="sldNum" sz="quarter" idx="12"/>
          </p:nvPr>
        </p:nvSpPr>
        <p:spPr/>
        <p:txBody>
          <a:bodyPr/>
          <a:lstStyle/>
          <a:p>
            <a:fld id="{263E268E-DA18-874E-8CBA-6F80F366F288}" type="slidenum">
              <a:rPr lang="en-US" smtClean="0"/>
              <a:t>18</a:t>
            </a:fld>
            <a:endParaRPr lang="en-US"/>
          </a:p>
        </p:txBody>
      </p:sp>
    </p:spTree>
    <p:extLst>
      <p:ext uri="{BB962C8B-B14F-4D97-AF65-F5344CB8AC3E}">
        <p14:creationId xmlns:p14="http://schemas.microsoft.com/office/powerpoint/2010/main" val="39474127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1F80B-6AB3-F603-E49E-2CE7EB112BB3}"/>
              </a:ext>
            </a:extLst>
          </p:cNvPr>
          <p:cNvSpPr>
            <a:spLocks noGrp="1"/>
          </p:cNvSpPr>
          <p:nvPr>
            <p:ph type="title"/>
          </p:nvPr>
        </p:nvSpPr>
        <p:spPr/>
        <p:txBody>
          <a:bodyPr/>
          <a:lstStyle/>
          <a:p>
            <a:r>
              <a:rPr lang="en-US" dirty="0"/>
              <a:t>Physical Therapy: </a:t>
            </a:r>
            <a:r>
              <a:rPr lang="en-US" i="1" dirty="0"/>
              <a:t>Protocol for Post-Op Treatment Cont.</a:t>
            </a:r>
            <a:r>
              <a:rPr lang="en-US" i="1" baseline="30000" dirty="0"/>
              <a:t>7</a:t>
            </a:r>
            <a:endParaRPr lang="en-US" dirty="0"/>
          </a:p>
        </p:txBody>
      </p:sp>
      <p:sp>
        <p:nvSpPr>
          <p:cNvPr id="3" name="Content Placeholder 2">
            <a:extLst>
              <a:ext uri="{FF2B5EF4-FFF2-40B4-BE49-F238E27FC236}">
                <a16:creationId xmlns:a16="http://schemas.microsoft.com/office/drawing/2014/main" id="{F1457103-F467-B0B7-DC9C-A767AC825FBF}"/>
              </a:ext>
            </a:extLst>
          </p:cNvPr>
          <p:cNvSpPr>
            <a:spLocks noGrp="1"/>
          </p:cNvSpPr>
          <p:nvPr>
            <p:ph idx="1"/>
          </p:nvPr>
        </p:nvSpPr>
        <p:spPr/>
        <p:txBody>
          <a:bodyPr/>
          <a:lstStyle/>
          <a:p>
            <a:r>
              <a:rPr lang="en-US" dirty="0">
                <a:solidFill>
                  <a:schemeClr val="tx2"/>
                </a:solidFill>
              </a:rPr>
              <a:t>Advanced Phase (</a:t>
            </a:r>
            <a:r>
              <a:rPr lang="en-US" dirty="0" err="1">
                <a:solidFill>
                  <a:schemeClr val="tx2"/>
                </a:solidFill>
              </a:rPr>
              <a:t>wks</a:t>
            </a:r>
            <a:r>
              <a:rPr lang="en-US" dirty="0">
                <a:solidFill>
                  <a:schemeClr val="tx2"/>
                </a:solidFill>
              </a:rPr>
              <a:t> 9-11): </a:t>
            </a:r>
          </a:p>
          <a:p>
            <a:pPr lvl="1"/>
            <a:r>
              <a:rPr lang="en-US" sz="2200" dirty="0">
                <a:solidFill>
                  <a:schemeClr val="tx2"/>
                </a:solidFill>
              </a:rPr>
              <a:t>Week 9: progress closed chain balance activity, progress bridging activity </a:t>
            </a:r>
          </a:p>
          <a:p>
            <a:pPr lvl="1"/>
            <a:r>
              <a:rPr lang="en-US" sz="2200" dirty="0">
                <a:solidFill>
                  <a:schemeClr val="tx2"/>
                </a:solidFill>
              </a:rPr>
              <a:t>Week 10: incorporate </a:t>
            </a:r>
            <a:r>
              <a:rPr lang="en-US" sz="2200" dirty="0" err="1">
                <a:solidFill>
                  <a:schemeClr val="tx2"/>
                </a:solidFill>
              </a:rPr>
              <a:t>bosu</a:t>
            </a:r>
            <a:r>
              <a:rPr lang="en-US" sz="2200" dirty="0">
                <a:solidFill>
                  <a:schemeClr val="tx2"/>
                </a:solidFill>
              </a:rPr>
              <a:t> balance training </a:t>
            </a:r>
          </a:p>
          <a:p>
            <a:pPr lvl="1"/>
            <a:r>
              <a:rPr lang="en-US" sz="2200" dirty="0">
                <a:solidFill>
                  <a:schemeClr val="tx2"/>
                </a:solidFill>
              </a:rPr>
              <a:t>Week 11: SL </a:t>
            </a:r>
            <a:r>
              <a:rPr lang="en-US" sz="2200" dirty="0" err="1">
                <a:solidFill>
                  <a:schemeClr val="tx2"/>
                </a:solidFill>
              </a:rPr>
              <a:t>pallof</a:t>
            </a:r>
            <a:r>
              <a:rPr lang="en-US" sz="2200" dirty="0">
                <a:solidFill>
                  <a:schemeClr val="tx2"/>
                </a:solidFill>
              </a:rPr>
              <a:t> press </a:t>
            </a:r>
          </a:p>
          <a:p>
            <a:r>
              <a:rPr lang="en-US" dirty="0">
                <a:solidFill>
                  <a:schemeClr val="tx2"/>
                </a:solidFill>
              </a:rPr>
              <a:t>RTS Phase (</a:t>
            </a:r>
            <a:r>
              <a:rPr lang="en-US" dirty="0" err="1">
                <a:solidFill>
                  <a:schemeClr val="tx2"/>
                </a:solidFill>
              </a:rPr>
              <a:t>wks</a:t>
            </a:r>
            <a:r>
              <a:rPr lang="en-US" dirty="0">
                <a:solidFill>
                  <a:schemeClr val="tx2"/>
                </a:solidFill>
              </a:rPr>
              <a:t> 12+): </a:t>
            </a:r>
          </a:p>
          <a:p>
            <a:pPr lvl="1"/>
            <a:r>
              <a:rPr lang="en-US" sz="2200" dirty="0">
                <a:solidFill>
                  <a:schemeClr val="tx2"/>
                </a:solidFill>
              </a:rPr>
              <a:t>Week 12: gentle plyometrics, lateral agility, running progression, golf drills </a:t>
            </a:r>
          </a:p>
          <a:p>
            <a:pPr lvl="1"/>
            <a:r>
              <a:rPr lang="en-US" sz="2200" dirty="0">
                <a:solidFill>
                  <a:schemeClr val="tx2"/>
                </a:solidFill>
              </a:rPr>
              <a:t>Weeks 15-16: Z/W cuts, cariocas, sport specific drills, return to running, hill training, functional sports testing </a:t>
            </a:r>
          </a:p>
          <a:p>
            <a:endParaRPr lang="en-US" dirty="0"/>
          </a:p>
        </p:txBody>
      </p:sp>
      <p:sp>
        <p:nvSpPr>
          <p:cNvPr id="4" name="Slide Number Placeholder 3">
            <a:extLst>
              <a:ext uri="{FF2B5EF4-FFF2-40B4-BE49-F238E27FC236}">
                <a16:creationId xmlns:a16="http://schemas.microsoft.com/office/drawing/2014/main" id="{B2D94799-5449-C3C7-E9C4-74DECB8C472E}"/>
              </a:ext>
            </a:extLst>
          </p:cNvPr>
          <p:cNvSpPr>
            <a:spLocks noGrp="1"/>
          </p:cNvSpPr>
          <p:nvPr>
            <p:ph type="sldNum" sz="quarter" idx="12"/>
          </p:nvPr>
        </p:nvSpPr>
        <p:spPr/>
        <p:txBody>
          <a:bodyPr/>
          <a:lstStyle/>
          <a:p>
            <a:fld id="{263E268E-DA18-874E-8CBA-6F80F366F288}" type="slidenum">
              <a:rPr lang="en-US" smtClean="0"/>
              <a:t>19</a:t>
            </a:fld>
            <a:endParaRPr lang="en-US"/>
          </a:p>
        </p:txBody>
      </p:sp>
      <p:sp>
        <p:nvSpPr>
          <p:cNvPr id="5" name="Footer Placeholder 4">
            <a:extLst>
              <a:ext uri="{FF2B5EF4-FFF2-40B4-BE49-F238E27FC236}">
                <a16:creationId xmlns:a16="http://schemas.microsoft.com/office/drawing/2014/main" id="{F4597082-2E71-D64A-5912-96CBCDB83C6E}"/>
              </a:ext>
            </a:extLst>
          </p:cNvPr>
          <p:cNvSpPr>
            <a:spLocks noGrp="1"/>
          </p:cNvSpPr>
          <p:nvPr>
            <p:ph type="ftr" sz="quarter" idx="11"/>
          </p:nvPr>
        </p:nvSpPr>
        <p:spPr/>
        <p:txBody>
          <a:bodyPr/>
          <a:lstStyle/>
          <a:p>
            <a:r>
              <a:rPr lang="en-US"/>
              <a:t>Department Name</a:t>
            </a:r>
            <a:endParaRPr lang="en-US" dirty="0"/>
          </a:p>
        </p:txBody>
      </p:sp>
    </p:spTree>
    <p:extLst>
      <p:ext uri="{BB962C8B-B14F-4D97-AF65-F5344CB8AC3E}">
        <p14:creationId xmlns:p14="http://schemas.microsoft.com/office/powerpoint/2010/main" val="2958621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3784" y="-704021"/>
            <a:ext cx="8485415" cy="3966029"/>
          </a:xfrm>
        </p:spPr>
        <p:txBody>
          <a:bodyPr/>
          <a:lstStyle/>
          <a:p>
            <a:r>
              <a:rPr lang="en-US" dirty="0"/>
              <a:t>Objectives</a:t>
            </a:r>
          </a:p>
        </p:txBody>
      </p:sp>
      <p:sp>
        <p:nvSpPr>
          <p:cNvPr id="3" name="Subtitle 2"/>
          <p:cNvSpPr>
            <a:spLocks noGrp="1"/>
          </p:cNvSpPr>
          <p:nvPr>
            <p:ph type="subTitle" idx="4294967295"/>
          </p:nvPr>
        </p:nvSpPr>
        <p:spPr>
          <a:xfrm>
            <a:off x="677863" y="1847092"/>
            <a:ext cx="7830033" cy="1665287"/>
          </a:xfrm>
          <a:prstGeom prst="rect">
            <a:avLst/>
          </a:prstGeom>
        </p:spPr>
        <p:txBody>
          <a:bodyPr/>
          <a:lstStyle/>
          <a:p>
            <a:pPr>
              <a:buFont typeface="+mj-lt"/>
              <a:buAutoNum type="arabicPeriod"/>
            </a:pPr>
            <a:r>
              <a:rPr lang="en-US" sz="1600" dirty="0"/>
              <a:t>Review and understand anatomy of hip and mechanism of labral tears + Femoroacetabular Impingement (FAI)</a:t>
            </a:r>
          </a:p>
          <a:p>
            <a:pPr algn="l">
              <a:buFont typeface="+mj-lt"/>
              <a:buAutoNum type="arabicPeriod"/>
            </a:pPr>
            <a:r>
              <a:rPr lang="en-US" sz="1600" dirty="0"/>
              <a:t>Determine risk factors and signs/symptoms of hip labral tears</a:t>
            </a:r>
          </a:p>
          <a:p>
            <a:pPr algn="l">
              <a:buFont typeface="+mj-lt"/>
              <a:buAutoNum type="arabicPeriod"/>
            </a:pPr>
            <a:r>
              <a:rPr lang="en-US" sz="1600" dirty="0"/>
              <a:t>Understand different types of surgical repair for labral tears</a:t>
            </a:r>
          </a:p>
          <a:p>
            <a:pPr algn="l">
              <a:buFont typeface="+mj-lt"/>
              <a:buAutoNum type="arabicPeriod"/>
            </a:pPr>
            <a:r>
              <a:rPr lang="en-US" sz="1600" dirty="0"/>
              <a:t>Understand difference in protocols, commonalities and importance of variation</a:t>
            </a:r>
          </a:p>
          <a:p>
            <a:pPr algn="l">
              <a:buFont typeface="+mj-lt"/>
              <a:buAutoNum type="arabicPeriod"/>
            </a:pPr>
            <a:r>
              <a:rPr lang="en-US" sz="1600" dirty="0"/>
              <a:t>Understand RTS phase and what criteria is involved</a:t>
            </a:r>
          </a:p>
          <a:p>
            <a:pPr algn="l">
              <a:buFont typeface="+mj-lt"/>
              <a:buAutoNum type="arabicPeriod"/>
            </a:pPr>
            <a:r>
              <a:rPr lang="en-US" sz="1600" dirty="0"/>
              <a:t>Review Outcome measures common for arthroscopic surgery </a:t>
            </a:r>
          </a:p>
          <a:p>
            <a:pPr algn="l">
              <a:buFont typeface="+mj-lt"/>
              <a:buAutoNum type="arabicPeriod"/>
            </a:pPr>
            <a:r>
              <a:rPr lang="en-US" sz="1600" dirty="0"/>
              <a:t>Have general understanding for different sports and why difference in rehabilitation is important for biomechanics and decreasing risk of re-injury</a:t>
            </a:r>
          </a:p>
          <a:p>
            <a:pPr algn="l">
              <a:buFont typeface="+mj-lt"/>
              <a:buAutoNum type="arabicPeriod"/>
            </a:pPr>
            <a:endParaRPr lang="en-US" sz="1600" dirty="0"/>
          </a:p>
          <a:p>
            <a:pPr algn="l">
              <a:buFont typeface="+mj-lt"/>
              <a:buAutoNum type="arabicPeriod"/>
            </a:pPr>
            <a:endParaRPr lang="en-US" sz="1600" dirty="0"/>
          </a:p>
        </p:txBody>
      </p:sp>
    </p:spTree>
    <p:extLst>
      <p:ext uri="{BB962C8B-B14F-4D97-AF65-F5344CB8AC3E}">
        <p14:creationId xmlns:p14="http://schemas.microsoft.com/office/powerpoint/2010/main" val="13754735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5A904-EA23-BF4A-A3A5-904CF697A626}"/>
              </a:ext>
            </a:extLst>
          </p:cNvPr>
          <p:cNvSpPr>
            <a:spLocks noGrp="1"/>
          </p:cNvSpPr>
          <p:nvPr>
            <p:ph type="title"/>
          </p:nvPr>
        </p:nvSpPr>
        <p:spPr/>
        <p:txBody>
          <a:bodyPr/>
          <a:lstStyle/>
          <a:p>
            <a:r>
              <a:rPr lang="en-US" dirty="0"/>
              <a:t>Physical Therapy: </a:t>
            </a:r>
            <a:r>
              <a:rPr lang="en-US" i="1" dirty="0"/>
              <a:t>Protocol for Post-Op Treatment</a:t>
            </a:r>
            <a:r>
              <a:rPr lang="en-US" i="1" baseline="30000" dirty="0"/>
              <a:t>7</a:t>
            </a:r>
            <a:endParaRPr lang="en-US" dirty="0"/>
          </a:p>
        </p:txBody>
      </p:sp>
      <p:sp>
        <p:nvSpPr>
          <p:cNvPr id="3" name="Content Placeholder 2">
            <a:extLst>
              <a:ext uri="{FF2B5EF4-FFF2-40B4-BE49-F238E27FC236}">
                <a16:creationId xmlns:a16="http://schemas.microsoft.com/office/drawing/2014/main" id="{791C4022-50C1-6F4A-8877-0C4B7E037060}"/>
              </a:ext>
            </a:extLst>
          </p:cNvPr>
          <p:cNvSpPr>
            <a:spLocks noGrp="1"/>
          </p:cNvSpPr>
          <p:nvPr>
            <p:ph idx="1"/>
          </p:nvPr>
        </p:nvSpPr>
        <p:spPr/>
        <p:txBody>
          <a:bodyPr>
            <a:normAutofit lnSpcReduction="10000"/>
          </a:bodyPr>
          <a:lstStyle/>
          <a:p>
            <a:pPr marL="0" indent="0">
              <a:buNone/>
            </a:pPr>
            <a:r>
              <a:rPr lang="en-US" dirty="0">
                <a:solidFill>
                  <a:schemeClr val="tx2"/>
                </a:solidFill>
              </a:rPr>
              <a:t>Criteria to Move to Next Phase</a:t>
            </a:r>
          </a:p>
          <a:p>
            <a:r>
              <a:rPr lang="en-US" dirty="0">
                <a:solidFill>
                  <a:schemeClr val="tx2"/>
                </a:solidFill>
              </a:rPr>
              <a:t>Initial Phase </a:t>
            </a:r>
          </a:p>
          <a:p>
            <a:pPr lvl="1"/>
            <a:r>
              <a:rPr lang="en-US" sz="2200" dirty="0">
                <a:solidFill>
                  <a:schemeClr val="tx2"/>
                </a:solidFill>
              </a:rPr>
              <a:t>ROM &gt;75% uninvolved side, hip flexion to 90</a:t>
            </a:r>
            <a:r>
              <a:rPr lang="en-US" sz="2000" dirty="0">
                <a:solidFill>
                  <a:schemeClr val="tx2"/>
                </a:solidFill>
              </a:rPr>
              <a:t>°</a:t>
            </a:r>
            <a:r>
              <a:rPr lang="en-US" sz="2200" dirty="0">
                <a:solidFill>
                  <a:schemeClr val="tx2"/>
                </a:solidFill>
              </a:rPr>
              <a:t> pain free, no pain w/phase 1 exercises, minimal compensation during activity </a:t>
            </a:r>
          </a:p>
          <a:p>
            <a:r>
              <a:rPr lang="en-US" dirty="0">
                <a:solidFill>
                  <a:schemeClr val="tx2"/>
                </a:solidFill>
              </a:rPr>
              <a:t>Intermediate Phase</a:t>
            </a:r>
          </a:p>
          <a:p>
            <a:pPr lvl="1"/>
            <a:r>
              <a:rPr lang="en-US" sz="2200" dirty="0">
                <a:solidFill>
                  <a:schemeClr val="tx2"/>
                </a:solidFill>
              </a:rPr>
              <a:t>Hip flexion &gt;105</a:t>
            </a:r>
            <a:r>
              <a:rPr lang="en-US" sz="2000" dirty="0">
                <a:solidFill>
                  <a:schemeClr val="tx2"/>
                </a:solidFill>
              </a:rPr>
              <a:t>°</a:t>
            </a:r>
            <a:r>
              <a:rPr lang="en-US" sz="2200" dirty="0">
                <a:solidFill>
                  <a:schemeClr val="tx2"/>
                </a:solidFill>
              </a:rPr>
              <a:t>, pain and Trendelenburg free gait, hip flexion strength 60% uninvolved side, other strength 70% uninvolved side </a:t>
            </a:r>
          </a:p>
          <a:p>
            <a:r>
              <a:rPr lang="en-US" dirty="0">
                <a:solidFill>
                  <a:schemeClr val="tx2"/>
                </a:solidFill>
              </a:rPr>
              <a:t>Advanced Phase </a:t>
            </a:r>
          </a:p>
          <a:p>
            <a:pPr lvl="1"/>
            <a:r>
              <a:rPr lang="en-US" sz="2200" dirty="0">
                <a:solidFill>
                  <a:schemeClr val="tx2"/>
                </a:solidFill>
              </a:rPr>
              <a:t>Full AROM pain free, hip flexion strength &gt;70-90% uninvolved side, other strength 80% uninvolved side</a:t>
            </a:r>
          </a:p>
          <a:p>
            <a:pPr lvl="1"/>
            <a:endParaRPr lang="en-US" dirty="0">
              <a:solidFill>
                <a:srgbClr val="57575B"/>
              </a:solidFill>
            </a:endParaRPr>
          </a:p>
        </p:txBody>
      </p:sp>
      <p:sp>
        <p:nvSpPr>
          <p:cNvPr id="4" name="Slide Number Placeholder 3">
            <a:extLst>
              <a:ext uri="{FF2B5EF4-FFF2-40B4-BE49-F238E27FC236}">
                <a16:creationId xmlns:a16="http://schemas.microsoft.com/office/drawing/2014/main" id="{0D88A6FB-3C12-3F48-A3D9-72709E951EC1}"/>
              </a:ext>
            </a:extLst>
          </p:cNvPr>
          <p:cNvSpPr>
            <a:spLocks noGrp="1"/>
          </p:cNvSpPr>
          <p:nvPr>
            <p:ph type="sldNum" sz="quarter" idx="12"/>
          </p:nvPr>
        </p:nvSpPr>
        <p:spPr/>
        <p:txBody>
          <a:bodyPr/>
          <a:lstStyle/>
          <a:p>
            <a:fld id="{263E268E-DA18-874E-8CBA-6F80F366F288}" type="slidenum">
              <a:rPr lang="en-US" smtClean="0"/>
              <a:t>20</a:t>
            </a:fld>
            <a:endParaRPr lang="en-US"/>
          </a:p>
        </p:txBody>
      </p:sp>
    </p:spTree>
    <p:extLst>
      <p:ext uri="{BB962C8B-B14F-4D97-AF65-F5344CB8AC3E}">
        <p14:creationId xmlns:p14="http://schemas.microsoft.com/office/powerpoint/2010/main" val="34253494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94B290CB-AEB7-5646-A0F8-58D0205E8ACE}"/>
              </a:ext>
            </a:extLst>
          </p:cNvPr>
          <p:cNvPicPr>
            <a:picLocks noChangeAspect="1"/>
          </p:cNvPicPr>
          <p:nvPr/>
        </p:nvPicPr>
        <p:blipFill>
          <a:blip r:embed="rId3"/>
          <a:stretch>
            <a:fillRect/>
          </a:stretch>
        </p:blipFill>
        <p:spPr>
          <a:xfrm>
            <a:off x="2154159" y="4600900"/>
            <a:ext cx="4835681" cy="1910451"/>
          </a:xfrm>
          <a:prstGeom prst="rect">
            <a:avLst/>
          </a:prstGeom>
          <a:effectLst>
            <a:softEdge rad="112359"/>
          </a:effectLst>
        </p:spPr>
      </p:pic>
      <p:sp>
        <p:nvSpPr>
          <p:cNvPr id="2" name="Title 1">
            <a:extLst>
              <a:ext uri="{FF2B5EF4-FFF2-40B4-BE49-F238E27FC236}">
                <a16:creationId xmlns:a16="http://schemas.microsoft.com/office/drawing/2014/main" id="{FB84D629-DB4C-0A4E-AD64-C763EC0897F0}"/>
              </a:ext>
            </a:extLst>
          </p:cNvPr>
          <p:cNvSpPr>
            <a:spLocks noGrp="1"/>
          </p:cNvSpPr>
          <p:nvPr>
            <p:ph type="title"/>
          </p:nvPr>
        </p:nvSpPr>
        <p:spPr/>
        <p:txBody>
          <a:bodyPr/>
          <a:lstStyle/>
          <a:p>
            <a:r>
              <a:rPr lang="en-US" dirty="0"/>
              <a:t>Physical Therapy: </a:t>
            </a:r>
            <a:r>
              <a:rPr lang="en-US" i="1" dirty="0"/>
              <a:t>Protocol for Post-Op Treatment</a:t>
            </a:r>
            <a:r>
              <a:rPr lang="en-US" i="1" baseline="30000" dirty="0"/>
              <a:t>7</a:t>
            </a:r>
            <a:endParaRPr lang="en-US" dirty="0"/>
          </a:p>
        </p:txBody>
      </p:sp>
      <p:sp>
        <p:nvSpPr>
          <p:cNvPr id="3" name="Content Placeholder 2">
            <a:extLst>
              <a:ext uri="{FF2B5EF4-FFF2-40B4-BE49-F238E27FC236}">
                <a16:creationId xmlns:a16="http://schemas.microsoft.com/office/drawing/2014/main" id="{F13C8E7B-FA26-3C49-B14F-264E8E1E5CD5}"/>
              </a:ext>
            </a:extLst>
          </p:cNvPr>
          <p:cNvSpPr>
            <a:spLocks noGrp="1"/>
          </p:cNvSpPr>
          <p:nvPr>
            <p:ph idx="1"/>
          </p:nvPr>
        </p:nvSpPr>
        <p:spPr>
          <a:xfrm>
            <a:off x="352424" y="1481138"/>
            <a:ext cx="8433550" cy="3300724"/>
          </a:xfrm>
        </p:spPr>
        <p:txBody>
          <a:bodyPr>
            <a:normAutofit lnSpcReduction="10000"/>
          </a:bodyPr>
          <a:lstStyle/>
          <a:p>
            <a:r>
              <a:rPr lang="en-US" dirty="0">
                <a:solidFill>
                  <a:schemeClr val="tx2"/>
                </a:solidFill>
              </a:rPr>
              <a:t>RTS Criteria </a:t>
            </a:r>
          </a:p>
          <a:p>
            <a:pPr lvl="1"/>
            <a:r>
              <a:rPr lang="en-US" dirty="0">
                <a:solidFill>
                  <a:schemeClr val="tx2"/>
                </a:solidFill>
              </a:rPr>
              <a:t>Minimum 12-24 weeks post-op </a:t>
            </a:r>
          </a:p>
          <a:p>
            <a:pPr lvl="1"/>
            <a:r>
              <a:rPr lang="en-US" dirty="0">
                <a:solidFill>
                  <a:schemeClr val="tx2"/>
                </a:solidFill>
              </a:rPr>
              <a:t>Full ROM pain free </a:t>
            </a:r>
          </a:p>
          <a:p>
            <a:pPr lvl="1"/>
            <a:r>
              <a:rPr lang="en-US" dirty="0">
                <a:solidFill>
                  <a:schemeClr val="tx2"/>
                </a:solidFill>
              </a:rPr>
              <a:t>Hip strength involved = uninvolved </a:t>
            </a:r>
          </a:p>
          <a:p>
            <a:pPr lvl="1"/>
            <a:r>
              <a:rPr lang="en-US" dirty="0">
                <a:solidFill>
                  <a:schemeClr val="tx2"/>
                </a:solidFill>
              </a:rPr>
              <a:t>Hop tests &gt;90% limb symmetry</a:t>
            </a:r>
          </a:p>
          <a:p>
            <a:pPr lvl="1"/>
            <a:r>
              <a:rPr lang="en-US" dirty="0">
                <a:solidFill>
                  <a:schemeClr val="tx2"/>
                </a:solidFill>
              </a:rPr>
              <a:t>Y Balance Test Limb Symmetry &gt;80% uninvolved </a:t>
            </a:r>
          </a:p>
          <a:p>
            <a:pPr lvl="1"/>
            <a:r>
              <a:rPr lang="en-US" dirty="0">
                <a:solidFill>
                  <a:schemeClr val="tx2"/>
                </a:solidFill>
              </a:rPr>
              <a:t>Able to perform sport specific testing pain free</a:t>
            </a:r>
          </a:p>
          <a:p>
            <a:pPr lvl="1"/>
            <a:r>
              <a:rPr lang="en-US" dirty="0">
                <a:solidFill>
                  <a:schemeClr val="tx2"/>
                </a:solidFill>
              </a:rPr>
              <a:t>Completion of Functional Sports Test </a:t>
            </a:r>
          </a:p>
        </p:txBody>
      </p:sp>
      <p:sp>
        <p:nvSpPr>
          <p:cNvPr id="4" name="Slide Number Placeholder 3">
            <a:extLst>
              <a:ext uri="{FF2B5EF4-FFF2-40B4-BE49-F238E27FC236}">
                <a16:creationId xmlns:a16="http://schemas.microsoft.com/office/drawing/2014/main" id="{019C72A9-CD58-614D-AA8E-640D9565C4C2}"/>
              </a:ext>
            </a:extLst>
          </p:cNvPr>
          <p:cNvSpPr>
            <a:spLocks noGrp="1"/>
          </p:cNvSpPr>
          <p:nvPr>
            <p:ph type="sldNum" sz="quarter" idx="12"/>
          </p:nvPr>
        </p:nvSpPr>
        <p:spPr/>
        <p:txBody>
          <a:bodyPr/>
          <a:lstStyle/>
          <a:p>
            <a:fld id="{263E268E-DA18-874E-8CBA-6F80F366F288}" type="slidenum">
              <a:rPr lang="en-US" smtClean="0"/>
              <a:t>21</a:t>
            </a:fld>
            <a:endParaRPr lang="en-US"/>
          </a:p>
        </p:txBody>
      </p:sp>
      <p:sp>
        <p:nvSpPr>
          <p:cNvPr id="7" name="TextBox 6">
            <a:extLst>
              <a:ext uri="{FF2B5EF4-FFF2-40B4-BE49-F238E27FC236}">
                <a16:creationId xmlns:a16="http://schemas.microsoft.com/office/drawing/2014/main" id="{43D9557D-1C1E-8028-7FC2-DF3B15DAD26B}"/>
              </a:ext>
            </a:extLst>
          </p:cNvPr>
          <p:cNvSpPr txBox="1"/>
          <p:nvPr/>
        </p:nvSpPr>
        <p:spPr>
          <a:xfrm>
            <a:off x="6989840" y="5846164"/>
            <a:ext cx="299803" cy="369332"/>
          </a:xfrm>
          <a:prstGeom prst="rect">
            <a:avLst/>
          </a:prstGeom>
          <a:noFill/>
        </p:spPr>
        <p:txBody>
          <a:bodyPr wrap="square" rtlCol="0">
            <a:spAutoFit/>
          </a:bodyPr>
          <a:lstStyle/>
          <a:p>
            <a:r>
              <a:rPr lang="en-US" dirty="0"/>
              <a:t>G</a:t>
            </a:r>
          </a:p>
        </p:txBody>
      </p:sp>
    </p:spTree>
    <p:extLst>
      <p:ext uri="{BB962C8B-B14F-4D97-AF65-F5344CB8AC3E}">
        <p14:creationId xmlns:p14="http://schemas.microsoft.com/office/powerpoint/2010/main" val="8561592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FBDE8B-5FDC-D940-9B01-0B1D7152CB56}"/>
              </a:ext>
            </a:extLst>
          </p:cNvPr>
          <p:cNvSpPr>
            <a:spLocks noGrp="1"/>
          </p:cNvSpPr>
          <p:nvPr>
            <p:ph type="title"/>
          </p:nvPr>
        </p:nvSpPr>
        <p:spPr/>
        <p:txBody>
          <a:bodyPr/>
          <a:lstStyle/>
          <a:p>
            <a:r>
              <a:rPr lang="en-US" dirty="0"/>
              <a:t>Aquatic Therapy Post-Op</a:t>
            </a:r>
            <a:r>
              <a:rPr lang="en-US" baseline="30000" dirty="0"/>
              <a:t>8</a:t>
            </a:r>
            <a:endParaRPr lang="en-US" dirty="0"/>
          </a:p>
        </p:txBody>
      </p:sp>
      <p:sp>
        <p:nvSpPr>
          <p:cNvPr id="3" name="Content Placeholder 2">
            <a:extLst>
              <a:ext uri="{FF2B5EF4-FFF2-40B4-BE49-F238E27FC236}">
                <a16:creationId xmlns:a16="http://schemas.microsoft.com/office/drawing/2014/main" id="{64570754-34D0-1043-B0D6-5AF26D6F3596}"/>
              </a:ext>
            </a:extLst>
          </p:cNvPr>
          <p:cNvSpPr>
            <a:spLocks noGrp="1"/>
          </p:cNvSpPr>
          <p:nvPr>
            <p:ph idx="1"/>
          </p:nvPr>
        </p:nvSpPr>
        <p:spPr/>
        <p:txBody>
          <a:bodyPr/>
          <a:lstStyle/>
          <a:p>
            <a:r>
              <a:rPr lang="en-US" dirty="0">
                <a:solidFill>
                  <a:schemeClr val="tx2"/>
                </a:solidFill>
              </a:rPr>
              <a:t>Once wounds healed: </a:t>
            </a:r>
          </a:p>
          <a:p>
            <a:pPr lvl="1"/>
            <a:r>
              <a:rPr lang="en-US" dirty="0">
                <a:solidFill>
                  <a:schemeClr val="tx2"/>
                </a:solidFill>
              </a:rPr>
              <a:t>Ambulation in H</a:t>
            </a:r>
            <a:r>
              <a:rPr lang="en-US" baseline="-25000" dirty="0">
                <a:solidFill>
                  <a:schemeClr val="tx2"/>
                </a:solidFill>
              </a:rPr>
              <a:t>2</a:t>
            </a:r>
            <a:r>
              <a:rPr lang="en-US" dirty="0">
                <a:solidFill>
                  <a:schemeClr val="tx2"/>
                </a:solidFill>
              </a:rPr>
              <a:t>O improves gait mechanics under appropriate loads and minimizes stress to joint</a:t>
            </a:r>
          </a:p>
          <a:p>
            <a:pPr lvl="1"/>
            <a:r>
              <a:rPr lang="en-US" dirty="0">
                <a:solidFill>
                  <a:schemeClr val="tx2"/>
                </a:solidFill>
              </a:rPr>
              <a:t>Light jogging using floatation device @ 2-3 wks </a:t>
            </a:r>
          </a:p>
          <a:p>
            <a:pPr lvl="1"/>
            <a:r>
              <a:rPr lang="en-US" dirty="0">
                <a:solidFill>
                  <a:schemeClr val="tx2"/>
                </a:solidFill>
              </a:rPr>
              <a:t>Limit flexion &gt;90 degrees for 10 days </a:t>
            </a:r>
          </a:p>
          <a:p>
            <a:pPr lvl="1"/>
            <a:endParaRPr lang="en-US" dirty="0">
              <a:solidFill>
                <a:schemeClr val="tx2"/>
              </a:solidFill>
            </a:endParaRPr>
          </a:p>
          <a:p>
            <a:pPr lvl="1"/>
            <a:r>
              <a:rPr lang="en-US" dirty="0">
                <a:solidFill>
                  <a:schemeClr val="tx2"/>
                </a:solidFill>
              </a:rPr>
              <a:t>Still limited research performed but has been found to improve outcomes when accessible  </a:t>
            </a:r>
          </a:p>
        </p:txBody>
      </p:sp>
      <p:sp>
        <p:nvSpPr>
          <p:cNvPr id="4" name="Slide Number Placeholder 3">
            <a:extLst>
              <a:ext uri="{FF2B5EF4-FFF2-40B4-BE49-F238E27FC236}">
                <a16:creationId xmlns:a16="http://schemas.microsoft.com/office/drawing/2014/main" id="{677431E3-B085-3749-83B1-8D2880D2A5EF}"/>
              </a:ext>
            </a:extLst>
          </p:cNvPr>
          <p:cNvSpPr>
            <a:spLocks noGrp="1"/>
          </p:cNvSpPr>
          <p:nvPr>
            <p:ph type="sldNum" sz="quarter" idx="12"/>
          </p:nvPr>
        </p:nvSpPr>
        <p:spPr/>
        <p:txBody>
          <a:bodyPr/>
          <a:lstStyle/>
          <a:p>
            <a:fld id="{263E268E-DA18-874E-8CBA-6F80F366F288}" type="slidenum">
              <a:rPr lang="en-US" smtClean="0"/>
              <a:t>22</a:t>
            </a:fld>
            <a:endParaRPr lang="en-US"/>
          </a:p>
        </p:txBody>
      </p:sp>
    </p:spTree>
    <p:extLst>
      <p:ext uri="{BB962C8B-B14F-4D97-AF65-F5344CB8AC3E}">
        <p14:creationId xmlns:p14="http://schemas.microsoft.com/office/powerpoint/2010/main" val="27017293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3ECC2-92AE-BC43-B1DE-733711053180}"/>
              </a:ext>
            </a:extLst>
          </p:cNvPr>
          <p:cNvSpPr>
            <a:spLocks noGrp="1"/>
          </p:cNvSpPr>
          <p:nvPr>
            <p:ph type="title"/>
          </p:nvPr>
        </p:nvSpPr>
        <p:spPr/>
        <p:txBody>
          <a:bodyPr/>
          <a:lstStyle/>
          <a:p>
            <a:r>
              <a:rPr lang="en-US" dirty="0"/>
              <a:t>Return to Sport</a:t>
            </a:r>
          </a:p>
        </p:txBody>
      </p:sp>
      <p:sp>
        <p:nvSpPr>
          <p:cNvPr id="3" name="Content Placeholder 2">
            <a:extLst>
              <a:ext uri="{FF2B5EF4-FFF2-40B4-BE49-F238E27FC236}">
                <a16:creationId xmlns:a16="http://schemas.microsoft.com/office/drawing/2014/main" id="{CD85E142-80A5-5346-AC75-B8A90CC81A23}"/>
              </a:ext>
            </a:extLst>
          </p:cNvPr>
          <p:cNvSpPr>
            <a:spLocks noGrp="1"/>
          </p:cNvSpPr>
          <p:nvPr>
            <p:ph idx="1"/>
          </p:nvPr>
        </p:nvSpPr>
        <p:spPr>
          <a:xfrm>
            <a:off x="352424" y="1481138"/>
            <a:ext cx="7433970" cy="4478016"/>
          </a:xfrm>
        </p:spPr>
        <p:txBody>
          <a:bodyPr/>
          <a:lstStyle/>
          <a:p>
            <a:r>
              <a:rPr lang="en-US" dirty="0">
                <a:solidFill>
                  <a:schemeClr val="tx2"/>
                </a:solidFill>
              </a:rPr>
              <a:t>Rate: </a:t>
            </a:r>
          </a:p>
          <a:p>
            <a:pPr lvl="1"/>
            <a:r>
              <a:rPr lang="en-US" dirty="0">
                <a:solidFill>
                  <a:schemeClr val="tx2"/>
                </a:solidFill>
              </a:rPr>
              <a:t>59-93% depending on research article</a:t>
            </a:r>
            <a:r>
              <a:rPr lang="en-US" baseline="30000" dirty="0">
                <a:solidFill>
                  <a:schemeClr val="tx2"/>
                </a:solidFill>
              </a:rPr>
              <a:t>10,11</a:t>
            </a:r>
            <a:endParaRPr lang="en-US" dirty="0">
              <a:solidFill>
                <a:schemeClr val="tx2"/>
              </a:solidFill>
            </a:endParaRPr>
          </a:p>
          <a:p>
            <a:pPr lvl="1"/>
            <a:r>
              <a:rPr lang="en-US" dirty="0">
                <a:solidFill>
                  <a:schemeClr val="tx2"/>
                </a:solidFill>
              </a:rPr>
              <a:t>Elite/professional athletes ~93%</a:t>
            </a:r>
            <a:r>
              <a:rPr lang="en-US" baseline="30000" dirty="0">
                <a:solidFill>
                  <a:schemeClr val="tx2"/>
                </a:solidFill>
              </a:rPr>
              <a:t>11</a:t>
            </a:r>
          </a:p>
          <a:p>
            <a:pPr lvl="1"/>
            <a:r>
              <a:rPr lang="en-US" dirty="0">
                <a:solidFill>
                  <a:schemeClr val="tx2"/>
                </a:solidFill>
              </a:rPr>
              <a:t>Bilateral:</a:t>
            </a:r>
            <a:r>
              <a:rPr lang="en-US" baseline="30000" dirty="0">
                <a:solidFill>
                  <a:schemeClr val="tx2"/>
                </a:solidFill>
              </a:rPr>
              <a:t>12</a:t>
            </a:r>
            <a:r>
              <a:rPr lang="en-US" dirty="0">
                <a:solidFill>
                  <a:schemeClr val="tx2"/>
                </a:solidFill>
              </a:rPr>
              <a:t> </a:t>
            </a:r>
          </a:p>
          <a:p>
            <a:pPr lvl="2"/>
            <a:r>
              <a:rPr lang="en-US" dirty="0">
                <a:solidFill>
                  <a:schemeClr val="tx2"/>
                </a:solidFill>
              </a:rPr>
              <a:t>Elite/professional athletes 100%</a:t>
            </a:r>
          </a:p>
          <a:p>
            <a:pPr lvl="2"/>
            <a:r>
              <a:rPr lang="en-US" dirty="0">
                <a:solidFill>
                  <a:schemeClr val="tx2"/>
                </a:solidFill>
              </a:rPr>
              <a:t>Collegiate athletes 67%</a:t>
            </a:r>
          </a:p>
          <a:p>
            <a:pPr lvl="2"/>
            <a:r>
              <a:rPr lang="en-US" dirty="0">
                <a:solidFill>
                  <a:schemeClr val="tx2"/>
                </a:solidFill>
              </a:rPr>
              <a:t>High school athletes 47%</a:t>
            </a:r>
          </a:p>
          <a:p>
            <a:r>
              <a:rPr lang="en-US" dirty="0">
                <a:solidFill>
                  <a:schemeClr val="tx2"/>
                </a:solidFill>
              </a:rPr>
              <a:t>Athletes likely to RTS between 5.7-7.4 months post-op</a:t>
            </a:r>
            <a:r>
              <a:rPr lang="en-US" baseline="30000" dirty="0">
                <a:solidFill>
                  <a:schemeClr val="tx2"/>
                </a:solidFill>
              </a:rPr>
              <a:t>10,11</a:t>
            </a:r>
            <a:endParaRPr lang="en-US" dirty="0">
              <a:solidFill>
                <a:schemeClr val="tx2"/>
              </a:solidFill>
            </a:endParaRPr>
          </a:p>
          <a:p>
            <a:r>
              <a:rPr lang="en-US" dirty="0">
                <a:solidFill>
                  <a:schemeClr val="tx2"/>
                </a:solidFill>
              </a:rPr>
              <a:t>Career length varies</a:t>
            </a:r>
            <a:r>
              <a:rPr lang="en-US" baseline="30000" dirty="0">
                <a:solidFill>
                  <a:schemeClr val="tx2"/>
                </a:solidFill>
              </a:rPr>
              <a:t>10</a:t>
            </a:r>
            <a:r>
              <a:rPr lang="en-US" dirty="0">
                <a:solidFill>
                  <a:schemeClr val="tx2"/>
                </a:solidFill>
              </a:rPr>
              <a:t> </a:t>
            </a:r>
          </a:p>
        </p:txBody>
      </p:sp>
      <p:sp>
        <p:nvSpPr>
          <p:cNvPr id="4" name="Slide Number Placeholder 3">
            <a:extLst>
              <a:ext uri="{FF2B5EF4-FFF2-40B4-BE49-F238E27FC236}">
                <a16:creationId xmlns:a16="http://schemas.microsoft.com/office/drawing/2014/main" id="{A4BD6C7D-173C-634B-B844-FBA232299463}"/>
              </a:ext>
            </a:extLst>
          </p:cNvPr>
          <p:cNvSpPr>
            <a:spLocks noGrp="1"/>
          </p:cNvSpPr>
          <p:nvPr>
            <p:ph type="sldNum" sz="quarter" idx="12"/>
          </p:nvPr>
        </p:nvSpPr>
        <p:spPr/>
        <p:txBody>
          <a:bodyPr/>
          <a:lstStyle/>
          <a:p>
            <a:fld id="{263E268E-DA18-874E-8CBA-6F80F366F288}" type="slidenum">
              <a:rPr lang="en-US" smtClean="0"/>
              <a:t>23</a:t>
            </a:fld>
            <a:endParaRPr lang="en-US"/>
          </a:p>
        </p:txBody>
      </p:sp>
      <p:pic>
        <p:nvPicPr>
          <p:cNvPr id="16" name="Graphic 15" descr="Football">
            <a:extLst>
              <a:ext uri="{FF2B5EF4-FFF2-40B4-BE49-F238E27FC236}">
                <a16:creationId xmlns:a16="http://schemas.microsoft.com/office/drawing/2014/main" id="{24B09BA6-E855-C9D8-61D4-F38F51874CE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756910" y="1286323"/>
            <a:ext cx="914400" cy="914400"/>
          </a:xfrm>
          <a:prstGeom prst="rect">
            <a:avLst/>
          </a:prstGeom>
        </p:spPr>
      </p:pic>
      <p:pic>
        <p:nvPicPr>
          <p:cNvPr id="18" name="Graphic 17" descr="Soccer ball">
            <a:extLst>
              <a:ext uri="{FF2B5EF4-FFF2-40B4-BE49-F238E27FC236}">
                <a16:creationId xmlns:a16="http://schemas.microsoft.com/office/drawing/2014/main" id="{DDF4193E-F44C-14B3-E258-8B834A652C90}"/>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7756910" y="2140726"/>
            <a:ext cx="914400" cy="914400"/>
          </a:xfrm>
          <a:prstGeom prst="rect">
            <a:avLst/>
          </a:prstGeom>
        </p:spPr>
      </p:pic>
      <p:pic>
        <p:nvPicPr>
          <p:cNvPr id="20" name="Graphic 19" descr="Volleyball">
            <a:extLst>
              <a:ext uri="{FF2B5EF4-FFF2-40B4-BE49-F238E27FC236}">
                <a16:creationId xmlns:a16="http://schemas.microsoft.com/office/drawing/2014/main" id="{C1BCC892-E39B-84F7-AF7B-B9078752FD9F}"/>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7786394" y="3066369"/>
            <a:ext cx="914400" cy="914400"/>
          </a:xfrm>
          <a:prstGeom prst="rect">
            <a:avLst/>
          </a:prstGeom>
        </p:spPr>
      </p:pic>
      <p:pic>
        <p:nvPicPr>
          <p:cNvPr id="22" name="Graphic 21" descr="Swimming">
            <a:extLst>
              <a:ext uri="{FF2B5EF4-FFF2-40B4-BE49-F238E27FC236}">
                <a16:creationId xmlns:a16="http://schemas.microsoft.com/office/drawing/2014/main" id="{2EF42477-5DF3-2BB2-791B-4BAB4F812EBF}"/>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7786394" y="3992012"/>
            <a:ext cx="914400" cy="914400"/>
          </a:xfrm>
          <a:prstGeom prst="rect">
            <a:avLst/>
          </a:prstGeom>
        </p:spPr>
      </p:pic>
      <p:pic>
        <p:nvPicPr>
          <p:cNvPr id="24" name="Graphic 23" descr="Climbing">
            <a:extLst>
              <a:ext uri="{FF2B5EF4-FFF2-40B4-BE49-F238E27FC236}">
                <a16:creationId xmlns:a16="http://schemas.microsoft.com/office/drawing/2014/main" id="{D2B6D9D2-F1D3-4797-1567-635572C8F600}"/>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7756910" y="4931493"/>
            <a:ext cx="914400" cy="914400"/>
          </a:xfrm>
          <a:prstGeom prst="rect">
            <a:avLst/>
          </a:prstGeom>
        </p:spPr>
      </p:pic>
    </p:spTree>
    <p:extLst>
      <p:ext uri="{BB962C8B-B14F-4D97-AF65-F5344CB8AC3E}">
        <p14:creationId xmlns:p14="http://schemas.microsoft.com/office/powerpoint/2010/main" val="21515172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073A3-3027-654F-A5E0-D005332D7810}"/>
              </a:ext>
            </a:extLst>
          </p:cNvPr>
          <p:cNvSpPr>
            <a:spLocks noGrp="1"/>
          </p:cNvSpPr>
          <p:nvPr>
            <p:ph type="title"/>
          </p:nvPr>
        </p:nvSpPr>
        <p:spPr/>
        <p:txBody>
          <a:bodyPr/>
          <a:lstStyle/>
          <a:p>
            <a:r>
              <a:rPr lang="en-US" dirty="0"/>
              <a:t>Barriers to Return to Sport</a:t>
            </a:r>
          </a:p>
        </p:txBody>
      </p:sp>
      <p:sp>
        <p:nvSpPr>
          <p:cNvPr id="3" name="Content Placeholder 2">
            <a:extLst>
              <a:ext uri="{FF2B5EF4-FFF2-40B4-BE49-F238E27FC236}">
                <a16:creationId xmlns:a16="http://schemas.microsoft.com/office/drawing/2014/main" id="{7A5B6F5E-1EEB-DD42-81AC-D5AB41DFACD2}"/>
              </a:ext>
            </a:extLst>
          </p:cNvPr>
          <p:cNvSpPr>
            <a:spLocks noGrp="1"/>
          </p:cNvSpPr>
          <p:nvPr>
            <p:ph idx="1"/>
          </p:nvPr>
        </p:nvSpPr>
        <p:spPr/>
        <p:txBody>
          <a:bodyPr>
            <a:normAutofit lnSpcReduction="10000"/>
          </a:bodyPr>
          <a:lstStyle/>
          <a:p>
            <a:r>
              <a:rPr lang="en-US" dirty="0">
                <a:solidFill>
                  <a:schemeClr val="tx2"/>
                </a:solidFill>
              </a:rPr>
              <a:t>Factors:</a:t>
            </a:r>
            <a:r>
              <a:rPr lang="en-US" baseline="30000" dirty="0">
                <a:solidFill>
                  <a:schemeClr val="tx2"/>
                </a:solidFill>
              </a:rPr>
              <a:t>10,14,15</a:t>
            </a:r>
            <a:r>
              <a:rPr lang="en-US" dirty="0">
                <a:solidFill>
                  <a:schemeClr val="tx2"/>
                </a:solidFill>
              </a:rPr>
              <a:t> </a:t>
            </a:r>
          </a:p>
          <a:p>
            <a:pPr lvl="1"/>
            <a:r>
              <a:rPr lang="en-US" dirty="0">
                <a:solidFill>
                  <a:schemeClr val="tx2"/>
                </a:solidFill>
              </a:rPr>
              <a:t>Prolonged rehabilitation</a:t>
            </a:r>
          </a:p>
          <a:p>
            <a:pPr lvl="1"/>
            <a:r>
              <a:rPr lang="en-US" dirty="0">
                <a:solidFill>
                  <a:schemeClr val="tx2"/>
                </a:solidFill>
              </a:rPr>
              <a:t>Fear of re-injury</a:t>
            </a:r>
          </a:p>
          <a:p>
            <a:pPr lvl="1"/>
            <a:r>
              <a:rPr lang="en-US" dirty="0">
                <a:solidFill>
                  <a:schemeClr val="tx2"/>
                </a:solidFill>
              </a:rPr>
              <a:t>Result of progressive disability post-op</a:t>
            </a:r>
          </a:p>
          <a:p>
            <a:pPr lvl="1"/>
            <a:r>
              <a:rPr lang="en-US" dirty="0">
                <a:solidFill>
                  <a:schemeClr val="tx2"/>
                </a:solidFill>
              </a:rPr>
              <a:t>Potential negative impact on work</a:t>
            </a:r>
          </a:p>
          <a:p>
            <a:pPr lvl="1"/>
            <a:r>
              <a:rPr lang="en-US" dirty="0">
                <a:solidFill>
                  <a:schemeClr val="tx2"/>
                </a:solidFill>
              </a:rPr>
              <a:t>Quality of rehabilitation program</a:t>
            </a:r>
          </a:p>
          <a:p>
            <a:pPr lvl="1"/>
            <a:r>
              <a:rPr lang="en-US" dirty="0">
                <a:solidFill>
                  <a:schemeClr val="tx2"/>
                </a:solidFill>
              </a:rPr>
              <a:t>Persistent hip pain</a:t>
            </a:r>
          </a:p>
          <a:p>
            <a:pPr lvl="1"/>
            <a:r>
              <a:rPr lang="en-US" dirty="0">
                <a:solidFill>
                  <a:schemeClr val="tx2"/>
                </a:solidFill>
              </a:rPr>
              <a:t>Self-efficacy for RTS</a:t>
            </a:r>
          </a:p>
          <a:p>
            <a:pPr lvl="2"/>
            <a:r>
              <a:rPr lang="en-US" dirty="0">
                <a:solidFill>
                  <a:schemeClr val="tx2"/>
                </a:solidFill>
              </a:rPr>
              <a:t>Lack of social support</a:t>
            </a:r>
          </a:p>
          <a:p>
            <a:pPr lvl="1"/>
            <a:r>
              <a:rPr lang="en-US" dirty="0">
                <a:solidFill>
                  <a:schemeClr val="tx2"/>
                </a:solidFill>
              </a:rPr>
              <a:t>Mental health</a:t>
            </a:r>
          </a:p>
          <a:p>
            <a:pPr lvl="2"/>
            <a:r>
              <a:rPr lang="en-US" dirty="0">
                <a:solidFill>
                  <a:schemeClr val="tx2"/>
                </a:solidFill>
              </a:rPr>
              <a:t>Psychological readiness</a:t>
            </a:r>
            <a:r>
              <a:rPr lang="en-US" baseline="30000" dirty="0">
                <a:solidFill>
                  <a:schemeClr val="tx2"/>
                </a:solidFill>
              </a:rPr>
              <a:t>16</a:t>
            </a:r>
            <a:endParaRPr lang="en-US" dirty="0">
              <a:solidFill>
                <a:schemeClr val="tx2"/>
              </a:solidFill>
            </a:endParaRPr>
          </a:p>
        </p:txBody>
      </p:sp>
      <p:sp>
        <p:nvSpPr>
          <p:cNvPr id="4" name="Slide Number Placeholder 3">
            <a:extLst>
              <a:ext uri="{FF2B5EF4-FFF2-40B4-BE49-F238E27FC236}">
                <a16:creationId xmlns:a16="http://schemas.microsoft.com/office/drawing/2014/main" id="{D24EABF0-5E22-5E43-8F93-62A8C6348E9E}"/>
              </a:ext>
            </a:extLst>
          </p:cNvPr>
          <p:cNvSpPr>
            <a:spLocks noGrp="1"/>
          </p:cNvSpPr>
          <p:nvPr>
            <p:ph type="sldNum" sz="quarter" idx="12"/>
          </p:nvPr>
        </p:nvSpPr>
        <p:spPr/>
        <p:txBody>
          <a:bodyPr/>
          <a:lstStyle/>
          <a:p>
            <a:fld id="{263E268E-DA18-874E-8CBA-6F80F366F288}" type="slidenum">
              <a:rPr lang="en-US" smtClean="0"/>
              <a:t>24</a:t>
            </a:fld>
            <a:endParaRPr lang="en-US"/>
          </a:p>
        </p:txBody>
      </p:sp>
      <p:pic>
        <p:nvPicPr>
          <p:cNvPr id="6" name="Picture 5">
            <a:extLst>
              <a:ext uri="{FF2B5EF4-FFF2-40B4-BE49-F238E27FC236}">
                <a16:creationId xmlns:a16="http://schemas.microsoft.com/office/drawing/2014/main" id="{27FB5F77-5091-D1AD-AC2D-D4B8121D38D7}"/>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5248744" y="4027252"/>
            <a:ext cx="3699135" cy="2219481"/>
          </a:xfrm>
          <a:prstGeom prst="rect">
            <a:avLst/>
          </a:prstGeom>
        </p:spPr>
      </p:pic>
      <p:sp>
        <p:nvSpPr>
          <p:cNvPr id="7" name="TextBox 6">
            <a:extLst>
              <a:ext uri="{FF2B5EF4-FFF2-40B4-BE49-F238E27FC236}">
                <a16:creationId xmlns:a16="http://schemas.microsoft.com/office/drawing/2014/main" id="{C9CA6F0E-EBEB-0BC8-3DC4-3A30D4AD369E}"/>
              </a:ext>
            </a:extLst>
          </p:cNvPr>
          <p:cNvSpPr txBox="1"/>
          <p:nvPr/>
        </p:nvSpPr>
        <p:spPr>
          <a:xfrm>
            <a:off x="5248744" y="6337201"/>
            <a:ext cx="3220699" cy="369332"/>
          </a:xfrm>
          <a:prstGeom prst="rect">
            <a:avLst/>
          </a:prstGeom>
          <a:noFill/>
        </p:spPr>
        <p:txBody>
          <a:bodyPr wrap="square" rtlCol="0">
            <a:spAutoFit/>
          </a:bodyPr>
          <a:lstStyle/>
          <a:p>
            <a:r>
              <a:rPr lang="en-US" sz="900" dirty="0">
                <a:hlinkClick r:id="rId4" tooltip="http://sitn.hms.harvard.edu/flash/2019/efficient-drug-delivery-platform-brain/"/>
              </a:rPr>
              <a:t>This Photo</a:t>
            </a:r>
            <a:r>
              <a:rPr lang="en-US" sz="900" dirty="0"/>
              <a:t> by Unknown Author is licensed under </a:t>
            </a:r>
            <a:r>
              <a:rPr lang="en-US" sz="900" dirty="0">
                <a:hlinkClick r:id="rId5" tooltip="https://creativecommons.org/licenses/by-nc-sa/3.0/"/>
              </a:rPr>
              <a:t>CC BY-SA-NC</a:t>
            </a:r>
            <a:endParaRPr lang="en-US" sz="900" dirty="0"/>
          </a:p>
        </p:txBody>
      </p:sp>
    </p:spTree>
    <p:extLst>
      <p:ext uri="{BB962C8B-B14F-4D97-AF65-F5344CB8AC3E}">
        <p14:creationId xmlns:p14="http://schemas.microsoft.com/office/powerpoint/2010/main" val="14740511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B1FB0-66A5-1541-8385-4CCDE407AB86}"/>
              </a:ext>
            </a:extLst>
          </p:cNvPr>
          <p:cNvSpPr>
            <a:spLocks noGrp="1"/>
          </p:cNvSpPr>
          <p:nvPr>
            <p:ph type="title"/>
          </p:nvPr>
        </p:nvSpPr>
        <p:spPr/>
        <p:txBody>
          <a:bodyPr/>
          <a:lstStyle/>
          <a:p>
            <a:r>
              <a:rPr lang="en-US" dirty="0"/>
              <a:t>Difficulty of Creating a Single RTS Guideline</a:t>
            </a:r>
          </a:p>
        </p:txBody>
      </p:sp>
      <p:sp>
        <p:nvSpPr>
          <p:cNvPr id="3" name="Content Placeholder 2">
            <a:extLst>
              <a:ext uri="{FF2B5EF4-FFF2-40B4-BE49-F238E27FC236}">
                <a16:creationId xmlns:a16="http://schemas.microsoft.com/office/drawing/2014/main" id="{1D8927ED-A87B-D54B-9676-91B5C5C99AD7}"/>
              </a:ext>
            </a:extLst>
          </p:cNvPr>
          <p:cNvSpPr>
            <a:spLocks noGrp="1"/>
          </p:cNvSpPr>
          <p:nvPr>
            <p:ph idx="1"/>
          </p:nvPr>
        </p:nvSpPr>
        <p:spPr/>
        <p:txBody>
          <a:bodyPr/>
          <a:lstStyle/>
          <a:p>
            <a:r>
              <a:rPr lang="en-US" dirty="0">
                <a:solidFill>
                  <a:schemeClr val="tx2"/>
                </a:solidFill>
              </a:rPr>
              <a:t>Reasons:</a:t>
            </a:r>
            <a:r>
              <a:rPr lang="en-US" baseline="30000" dirty="0">
                <a:solidFill>
                  <a:schemeClr val="tx2"/>
                </a:solidFill>
              </a:rPr>
              <a:t>17,18</a:t>
            </a:r>
            <a:r>
              <a:rPr lang="en-US" dirty="0">
                <a:solidFill>
                  <a:schemeClr val="tx2"/>
                </a:solidFill>
              </a:rPr>
              <a:t> </a:t>
            </a:r>
          </a:p>
          <a:p>
            <a:pPr lvl="1"/>
            <a:r>
              <a:rPr lang="en-US" dirty="0">
                <a:solidFill>
                  <a:schemeClr val="tx2"/>
                </a:solidFill>
              </a:rPr>
              <a:t>Lack of comparative studies</a:t>
            </a:r>
          </a:p>
          <a:p>
            <a:pPr lvl="1"/>
            <a:r>
              <a:rPr lang="en-US" dirty="0">
                <a:solidFill>
                  <a:schemeClr val="tx2"/>
                </a:solidFill>
              </a:rPr>
              <a:t>Surgical protocol variance</a:t>
            </a:r>
          </a:p>
          <a:p>
            <a:pPr lvl="2"/>
            <a:r>
              <a:rPr lang="en-US" dirty="0">
                <a:solidFill>
                  <a:schemeClr val="tx2"/>
                </a:solidFill>
              </a:rPr>
              <a:t>Temporal and physical criteria </a:t>
            </a:r>
          </a:p>
          <a:p>
            <a:pPr lvl="1"/>
            <a:r>
              <a:rPr lang="en-US" dirty="0">
                <a:solidFill>
                  <a:schemeClr val="tx2"/>
                </a:solidFill>
              </a:rPr>
              <a:t>Experience by surgical/rehabilitation team </a:t>
            </a:r>
          </a:p>
          <a:p>
            <a:pPr lvl="1"/>
            <a:r>
              <a:rPr lang="en-US" dirty="0">
                <a:solidFill>
                  <a:schemeClr val="tx2"/>
                </a:solidFill>
              </a:rPr>
              <a:t>Location of labral tear</a:t>
            </a:r>
          </a:p>
          <a:p>
            <a:pPr lvl="2"/>
            <a:r>
              <a:rPr lang="en-US" dirty="0">
                <a:solidFill>
                  <a:schemeClr val="tx2"/>
                </a:solidFill>
              </a:rPr>
              <a:t>As well as extent of tear and supplemental procedures </a:t>
            </a:r>
          </a:p>
          <a:p>
            <a:pPr lvl="1"/>
            <a:r>
              <a:rPr lang="en-US" dirty="0">
                <a:solidFill>
                  <a:schemeClr val="tx2"/>
                </a:solidFill>
              </a:rPr>
              <a:t>External pressure from coaches/athletes</a:t>
            </a:r>
            <a:r>
              <a:rPr lang="en-US" baseline="30000" dirty="0">
                <a:solidFill>
                  <a:schemeClr val="tx2"/>
                </a:solidFill>
              </a:rPr>
              <a:t>19</a:t>
            </a:r>
            <a:endParaRPr lang="en-US" dirty="0">
              <a:solidFill>
                <a:schemeClr val="tx2"/>
              </a:solidFill>
            </a:endParaRPr>
          </a:p>
        </p:txBody>
      </p:sp>
      <p:sp>
        <p:nvSpPr>
          <p:cNvPr id="4" name="Slide Number Placeholder 3">
            <a:extLst>
              <a:ext uri="{FF2B5EF4-FFF2-40B4-BE49-F238E27FC236}">
                <a16:creationId xmlns:a16="http://schemas.microsoft.com/office/drawing/2014/main" id="{9F88C20A-3D1E-054F-A048-BC6D7CFBB0FE}"/>
              </a:ext>
            </a:extLst>
          </p:cNvPr>
          <p:cNvSpPr>
            <a:spLocks noGrp="1"/>
          </p:cNvSpPr>
          <p:nvPr>
            <p:ph type="sldNum" sz="quarter" idx="12"/>
          </p:nvPr>
        </p:nvSpPr>
        <p:spPr/>
        <p:txBody>
          <a:bodyPr/>
          <a:lstStyle/>
          <a:p>
            <a:fld id="{263E268E-DA18-874E-8CBA-6F80F366F288}" type="slidenum">
              <a:rPr lang="en-US" smtClean="0"/>
              <a:t>25</a:t>
            </a:fld>
            <a:endParaRPr lang="en-US"/>
          </a:p>
        </p:txBody>
      </p:sp>
    </p:spTree>
    <p:extLst>
      <p:ext uri="{BB962C8B-B14F-4D97-AF65-F5344CB8AC3E}">
        <p14:creationId xmlns:p14="http://schemas.microsoft.com/office/powerpoint/2010/main" val="34442728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484F3-62AC-2949-9E9A-0402E71F0559}"/>
              </a:ext>
            </a:extLst>
          </p:cNvPr>
          <p:cNvSpPr>
            <a:spLocks noGrp="1"/>
          </p:cNvSpPr>
          <p:nvPr>
            <p:ph type="title"/>
          </p:nvPr>
        </p:nvSpPr>
        <p:spPr/>
        <p:txBody>
          <a:bodyPr/>
          <a:lstStyle/>
          <a:p>
            <a:r>
              <a:rPr lang="en-US" dirty="0"/>
              <a:t>Outcome Measures</a:t>
            </a:r>
          </a:p>
        </p:txBody>
      </p:sp>
      <p:sp>
        <p:nvSpPr>
          <p:cNvPr id="3" name="Content Placeholder 2">
            <a:extLst>
              <a:ext uri="{FF2B5EF4-FFF2-40B4-BE49-F238E27FC236}">
                <a16:creationId xmlns:a16="http://schemas.microsoft.com/office/drawing/2014/main" id="{C3FB3A92-8A2C-6042-88D6-7F9E448CF541}"/>
              </a:ext>
            </a:extLst>
          </p:cNvPr>
          <p:cNvSpPr>
            <a:spLocks noGrp="1"/>
          </p:cNvSpPr>
          <p:nvPr>
            <p:ph idx="1"/>
          </p:nvPr>
        </p:nvSpPr>
        <p:spPr/>
        <p:txBody>
          <a:bodyPr>
            <a:normAutofit fontScale="85000" lnSpcReduction="20000"/>
          </a:bodyPr>
          <a:lstStyle/>
          <a:p>
            <a:r>
              <a:rPr lang="en-US" dirty="0">
                <a:solidFill>
                  <a:schemeClr val="tx2"/>
                </a:solidFill>
              </a:rPr>
              <a:t>International Hip Outcome Tool (</a:t>
            </a:r>
            <a:r>
              <a:rPr lang="en-US" dirty="0" err="1">
                <a:solidFill>
                  <a:schemeClr val="tx2"/>
                </a:solidFill>
              </a:rPr>
              <a:t>iHOT</a:t>
            </a:r>
            <a:r>
              <a:rPr lang="en-US" dirty="0">
                <a:solidFill>
                  <a:schemeClr val="tx2"/>
                </a:solidFill>
              </a:rPr>
              <a:t>)</a:t>
            </a:r>
            <a:r>
              <a:rPr lang="en-US" baseline="30000" dirty="0">
                <a:solidFill>
                  <a:schemeClr val="tx2"/>
                </a:solidFill>
              </a:rPr>
              <a:t>20</a:t>
            </a:r>
            <a:endParaRPr lang="en-US" dirty="0">
              <a:solidFill>
                <a:schemeClr val="tx2"/>
              </a:solidFill>
            </a:endParaRPr>
          </a:p>
          <a:p>
            <a:pPr lvl="1"/>
            <a:r>
              <a:rPr lang="en-US" dirty="0">
                <a:solidFill>
                  <a:schemeClr val="tx2"/>
                </a:solidFill>
              </a:rPr>
              <a:t>Questionnaire for hip disorders</a:t>
            </a:r>
          </a:p>
          <a:p>
            <a:pPr lvl="1"/>
            <a:r>
              <a:rPr lang="en-US" dirty="0">
                <a:solidFill>
                  <a:schemeClr val="tx2"/>
                </a:solidFill>
              </a:rPr>
              <a:t>Approved for arthroscopic procedures </a:t>
            </a:r>
          </a:p>
          <a:p>
            <a:pPr lvl="1"/>
            <a:r>
              <a:rPr lang="en-US" dirty="0">
                <a:solidFill>
                  <a:schemeClr val="tx2"/>
                </a:solidFill>
              </a:rPr>
              <a:t>2 forms: iHOT-33 and iHOT-12</a:t>
            </a:r>
          </a:p>
          <a:p>
            <a:r>
              <a:rPr lang="en-US" dirty="0">
                <a:solidFill>
                  <a:schemeClr val="tx2"/>
                </a:solidFill>
              </a:rPr>
              <a:t>Copenhagen Hip and Groin Outcome Score (HAGOS)</a:t>
            </a:r>
            <a:r>
              <a:rPr lang="en-US" baseline="30000" dirty="0">
                <a:solidFill>
                  <a:schemeClr val="tx2"/>
                </a:solidFill>
              </a:rPr>
              <a:t>21</a:t>
            </a:r>
            <a:endParaRPr lang="en-US" dirty="0">
              <a:solidFill>
                <a:schemeClr val="tx2"/>
              </a:solidFill>
            </a:endParaRPr>
          </a:p>
          <a:p>
            <a:pPr lvl="1"/>
            <a:r>
              <a:rPr lang="en-US" dirty="0">
                <a:solidFill>
                  <a:schemeClr val="tx2"/>
                </a:solidFill>
              </a:rPr>
              <a:t>Similar to </a:t>
            </a:r>
            <a:r>
              <a:rPr lang="en-US" dirty="0" err="1">
                <a:solidFill>
                  <a:schemeClr val="tx2"/>
                </a:solidFill>
              </a:rPr>
              <a:t>iHOT</a:t>
            </a:r>
            <a:endParaRPr lang="en-US" dirty="0">
              <a:solidFill>
                <a:schemeClr val="tx2"/>
              </a:solidFill>
            </a:endParaRPr>
          </a:p>
          <a:p>
            <a:pPr lvl="1"/>
            <a:r>
              <a:rPr lang="en-US" dirty="0">
                <a:solidFill>
                  <a:schemeClr val="tx2"/>
                </a:solidFill>
              </a:rPr>
              <a:t>Recommended for use with another outcome measure </a:t>
            </a:r>
          </a:p>
          <a:p>
            <a:r>
              <a:rPr lang="en-US" dirty="0">
                <a:solidFill>
                  <a:schemeClr val="tx2"/>
                </a:solidFill>
              </a:rPr>
              <a:t>Hip Outcome Score- Sport Subscale (HOS-SSS)</a:t>
            </a:r>
            <a:r>
              <a:rPr lang="en-US" baseline="30000" dirty="0">
                <a:solidFill>
                  <a:schemeClr val="tx2"/>
                </a:solidFill>
              </a:rPr>
              <a:t>22</a:t>
            </a:r>
            <a:endParaRPr lang="en-US" dirty="0">
              <a:solidFill>
                <a:schemeClr val="tx2"/>
              </a:solidFill>
            </a:endParaRPr>
          </a:p>
          <a:p>
            <a:pPr lvl="1"/>
            <a:r>
              <a:rPr lang="en-US" dirty="0">
                <a:solidFill>
                  <a:schemeClr val="tx2"/>
                </a:solidFill>
              </a:rPr>
              <a:t>Self-report measure with specific sport subscale </a:t>
            </a:r>
          </a:p>
          <a:p>
            <a:pPr lvl="1"/>
            <a:r>
              <a:rPr lang="en-US" dirty="0">
                <a:solidFill>
                  <a:schemeClr val="tx2"/>
                </a:solidFill>
              </a:rPr>
              <a:t>Reliable and valid for athletes w/arthroscopic procedure</a:t>
            </a:r>
          </a:p>
          <a:p>
            <a:r>
              <a:rPr lang="en-US" dirty="0">
                <a:solidFill>
                  <a:schemeClr val="tx2"/>
                </a:solidFill>
              </a:rPr>
              <a:t>Vail Hip Sport Test (HST)</a:t>
            </a:r>
            <a:r>
              <a:rPr lang="en-US" baseline="30000" dirty="0">
                <a:solidFill>
                  <a:schemeClr val="tx2"/>
                </a:solidFill>
              </a:rPr>
              <a:t>23</a:t>
            </a:r>
            <a:r>
              <a:rPr lang="en-US" dirty="0">
                <a:solidFill>
                  <a:schemeClr val="tx2"/>
                </a:solidFill>
              </a:rPr>
              <a:t> </a:t>
            </a:r>
          </a:p>
          <a:p>
            <a:pPr lvl="1"/>
            <a:r>
              <a:rPr lang="en-US" dirty="0">
                <a:solidFill>
                  <a:schemeClr val="tx2"/>
                </a:solidFill>
              </a:rPr>
              <a:t>Limited reliability/validity for this test</a:t>
            </a:r>
          </a:p>
          <a:p>
            <a:pPr lvl="1"/>
            <a:r>
              <a:rPr lang="en-US" dirty="0">
                <a:solidFill>
                  <a:schemeClr val="tx2"/>
                </a:solidFill>
              </a:rPr>
              <a:t>Recommended for its movement screens and functional tests</a:t>
            </a:r>
          </a:p>
        </p:txBody>
      </p:sp>
      <p:sp>
        <p:nvSpPr>
          <p:cNvPr id="4" name="Slide Number Placeholder 3">
            <a:extLst>
              <a:ext uri="{FF2B5EF4-FFF2-40B4-BE49-F238E27FC236}">
                <a16:creationId xmlns:a16="http://schemas.microsoft.com/office/drawing/2014/main" id="{FC6A917F-42A3-C541-9E9C-A7B47FE2A753}"/>
              </a:ext>
            </a:extLst>
          </p:cNvPr>
          <p:cNvSpPr>
            <a:spLocks noGrp="1"/>
          </p:cNvSpPr>
          <p:nvPr>
            <p:ph type="sldNum" sz="quarter" idx="12"/>
          </p:nvPr>
        </p:nvSpPr>
        <p:spPr/>
        <p:txBody>
          <a:bodyPr/>
          <a:lstStyle/>
          <a:p>
            <a:fld id="{263E268E-DA18-874E-8CBA-6F80F366F288}" type="slidenum">
              <a:rPr lang="en-US" smtClean="0"/>
              <a:t>26</a:t>
            </a:fld>
            <a:endParaRPr lang="en-US"/>
          </a:p>
        </p:txBody>
      </p:sp>
    </p:spTree>
    <p:extLst>
      <p:ext uri="{BB962C8B-B14F-4D97-AF65-F5344CB8AC3E}">
        <p14:creationId xmlns:p14="http://schemas.microsoft.com/office/powerpoint/2010/main" val="37841087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0E50B-874F-9E4F-A127-68E94EC1ED49}"/>
              </a:ext>
            </a:extLst>
          </p:cNvPr>
          <p:cNvSpPr>
            <a:spLocks noGrp="1"/>
          </p:cNvSpPr>
          <p:nvPr>
            <p:ph type="title"/>
          </p:nvPr>
        </p:nvSpPr>
        <p:spPr/>
        <p:txBody>
          <a:bodyPr/>
          <a:lstStyle/>
          <a:p>
            <a:r>
              <a:rPr lang="en-US" dirty="0"/>
              <a:t>Considerations for Specific Sports </a:t>
            </a:r>
          </a:p>
        </p:txBody>
      </p:sp>
      <p:sp>
        <p:nvSpPr>
          <p:cNvPr id="3" name="Content Placeholder 2">
            <a:extLst>
              <a:ext uri="{FF2B5EF4-FFF2-40B4-BE49-F238E27FC236}">
                <a16:creationId xmlns:a16="http://schemas.microsoft.com/office/drawing/2014/main" id="{E4E7008B-0162-4142-976E-AE5E2948ED2C}"/>
              </a:ext>
            </a:extLst>
          </p:cNvPr>
          <p:cNvSpPr>
            <a:spLocks noGrp="1"/>
          </p:cNvSpPr>
          <p:nvPr>
            <p:ph idx="1"/>
          </p:nvPr>
        </p:nvSpPr>
        <p:spPr/>
        <p:txBody>
          <a:bodyPr>
            <a:normAutofit fontScale="92500" lnSpcReduction="20000"/>
          </a:bodyPr>
          <a:lstStyle/>
          <a:p>
            <a:r>
              <a:rPr lang="en-US" dirty="0">
                <a:solidFill>
                  <a:schemeClr val="tx2"/>
                </a:solidFill>
              </a:rPr>
              <a:t>Football/Hockey</a:t>
            </a:r>
          </a:p>
          <a:p>
            <a:pPr lvl="1"/>
            <a:r>
              <a:rPr lang="en-US" dirty="0">
                <a:solidFill>
                  <a:schemeClr val="tx2"/>
                </a:solidFill>
              </a:rPr>
              <a:t>Frequently test athletes in FADIR position for impingement and sufficient hip ROM and mobility</a:t>
            </a:r>
            <a:r>
              <a:rPr lang="en-US" baseline="30000" dirty="0">
                <a:solidFill>
                  <a:schemeClr val="tx2"/>
                </a:solidFill>
              </a:rPr>
              <a:t>24</a:t>
            </a:r>
            <a:endParaRPr lang="en-US" dirty="0">
              <a:solidFill>
                <a:schemeClr val="tx2"/>
              </a:solidFill>
            </a:endParaRPr>
          </a:p>
          <a:p>
            <a:r>
              <a:rPr lang="en-US" dirty="0">
                <a:solidFill>
                  <a:schemeClr val="tx2"/>
                </a:solidFill>
              </a:rPr>
              <a:t>Baseball/Lacrosse</a:t>
            </a:r>
          </a:p>
          <a:p>
            <a:pPr lvl="1"/>
            <a:r>
              <a:rPr lang="en-US" dirty="0">
                <a:solidFill>
                  <a:schemeClr val="tx2"/>
                </a:solidFill>
              </a:rPr>
              <a:t>Be sure to understand proper throwing mechanics and how hips can affect power/speed of throw</a:t>
            </a:r>
            <a:r>
              <a:rPr lang="en-US" baseline="30000" dirty="0">
                <a:solidFill>
                  <a:schemeClr val="tx2"/>
                </a:solidFill>
              </a:rPr>
              <a:t>25</a:t>
            </a:r>
            <a:endParaRPr lang="en-US" dirty="0">
              <a:solidFill>
                <a:schemeClr val="tx2"/>
              </a:solidFill>
            </a:endParaRPr>
          </a:p>
          <a:p>
            <a:r>
              <a:rPr lang="en-US" dirty="0">
                <a:solidFill>
                  <a:schemeClr val="tx2"/>
                </a:solidFill>
              </a:rPr>
              <a:t>Dance/Cheerleading/Gymnastics</a:t>
            </a:r>
          </a:p>
          <a:p>
            <a:pPr lvl="1"/>
            <a:r>
              <a:rPr lang="en-US" dirty="0">
                <a:solidFill>
                  <a:schemeClr val="tx2"/>
                </a:solidFill>
              </a:rPr>
              <a:t>Demonstrate appropriate abduction and flexion strength as well as performing repetitive movements into these direction</a:t>
            </a:r>
            <a:r>
              <a:rPr lang="en-US" baseline="30000" dirty="0">
                <a:solidFill>
                  <a:schemeClr val="tx2"/>
                </a:solidFill>
              </a:rPr>
              <a:t>26</a:t>
            </a:r>
            <a:endParaRPr lang="en-US" dirty="0">
              <a:solidFill>
                <a:schemeClr val="tx2"/>
              </a:solidFill>
            </a:endParaRPr>
          </a:p>
          <a:p>
            <a:r>
              <a:rPr lang="en-US" dirty="0">
                <a:solidFill>
                  <a:schemeClr val="tx2"/>
                </a:solidFill>
              </a:rPr>
              <a:t>Running/Sprinting</a:t>
            </a:r>
          </a:p>
          <a:p>
            <a:pPr lvl="1"/>
            <a:r>
              <a:rPr lang="en-US" dirty="0">
                <a:solidFill>
                  <a:schemeClr val="tx2"/>
                </a:solidFill>
              </a:rPr>
              <a:t>Analyzing running mechanics and correcting for malalignment or gait will be most important</a:t>
            </a:r>
            <a:r>
              <a:rPr lang="en-US" baseline="30000" dirty="0">
                <a:solidFill>
                  <a:schemeClr val="tx2"/>
                </a:solidFill>
              </a:rPr>
              <a:t>27</a:t>
            </a:r>
            <a:endParaRPr lang="en-US" dirty="0">
              <a:solidFill>
                <a:schemeClr val="tx2"/>
              </a:solidFill>
            </a:endParaRPr>
          </a:p>
        </p:txBody>
      </p:sp>
      <p:sp>
        <p:nvSpPr>
          <p:cNvPr id="4" name="Slide Number Placeholder 3">
            <a:extLst>
              <a:ext uri="{FF2B5EF4-FFF2-40B4-BE49-F238E27FC236}">
                <a16:creationId xmlns:a16="http://schemas.microsoft.com/office/drawing/2014/main" id="{DD632E70-9A91-6E41-8C7B-860B17189106}"/>
              </a:ext>
            </a:extLst>
          </p:cNvPr>
          <p:cNvSpPr>
            <a:spLocks noGrp="1"/>
          </p:cNvSpPr>
          <p:nvPr>
            <p:ph type="sldNum" sz="quarter" idx="12"/>
          </p:nvPr>
        </p:nvSpPr>
        <p:spPr/>
        <p:txBody>
          <a:bodyPr/>
          <a:lstStyle/>
          <a:p>
            <a:fld id="{263E268E-DA18-874E-8CBA-6F80F366F288}" type="slidenum">
              <a:rPr lang="en-US" smtClean="0"/>
              <a:t>27</a:t>
            </a:fld>
            <a:endParaRPr lang="en-US"/>
          </a:p>
        </p:txBody>
      </p:sp>
    </p:spTree>
    <p:extLst>
      <p:ext uri="{BB962C8B-B14F-4D97-AF65-F5344CB8AC3E}">
        <p14:creationId xmlns:p14="http://schemas.microsoft.com/office/powerpoint/2010/main" val="14683874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B5A6F-08FC-D744-AF0E-E4D10F1BB43A}"/>
              </a:ext>
            </a:extLst>
          </p:cNvPr>
          <p:cNvSpPr>
            <a:spLocks noGrp="1"/>
          </p:cNvSpPr>
          <p:nvPr>
            <p:ph type="title"/>
          </p:nvPr>
        </p:nvSpPr>
        <p:spPr/>
        <p:txBody>
          <a:bodyPr/>
          <a:lstStyle/>
          <a:p>
            <a:r>
              <a:rPr lang="en-US" dirty="0"/>
              <a:t>References: </a:t>
            </a:r>
          </a:p>
        </p:txBody>
      </p:sp>
      <p:sp>
        <p:nvSpPr>
          <p:cNvPr id="3" name="Content Placeholder 2">
            <a:extLst>
              <a:ext uri="{FF2B5EF4-FFF2-40B4-BE49-F238E27FC236}">
                <a16:creationId xmlns:a16="http://schemas.microsoft.com/office/drawing/2014/main" id="{329EB051-852A-AB4E-8944-B24BAF38CB78}"/>
              </a:ext>
            </a:extLst>
          </p:cNvPr>
          <p:cNvSpPr>
            <a:spLocks noGrp="1"/>
          </p:cNvSpPr>
          <p:nvPr>
            <p:ph idx="1"/>
          </p:nvPr>
        </p:nvSpPr>
        <p:spPr/>
        <p:txBody>
          <a:bodyPr>
            <a:noAutofit/>
          </a:bodyPr>
          <a:lstStyle/>
          <a:p>
            <a:pPr>
              <a:buAutoNum type="arabicPeriod"/>
            </a:pPr>
            <a:r>
              <a:rPr lang="en-US" sz="1100" dirty="0">
                <a:solidFill>
                  <a:srgbClr val="57575B"/>
                </a:solidFill>
              </a:rPr>
              <a:t>Groh MM, Herrera J. A comprehensive review of hip labral tears. </a:t>
            </a:r>
            <a:r>
              <a:rPr lang="en-US" sz="1100" i="1" dirty="0" err="1">
                <a:solidFill>
                  <a:srgbClr val="57575B"/>
                </a:solidFill>
              </a:rPr>
              <a:t>Curr</a:t>
            </a:r>
            <a:r>
              <a:rPr lang="en-US" sz="1100" i="1" dirty="0">
                <a:solidFill>
                  <a:srgbClr val="57575B"/>
                </a:solidFill>
              </a:rPr>
              <a:t> Rev </a:t>
            </a:r>
            <a:r>
              <a:rPr lang="en-US" sz="1100" i="1" dirty="0" err="1">
                <a:solidFill>
                  <a:srgbClr val="57575B"/>
                </a:solidFill>
              </a:rPr>
              <a:t>Musculoskelet</a:t>
            </a:r>
            <a:r>
              <a:rPr lang="en-US" sz="1100" i="1" dirty="0">
                <a:solidFill>
                  <a:srgbClr val="57575B"/>
                </a:solidFill>
              </a:rPr>
              <a:t> Med</a:t>
            </a:r>
            <a:r>
              <a:rPr lang="en-US" sz="1100" dirty="0">
                <a:solidFill>
                  <a:srgbClr val="57575B"/>
                </a:solidFill>
              </a:rPr>
              <a:t>. 2009;2(2):105-117. doi:10.1007/s12178-009-9052-9</a:t>
            </a:r>
          </a:p>
          <a:p>
            <a:pPr>
              <a:buAutoNum type="arabicPeriod"/>
            </a:pPr>
            <a:r>
              <a:rPr lang="en-US" sz="1100" dirty="0" err="1">
                <a:solidFill>
                  <a:srgbClr val="57575B"/>
                </a:solidFill>
              </a:rPr>
              <a:t>Ejnisman</a:t>
            </a:r>
            <a:r>
              <a:rPr lang="en-US" sz="1100" dirty="0">
                <a:solidFill>
                  <a:srgbClr val="57575B"/>
                </a:solidFill>
              </a:rPr>
              <a:t> L, </a:t>
            </a:r>
            <a:r>
              <a:rPr lang="en-US" sz="1100" dirty="0" err="1">
                <a:solidFill>
                  <a:srgbClr val="57575B"/>
                </a:solidFill>
              </a:rPr>
              <a:t>Ricioli</a:t>
            </a:r>
            <a:r>
              <a:rPr lang="en-US" sz="1100" dirty="0">
                <a:solidFill>
                  <a:srgbClr val="57575B"/>
                </a:solidFill>
              </a:rPr>
              <a:t> Júnior W, Queiroz MC, Vicente JRN, </a:t>
            </a:r>
            <a:r>
              <a:rPr lang="en-US" sz="1100" dirty="0" err="1">
                <a:solidFill>
                  <a:srgbClr val="57575B"/>
                </a:solidFill>
              </a:rPr>
              <a:t>Croci</a:t>
            </a:r>
            <a:r>
              <a:rPr lang="en-US" sz="1100" dirty="0">
                <a:solidFill>
                  <a:srgbClr val="57575B"/>
                </a:solidFill>
              </a:rPr>
              <a:t> AT, </a:t>
            </a:r>
            <a:r>
              <a:rPr lang="en-US" sz="1100" dirty="0" err="1">
                <a:solidFill>
                  <a:srgbClr val="57575B"/>
                </a:solidFill>
              </a:rPr>
              <a:t>Polesello</a:t>
            </a:r>
            <a:r>
              <a:rPr lang="en-US" sz="1100" dirty="0">
                <a:solidFill>
                  <a:srgbClr val="57575B"/>
                </a:solidFill>
              </a:rPr>
              <a:t> GC. </a:t>
            </a:r>
            <a:r>
              <a:rPr lang="en-US" sz="1100" dirty="0" err="1">
                <a:solidFill>
                  <a:srgbClr val="57575B"/>
                </a:solidFill>
              </a:rPr>
              <a:t>Femoroacetabular</a:t>
            </a:r>
            <a:r>
              <a:rPr lang="en-US" sz="1100" dirty="0">
                <a:solidFill>
                  <a:srgbClr val="57575B"/>
                </a:solidFill>
              </a:rPr>
              <a:t> Impingement and Acetabular Labral Tears - Part 1: Pathophysiology and Biomechanics. </a:t>
            </a:r>
            <a:r>
              <a:rPr lang="en-US" sz="1100" i="1" dirty="0">
                <a:solidFill>
                  <a:srgbClr val="57575B"/>
                </a:solidFill>
              </a:rPr>
              <a:t>Rev Bras </a:t>
            </a:r>
            <a:r>
              <a:rPr lang="en-US" sz="1100" i="1" dirty="0" err="1">
                <a:solidFill>
                  <a:srgbClr val="57575B"/>
                </a:solidFill>
              </a:rPr>
              <a:t>Ortop</a:t>
            </a:r>
            <a:r>
              <a:rPr lang="en-US" sz="1100" dirty="0">
                <a:solidFill>
                  <a:srgbClr val="57575B"/>
                </a:solidFill>
              </a:rPr>
              <a:t>. 2020;55(5):518-522. doi:10.1055/s-0040-1702964</a:t>
            </a:r>
          </a:p>
          <a:p>
            <a:pPr>
              <a:buAutoNum type="arabicPeriod"/>
            </a:pPr>
            <a:r>
              <a:rPr lang="en-US" sz="1100" dirty="0" err="1">
                <a:solidFill>
                  <a:srgbClr val="57575B"/>
                </a:solidFill>
              </a:rPr>
              <a:t>Zusmanovich</a:t>
            </a:r>
            <a:r>
              <a:rPr lang="en-US" sz="1100" dirty="0">
                <a:solidFill>
                  <a:srgbClr val="57575B"/>
                </a:solidFill>
              </a:rPr>
              <a:t> M, </a:t>
            </a:r>
            <a:r>
              <a:rPr lang="en-US" sz="1100" dirty="0" err="1">
                <a:solidFill>
                  <a:srgbClr val="57575B"/>
                </a:solidFill>
              </a:rPr>
              <a:t>Haselman</a:t>
            </a:r>
            <a:r>
              <a:rPr lang="en-US" sz="1100" dirty="0">
                <a:solidFill>
                  <a:srgbClr val="57575B"/>
                </a:solidFill>
              </a:rPr>
              <a:t> W, Serrano B, </a:t>
            </a:r>
            <a:r>
              <a:rPr lang="en-US" sz="1100" dirty="0" err="1">
                <a:solidFill>
                  <a:srgbClr val="57575B"/>
                </a:solidFill>
              </a:rPr>
              <a:t>Banffy</a:t>
            </a:r>
            <a:r>
              <a:rPr lang="en-US" sz="1100" dirty="0">
                <a:solidFill>
                  <a:srgbClr val="57575B"/>
                </a:solidFill>
              </a:rPr>
              <a:t> M. The incidence of hip arthroscopy in patients with </a:t>
            </a:r>
            <a:r>
              <a:rPr lang="en-US" sz="1100" dirty="0" err="1">
                <a:solidFill>
                  <a:srgbClr val="57575B"/>
                </a:solidFill>
              </a:rPr>
              <a:t>femoroacetabular</a:t>
            </a:r>
            <a:r>
              <a:rPr lang="en-US" sz="1100" dirty="0">
                <a:solidFill>
                  <a:srgbClr val="57575B"/>
                </a:solidFill>
              </a:rPr>
              <a:t> impingement syndrome and labral pathology increased by 85% between 2011 and 2018 in the united states. </a:t>
            </a:r>
            <a:r>
              <a:rPr lang="en-US" sz="1100" i="1" dirty="0">
                <a:solidFill>
                  <a:srgbClr val="57575B"/>
                </a:solidFill>
              </a:rPr>
              <a:t>Arthroscopy</a:t>
            </a:r>
            <a:r>
              <a:rPr lang="en-US" sz="1100" dirty="0">
                <a:solidFill>
                  <a:srgbClr val="57575B"/>
                </a:solidFill>
              </a:rPr>
              <a:t>. 2022;38(1):82-87. doi:10.1016/j.arthro.2021.04.049</a:t>
            </a:r>
          </a:p>
          <a:p>
            <a:pPr>
              <a:buAutoNum type="arabicPeriod"/>
            </a:pPr>
            <a:r>
              <a:rPr lang="en-US" sz="1100" dirty="0" err="1">
                <a:solidFill>
                  <a:srgbClr val="57575B"/>
                </a:solidFill>
              </a:rPr>
              <a:t>Heerey</a:t>
            </a:r>
            <a:r>
              <a:rPr lang="en-US" sz="1100" dirty="0">
                <a:solidFill>
                  <a:srgbClr val="57575B"/>
                </a:solidFill>
              </a:rPr>
              <a:t>, J. J., Kemp, J. L., </a:t>
            </a:r>
            <a:r>
              <a:rPr lang="en-US" sz="1100" dirty="0" err="1">
                <a:solidFill>
                  <a:srgbClr val="57575B"/>
                </a:solidFill>
              </a:rPr>
              <a:t>Mosler</a:t>
            </a:r>
            <a:r>
              <a:rPr lang="en-US" sz="1100" dirty="0">
                <a:solidFill>
                  <a:srgbClr val="57575B"/>
                </a:solidFill>
              </a:rPr>
              <a:t>, A. B., Jones, D. M., </a:t>
            </a:r>
            <a:r>
              <a:rPr lang="en-US" sz="1100" dirty="0" err="1">
                <a:solidFill>
                  <a:srgbClr val="57575B"/>
                </a:solidFill>
              </a:rPr>
              <a:t>Pizzari</a:t>
            </a:r>
            <a:r>
              <a:rPr lang="en-US" sz="1100" dirty="0">
                <a:solidFill>
                  <a:srgbClr val="57575B"/>
                </a:solidFill>
              </a:rPr>
              <a:t>, T., Scholes, M. J., Agricola, R., &amp; Crossley, K. M. (2019). What is the prevalence of hip intra-articular pathologies and osteoarthritis in active athletes with hip and groin pain compared with those without? A systematic review and meta-analysis. </a:t>
            </a:r>
            <a:r>
              <a:rPr lang="en-US" sz="1100" i="1" dirty="0">
                <a:solidFill>
                  <a:srgbClr val="57575B"/>
                </a:solidFill>
              </a:rPr>
              <a:t>Sports Medicine</a:t>
            </a:r>
            <a:r>
              <a:rPr lang="en-US" sz="1100" dirty="0">
                <a:solidFill>
                  <a:srgbClr val="57575B"/>
                </a:solidFill>
              </a:rPr>
              <a:t>, </a:t>
            </a:r>
            <a:r>
              <a:rPr lang="en-US" sz="1100" i="1" dirty="0">
                <a:solidFill>
                  <a:srgbClr val="57575B"/>
                </a:solidFill>
              </a:rPr>
              <a:t>49</a:t>
            </a:r>
            <a:r>
              <a:rPr lang="en-US" sz="1100" dirty="0">
                <a:solidFill>
                  <a:srgbClr val="57575B"/>
                </a:solidFill>
              </a:rPr>
              <a:t>(6), 951–972. https://</a:t>
            </a:r>
            <a:r>
              <a:rPr lang="en-US" sz="1100" dirty="0" err="1">
                <a:solidFill>
                  <a:srgbClr val="57575B"/>
                </a:solidFill>
              </a:rPr>
              <a:t>doi.org</a:t>
            </a:r>
            <a:r>
              <a:rPr lang="en-US" sz="1100" dirty="0">
                <a:solidFill>
                  <a:srgbClr val="57575B"/>
                </a:solidFill>
              </a:rPr>
              <a:t>/10.1007/s40279-019-01092-y </a:t>
            </a:r>
          </a:p>
          <a:p>
            <a:pPr>
              <a:buAutoNum type="arabicPeriod"/>
            </a:pPr>
            <a:r>
              <a:rPr lang="en-US" sz="1100" dirty="0" err="1">
                <a:solidFill>
                  <a:srgbClr val="57575B"/>
                </a:solidFill>
              </a:rPr>
              <a:t>Su</a:t>
            </a:r>
            <a:r>
              <a:rPr lang="en-US" sz="1100" dirty="0">
                <a:solidFill>
                  <a:srgbClr val="57575B"/>
                </a:solidFill>
              </a:rPr>
              <a:t> T, Chen GX, Yang L. Diagnosis and treatment of labral tear. </a:t>
            </a:r>
            <a:r>
              <a:rPr lang="en-US" sz="1100" i="1" dirty="0">
                <a:solidFill>
                  <a:srgbClr val="57575B"/>
                </a:solidFill>
              </a:rPr>
              <a:t>Chin Med J (</a:t>
            </a:r>
            <a:r>
              <a:rPr lang="en-US" sz="1100" i="1" dirty="0" err="1">
                <a:solidFill>
                  <a:srgbClr val="57575B"/>
                </a:solidFill>
              </a:rPr>
              <a:t>Engl</a:t>
            </a:r>
            <a:r>
              <a:rPr lang="en-US" sz="1100" i="1" dirty="0">
                <a:solidFill>
                  <a:srgbClr val="57575B"/>
                </a:solidFill>
              </a:rPr>
              <a:t>)</a:t>
            </a:r>
            <a:r>
              <a:rPr lang="en-US" sz="1100" dirty="0">
                <a:solidFill>
                  <a:srgbClr val="57575B"/>
                </a:solidFill>
              </a:rPr>
              <a:t>. 2019;132(2):211-219. doi:10.1097/CM9.0000000000000020</a:t>
            </a:r>
          </a:p>
          <a:p>
            <a:pPr>
              <a:buAutoNum type="arabicPeriod"/>
            </a:pPr>
            <a:r>
              <a:rPr lang="en-US" sz="1100" dirty="0">
                <a:solidFill>
                  <a:srgbClr val="57575B"/>
                </a:solidFill>
              </a:rPr>
              <a:t>Nakano N, </a:t>
            </a:r>
            <a:r>
              <a:rPr lang="en-US" sz="1100" dirty="0" err="1">
                <a:solidFill>
                  <a:srgbClr val="57575B"/>
                </a:solidFill>
              </a:rPr>
              <a:t>Lisenda</a:t>
            </a:r>
            <a:r>
              <a:rPr lang="en-US" sz="1100" dirty="0">
                <a:solidFill>
                  <a:srgbClr val="57575B"/>
                </a:solidFill>
              </a:rPr>
              <a:t> L, Jones TL, Loveday DT, </a:t>
            </a:r>
            <a:r>
              <a:rPr lang="en-US" sz="1100" dirty="0" err="1">
                <a:solidFill>
                  <a:srgbClr val="57575B"/>
                </a:solidFill>
              </a:rPr>
              <a:t>Khanduja</a:t>
            </a:r>
            <a:r>
              <a:rPr lang="en-US" sz="1100" dirty="0">
                <a:solidFill>
                  <a:srgbClr val="57575B"/>
                </a:solidFill>
              </a:rPr>
              <a:t> V. Complications following arthroscopic surgery of the hip: a systematic review of 36 761 cases. </a:t>
            </a:r>
            <a:r>
              <a:rPr lang="en-US" sz="1100" i="1" dirty="0">
                <a:solidFill>
                  <a:srgbClr val="57575B"/>
                </a:solidFill>
              </a:rPr>
              <a:t>Bone Joint J</a:t>
            </a:r>
            <a:r>
              <a:rPr lang="en-US" sz="1100" dirty="0">
                <a:solidFill>
                  <a:srgbClr val="57575B"/>
                </a:solidFill>
              </a:rPr>
              <a:t>. 2017;99-B(12):1577-1583. doi:10.1302/0301-620X.99B12.BJJ-2017-0043.R2</a:t>
            </a:r>
          </a:p>
          <a:p>
            <a:pPr>
              <a:buAutoNum type="arabicPeriod"/>
            </a:pPr>
            <a:r>
              <a:rPr lang="en-US" sz="1100" dirty="0">
                <a:solidFill>
                  <a:srgbClr val="57575B"/>
                </a:solidFill>
              </a:rPr>
              <a:t>Mutch, A. (2022). </a:t>
            </a:r>
            <a:r>
              <a:rPr lang="en-US" sz="1100" i="1" dirty="0">
                <a:solidFill>
                  <a:srgbClr val="57575B"/>
                </a:solidFill>
              </a:rPr>
              <a:t>Systematic Review of Surgical Protocols</a:t>
            </a:r>
            <a:r>
              <a:rPr lang="en-US" sz="1100" dirty="0">
                <a:solidFill>
                  <a:srgbClr val="57575B"/>
                </a:solidFill>
              </a:rPr>
              <a:t>. [Unpublished manuscript]. University of North Carolina at Chapel Hill. </a:t>
            </a:r>
          </a:p>
          <a:p>
            <a:pPr>
              <a:buFont typeface="Arial"/>
              <a:buAutoNum type="arabicPeriod"/>
            </a:pPr>
            <a:r>
              <a:rPr lang="en-US" sz="1100" dirty="0">
                <a:solidFill>
                  <a:srgbClr val="57575B"/>
                </a:solidFill>
              </a:rPr>
              <a:t>Garrison JC, Osler MT, Singleton SB. Rehabilitation after arthroscopy of an acetabular labral tear. </a:t>
            </a:r>
            <a:r>
              <a:rPr lang="en-US" sz="1100" i="1" dirty="0">
                <a:solidFill>
                  <a:srgbClr val="57575B"/>
                </a:solidFill>
              </a:rPr>
              <a:t>N Am J Sports Phys </a:t>
            </a:r>
            <a:r>
              <a:rPr lang="en-US" sz="1100" i="1" dirty="0" err="1">
                <a:solidFill>
                  <a:srgbClr val="57575B"/>
                </a:solidFill>
              </a:rPr>
              <a:t>Ther</a:t>
            </a:r>
            <a:r>
              <a:rPr lang="en-US" sz="1100" dirty="0">
                <a:solidFill>
                  <a:srgbClr val="57575B"/>
                </a:solidFill>
              </a:rPr>
              <a:t>. 2007;2(4):241-250.</a:t>
            </a:r>
          </a:p>
          <a:p>
            <a:pPr>
              <a:buFont typeface="Arial"/>
              <a:buAutoNum type="arabicPeriod"/>
            </a:pPr>
            <a:r>
              <a:rPr lang="en-US" sz="1100" dirty="0">
                <a:solidFill>
                  <a:srgbClr val="57575B"/>
                </a:solidFill>
              </a:rPr>
              <a:t>Carton P, </a:t>
            </a:r>
            <a:r>
              <a:rPr lang="en-US" sz="1100" dirty="0" err="1">
                <a:solidFill>
                  <a:srgbClr val="57575B"/>
                </a:solidFill>
              </a:rPr>
              <a:t>Filan</a:t>
            </a:r>
            <a:r>
              <a:rPr lang="en-US" sz="1100" dirty="0">
                <a:solidFill>
                  <a:srgbClr val="57575B"/>
                </a:solidFill>
              </a:rPr>
              <a:t> D, Mullins K. Survivorship rate and clinical outcomes 10 years after arthroscopic correction of symptomatic </a:t>
            </a:r>
            <a:r>
              <a:rPr lang="en-US" sz="1100" dirty="0" err="1">
                <a:solidFill>
                  <a:srgbClr val="57575B"/>
                </a:solidFill>
              </a:rPr>
              <a:t>femoroacetabular</a:t>
            </a:r>
            <a:r>
              <a:rPr lang="en-US" sz="1100" dirty="0">
                <a:solidFill>
                  <a:srgbClr val="57575B"/>
                </a:solidFill>
              </a:rPr>
              <a:t> impingement. </a:t>
            </a:r>
            <a:r>
              <a:rPr lang="en-US" sz="1100" i="1" dirty="0">
                <a:solidFill>
                  <a:srgbClr val="57575B"/>
                </a:solidFill>
              </a:rPr>
              <a:t>Am J Sports Med</a:t>
            </a:r>
            <a:r>
              <a:rPr lang="en-US" sz="1100" dirty="0">
                <a:solidFill>
                  <a:srgbClr val="57575B"/>
                </a:solidFill>
              </a:rPr>
              <a:t>. 2022;50(1):19-29. doi:10.1177/03635465211055485</a:t>
            </a:r>
          </a:p>
          <a:p>
            <a:pPr>
              <a:buAutoNum type="arabicPeriod"/>
            </a:pPr>
            <a:r>
              <a:rPr lang="en-US" sz="1100" dirty="0">
                <a:solidFill>
                  <a:srgbClr val="57575B"/>
                </a:solidFill>
              </a:rPr>
              <a:t>Elwood R, El-Hakeem O, Singh Y, </a:t>
            </a:r>
            <a:r>
              <a:rPr lang="en-US" sz="1100" dirty="0" err="1">
                <a:solidFill>
                  <a:srgbClr val="57575B"/>
                </a:solidFill>
              </a:rPr>
              <a:t>Shoman</a:t>
            </a:r>
            <a:r>
              <a:rPr lang="en-US" sz="1100" dirty="0">
                <a:solidFill>
                  <a:srgbClr val="57575B"/>
                </a:solidFill>
              </a:rPr>
              <a:t> H, Weiss O, </a:t>
            </a:r>
            <a:r>
              <a:rPr lang="en-US" sz="1100" dirty="0" err="1">
                <a:solidFill>
                  <a:srgbClr val="57575B"/>
                </a:solidFill>
              </a:rPr>
              <a:t>Khanduja</a:t>
            </a:r>
            <a:r>
              <a:rPr lang="en-US" sz="1100" dirty="0">
                <a:solidFill>
                  <a:srgbClr val="57575B"/>
                </a:solidFill>
              </a:rPr>
              <a:t> V. Outcomes and rate of return to play in elite athletes following arthroscopic surgery of the hip. </a:t>
            </a:r>
            <a:r>
              <a:rPr lang="en-US" sz="1100" i="1" dirty="0">
                <a:solidFill>
                  <a:srgbClr val="57575B"/>
                </a:solidFill>
              </a:rPr>
              <a:t>Int </a:t>
            </a:r>
            <a:r>
              <a:rPr lang="en-US" sz="1100" i="1" dirty="0" err="1">
                <a:solidFill>
                  <a:srgbClr val="57575B"/>
                </a:solidFill>
              </a:rPr>
              <a:t>Orthop</a:t>
            </a:r>
            <a:r>
              <a:rPr lang="en-US" sz="1100" dirty="0">
                <a:solidFill>
                  <a:srgbClr val="57575B"/>
                </a:solidFill>
              </a:rPr>
              <a:t>. 2021;45(10):2507-2517. doi:10.1007/s00264-021-05077-3</a:t>
            </a:r>
          </a:p>
        </p:txBody>
      </p:sp>
      <p:sp>
        <p:nvSpPr>
          <p:cNvPr id="4" name="Slide Number Placeholder 3">
            <a:extLst>
              <a:ext uri="{FF2B5EF4-FFF2-40B4-BE49-F238E27FC236}">
                <a16:creationId xmlns:a16="http://schemas.microsoft.com/office/drawing/2014/main" id="{67A20B78-B4A1-644C-A6EF-3F8FA52FF50B}"/>
              </a:ext>
            </a:extLst>
          </p:cNvPr>
          <p:cNvSpPr>
            <a:spLocks noGrp="1"/>
          </p:cNvSpPr>
          <p:nvPr>
            <p:ph type="sldNum" sz="quarter" idx="12"/>
          </p:nvPr>
        </p:nvSpPr>
        <p:spPr/>
        <p:txBody>
          <a:bodyPr/>
          <a:lstStyle/>
          <a:p>
            <a:fld id="{263E268E-DA18-874E-8CBA-6F80F366F288}" type="slidenum">
              <a:rPr lang="en-US" smtClean="0"/>
              <a:t>28</a:t>
            </a:fld>
            <a:endParaRPr lang="en-US"/>
          </a:p>
        </p:txBody>
      </p:sp>
    </p:spTree>
    <p:extLst>
      <p:ext uri="{BB962C8B-B14F-4D97-AF65-F5344CB8AC3E}">
        <p14:creationId xmlns:p14="http://schemas.microsoft.com/office/powerpoint/2010/main" val="18760621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A5CB1-1766-6441-A0EC-39A429E8BB1A}"/>
              </a:ext>
            </a:extLst>
          </p:cNvPr>
          <p:cNvSpPr>
            <a:spLocks noGrp="1"/>
          </p:cNvSpPr>
          <p:nvPr>
            <p:ph type="title"/>
          </p:nvPr>
        </p:nvSpPr>
        <p:spPr/>
        <p:txBody>
          <a:bodyPr/>
          <a:lstStyle/>
          <a:p>
            <a:r>
              <a:rPr lang="en-US" dirty="0"/>
              <a:t>References Cont’d</a:t>
            </a:r>
          </a:p>
        </p:txBody>
      </p:sp>
      <p:sp>
        <p:nvSpPr>
          <p:cNvPr id="3" name="Content Placeholder 2">
            <a:extLst>
              <a:ext uri="{FF2B5EF4-FFF2-40B4-BE49-F238E27FC236}">
                <a16:creationId xmlns:a16="http://schemas.microsoft.com/office/drawing/2014/main" id="{87CA83F6-FE40-004E-AA2A-231B91997D5D}"/>
              </a:ext>
            </a:extLst>
          </p:cNvPr>
          <p:cNvSpPr>
            <a:spLocks noGrp="1"/>
          </p:cNvSpPr>
          <p:nvPr>
            <p:ph idx="1"/>
          </p:nvPr>
        </p:nvSpPr>
        <p:spPr/>
        <p:txBody>
          <a:bodyPr>
            <a:normAutofit/>
          </a:bodyPr>
          <a:lstStyle/>
          <a:p>
            <a:pPr marL="0" indent="0">
              <a:buNone/>
            </a:pPr>
            <a:r>
              <a:rPr lang="en-US" sz="1100" dirty="0">
                <a:solidFill>
                  <a:srgbClr val="57575B"/>
                </a:solidFill>
              </a:rPr>
              <a:t>11. </a:t>
            </a:r>
            <a:r>
              <a:rPr lang="en-US" sz="1100" dirty="0" err="1">
                <a:solidFill>
                  <a:srgbClr val="57575B"/>
                </a:solidFill>
              </a:rPr>
              <a:t>Memon</a:t>
            </a:r>
            <a:r>
              <a:rPr lang="en-US" sz="1100" dirty="0">
                <a:solidFill>
                  <a:srgbClr val="57575B"/>
                </a:solidFill>
              </a:rPr>
              <a:t>, M., Kay, J., </a:t>
            </a:r>
            <a:r>
              <a:rPr lang="en-US" sz="1100" dirty="0" err="1">
                <a:solidFill>
                  <a:srgbClr val="57575B"/>
                </a:solidFill>
              </a:rPr>
              <a:t>Hache</a:t>
            </a:r>
            <a:r>
              <a:rPr lang="en-US" sz="1100" dirty="0">
                <a:solidFill>
                  <a:srgbClr val="57575B"/>
                </a:solidFill>
              </a:rPr>
              <a:t>, P., Simunovic, N., Harris, J. D., O’Donnell, J., &amp; Ayeni, O. R. (2018). Athletes experience a high rate of return to sport following hip arthroscopy. </a:t>
            </a:r>
            <a:r>
              <a:rPr lang="en-US" sz="1100" i="1" dirty="0">
                <a:solidFill>
                  <a:srgbClr val="57575B"/>
                </a:solidFill>
              </a:rPr>
              <a:t>Knee Surgery, Sports Traumatology, Arthroscopy</a:t>
            </a:r>
            <a:r>
              <a:rPr lang="en-US" sz="1100" dirty="0">
                <a:solidFill>
                  <a:srgbClr val="57575B"/>
                </a:solidFill>
              </a:rPr>
              <a:t>, </a:t>
            </a:r>
            <a:r>
              <a:rPr lang="en-US" sz="1100" i="1" dirty="0">
                <a:solidFill>
                  <a:srgbClr val="57575B"/>
                </a:solidFill>
              </a:rPr>
              <a:t>27</a:t>
            </a:r>
            <a:r>
              <a:rPr lang="en-US" sz="1100" dirty="0">
                <a:solidFill>
                  <a:srgbClr val="57575B"/>
                </a:solidFill>
              </a:rPr>
              <a:t>(10), 3066–3104. </a:t>
            </a:r>
            <a:r>
              <a:rPr lang="en-US" sz="1100" dirty="0">
                <a:solidFill>
                  <a:srgbClr val="007FAE"/>
                </a:solidFill>
                <a:hlinkClick r:id="rId2">
                  <a:extLst>
                    <a:ext uri="{A12FA001-AC4F-418D-AE19-62706E023703}">
                      <ahyp:hlinkClr xmlns:ahyp="http://schemas.microsoft.com/office/drawing/2018/hyperlinkcolor" val="tx"/>
                    </a:ext>
                  </a:extLst>
                </a:hlinkClick>
              </a:rPr>
              <a:t>https://doi.org/10.1007/</a:t>
            </a:r>
            <a:r>
              <a:rPr lang="en-US" sz="1100" dirty="0">
                <a:solidFill>
                  <a:srgbClr val="57575B"/>
                </a:solidFill>
                <a:hlinkClick r:id="rId2">
                  <a:extLst>
                    <a:ext uri="{A12FA001-AC4F-418D-AE19-62706E023703}">
                      <ahyp:hlinkClr xmlns:ahyp="http://schemas.microsoft.com/office/drawing/2018/hyperlinkcolor" val="tx"/>
                    </a:ext>
                  </a:extLst>
                </a:hlinkClick>
              </a:rPr>
              <a:t>s00167-018-4929-z</a:t>
            </a:r>
            <a:endParaRPr lang="en-US" sz="1100" dirty="0">
              <a:solidFill>
                <a:srgbClr val="57575B"/>
              </a:solidFill>
            </a:endParaRPr>
          </a:p>
          <a:p>
            <a:pPr marL="0" indent="0">
              <a:buNone/>
            </a:pPr>
            <a:r>
              <a:rPr lang="en-US" sz="1100" dirty="0">
                <a:solidFill>
                  <a:srgbClr val="57575B"/>
                </a:solidFill>
              </a:rPr>
              <a:t>12. Rosinsky PJ, </a:t>
            </a:r>
            <a:r>
              <a:rPr lang="en-US" sz="1100" dirty="0" err="1">
                <a:solidFill>
                  <a:srgbClr val="57575B"/>
                </a:solidFill>
              </a:rPr>
              <a:t>Kyin</a:t>
            </a:r>
            <a:r>
              <a:rPr lang="en-US" sz="1100" dirty="0">
                <a:solidFill>
                  <a:srgbClr val="57575B"/>
                </a:solidFill>
              </a:rPr>
              <a:t> C, </a:t>
            </a:r>
            <a:r>
              <a:rPr lang="en-US" sz="1100" dirty="0" err="1">
                <a:solidFill>
                  <a:srgbClr val="57575B"/>
                </a:solidFill>
              </a:rPr>
              <a:t>Lall</a:t>
            </a:r>
            <a:r>
              <a:rPr lang="en-US" sz="1100" dirty="0">
                <a:solidFill>
                  <a:srgbClr val="57575B"/>
                </a:solidFill>
              </a:rPr>
              <a:t> AC, Shapira J, Maldonado DR, </a:t>
            </a:r>
            <a:r>
              <a:rPr lang="en-US" sz="1100" dirty="0" err="1">
                <a:solidFill>
                  <a:srgbClr val="57575B"/>
                </a:solidFill>
              </a:rPr>
              <a:t>Domb</a:t>
            </a:r>
            <a:r>
              <a:rPr lang="en-US" sz="1100" dirty="0">
                <a:solidFill>
                  <a:srgbClr val="57575B"/>
                </a:solidFill>
              </a:rPr>
              <a:t> BG. Rate of Return to Sport and Functional Outcomes After Bilateral Hip Arthroscopy in High-Level Athletes. </a:t>
            </a:r>
            <a:r>
              <a:rPr lang="en-US" sz="1100" i="1" dirty="0">
                <a:solidFill>
                  <a:srgbClr val="57575B"/>
                </a:solidFill>
              </a:rPr>
              <a:t>Am J Sports Med</a:t>
            </a:r>
            <a:r>
              <a:rPr lang="en-US" sz="1100" dirty="0">
                <a:solidFill>
                  <a:srgbClr val="57575B"/>
                </a:solidFill>
              </a:rPr>
              <a:t>. 2019;47(14):3444-3454. doi:10.1177/0363546519885354</a:t>
            </a:r>
          </a:p>
          <a:p>
            <a:pPr marL="0" indent="0">
              <a:buNone/>
            </a:pPr>
            <a:r>
              <a:rPr lang="en-US" sz="1100" dirty="0">
                <a:solidFill>
                  <a:srgbClr val="57575B"/>
                </a:solidFill>
              </a:rPr>
              <a:t>13. </a:t>
            </a:r>
            <a:r>
              <a:rPr lang="en-US" sz="1100" dirty="0" err="1">
                <a:solidFill>
                  <a:srgbClr val="57575B"/>
                </a:solidFill>
              </a:rPr>
              <a:t>Menge</a:t>
            </a:r>
            <a:r>
              <a:rPr lang="en-US" sz="1100" dirty="0">
                <a:solidFill>
                  <a:srgbClr val="57575B"/>
                </a:solidFill>
              </a:rPr>
              <a:t> TJ, Bhatia S, McNamara SC, Briggs KK, Philippon MJ. </a:t>
            </a:r>
            <a:r>
              <a:rPr lang="en-US" sz="1100" dirty="0" err="1">
                <a:solidFill>
                  <a:srgbClr val="57575B"/>
                </a:solidFill>
              </a:rPr>
              <a:t>Femoroacetabular</a:t>
            </a:r>
            <a:r>
              <a:rPr lang="en-US" sz="1100" dirty="0">
                <a:solidFill>
                  <a:srgbClr val="57575B"/>
                </a:solidFill>
              </a:rPr>
              <a:t> impingement in professional football players: return to play and predictors of career length after hip arthroscopy. </a:t>
            </a:r>
            <a:r>
              <a:rPr lang="en-US" sz="1100" i="1" dirty="0">
                <a:solidFill>
                  <a:srgbClr val="57575B"/>
                </a:solidFill>
              </a:rPr>
              <a:t>Am J Sports Med</a:t>
            </a:r>
            <a:r>
              <a:rPr lang="en-US" sz="1100" dirty="0">
                <a:solidFill>
                  <a:srgbClr val="57575B"/>
                </a:solidFill>
              </a:rPr>
              <a:t>. 2017;45(8):1740-1744. doi:10.1177/0363546517700118</a:t>
            </a:r>
          </a:p>
          <a:p>
            <a:pPr marL="0" indent="0">
              <a:buNone/>
            </a:pPr>
            <a:r>
              <a:rPr lang="en-US" sz="1100" dirty="0">
                <a:solidFill>
                  <a:srgbClr val="57575B"/>
                </a:solidFill>
              </a:rPr>
              <a:t>14. Ko SJ, Terry MA, </a:t>
            </a:r>
            <a:r>
              <a:rPr lang="en-US" sz="1100" dirty="0" err="1">
                <a:solidFill>
                  <a:srgbClr val="57575B"/>
                </a:solidFill>
              </a:rPr>
              <a:t>Tjong</a:t>
            </a:r>
            <a:r>
              <a:rPr lang="en-US" sz="1100" dirty="0">
                <a:solidFill>
                  <a:srgbClr val="57575B"/>
                </a:solidFill>
              </a:rPr>
              <a:t> VK. Return to sport after hip arthroscopy for </a:t>
            </a:r>
            <a:r>
              <a:rPr lang="en-US" sz="1100" dirty="0" err="1">
                <a:solidFill>
                  <a:srgbClr val="57575B"/>
                </a:solidFill>
              </a:rPr>
              <a:t>femoroacetabular</a:t>
            </a:r>
            <a:r>
              <a:rPr lang="en-US" sz="1100" dirty="0">
                <a:solidFill>
                  <a:srgbClr val="57575B"/>
                </a:solidFill>
              </a:rPr>
              <a:t> impingement syndrome: a comprehensive review of qualitative considerations. </a:t>
            </a:r>
            <a:r>
              <a:rPr lang="en-US" sz="1100" i="1" dirty="0" err="1">
                <a:solidFill>
                  <a:srgbClr val="57575B"/>
                </a:solidFill>
              </a:rPr>
              <a:t>Curr</a:t>
            </a:r>
            <a:r>
              <a:rPr lang="en-US" sz="1100" i="1" dirty="0">
                <a:solidFill>
                  <a:srgbClr val="57575B"/>
                </a:solidFill>
              </a:rPr>
              <a:t> Rev </a:t>
            </a:r>
            <a:r>
              <a:rPr lang="en-US" sz="1100" i="1" dirty="0" err="1">
                <a:solidFill>
                  <a:srgbClr val="57575B"/>
                </a:solidFill>
              </a:rPr>
              <a:t>Musculoskelet</a:t>
            </a:r>
            <a:r>
              <a:rPr lang="en-US" sz="1100" i="1" dirty="0">
                <a:solidFill>
                  <a:srgbClr val="57575B"/>
                </a:solidFill>
              </a:rPr>
              <a:t> Med</a:t>
            </a:r>
            <a:r>
              <a:rPr lang="en-US" sz="1100" dirty="0">
                <a:solidFill>
                  <a:srgbClr val="57575B"/>
                </a:solidFill>
              </a:rPr>
              <a:t>. 2020;13(4):435-441. doi:10.1007/s12178-020-09634-y</a:t>
            </a:r>
          </a:p>
          <a:p>
            <a:pPr marL="0" indent="0">
              <a:buNone/>
            </a:pPr>
            <a:r>
              <a:rPr lang="en-US" sz="1100" dirty="0">
                <a:solidFill>
                  <a:srgbClr val="57575B"/>
                </a:solidFill>
              </a:rPr>
              <a:t>15. Weber AE, </a:t>
            </a:r>
            <a:r>
              <a:rPr lang="en-US" sz="1100" dirty="0" err="1">
                <a:solidFill>
                  <a:srgbClr val="57575B"/>
                </a:solidFill>
              </a:rPr>
              <a:t>Bolia</a:t>
            </a:r>
            <a:r>
              <a:rPr lang="en-US" sz="1100" dirty="0">
                <a:solidFill>
                  <a:srgbClr val="57575B"/>
                </a:solidFill>
              </a:rPr>
              <a:t> IK, Mayfield CK, et al. Can We Identify Why Athletes Fail to Return to Sport After Hip Arthroscopy for </a:t>
            </a:r>
            <a:r>
              <a:rPr lang="en-US" sz="1100" dirty="0" err="1">
                <a:solidFill>
                  <a:srgbClr val="57575B"/>
                </a:solidFill>
              </a:rPr>
              <a:t>Femoroacetabular</a:t>
            </a:r>
            <a:r>
              <a:rPr lang="en-US" sz="1100" dirty="0">
                <a:solidFill>
                  <a:srgbClr val="57575B"/>
                </a:solidFill>
              </a:rPr>
              <a:t> Impingement Syndrome? A Systematic Review and Meta-analysis. </a:t>
            </a:r>
            <a:r>
              <a:rPr lang="en-US" sz="1100" i="1" dirty="0">
                <a:solidFill>
                  <a:srgbClr val="57575B"/>
                </a:solidFill>
              </a:rPr>
              <a:t>Am J Sports Med</a:t>
            </a:r>
            <a:r>
              <a:rPr lang="en-US" sz="1100" dirty="0">
                <a:solidFill>
                  <a:srgbClr val="57575B"/>
                </a:solidFill>
              </a:rPr>
              <a:t>. 2021;49(6):1651-1658. doi:10.1177/0363546520956292</a:t>
            </a:r>
          </a:p>
          <a:p>
            <a:pPr marL="0" indent="0">
              <a:buNone/>
            </a:pPr>
            <a:r>
              <a:rPr lang="en-US" sz="1100" dirty="0">
                <a:solidFill>
                  <a:srgbClr val="57575B"/>
                </a:solidFill>
              </a:rPr>
              <a:t>16. </a:t>
            </a:r>
            <a:r>
              <a:rPr lang="en-US" sz="1100" dirty="0" err="1">
                <a:solidFill>
                  <a:srgbClr val="57575B"/>
                </a:solidFill>
              </a:rPr>
              <a:t>Wörner</a:t>
            </a:r>
            <a:r>
              <a:rPr lang="en-US" sz="1100" dirty="0">
                <a:solidFill>
                  <a:srgbClr val="57575B"/>
                </a:solidFill>
              </a:rPr>
              <a:t> T, </a:t>
            </a:r>
            <a:r>
              <a:rPr lang="en-US" sz="1100" dirty="0" err="1">
                <a:solidFill>
                  <a:srgbClr val="57575B"/>
                </a:solidFill>
              </a:rPr>
              <a:t>Thorborg</a:t>
            </a:r>
            <a:r>
              <a:rPr lang="en-US" sz="1100" dirty="0">
                <a:solidFill>
                  <a:srgbClr val="57575B"/>
                </a:solidFill>
              </a:rPr>
              <a:t> K, Webster KE, </a:t>
            </a:r>
            <a:r>
              <a:rPr lang="en-US" sz="1100" dirty="0" err="1">
                <a:solidFill>
                  <a:srgbClr val="57575B"/>
                </a:solidFill>
              </a:rPr>
              <a:t>Stålman</a:t>
            </a:r>
            <a:r>
              <a:rPr lang="en-US" sz="1100" dirty="0">
                <a:solidFill>
                  <a:srgbClr val="57575B"/>
                </a:solidFill>
              </a:rPr>
              <a:t> A, Eek F. Psychological readiness is related to return to sport following hip arthroscopy and can be assessed by the Hip-Return to Sport after Injury scale (Hip-RSI). </a:t>
            </a:r>
            <a:r>
              <a:rPr lang="en-US" sz="1100" i="1" dirty="0">
                <a:solidFill>
                  <a:srgbClr val="57575B"/>
                </a:solidFill>
              </a:rPr>
              <a:t>Knee Surg Sports </a:t>
            </a:r>
            <a:r>
              <a:rPr lang="en-US" sz="1100" i="1" dirty="0" err="1">
                <a:solidFill>
                  <a:srgbClr val="57575B"/>
                </a:solidFill>
              </a:rPr>
              <a:t>Traumatol</a:t>
            </a:r>
            <a:r>
              <a:rPr lang="en-US" sz="1100" i="1" dirty="0">
                <a:solidFill>
                  <a:srgbClr val="57575B"/>
                </a:solidFill>
              </a:rPr>
              <a:t> </a:t>
            </a:r>
            <a:r>
              <a:rPr lang="en-US" sz="1100" i="1" dirty="0" err="1">
                <a:solidFill>
                  <a:srgbClr val="57575B"/>
                </a:solidFill>
              </a:rPr>
              <a:t>Arthrosc</a:t>
            </a:r>
            <a:r>
              <a:rPr lang="en-US" sz="1100" dirty="0">
                <a:solidFill>
                  <a:srgbClr val="57575B"/>
                </a:solidFill>
              </a:rPr>
              <a:t>. 2021;29(5):1353-1361. doi:10.1007/s00167-020-06157-4</a:t>
            </a:r>
          </a:p>
          <a:p>
            <a:pPr marL="0" indent="0">
              <a:buNone/>
            </a:pPr>
            <a:r>
              <a:rPr lang="en-US" sz="1100" dirty="0">
                <a:solidFill>
                  <a:srgbClr val="57575B"/>
                </a:solidFill>
              </a:rPr>
              <a:t>17. </a:t>
            </a:r>
            <a:r>
              <a:rPr lang="en-US" sz="1100" dirty="0" err="1">
                <a:solidFill>
                  <a:srgbClr val="57575B"/>
                </a:solidFill>
              </a:rPr>
              <a:t>Domb</a:t>
            </a:r>
            <a:r>
              <a:rPr lang="en-US" sz="1100" dirty="0">
                <a:solidFill>
                  <a:srgbClr val="57575B"/>
                </a:solidFill>
              </a:rPr>
              <a:t> BG, Stake CE, Finch NA, Cramer TL. Return to sport after hip arthroscopy: aggregate recommendations from high-volume hip arthroscopy centers. </a:t>
            </a:r>
            <a:r>
              <a:rPr lang="en-US" sz="1100" i="1" dirty="0">
                <a:solidFill>
                  <a:srgbClr val="57575B"/>
                </a:solidFill>
              </a:rPr>
              <a:t>Orthopedics</a:t>
            </a:r>
            <a:r>
              <a:rPr lang="en-US" sz="1100" dirty="0">
                <a:solidFill>
                  <a:srgbClr val="57575B"/>
                </a:solidFill>
              </a:rPr>
              <a:t>. 2014;37(10):e902-5. doi:10.3928/01477447-20140924-57</a:t>
            </a:r>
          </a:p>
          <a:p>
            <a:pPr marL="0" indent="0">
              <a:buNone/>
            </a:pPr>
            <a:r>
              <a:rPr lang="en-US" sz="1100" dirty="0">
                <a:solidFill>
                  <a:srgbClr val="57575B"/>
                </a:solidFill>
              </a:rPr>
              <a:t>18. </a:t>
            </a:r>
            <a:r>
              <a:rPr lang="en-US" sz="1100" dirty="0" err="1">
                <a:solidFill>
                  <a:srgbClr val="57575B"/>
                </a:solidFill>
              </a:rPr>
              <a:t>Cvetanovich</a:t>
            </a:r>
            <a:r>
              <a:rPr lang="en-US" sz="1100" dirty="0">
                <a:solidFill>
                  <a:srgbClr val="57575B"/>
                </a:solidFill>
              </a:rPr>
              <a:t> GL, </a:t>
            </a:r>
            <a:r>
              <a:rPr lang="en-US" sz="1100" dirty="0" err="1">
                <a:solidFill>
                  <a:srgbClr val="57575B"/>
                </a:solidFill>
              </a:rPr>
              <a:t>Lizzio</a:t>
            </a:r>
            <a:r>
              <a:rPr lang="en-US" sz="1100" dirty="0">
                <a:solidFill>
                  <a:srgbClr val="57575B"/>
                </a:solidFill>
              </a:rPr>
              <a:t> V, Meta F, et al. Variability and comprehensiveness of north </a:t>
            </a:r>
            <a:r>
              <a:rPr lang="en-US" sz="1100" dirty="0" err="1">
                <a:solidFill>
                  <a:srgbClr val="57575B"/>
                </a:solidFill>
              </a:rPr>
              <a:t>american</a:t>
            </a:r>
            <a:r>
              <a:rPr lang="en-US" sz="1100" dirty="0">
                <a:solidFill>
                  <a:srgbClr val="57575B"/>
                </a:solidFill>
              </a:rPr>
              <a:t> online available physical therapy protocols following hip arthroscopy for </a:t>
            </a:r>
            <a:r>
              <a:rPr lang="en-US" sz="1100" dirty="0" err="1">
                <a:solidFill>
                  <a:srgbClr val="57575B"/>
                </a:solidFill>
              </a:rPr>
              <a:t>femoroacetabular</a:t>
            </a:r>
            <a:r>
              <a:rPr lang="en-US" sz="1100" dirty="0">
                <a:solidFill>
                  <a:srgbClr val="57575B"/>
                </a:solidFill>
              </a:rPr>
              <a:t> impingement and labral repair. </a:t>
            </a:r>
            <a:r>
              <a:rPr lang="en-US" sz="1100" i="1" dirty="0">
                <a:solidFill>
                  <a:srgbClr val="57575B"/>
                </a:solidFill>
              </a:rPr>
              <a:t>Arthroscopy</a:t>
            </a:r>
            <a:r>
              <a:rPr lang="en-US" sz="1100" dirty="0">
                <a:solidFill>
                  <a:srgbClr val="57575B"/>
                </a:solidFill>
              </a:rPr>
              <a:t>. 2017;33(11):1998-2005. doi:10.1016/j.arthro.2017.06.045</a:t>
            </a:r>
          </a:p>
          <a:p>
            <a:pPr marL="0" indent="0">
              <a:buNone/>
            </a:pPr>
            <a:r>
              <a:rPr lang="en-US" sz="1100" dirty="0">
                <a:solidFill>
                  <a:srgbClr val="57575B"/>
                </a:solidFill>
              </a:rPr>
              <a:t>19. Ardern CL, Glasgow P, Schneiders A, et al. 2016 Consensus statement on return to sport from the First World Congress in Sports Physical Therapy, Bern. </a:t>
            </a:r>
            <a:r>
              <a:rPr lang="en-US" sz="1100" i="1" dirty="0">
                <a:solidFill>
                  <a:srgbClr val="57575B"/>
                </a:solidFill>
              </a:rPr>
              <a:t>Br J Sports Med</a:t>
            </a:r>
            <a:r>
              <a:rPr lang="en-US" sz="1100" dirty="0">
                <a:solidFill>
                  <a:srgbClr val="57575B"/>
                </a:solidFill>
              </a:rPr>
              <a:t>. 2016;50(14):853-864. doi:10.1136/bjsports-2016-096278</a:t>
            </a:r>
          </a:p>
        </p:txBody>
      </p:sp>
      <p:sp>
        <p:nvSpPr>
          <p:cNvPr id="4" name="Slide Number Placeholder 3">
            <a:extLst>
              <a:ext uri="{FF2B5EF4-FFF2-40B4-BE49-F238E27FC236}">
                <a16:creationId xmlns:a16="http://schemas.microsoft.com/office/drawing/2014/main" id="{E4143144-D645-504C-84DD-8F7527747402}"/>
              </a:ext>
            </a:extLst>
          </p:cNvPr>
          <p:cNvSpPr>
            <a:spLocks noGrp="1"/>
          </p:cNvSpPr>
          <p:nvPr>
            <p:ph type="sldNum" sz="quarter" idx="12"/>
          </p:nvPr>
        </p:nvSpPr>
        <p:spPr/>
        <p:txBody>
          <a:bodyPr/>
          <a:lstStyle/>
          <a:p>
            <a:fld id="{263E268E-DA18-874E-8CBA-6F80F366F288}" type="slidenum">
              <a:rPr lang="en-US" smtClean="0"/>
              <a:t>29</a:t>
            </a:fld>
            <a:endParaRPr lang="en-US"/>
          </a:p>
        </p:txBody>
      </p:sp>
    </p:spTree>
    <p:extLst>
      <p:ext uri="{BB962C8B-B14F-4D97-AF65-F5344CB8AC3E}">
        <p14:creationId xmlns:p14="http://schemas.microsoft.com/office/powerpoint/2010/main" val="21960482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20DB60-4748-464F-8515-592CB328277F}"/>
              </a:ext>
            </a:extLst>
          </p:cNvPr>
          <p:cNvSpPr>
            <a:spLocks noGrp="1"/>
          </p:cNvSpPr>
          <p:nvPr>
            <p:ph type="title"/>
          </p:nvPr>
        </p:nvSpPr>
        <p:spPr/>
        <p:txBody>
          <a:bodyPr/>
          <a:lstStyle/>
          <a:p>
            <a:r>
              <a:rPr lang="en-US" dirty="0"/>
              <a:t>Hip Anatomy</a:t>
            </a:r>
          </a:p>
        </p:txBody>
      </p:sp>
      <p:sp>
        <p:nvSpPr>
          <p:cNvPr id="3" name="Content Placeholder 2">
            <a:extLst>
              <a:ext uri="{FF2B5EF4-FFF2-40B4-BE49-F238E27FC236}">
                <a16:creationId xmlns:a16="http://schemas.microsoft.com/office/drawing/2014/main" id="{D839F62E-D56A-6946-8EE8-5CF30EB12BBE}"/>
              </a:ext>
            </a:extLst>
          </p:cNvPr>
          <p:cNvSpPr>
            <a:spLocks noGrp="1"/>
          </p:cNvSpPr>
          <p:nvPr>
            <p:ph idx="1"/>
          </p:nvPr>
        </p:nvSpPr>
        <p:spPr/>
        <p:txBody>
          <a:bodyPr/>
          <a:lstStyle/>
          <a:p>
            <a:r>
              <a:rPr lang="en-US" dirty="0">
                <a:solidFill>
                  <a:schemeClr val="tx2"/>
                </a:solidFill>
              </a:rPr>
              <a:t>Ball and socket joint protected by multiple ligaments, articular cartilage, the acetabular labrum and muscles</a:t>
            </a:r>
          </a:p>
          <a:p>
            <a:r>
              <a:rPr lang="en-US" dirty="0">
                <a:solidFill>
                  <a:schemeClr val="tx2"/>
                </a:solidFill>
              </a:rPr>
              <a:t>Acetabular Labrum:</a:t>
            </a:r>
          </a:p>
          <a:p>
            <a:endParaRPr lang="en-US" dirty="0">
              <a:solidFill>
                <a:schemeClr val="tx2"/>
              </a:solidFill>
            </a:endParaRPr>
          </a:p>
          <a:p>
            <a:endParaRPr lang="en-US" dirty="0">
              <a:solidFill>
                <a:schemeClr val="tx2"/>
              </a:solidFill>
            </a:endParaRPr>
          </a:p>
          <a:p>
            <a:endParaRPr lang="en-US" dirty="0">
              <a:solidFill>
                <a:schemeClr val="tx2"/>
              </a:solidFill>
            </a:endParaRPr>
          </a:p>
          <a:p>
            <a:pPr marL="0" indent="0">
              <a:buNone/>
            </a:pPr>
            <a:r>
              <a:rPr lang="en-US" dirty="0">
                <a:solidFill>
                  <a:schemeClr val="tx2"/>
                </a:solidFill>
              </a:rPr>
              <a:t> </a:t>
            </a:r>
          </a:p>
          <a:p>
            <a:r>
              <a:rPr lang="en-US" dirty="0">
                <a:solidFill>
                  <a:schemeClr val="tx2"/>
                </a:solidFill>
              </a:rPr>
              <a:t>Stability enhanced by: </a:t>
            </a:r>
          </a:p>
          <a:p>
            <a:pPr lvl="1"/>
            <a:endParaRPr lang="en-US" dirty="0"/>
          </a:p>
          <a:p>
            <a:endParaRPr lang="en-US" dirty="0"/>
          </a:p>
        </p:txBody>
      </p:sp>
      <p:sp>
        <p:nvSpPr>
          <p:cNvPr id="4" name="Slide Number Placeholder 3">
            <a:extLst>
              <a:ext uri="{FF2B5EF4-FFF2-40B4-BE49-F238E27FC236}">
                <a16:creationId xmlns:a16="http://schemas.microsoft.com/office/drawing/2014/main" id="{4A889B1A-1771-CB48-9D1D-896F635D20D3}"/>
              </a:ext>
            </a:extLst>
          </p:cNvPr>
          <p:cNvSpPr>
            <a:spLocks noGrp="1"/>
          </p:cNvSpPr>
          <p:nvPr>
            <p:ph type="sldNum" sz="quarter" idx="12"/>
          </p:nvPr>
        </p:nvSpPr>
        <p:spPr/>
        <p:txBody>
          <a:bodyPr/>
          <a:lstStyle/>
          <a:p>
            <a:fld id="{263E268E-DA18-874E-8CBA-6F80F366F288}" type="slidenum">
              <a:rPr lang="en-US" smtClean="0"/>
              <a:t>3</a:t>
            </a:fld>
            <a:endParaRPr lang="en-US"/>
          </a:p>
        </p:txBody>
      </p:sp>
      <p:pic>
        <p:nvPicPr>
          <p:cNvPr id="6" name="Picture 5">
            <a:extLst>
              <a:ext uri="{FF2B5EF4-FFF2-40B4-BE49-F238E27FC236}">
                <a16:creationId xmlns:a16="http://schemas.microsoft.com/office/drawing/2014/main" id="{9BA57D60-088D-2A4A-BA4E-826164E11E18}"/>
              </a:ext>
            </a:extLst>
          </p:cNvPr>
          <p:cNvPicPr>
            <a:picLocks noChangeAspect="1"/>
          </p:cNvPicPr>
          <p:nvPr/>
        </p:nvPicPr>
        <p:blipFill>
          <a:blip r:embed="rId3"/>
          <a:stretch>
            <a:fillRect/>
          </a:stretch>
        </p:blipFill>
        <p:spPr>
          <a:xfrm>
            <a:off x="5508386" y="2480774"/>
            <a:ext cx="3147934" cy="3478380"/>
          </a:xfrm>
          <a:prstGeom prst="rect">
            <a:avLst/>
          </a:prstGeom>
        </p:spPr>
      </p:pic>
      <p:sp>
        <p:nvSpPr>
          <p:cNvPr id="7" name="TextBox 6">
            <a:extLst>
              <a:ext uri="{FF2B5EF4-FFF2-40B4-BE49-F238E27FC236}">
                <a16:creationId xmlns:a16="http://schemas.microsoft.com/office/drawing/2014/main" id="{3326E817-F8EF-6547-9F18-E044020E2DAB}"/>
              </a:ext>
            </a:extLst>
          </p:cNvPr>
          <p:cNvSpPr txBox="1"/>
          <p:nvPr/>
        </p:nvSpPr>
        <p:spPr>
          <a:xfrm>
            <a:off x="352424" y="2833766"/>
            <a:ext cx="4376460" cy="2215991"/>
          </a:xfrm>
          <a:prstGeom prst="rect">
            <a:avLst/>
          </a:prstGeom>
          <a:noFill/>
        </p:spPr>
        <p:txBody>
          <a:bodyPr wrap="square" rtlCol="0">
            <a:spAutoFit/>
          </a:bodyPr>
          <a:lstStyle/>
          <a:p>
            <a:pPr marL="800100" lvl="1" indent="-342900">
              <a:buFontTx/>
              <a:buChar char="-"/>
            </a:pPr>
            <a:r>
              <a:rPr lang="en-US" sz="2000" dirty="0">
                <a:solidFill>
                  <a:schemeClr val="tx2"/>
                </a:solidFill>
              </a:rPr>
              <a:t>Fibrocartilaginous ring that covers 170° of the acetabulum</a:t>
            </a:r>
            <a:r>
              <a:rPr lang="en-US" sz="2000" baseline="30000" dirty="0">
                <a:solidFill>
                  <a:schemeClr val="tx2"/>
                </a:solidFill>
              </a:rPr>
              <a:t>1</a:t>
            </a:r>
            <a:endParaRPr lang="en-US" sz="2000" dirty="0">
              <a:solidFill>
                <a:schemeClr val="tx2"/>
              </a:solidFill>
            </a:endParaRPr>
          </a:p>
          <a:p>
            <a:pPr marL="800100" lvl="1" indent="-342900">
              <a:buFontTx/>
              <a:buChar char="-"/>
            </a:pPr>
            <a:r>
              <a:rPr lang="en-US" sz="2000" dirty="0">
                <a:solidFill>
                  <a:schemeClr val="tx2"/>
                </a:solidFill>
              </a:rPr>
              <a:t>Widest and thinnest in anterior half; thickest in posterior half</a:t>
            </a:r>
          </a:p>
          <a:p>
            <a:endParaRPr lang="en-US" dirty="0"/>
          </a:p>
        </p:txBody>
      </p:sp>
      <p:sp>
        <p:nvSpPr>
          <p:cNvPr id="8" name="TextBox 7">
            <a:extLst>
              <a:ext uri="{FF2B5EF4-FFF2-40B4-BE49-F238E27FC236}">
                <a16:creationId xmlns:a16="http://schemas.microsoft.com/office/drawing/2014/main" id="{C1E4BE49-7D3D-C546-8A73-80AF86ABFE1A}"/>
              </a:ext>
            </a:extLst>
          </p:cNvPr>
          <p:cNvSpPr txBox="1"/>
          <p:nvPr/>
        </p:nvSpPr>
        <p:spPr>
          <a:xfrm>
            <a:off x="831442" y="5234426"/>
            <a:ext cx="3897442" cy="1015663"/>
          </a:xfrm>
          <a:prstGeom prst="rect">
            <a:avLst/>
          </a:prstGeom>
          <a:noFill/>
        </p:spPr>
        <p:txBody>
          <a:bodyPr wrap="square" rtlCol="0">
            <a:spAutoFit/>
          </a:bodyPr>
          <a:lstStyle/>
          <a:p>
            <a:pPr marL="285750" indent="-285750">
              <a:buFontTx/>
              <a:buChar char="-"/>
            </a:pPr>
            <a:r>
              <a:rPr lang="en-US" sz="2000" dirty="0">
                <a:solidFill>
                  <a:schemeClr val="tx2"/>
                </a:solidFill>
              </a:rPr>
              <a:t>Ligaments: </a:t>
            </a:r>
          </a:p>
          <a:p>
            <a:pPr marL="742950" lvl="1" indent="-285750">
              <a:buFontTx/>
              <a:buChar char="-"/>
            </a:pPr>
            <a:r>
              <a:rPr lang="en-US" sz="2000" dirty="0">
                <a:solidFill>
                  <a:schemeClr val="tx2"/>
                </a:solidFill>
              </a:rPr>
              <a:t>Iliofemoral, ischiofemoral and pubofemoral</a:t>
            </a:r>
          </a:p>
        </p:txBody>
      </p:sp>
      <p:sp>
        <p:nvSpPr>
          <p:cNvPr id="5" name="TextBox 4">
            <a:extLst>
              <a:ext uri="{FF2B5EF4-FFF2-40B4-BE49-F238E27FC236}">
                <a16:creationId xmlns:a16="http://schemas.microsoft.com/office/drawing/2014/main" id="{83516500-B842-BE4C-97B8-184D0ECE1FBE}"/>
              </a:ext>
            </a:extLst>
          </p:cNvPr>
          <p:cNvSpPr txBox="1"/>
          <p:nvPr/>
        </p:nvSpPr>
        <p:spPr>
          <a:xfrm>
            <a:off x="8271443" y="5589822"/>
            <a:ext cx="299803" cy="369332"/>
          </a:xfrm>
          <a:prstGeom prst="rect">
            <a:avLst/>
          </a:prstGeom>
          <a:noFill/>
        </p:spPr>
        <p:txBody>
          <a:bodyPr wrap="square" rtlCol="0">
            <a:spAutoFit/>
          </a:bodyPr>
          <a:lstStyle/>
          <a:p>
            <a:r>
              <a:rPr lang="en-US" dirty="0"/>
              <a:t>A</a:t>
            </a:r>
          </a:p>
        </p:txBody>
      </p:sp>
    </p:spTree>
    <p:extLst>
      <p:ext uri="{BB962C8B-B14F-4D97-AF65-F5344CB8AC3E}">
        <p14:creationId xmlns:p14="http://schemas.microsoft.com/office/powerpoint/2010/main" val="25240849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B5A28-464F-6B4B-854F-BDCE50F02AD4}"/>
              </a:ext>
            </a:extLst>
          </p:cNvPr>
          <p:cNvSpPr>
            <a:spLocks noGrp="1"/>
          </p:cNvSpPr>
          <p:nvPr>
            <p:ph type="title"/>
          </p:nvPr>
        </p:nvSpPr>
        <p:spPr/>
        <p:txBody>
          <a:bodyPr/>
          <a:lstStyle/>
          <a:p>
            <a:r>
              <a:rPr lang="en-US" dirty="0"/>
              <a:t>References Cont’d</a:t>
            </a:r>
          </a:p>
        </p:txBody>
      </p:sp>
      <p:sp>
        <p:nvSpPr>
          <p:cNvPr id="3" name="Content Placeholder 2">
            <a:extLst>
              <a:ext uri="{FF2B5EF4-FFF2-40B4-BE49-F238E27FC236}">
                <a16:creationId xmlns:a16="http://schemas.microsoft.com/office/drawing/2014/main" id="{97DAE81F-8875-6342-8960-65756C927A85}"/>
              </a:ext>
            </a:extLst>
          </p:cNvPr>
          <p:cNvSpPr>
            <a:spLocks noGrp="1"/>
          </p:cNvSpPr>
          <p:nvPr>
            <p:ph idx="1"/>
          </p:nvPr>
        </p:nvSpPr>
        <p:spPr/>
        <p:txBody>
          <a:bodyPr>
            <a:normAutofit/>
          </a:bodyPr>
          <a:lstStyle/>
          <a:p>
            <a:pPr marL="0" indent="0">
              <a:buNone/>
            </a:pPr>
            <a:r>
              <a:rPr lang="en-US" sz="1100" dirty="0">
                <a:solidFill>
                  <a:srgbClr val="57575B"/>
                </a:solidFill>
              </a:rPr>
              <a:t>20. </a:t>
            </a:r>
            <a:r>
              <a:rPr lang="en-US" sz="1100" i="1" dirty="0">
                <a:solidFill>
                  <a:srgbClr val="57575B"/>
                </a:solidFill>
              </a:rPr>
              <a:t>International hip outcome tool</a:t>
            </a:r>
            <a:r>
              <a:rPr lang="en-US" sz="1100" dirty="0">
                <a:solidFill>
                  <a:srgbClr val="57575B"/>
                </a:solidFill>
              </a:rPr>
              <a:t>. Shirley Ryan </a:t>
            </a:r>
            <a:r>
              <a:rPr lang="en-US" sz="1100" dirty="0" err="1">
                <a:solidFill>
                  <a:srgbClr val="57575B"/>
                </a:solidFill>
              </a:rPr>
              <a:t>AbilityLab</a:t>
            </a:r>
            <a:r>
              <a:rPr lang="en-US" sz="1100" dirty="0">
                <a:solidFill>
                  <a:srgbClr val="57575B"/>
                </a:solidFill>
              </a:rPr>
              <a:t>. (n.d.). Retrieved February 8, 2022, from https://</a:t>
            </a:r>
            <a:r>
              <a:rPr lang="en-US" sz="1100" dirty="0" err="1">
                <a:solidFill>
                  <a:srgbClr val="57575B"/>
                </a:solidFill>
              </a:rPr>
              <a:t>www.sralab.org</a:t>
            </a:r>
            <a:r>
              <a:rPr lang="en-US" sz="1100" dirty="0">
                <a:solidFill>
                  <a:srgbClr val="57575B"/>
                </a:solidFill>
              </a:rPr>
              <a:t>/rehabilitation-measures/international-hip-outcome-tool </a:t>
            </a:r>
          </a:p>
          <a:p>
            <a:pPr marL="0" indent="0">
              <a:buNone/>
            </a:pPr>
            <a:r>
              <a:rPr lang="en-US" sz="1100" dirty="0">
                <a:solidFill>
                  <a:srgbClr val="57575B"/>
                </a:solidFill>
              </a:rPr>
              <a:t>21. </a:t>
            </a:r>
            <a:r>
              <a:rPr lang="en-US" sz="1100" dirty="0" err="1">
                <a:solidFill>
                  <a:srgbClr val="57575B"/>
                </a:solidFill>
              </a:rPr>
              <a:t>Mohtadi</a:t>
            </a:r>
            <a:r>
              <a:rPr lang="en-US" sz="1100" dirty="0">
                <a:solidFill>
                  <a:srgbClr val="57575B"/>
                </a:solidFill>
              </a:rPr>
              <a:t> NG, Griffin DR, Pedersen ME, et al. The Development and validation of a self-administered quality-of-life outcome measure for young, active patients with symptomatic hip disease: the International Hip Outcome Tool (iHOT-33).</a:t>
            </a:r>
          </a:p>
          <a:p>
            <a:pPr marL="0" indent="0">
              <a:buNone/>
            </a:pPr>
            <a:r>
              <a:rPr lang="en-US" sz="1100" dirty="0">
                <a:solidFill>
                  <a:srgbClr val="57575B"/>
                </a:solidFill>
              </a:rPr>
              <a:t>22. </a:t>
            </a:r>
            <a:r>
              <a:rPr lang="en-US" sz="1100" dirty="0" err="1">
                <a:solidFill>
                  <a:srgbClr val="57575B"/>
                </a:solidFill>
              </a:rPr>
              <a:t>Tijssen</a:t>
            </a:r>
            <a:r>
              <a:rPr lang="en-US" sz="1100" dirty="0">
                <a:solidFill>
                  <a:srgbClr val="57575B"/>
                </a:solidFill>
              </a:rPr>
              <a:t>, M., van </a:t>
            </a:r>
            <a:r>
              <a:rPr lang="en-US" sz="1100" dirty="0" err="1">
                <a:solidFill>
                  <a:srgbClr val="57575B"/>
                </a:solidFill>
              </a:rPr>
              <a:t>Cingel</a:t>
            </a:r>
            <a:r>
              <a:rPr lang="en-US" sz="1100" dirty="0">
                <a:solidFill>
                  <a:srgbClr val="57575B"/>
                </a:solidFill>
              </a:rPr>
              <a:t>, R., van </a:t>
            </a:r>
            <a:r>
              <a:rPr lang="en-US" sz="1100" dirty="0" err="1">
                <a:solidFill>
                  <a:srgbClr val="57575B"/>
                </a:solidFill>
              </a:rPr>
              <a:t>Melick</a:t>
            </a:r>
            <a:r>
              <a:rPr lang="en-US" sz="1100" dirty="0">
                <a:solidFill>
                  <a:srgbClr val="57575B"/>
                </a:solidFill>
              </a:rPr>
              <a:t>, N. </a:t>
            </a:r>
            <a:r>
              <a:rPr lang="en-US" sz="1100" i="1" dirty="0">
                <a:solidFill>
                  <a:srgbClr val="57575B"/>
                </a:solidFill>
              </a:rPr>
              <a:t>et al.</a:t>
            </a:r>
            <a:r>
              <a:rPr lang="en-US" sz="1100" dirty="0">
                <a:solidFill>
                  <a:srgbClr val="57575B"/>
                </a:solidFill>
              </a:rPr>
              <a:t> Patient-Reported Outcome questionnaires for hip arthroscopy: a systematic review of the psychometric evidence. </a:t>
            </a:r>
            <a:r>
              <a:rPr lang="en-US" sz="1100" i="1" dirty="0">
                <a:solidFill>
                  <a:srgbClr val="57575B"/>
                </a:solidFill>
              </a:rPr>
              <a:t>BMC </a:t>
            </a:r>
            <a:r>
              <a:rPr lang="en-US" sz="1100" i="1" dirty="0" err="1">
                <a:solidFill>
                  <a:srgbClr val="57575B"/>
                </a:solidFill>
              </a:rPr>
              <a:t>Musculoskelet</a:t>
            </a:r>
            <a:r>
              <a:rPr lang="en-US" sz="1100" i="1" dirty="0">
                <a:solidFill>
                  <a:srgbClr val="57575B"/>
                </a:solidFill>
              </a:rPr>
              <a:t> </a:t>
            </a:r>
            <a:r>
              <a:rPr lang="en-US" sz="1100" i="1" dirty="0" err="1">
                <a:solidFill>
                  <a:srgbClr val="57575B"/>
                </a:solidFill>
              </a:rPr>
              <a:t>Disord</a:t>
            </a:r>
            <a:r>
              <a:rPr lang="en-US" sz="1100" dirty="0">
                <a:solidFill>
                  <a:srgbClr val="57575B"/>
                </a:solidFill>
              </a:rPr>
              <a:t> 12, 117 (2011). </a:t>
            </a:r>
            <a:r>
              <a:rPr lang="en-US" sz="1100" u="sng" dirty="0">
                <a:solidFill>
                  <a:srgbClr val="57575B"/>
                </a:solidFill>
                <a:hlinkClick r:id="rId2">
                  <a:extLst>
                    <a:ext uri="{A12FA001-AC4F-418D-AE19-62706E023703}">
                      <ahyp:hlinkClr xmlns:ahyp="http://schemas.microsoft.com/office/drawing/2018/hyperlinkcolor" val="tx"/>
                    </a:ext>
                  </a:extLst>
                </a:hlinkClick>
              </a:rPr>
              <a:t>https://doi.org/10.1186/1471-2474-12-117</a:t>
            </a:r>
            <a:endParaRPr lang="en-US" sz="1100" u="sng" dirty="0">
              <a:solidFill>
                <a:srgbClr val="57575B"/>
              </a:solidFill>
            </a:endParaRPr>
          </a:p>
          <a:p>
            <a:pPr marL="0" indent="0">
              <a:buNone/>
            </a:pPr>
            <a:r>
              <a:rPr lang="en-US" sz="1100" dirty="0">
                <a:solidFill>
                  <a:srgbClr val="57575B"/>
                </a:solidFill>
              </a:rPr>
              <a:t>23. Rehabilitation and Performance Center at Vail. (2007). Hip Sport Test . Vail, Colorado</a:t>
            </a:r>
          </a:p>
          <a:p>
            <a:pPr marL="0" indent="0">
              <a:buNone/>
            </a:pPr>
            <a:r>
              <a:rPr lang="en-US" sz="1100" dirty="0">
                <a:solidFill>
                  <a:srgbClr val="57575B"/>
                </a:solidFill>
              </a:rPr>
              <a:t>24. Ross JR, Khan M, Noonan BC, Larson CM, Kelly BT, </a:t>
            </a:r>
            <a:r>
              <a:rPr lang="en-US" sz="1100" dirty="0" err="1">
                <a:solidFill>
                  <a:srgbClr val="57575B"/>
                </a:solidFill>
              </a:rPr>
              <a:t>Bedi</a:t>
            </a:r>
            <a:r>
              <a:rPr lang="en-US" sz="1100" dirty="0">
                <a:solidFill>
                  <a:srgbClr val="57575B"/>
                </a:solidFill>
              </a:rPr>
              <a:t> A. Characterization and Correction of Symptomatic Hip Impingement in American Football Linemen. </a:t>
            </a:r>
            <a:r>
              <a:rPr lang="en-US" sz="1100" i="1" dirty="0">
                <a:solidFill>
                  <a:srgbClr val="57575B"/>
                </a:solidFill>
              </a:rPr>
              <a:t>HSS J</a:t>
            </a:r>
            <a:r>
              <a:rPr lang="en-US" sz="1100" dirty="0">
                <a:solidFill>
                  <a:srgbClr val="57575B"/>
                </a:solidFill>
              </a:rPr>
              <a:t>. 2018;14(2):128-133. doi:10.1007/s11420-018-9605-9 </a:t>
            </a:r>
          </a:p>
          <a:p>
            <a:pPr marL="0" indent="0">
              <a:buNone/>
            </a:pPr>
            <a:r>
              <a:rPr lang="en-US" sz="1100" dirty="0">
                <a:solidFill>
                  <a:srgbClr val="57575B"/>
                </a:solidFill>
              </a:rPr>
              <a:t>25. Klingenstein GG, Martin R, </a:t>
            </a:r>
            <a:r>
              <a:rPr lang="en-US" sz="1100" dirty="0" err="1">
                <a:solidFill>
                  <a:srgbClr val="57575B"/>
                </a:solidFill>
              </a:rPr>
              <a:t>Kivlan</a:t>
            </a:r>
            <a:r>
              <a:rPr lang="en-US" sz="1100" dirty="0">
                <a:solidFill>
                  <a:srgbClr val="57575B"/>
                </a:solidFill>
              </a:rPr>
              <a:t> B, Kelly BT. Hip injuries in the overhead athlete. </a:t>
            </a:r>
            <a:r>
              <a:rPr lang="en-US" sz="1100" i="1" dirty="0">
                <a:solidFill>
                  <a:srgbClr val="57575B"/>
                </a:solidFill>
              </a:rPr>
              <a:t>Clin </a:t>
            </a:r>
            <a:r>
              <a:rPr lang="en-US" sz="1100" i="1" dirty="0" err="1">
                <a:solidFill>
                  <a:srgbClr val="57575B"/>
                </a:solidFill>
              </a:rPr>
              <a:t>Orthop</a:t>
            </a:r>
            <a:r>
              <a:rPr lang="en-US" sz="1100" i="1" dirty="0">
                <a:solidFill>
                  <a:srgbClr val="57575B"/>
                </a:solidFill>
              </a:rPr>
              <a:t> </a:t>
            </a:r>
            <a:r>
              <a:rPr lang="en-US" sz="1100" i="1" dirty="0" err="1">
                <a:solidFill>
                  <a:srgbClr val="57575B"/>
                </a:solidFill>
              </a:rPr>
              <a:t>Relat</a:t>
            </a:r>
            <a:r>
              <a:rPr lang="en-US" sz="1100" i="1" dirty="0">
                <a:solidFill>
                  <a:srgbClr val="57575B"/>
                </a:solidFill>
              </a:rPr>
              <a:t> Res</a:t>
            </a:r>
            <a:r>
              <a:rPr lang="en-US" sz="1100" dirty="0">
                <a:solidFill>
                  <a:srgbClr val="57575B"/>
                </a:solidFill>
              </a:rPr>
              <a:t>. 2012;470(6):1579-1585. doi:10.1007/s11999-012-2245-3</a:t>
            </a:r>
          </a:p>
          <a:p>
            <a:pPr marL="0" indent="0">
              <a:buNone/>
            </a:pPr>
            <a:r>
              <a:rPr lang="en-US" sz="1100" dirty="0">
                <a:solidFill>
                  <a:srgbClr val="57575B"/>
                </a:solidFill>
              </a:rPr>
              <a:t>26. </a:t>
            </a:r>
            <a:r>
              <a:rPr lang="en-US" sz="1100" dirty="0" err="1">
                <a:solidFill>
                  <a:srgbClr val="57575B"/>
                </a:solidFill>
              </a:rPr>
              <a:t>Cianci</a:t>
            </a:r>
            <a:r>
              <a:rPr lang="en-US" sz="1100" dirty="0">
                <a:solidFill>
                  <a:srgbClr val="57575B"/>
                </a:solidFill>
              </a:rPr>
              <a:t> A, Sugimoto D, </a:t>
            </a:r>
            <a:r>
              <a:rPr lang="en-US" sz="1100" dirty="0" err="1">
                <a:solidFill>
                  <a:srgbClr val="57575B"/>
                </a:solidFill>
              </a:rPr>
              <a:t>Stracciolini</a:t>
            </a:r>
            <a:r>
              <a:rPr lang="en-US" sz="1100" dirty="0">
                <a:solidFill>
                  <a:srgbClr val="57575B"/>
                </a:solidFill>
              </a:rPr>
              <a:t> A, Yen Y-M, Kocher MS, </a:t>
            </a:r>
            <a:r>
              <a:rPr lang="en-US" sz="1100" dirty="0" err="1">
                <a:solidFill>
                  <a:srgbClr val="57575B"/>
                </a:solidFill>
              </a:rPr>
              <a:t>dʼHemecourt</a:t>
            </a:r>
            <a:r>
              <a:rPr lang="en-US" sz="1100" dirty="0">
                <a:solidFill>
                  <a:srgbClr val="57575B"/>
                </a:solidFill>
              </a:rPr>
              <a:t> PA. Nonoperative management of labral tears of the hip in adolescent athletes: description of sports participation, interventions, comorbidity, and outcomes. </a:t>
            </a:r>
            <a:r>
              <a:rPr lang="en-US" sz="1100" i="1" dirty="0">
                <a:solidFill>
                  <a:srgbClr val="57575B"/>
                </a:solidFill>
              </a:rPr>
              <a:t>Clin J Sport Med</a:t>
            </a:r>
            <a:r>
              <a:rPr lang="en-US" sz="1100" dirty="0">
                <a:solidFill>
                  <a:srgbClr val="57575B"/>
                </a:solidFill>
              </a:rPr>
              <a:t>. 2019;29(1):24-28. doi:10.1097/JSM.0000000000000503</a:t>
            </a:r>
          </a:p>
          <a:p>
            <a:pPr marL="0" indent="0">
              <a:buNone/>
            </a:pPr>
            <a:r>
              <a:rPr lang="en-US" sz="1100" dirty="0">
                <a:solidFill>
                  <a:srgbClr val="57575B"/>
                </a:solidFill>
              </a:rPr>
              <a:t>27. Loudon JK, Reiman MP. Conservative management of </a:t>
            </a:r>
            <a:r>
              <a:rPr lang="en-US" sz="1100" dirty="0" err="1">
                <a:solidFill>
                  <a:srgbClr val="57575B"/>
                </a:solidFill>
              </a:rPr>
              <a:t>femoroacetabular</a:t>
            </a:r>
            <a:r>
              <a:rPr lang="en-US" sz="1100" dirty="0">
                <a:solidFill>
                  <a:srgbClr val="57575B"/>
                </a:solidFill>
              </a:rPr>
              <a:t> impingement (FAI) in the long distance runner. </a:t>
            </a:r>
            <a:r>
              <a:rPr lang="en-US" sz="1100" i="1" dirty="0">
                <a:solidFill>
                  <a:srgbClr val="57575B"/>
                </a:solidFill>
              </a:rPr>
              <a:t>Phys </a:t>
            </a:r>
            <a:r>
              <a:rPr lang="en-US" sz="1100" i="1" dirty="0" err="1">
                <a:solidFill>
                  <a:srgbClr val="57575B"/>
                </a:solidFill>
              </a:rPr>
              <a:t>Ther</a:t>
            </a:r>
            <a:r>
              <a:rPr lang="en-US" sz="1100" i="1" dirty="0">
                <a:solidFill>
                  <a:srgbClr val="57575B"/>
                </a:solidFill>
              </a:rPr>
              <a:t> Sport</a:t>
            </a:r>
            <a:r>
              <a:rPr lang="en-US" sz="1100" dirty="0">
                <a:solidFill>
                  <a:srgbClr val="57575B"/>
                </a:solidFill>
              </a:rPr>
              <a:t>. 2014;15(2):82-90. doi:10.1016/j.ptsp.2014.02.004</a:t>
            </a:r>
          </a:p>
          <a:p>
            <a:pPr marL="0" indent="0">
              <a:buNone/>
            </a:pPr>
            <a:endParaRPr lang="en-US" sz="1100" dirty="0">
              <a:solidFill>
                <a:srgbClr val="57575B"/>
              </a:solidFill>
            </a:endParaRPr>
          </a:p>
        </p:txBody>
      </p:sp>
      <p:sp>
        <p:nvSpPr>
          <p:cNvPr id="4" name="Slide Number Placeholder 3">
            <a:extLst>
              <a:ext uri="{FF2B5EF4-FFF2-40B4-BE49-F238E27FC236}">
                <a16:creationId xmlns:a16="http://schemas.microsoft.com/office/drawing/2014/main" id="{7A9D22A1-7ECE-B347-9C7E-DCB0F35A3450}"/>
              </a:ext>
            </a:extLst>
          </p:cNvPr>
          <p:cNvSpPr>
            <a:spLocks noGrp="1"/>
          </p:cNvSpPr>
          <p:nvPr>
            <p:ph type="sldNum" sz="quarter" idx="12"/>
          </p:nvPr>
        </p:nvSpPr>
        <p:spPr/>
        <p:txBody>
          <a:bodyPr/>
          <a:lstStyle/>
          <a:p>
            <a:fld id="{263E268E-DA18-874E-8CBA-6F80F366F288}" type="slidenum">
              <a:rPr lang="en-US" smtClean="0"/>
              <a:t>30</a:t>
            </a:fld>
            <a:endParaRPr lang="en-US"/>
          </a:p>
        </p:txBody>
      </p:sp>
    </p:spTree>
    <p:extLst>
      <p:ext uri="{BB962C8B-B14F-4D97-AF65-F5344CB8AC3E}">
        <p14:creationId xmlns:p14="http://schemas.microsoft.com/office/powerpoint/2010/main" val="29114827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CA739-8C5B-5844-8E39-235AFB0E32F6}"/>
              </a:ext>
            </a:extLst>
          </p:cNvPr>
          <p:cNvSpPr>
            <a:spLocks noGrp="1"/>
          </p:cNvSpPr>
          <p:nvPr>
            <p:ph type="title"/>
          </p:nvPr>
        </p:nvSpPr>
        <p:spPr/>
        <p:txBody>
          <a:bodyPr/>
          <a:lstStyle/>
          <a:p>
            <a:r>
              <a:rPr lang="en-US" dirty="0"/>
              <a:t>References: </a:t>
            </a:r>
          </a:p>
        </p:txBody>
      </p:sp>
      <p:sp>
        <p:nvSpPr>
          <p:cNvPr id="3" name="Content Placeholder 2">
            <a:extLst>
              <a:ext uri="{FF2B5EF4-FFF2-40B4-BE49-F238E27FC236}">
                <a16:creationId xmlns:a16="http://schemas.microsoft.com/office/drawing/2014/main" id="{D4CDD017-81A4-2A48-A5B8-C3BB9FD83D5F}"/>
              </a:ext>
            </a:extLst>
          </p:cNvPr>
          <p:cNvSpPr>
            <a:spLocks noGrp="1"/>
          </p:cNvSpPr>
          <p:nvPr>
            <p:ph idx="1"/>
          </p:nvPr>
        </p:nvSpPr>
        <p:spPr/>
        <p:txBody>
          <a:bodyPr>
            <a:normAutofit/>
          </a:bodyPr>
          <a:lstStyle/>
          <a:p>
            <a:r>
              <a:rPr lang="en-US" sz="1300" dirty="0">
                <a:solidFill>
                  <a:schemeClr val="accent6">
                    <a:lumMod val="75000"/>
                  </a:schemeClr>
                </a:solidFill>
              </a:rPr>
              <a:t>Images: </a:t>
            </a:r>
          </a:p>
          <a:p>
            <a:pPr marL="800100" lvl="1" indent="-342900">
              <a:buFont typeface="+mj-lt"/>
              <a:buAutoNum type="alphaUcPeriod"/>
            </a:pPr>
            <a:r>
              <a:rPr lang="en-US" sz="1300" i="1" dirty="0">
                <a:solidFill>
                  <a:schemeClr val="accent6">
                    <a:lumMod val="75000"/>
                  </a:schemeClr>
                </a:solidFill>
              </a:rPr>
              <a:t>What is an acetabular labral tear?: The physio lounge</a:t>
            </a:r>
            <a:r>
              <a:rPr lang="en-US" sz="1300" dirty="0">
                <a:solidFill>
                  <a:schemeClr val="accent6">
                    <a:lumMod val="75000"/>
                  </a:schemeClr>
                </a:solidFill>
              </a:rPr>
              <a:t>. The Physio Lounge | Your Physical Health &amp; Performance Is Our Priority. (2020, November 1). Retrieved September 26, 2021, from https://</a:t>
            </a:r>
            <a:r>
              <a:rPr lang="en-US" sz="1300" dirty="0" err="1">
                <a:solidFill>
                  <a:schemeClr val="accent6">
                    <a:lumMod val="75000"/>
                  </a:schemeClr>
                </a:solidFill>
              </a:rPr>
              <a:t>physiolounge.co.uk</a:t>
            </a:r>
            <a:r>
              <a:rPr lang="en-US" sz="1300" dirty="0">
                <a:solidFill>
                  <a:schemeClr val="accent6">
                    <a:lumMod val="75000"/>
                  </a:schemeClr>
                </a:solidFill>
              </a:rPr>
              <a:t>/what-is-an-acetabular-labral-tear/. </a:t>
            </a:r>
          </a:p>
          <a:p>
            <a:pPr marL="800100" lvl="1" indent="-342900">
              <a:buFont typeface="+mj-lt"/>
              <a:buAutoNum type="alphaUcPeriod"/>
            </a:pPr>
            <a:r>
              <a:rPr lang="en-US" sz="1300" dirty="0">
                <a:solidFill>
                  <a:schemeClr val="accent6">
                    <a:lumMod val="75000"/>
                  </a:schemeClr>
                </a:solidFill>
              </a:rPr>
              <a:t>Themes, U. F. O. (2016, May 28). </a:t>
            </a:r>
            <a:r>
              <a:rPr lang="en-US" sz="1300" i="1" dirty="0">
                <a:solidFill>
                  <a:schemeClr val="accent6">
                    <a:lumMod val="75000"/>
                  </a:schemeClr>
                </a:solidFill>
              </a:rPr>
              <a:t>The hip</a:t>
            </a:r>
            <a:r>
              <a:rPr lang="en-US" sz="1300" dirty="0">
                <a:solidFill>
                  <a:schemeClr val="accent6">
                    <a:lumMod val="75000"/>
                  </a:schemeClr>
                </a:solidFill>
              </a:rPr>
              <a:t>. Musculoskeletal Key. Retrieved September 26, 2021, from https://</a:t>
            </a:r>
            <a:r>
              <a:rPr lang="en-US" sz="1300" dirty="0" err="1">
                <a:solidFill>
                  <a:schemeClr val="accent6">
                    <a:lumMod val="75000"/>
                  </a:schemeClr>
                </a:solidFill>
              </a:rPr>
              <a:t>musculoskeletalkey.com</a:t>
            </a:r>
            <a:r>
              <a:rPr lang="en-US" sz="1300" dirty="0">
                <a:solidFill>
                  <a:schemeClr val="accent6">
                    <a:lumMod val="75000"/>
                  </a:schemeClr>
                </a:solidFill>
              </a:rPr>
              <a:t>/the-hip/#F29-3. </a:t>
            </a:r>
          </a:p>
          <a:p>
            <a:pPr marL="800100" lvl="1" indent="-342900">
              <a:buFont typeface="+mj-lt"/>
              <a:buAutoNum type="alphaUcPeriod"/>
            </a:pPr>
            <a:r>
              <a:rPr lang="en-US" sz="1300" i="1" dirty="0" err="1">
                <a:solidFill>
                  <a:schemeClr val="accent6">
                    <a:lumMod val="75000"/>
                  </a:schemeClr>
                </a:solidFill>
              </a:rPr>
              <a:t>Femoroacetabular</a:t>
            </a:r>
            <a:r>
              <a:rPr lang="en-US" sz="1300" i="1" dirty="0">
                <a:solidFill>
                  <a:schemeClr val="accent6">
                    <a:lumMod val="75000"/>
                  </a:schemeClr>
                </a:solidFill>
              </a:rPr>
              <a:t> impingement - </a:t>
            </a:r>
            <a:r>
              <a:rPr lang="en-US" sz="1300" i="1" dirty="0" err="1">
                <a:solidFill>
                  <a:schemeClr val="accent6">
                    <a:lumMod val="75000"/>
                  </a:schemeClr>
                </a:solidFill>
              </a:rPr>
              <a:t>orthoinfo</a:t>
            </a:r>
            <a:r>
              <a:rPr lang="en-US" sz="1300" i="1" dirty="0">
                <a:solidFill>
                  <a:schemeClr val="accent6">
                    <a:lumMod val="75000"/>
                  </a:schemeClr>
                </a:solidFill>
              </a:rPr>
              <a:t> - </a:t>
            </a:r>
            <a:r>
              <a:rPr lang="en-US" sz="1300" i="1" dirty="0" err="1">
                <a:solidFill>
                  <a:schemeClr val="accent6">
                    <a:lumMod val="75000"/>
                  </a:schemeClr>
                </a:solidFill>
              </a:rPr>
              <a:t>aaos</a:t>
            </a:r>
            <a:r>
              <a:rPr lang="en-US" sz="1300" dirty="0">
                <a:solidFill>
                  <a:schemeClr val="accent6">
                    <a:lumMod val="75000"/>
                  </a:schemeClr>
                </a:solidFill>
              </a:rPr>
              <a:t>. </a:t>
            </a:r>
            <a:r>
              <a:rPr lang="en-US" sz="1300" dirty="0" err="1">
                <a:solidFill>
                  <a:schemeClr val="accent6">
                    <a:lumMod val="75000"/>
                  </a:schemeClr>
                </a:solidFill>
              </a:rPr>
              <a:t>OrthoInfo</a:t>
            </a:r>
            <a:r>
              <a:rPr lang="en-US" sz="1300" dirty="0">
                <a:solidFill>
                  <a:schemeClr val="accent6">
                    <a:lumMod val="75000"/>
                  </a:schemeClr>
                </a:solidFill>
              </a:rPr>
              <a:t>. (n.d.). Retrieved September 26, 2021, from https://</a:t>
            </a:r>
            <a:r>
              <a:rPr lang="en-US" sz="1300" dirty="0" err="1">
                <a:solidFill>
                  <a:schemeClr val="accent6">
                    <a:lumMod val="75000"/>
                  </a:schemeClr>
                </a:solidFill>
              </a:rPr>
              <a:t>orthoinfo.aaos.org</a:t>
            </a:r>
            <a:r>
              <a:rPr lang="en-US" sz="1300" dirty="0">
                <a:solidFill>
                  <a:schemeClr val="accent6">
                    <a:lumMod val="75000"/>
                  </a:schemeClr>
                </a:solidFill>
              </a:rPr>
              <a:t>/</a:t>
            </a:r>
            <a:r>
              <a:rPr lang="en-US" sz="1300" dirty="0" err="1">
                <a:solidFill>
                  <a:schemeClr val="accent6">
                    <a:lumMod val="75000"/>
                  </a:schemeClr>
                </a:solidFill>
              </a:rPr>
              <a:t>en</a:t>
            </a:r>
            <a:r>
              <a:rPr lang="en-US" sz="1300" dirty="0">
                <a:solidFill>
                  <a:schemeClr val="accent6">
                    <a:lumMod val="75000"/>
                  </a:schemeClr>
                </a:solidFill>
              </a:rPr>
              <a:t>/diseases--conditions/</a:t>
            </a:r>
            <a:r>
              <a:rPr lang="en-US" sz="1300" dirty="0" err="1">
                <a:solidFill>
                  <a:schemeClr val="accent6">
                    <a:lumMod val="75000"/>
                  </a:schemeClr>
                </a:solidFill>
              </a:rPr>
              <a:t>femoroacetabular</a:t>
            </a:r>
            <a:r>
              <a:rPr lang="en-US" sz="1300" dirty="0">
                <a:solidFill>
                  <a:schemeClr val="accent6">
                    <a:lumMod val="75000"/>
                  </a:schemeClr>
                </a:solidFill>
              </a:rPr>
              <a:t>-impingement/. </a:t>
            </a:r>
          </a:p>
          <a:p>
            <a:pPr marL="800100" lvl="1" indent="-342900">
              <a:buFont typeface="+mj-lt"/>
              <a:buAutoNum type="alphaUcPeriod"/>
            </a:pPr>
            <a:r>
              <a:rPr lang="en-US" sz="1300" i="1" dirty="0">
                <a:solidFill>
                  <a:schemeClr val="accent6">
                    <a:lumMod val="75000"/>
                  </a:schemeClr>
                </a:solidFill>
              </a:rPr>
              <a:t>Hip pain explained - star physical therapy: Tennessee: TN</a:t>
            </a:r>
            <a:r>
              <a:rPr lang="en-US" sz="1300" dirty="0">
                <a:solidFill>
                  <a:schemeClr val="accent6">
                    <a:lumMod val="75000"/>
                  </a:schemeClr>
                </a:solidFill>
              </a:rPr>
              <a:t>. STAR Physical Therapy | Tennessee | TN. (2018, March 22). Retrieved September 26, 2021, from https://</a:t>
            </a:r>
            <a:r>
              <a:rPr lang="en-US" sz="1300" dirty="0" err="1">
                <a:solidFill>
                  <a:schemeClr val="accent6">
                    <a:lumMod val="75000"/>
                  </a:schemeClr>
                </a:solidFill>
              </a:rPr>
              <a:t>www.starpt.com</a:t>
            </a:r>
            <a:r>
              <a:rPr lang="en-US" sz="1300" dirty="0">
                <a:solidFill>
                  <a:schemeClr val="accent6">
                    <a:lumMod val="75000"/>
                  </a:schemeClr>
                </a:solidFill>
              </a:rPr>
              <a:t>/hip-pain-explained/. </a:t>
            </a:r>
          </a:p>
          <a:p>
            <a:pPr marL="800100" lvl="1" indent="-342900">
              <a:buFont typeface="+mj-lt"/>
              <a:buAutoNum type="alphaUcPeriod"/>
            </a:pPr>
            <a:r>
              <a:rPr lang="en-US" sz="1300" i="1" dirty="0">
                <a:solidFill>
                  <a:schemeClr val="accent6">
                    <a:lumMod val="75000"/>
                  </a:schemeClr>
                </a:solidFill>
              </a:rPr>
              <a:t>T scope hip brace</a:t>
            </a:r>
            <a:r>
              <a:rPr lang="en-US" sz="1300" dirty="0">
                <a:solidFill>
                  <a:schemeClr val="accent6">
                    <a:lumMod val="75000"/>
                  </a:schemeClr>
                </a:solidFill>
              </a:rPr>
              <a:t>. </a:t>
            </a:r>
            <a:r>
              <a:rPr lang="en-US" sz="1300" dirty="0" err="1">
                <a:solidFill>
                  <a:schemeClr val="accent6">
                    <a:lumMod val="75000"/>
                  </a:schemeClr>
                </a:solidFill>
              </a:rPr>
              <a:t>Breg</a:t>
            </a:r>
            <a:r>
              <a:rPr lang="en-US" sz="1300" dirty="0">
                <a:solidFill>
                  <a:schemeClr val="accent6">
                    <a:lumMod val="75000"/>
                  </a:schemeClr>
                </a:solidFill>
              </a:rPr>
              <a:t>, Inc. (2022, March 7). Retrieved April 19, 2022, from https://</a:t>
            </a:r>
            <a:r>
              <a:rPr lang="en-US" sz="1300" dirty="0" err="1">
                <a:solidFill>
                  <a:schemeClr val="accent6">
                    <a:lumMod val="75000"/>
                  </a:schemeClr>
                </a:solidFill>
              </a:rPr>
              <a:t>www.breg.com</a:t>
            </a:r>
            <a:r>
              <a:rPr lang="en-US" sz="1300" dirty="0">
                <a:solidFill>
                  <a:schemeClr val="accent6">
                    <a:lumMod val="75000"/>
                  </a:schemeClr>
                </a:solidFill>
              </a:rPr>
              <a:t>/products/hip-bracing/hip-bracing-post-op/t-scope-hip-brace/ </a:t>
            </a:r>
          </a:p>
          <a:p>
            <a:pPr marL="800100" lvl="1" indent="-342900">
              <a:buFont typeface="+mj-lt"/>
              <a:buAutoNum type="alphaUcPeriod"/>
            </a:pPr>
            <a:r>
              <a:rPr lang="en-US" sz="1300" dirty="0" err="1">
                <a:solidFill>
                  <a:schemeClr val="accent6">
                    <a:lumMod val="75000"/>
                  </a:schemeClr>
                </a:solidFill>
              </a:rPr>
              <a:t>AboutKidsHealth</a:t>
            </a:r>
            <a:r>
              <a:rPr lang="en-US" sz="1300" dirty="0">
                <a:solidFill>
                  <a:schemeClr val="accent6">
                    <a:lumMod val="75000"/>
                  </a:schemeClr>
                </a:solidFill>
              </a:rPr>
              <a:t>. (n.d.). Retrieved April 19, 2022, from </a:t>
            </a:r>
            <a:r>
              <a:rPr lang="en-US" sz="1300" dirty="0">
                <a:solidFill>
                  <a:schemeClr val="accent6">
                    <a:lumMod val="75000"/>
                  </a:schemeClr>
                </a:solidFill>
                <a:hlinkClick r:id="rId2"/>
              </a:rPr>
              <a:t>https://www.aboutkidshealth.ca/crutchwalking</a:t>
            </a:r>
            <a:endParaRPr lang="en-US" sz="1300" dirty="0">
              <a:solidFill>
                <a:schemeClr val="accent6">
                  <a:lumMod val="75000"/>
                </a:schemeClr>
              </a:solidFill>
            </a:endParaRPr>
          </a:p>
          <a:p>
            <a:pPr marL="800100" lvl="1" indent="-342900">
              <a:buFont typeface="+mj-lt"/>
              <a:buAutoNum type="alphaUcPeriod"/>
            </a:pPr>
            <a:r>
              <a:rPr lang="en-US" sz="1300" i="1" dirty="0">
                <a:solidFill>
                  <a:schemeClr val="accent6">
                    <a:lumMod val="75000"/>
                  </a:schemeClr>
                </a:solidFill>
              </a:rPr>
              <a:t>| Y-balance test (YBT). | download scientific diagram</a:t>
            </a:r>
            <a:r>
              <a:rPr lang="en-US" sz="1300" dirty="0">
                <a:solidFill>
                  <a:schemeClr val="accent6">
                    <a:lumMod val="75000"/>
                  </a:schemeClr>
                </a:solidFill>
              </a:rPr>
              <a:t>. (n.d.). Retrieved April 19, 2022, from https://</a:t>
            </a:r>
            <a:r>
              <a:rPr lang="en-US" sz="1300" dirty="0" err="1">
                <a:solidFill>
                  <a:schemeClr val="accent6">
                    <a:lumMod val="75000"/>
                  </a:schemeClr>
                </a:solidFill>
              </a:rPr>
              <a:t>www.researchgate.net</a:t>
            </a:r>
            <a:r>
              <a:rPr lang="en-US" sz="1300" dirty="0">
                <a:solidFill>
                  <a:schemeClr val="accent6">
                    <a:lumMod val="75000"/>
                  </a:schemeClr>
                </a:solidFill>
              </a:rPr>
              <a:t>/figure/Y-balance-test-YBT_fig4_352285619 </a:t>
            </a:r>
          </a:p>
          <a:p>
            <a:pPr marL="800100" lvl="1" indent="-342900">
              <a:buFont typeface="+mj-lt"/>
              <a:buAutoNum type="alphaUcPeriod"/>
            </a:pPr>
            <a:r>
              <a:rPr lang="en-US" sz="1300" dirty="0">
                <a:solidFill>
                  <a:schemeClr val="accent6">
                    <a:lumMod val="75000"/>
                  </a:schemeClr>
                </a:solidFill>
              </a:rPr>
              <a:t> </a:t>
            </a:r>
          </a:p>
          <a:p>
            <a:pPr marL="800100" lvl="1" indent="-342900">
              <a:buFont typeface="+mj-lt"/>
              <a:buAutoNum type="alphaUcPeriod"/>
            </a:pPr>
            <a:endParaRPr lang="en-US" sz="1300" dirty="0">
              <a:solidFill>
                <a:schemeClr val="accent6">
                  <a:lumMod val="75000"/>
                </a:schemeClr>
              </a:solidFill>
            </a:endParaRPr>
          </a:p>
          <a:p>
            <a:pPr lvl="1"/>
            <a:endParaRPr lang="en-US" sz="1800" dirty="0">
              <a:solidFill>
                <a:schemeClr val="accent6">
                  <a:lumMod val="75000"/>
                </a:schemeClr>
              </a:solidFill>
            </a:endParaRPr>
          </a:p>
          <a:p>
            <a:pPr lvl="1"/>
            <a:endParaRPr lang="en-US" sz="1700" dirty="0">
              <a:solidFill>
                <a:schemeClr val="accent6">
                  <a:lumMod val="75000"/>
                </a:schemeClr>
              </a:solidFill>
            </a:endParaRPr>
          </a:p>
          <a:p>
            <a:pPr lvl="1"/>
            <a:endParaRPr lang="en-US" sz="1400" dirty="0">
              <a:solidFill>
                <a:schemeClr val="accent6">
                  <a:lumMod val="75000"/>
                </a:schemeClr>
              </a:solidFill>
            </a:endParaRPr>
          </a:p>
          <a:p>
            <a:pPr lvl="1"/>
            <a:endParaRPr lang="en-US" sz="1400" dirty="0">
              <a:solidFill>
                <a:schemeClr val="accent6">
                  <a:lumMod val="75000"/>
                </a:schemeClr>
              </a:solidFill>
            </a:endParaRPr>
          </a:p>
          <a:p>
            <a:pPr lvl="1"/>
            <a:endParaRPr lang="en-US" sz="1400" dirty="0">
              <a:solidFill>
                <a:schemeClr val="accent6">
                  <a:lumMod val="75000"/>
                </a:schemeClr>
              </a:solidFill>
            </a:endParaRPr>
          </a:p>
          <a:p>
            <a:pPr lvl="1"/>
            <a:endParaRPr lang="en-US" sz="1400" dirty="0">
              <a:solidFill>
                <a:schemeClr val="accent6">
                  <a:lumMod val="75000"/>
                </a:schemeClr>
              </a:solidFill>
            </a:endParaRPr>
          </a:p>
          <a:p>
            <a:pPr lvl="1"/>
            <a:endParaRPr lang="en-US" sz="1300" dirty="0">
              <a:solidFill>
                <a:schemeClr val="accent6">
                  <a:lumMod val="75000"/>
                </a:schemeClr>
              </a:solidFill>
            </a:endParaRPr>
          </a:p>
          <a:p>
            <a:pPr lvl="1"/>
            <a:endParaRPr lang="en-US" sz="1300" dirty="0">
              <a:solidFill>
                <a:schemeClr val="accent6">
                  <a:lumMod val="75000"/>
                </a:schemeClr>
              </a:solidFill>
            </a:endParaRPr>
          </a:p>
          <a:p>
            <a:pPr lvl="1"/>
            <a:endParaRPr lang="en-US" dirty="0">
              <a:solidFill>
                <a:schemeClr val="accent6">
                  <a:lumMod val="75000"/>
                </a:schemeClr>
              </a:solidFill>
            </a:endParaRPr>
          </a:p>
        </p:txBody>
      </p:sp>
      <p:sp>
        <p:nvSpPr>
          <p:cNvPr id="4" name="Slide Number Placeholder 3">
            <a:extLst>
              <a:ext uri="{FF2B5EF4-FFF2-40B4-BE49-F238E27FC236}">
                <a16:creationId xmlns:a16="http://schemas.microsoft.com/office/drawing/2014/main" id="{CD045011-8893-5F48-BD0C-DB8DC4D4E6C7}"/>
              </a:ext>
            </a:extLst>
          </p:cNvPr>
          <p:cNvSpPr>
            <a:spLocks noGrp="1"/>
          </p:cNvSpPr>
          <p:nvPr>
            <p:ph type="sldNum" sz="quarter" idx="12"/>
          </p:nvPr>
        </p:nvSpPr>
        <p:spPr/>
        <p:txBody>
          <a:bodyPr/>
          <a:lstStyle/>
          <a:p>
            <a:fld id="{263E268E-DA18-874E-8CBA-6F80F366F288}" type="slidenum">
              <a:rPr lang="en-US" smtClean="0"/>
              <a:t>31</a:t>
            </a:fld>
            <a:endParaRPr lang="en-US"/>
          </a:p>
        </p:txBody>
      </p:sp>
    </p:spTree>
    <p:extLst>
      <p:ext uri="{BB962C8B-B14F-4D97-AF65-F5344CB8AC3E}">
        <p14:creationId xmlns:p14="http://schemas.microsoft.com/office/powerpoint/2010/main" val="40111112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4311D-3174-604D-8B1F-F4FC298028FB}"/>
              </a:ext>
            </a:extLst>
          </p:cNvPr>
          <p:cNvSpPr>
            <a:spLocks noGrp="1"/>
          </p:cNvSpPr>
          <p:nvPr>
            <p:ph type="title"/>
          </p:nvPr>
        </p:nvSpPr>
        <p:spPr/>
        <p:txBody>
          <a:bodyPr/>
          <a:lstStyle/>
          <a:p>
            <a:r>
              <a:rPr lang="en-US" dirty="0"/>
              <a:t>Acetabular Labrum Review </a:t>
            </a:r>
          </a:p>
        </p:txBody>
      </p:sp>
      <p:sp>
        <p:nvSpPr>
          <p:cNvPr id="3" name="Content Placeholder 2">
            <a:extLst>
              <a:ext uri="{FF2B5EF4-FFF2-40B4-BE49-F238E27FC236}">
                <a16:creationId xmlns:a16="http://schemas.microsoft.com/office/drawing/2014/main" id="{48852A96-5A76-594A-BC3D-D74868727A88}"/>
              </a:ext>
            </a:extLst>
          </p:cNvPr>
          <p:cNvSpPr>
            <a:spLocks noGrp="1"/>
          </p:cNvSpPr>
          <p:nvPr>
            <p:ph idx="1"/>
          </p:nvPr>
        </p:nvSpPr>
        <p:spPr>
          <a:xfrm>
            <a:off x="352424" y="1481138"/>
            <a:ext cx="8433550" cy="4709800"/>
          </a:xfrm>
        </p:spPr>
        <p:txBody>
          <a:bodyPr>
            <a:normAutofit fontScale="92500" lnSpcReduction="10000"/>
          </a:bodyPr>
          <a:lstStyle/>
          <a:p>
            <a:r>
              <a:rPr lang="en-US" dirty="0">
                <a:solidFill>
                  <a:schemeClr val="tx2"/>
                </a:solidFill>
              </a:rPr>
              <a:t>Functions:</a:t>
            </a:r>
            <a:r>
              <a:rPr lang="en-US" baseline="30000" dirty="0">
                <a:solidFill>
                  <a:schemeClr val="tx2"/>
                </a:solidFill>
              </a:rPr>
              <a:t>1</a:t>
            </a:r>
            <a:r>
              <a:rPr lang="en-US" dirty="0">
                <a:solidFill>
                  <a:schemeClr val="tx2"/>
                </a:solidFill>
              </a:rPr>
              <a:t> </a:t>
            </a:r>
          </a:p>
          <a:p>
            <a:pPr lvl="1"/>
            <a:r>
              <a:rPr lang="en-US" dirty="0">
                <a:solidFill>
                  <a:schemeClr val="tx2"/>
                </a:solidFill>
              </a:rPr>
              <a:t>Shock absorption</a:t>
            </a:r>
          </a:p>
          <a:p>
            <a:pPr lvl="1"/>
            <a:r>
              <a:rPr lang="en-US" dirty="0">
                <a:solidFill>
                  <a:schemeClr val="tx2"/>
                </a:solidFill>
              </a:rPr>
              <a:t>Joint lubrication</a:t>
            </a:r>
          </a:p>
          <a:p>
            <a:pPr lvl="1"/>
            <a:r>
              <a:rPr lang="en-US" dirty="0">
                <a:solidFill>
                  <a:schemeClr val="tx2"/>
                </a:solidFill>
              </a:rPr>
              <a:t>Pressure distribution</a:t>
            </a:r>
          </a:p>
          <a:p>
            <a:pPr lvl="1"/>
            <a:r>
              <a:rPr lang="en-US" dirty="0">
                <a:solidFill>
                  <a:schemeClr val="tx2"/>
                </a:solidFill>
              </a:rPr>
              <a:t>Protection for articular cartilage</a:t>
            </a:r>
          </a:p>
          <a:p>
            <a:pPr lvl="1"/>
            <a:r>
              <a:rPr lang="en-US" dirty="0">
                <a:solidFill>
                  <a:schemeClr val="tx2"/>
                </a:solidFill>
              </a:rPr>
              <a:t>Increase joint depth to aid in stability </a:t>
            </a:r>
          </a:p>
          <a:p>
            <a:r>
              <a:rPr lang="en-US" dirty="0">
                <a:solidFill>
                  <a:schemeClr val="tx2"/>
                </a:solidFill>
              </a:rPr>
              <a:t>Vascularization:</a:t>
            </a:r>
          </a:p>
          <a:p>
            <a:pPr lvl="1"/>
            <a:r>
              <a:rPr lang="en-US" dirty="0">
                <a:solidFill>
                  <a:schemeClr val="tx2"/>
                </a:solidFill>
              </a:rPr>
              <a:t>From outer 1/3-1/2 </a:t>
            </a:r>
          </a:p>
          <a:p>
            <a:r>
              <a:rPr lang="en-US" dirty="0">
                <a:solidFill>
                  <a:schemeClr val="tx2"/>
                </a:solidFill>
              </a:rPr>
              <a:t>Fiber Orientation:  </a:t>
            </a:r>
          </a:p>
          <a:p>
            <a:pPr lvl="1"/>
            <a:r>
              <a:rPr lang="en-US" dirty="0">
                <a:solidFill>
                  <a:schemeClr val="tx2"/>
                </a:solidFill>
              </a:rPr>
              <a:t>// anteriorly</a:t>
            </a:r>
          </a:p>
          <a:p>
            <a:pPr lvl="1"/>
            <a:r>
              <a:rPr lang="en-US" dirty="0">
                <a:solidFill>
                  <a:schemeClr val="tx2"/>
                </a:solidFill>
              </a:rPr>
              <a:t>_|_ posteriorly</a:t>
            </a:r>
          </a:p>
          <a:p>
            <a:pPr lvl="1"/>
            <a:r>
              <a:rPr lang="en-US" dirty="0">
                <a:solidFill>
                  <a:schemeClr val="tx2"/>
                </a:solidFill>
              </a:rPr>
              <a:t>Merges w/articular cartilage</a:t>
            </a:r>
          </a:p>
          <a:p>
            <a:pPr lvl="1"/>
            <a:endParaRPr lang="en-US" dirty="0">
              <a:solidFill>
                <a:srgbClr val="57575B"/>
              </a:solidFill>
            </a:endParaRPr>
          </a:p>
          <a:p>
            <a:endParaRPr lang="en-US" dirty="0">
              <a:solidFill>
                <a:srgbClr val="57575B"/>
              </a:solidFill>
            </a:endParaRPr>
          </a:p>
        </p:txBody>
      </p:sp>
      <p:sp>
        <p:nvSpPr>
          <p:cNvPr id="4" name="Slide Number Placeholder 3">
            <a:extLst>
              <a:ext uri="{FF2B5EF4-FFF2-40B4-BE49-F238E27FC236}">
                <a16:creationId xmlns:a16="http://schemas.microsoft.com/office/drawing/2014/main" id="{0FDCEDF4-21DF-434D-824C-0521781C09D6}"/>
              </a:ext>
            </a:extLst>
          </p:cNvPr>
          <p:cNvSpPr>
            <a:spLocks noGrp="1"/>
          </p:cNvSpPr>
          <p:nvPr>
            <p:ph type="sldNum" sz="quarter" idx="12"/>
          </p:nvPr>
        </p:nvSpPr>
        <p:spPr/>
        <p:txBody>
          <a:bodyPr/>
          <a:lstStyle/>
          <a:p>
            <a:fld id="{263E268E-DA18-874E-8CBA-6F80F366F288}" type="slidenum">
              <a:rPr lang="en-US" smtClean="0"/>
              <a:t>4</a:t>
            </a:fld>
            <a:endParaRPr lang="en-US"/>
          </a:p>
        </p:txBody>
      </p:sp>
      <p:pic>
        <p:nvPicPr>
          <p:cNvPr id="6" name="Picture 5">
            <a:extLst>
              <a:ext uri="{FF2B5EF4-FFF2-40B4-BE49-F238E27FC236}">
                <a16:creationId xmlns:a16="http://schemas.microsoft.com/office/drawing/2014/main" id="{A8C755FC-92CB-BD4C-A544-2FE90A5D3AB9}"/>
              </a:ext>
            </a:extLst>
          </p:cNvPr>
          <p:cNvPicPr>
            <a:picLocks noChangeAspect="1"/>
          </p:cNvPicPr>
          <p:nvPr/>
        </p:nvPicPr>
        <p:blipFill>
          <a:blip r:embed="rId3"/>
          <a:stretch>
            <a:fillRect/>
          </a:stretch>
        </p:blipFill>
        <p:spPr>
          <a:xfrm>
            <a:off x="5904420" y="3314160"/>
            <a:ext cx="3206774" cy="2158171"/>
          </a:xfrm>
          <a:prstGeom prst="rect">
            <a:avLst/>
          </a:prstGeom>
        </p:spPr>
      </p:pic>
      <p:pic>
        <p:nvPicPr>
          <p:cNvPr id="7" name="Picture 6">
            <a:extLst>
              <a:ext uri="{FF2B5EF4-FFF2-40B4-BE49-F238E27FC236}">
                <a16:creationId xmlns:a16="http://schemas.microsoft.com/office/drawing/2014/main" id="{9E865B9C-23BD-584B-9B07-63DB48DB4B38}"/>
              </a:ext>
            </a:extLst>
          </p:cNvPr>
          <p:cNvPicPr>
            <a:picLocks noChangeAspect="1"/>
          </p:cNvPicPr>
          <p:nvPr/>
        </p:nvPicPr>
        <p:blipFill>
          <a:blip r:embed="rId4"/>
          <a:stretch>
            <a:fillRect/>
          </a:stretch>
        </p:blipFill>
        <p:spPr>
          <a:xfrm>
            <a:off x="5701023" y="1481138"/>
            <a:ext cx="1952557" cy="1780273"/>
          </a:xfrm>
          <a:prstGeom prst="rect">
            <a:avLst/>
          </a:prstGeom>
        </p:spPr>
      </p:pic>
      <p:sp>
        <p:nvSpPr>
          <p:cNvPr id="8" name="Oval 7">
            <a:extLst>
              <a:ext uri="{FF2B5EF4-FFF2-40B4-BE49-F238E27FC236}">
                <a16:creationId xmlns:a16="http://schemas.microsoft.com/office/drawing/2014/main" id="{68209D8D-1514-B34C-9A1A-915814BED50C}"/>
              </a:ext>
            </a:extLst>
          </p:cNvPr>
          <p:cNvSpPr/>
          <p:nvPr/>
        </p:nvSpPr>
        <p:spPr>
          <a:xfrm>
            <a:off x="6431857" y="1672113"/>
            <a:ext cx="490888" cy="481264"/>
          </a:xfrm>
          <a:prstGeom prst="ellipse">
            <a:avLst/>
          </a:prstGeom>
          <a:noFill/>
          <a:ln w="38100">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9" name="Straight Arrow Connector 8">
            <a:extLst>
              <a:ext uri="{FF2B5EF4-FFF2-40B4-BE49-F238E27FC236}">
                <a16:creationId xmlns:a16="http://schemas.microsoft.com/office/drawing/2014/main" id="{43120737-AA05-D141-B303-309448B0A49F}"/>
              </a:ext>
            </a:extLst>
          </p:cNvPr>
          <p:cNvCxnSpPr/>
          <p:nvPr/>
        </p:nvCxnSpPr>
        <p:spPr>
          <a:xfrm>
            <a:off x="6697052" y="2153377"/>
            <a:ext cx="173254" cy="1694046"/>
          </a:xfrm>
          <a:prstGeom prst="straightConnector1">
            <a:avLst/>
          </a:prstGeom>
          <a:ln w="57150">
            <a:tailEnd type="triangle"/>
          </a:ln>
        </p:spPr>
        <p:style>
          <a:lnRef idx="2">
            <a:schemeClr val="accent1"/>
          </a:lnRef>
          <a:fillRef idx="0">
            <a:schemeClr val="accent1"/>
          </a:fillRef>
          <a:effectRef idx="1">
            <a:schemeClr val="accent1"/>
          </a:effectRef>
          <a:fontRef idx="minor">
            <a:schemeClr val="tx1"/>
          </a:fontRef>
        </p:style>
      </p:cxnSp>
      <p:sp>
        <p:nvSpPr>
          <p:cNvPr id="5" name="TextBox 4">
            <a:extLst>
              <a:ext uri="{FF2B5EF4-FFF2-40B4-BE49-F238E27FC236}">
                <a16:creationId xmlns:a16="http://schemas.microsoft.com/office/drawing/2014/main" id="{DF71356F-B995-2B4E-8797-E3013C04293E}"/>
              </a:ext>
            </a:extLst>
          </p:cNvPr>
          <p:cNvSpPr txBox="1"/>
          <p:nvPr/>
        </p:nvSpPr>
        <p:spPr>
          <a:xfrm>
            <a:off x="8408938" y="5339037"/>
            <a:ext cx="359764" cy="369332"/>
          </a:xfrm>
          <a:prstGeom prst="rect">
            <a:avLst/>
          </a:prstGeom>
          <a:noFill/>
        </p:spPr>
        <p:txBody>
          <a:bodyPr wrap="square" rtlCol="0">
            <a:spAutoFit/>
          </a:bodyPr>
          <a:lstStyle/>
          <a:p>
            <a:r>
              <a:rPr lang="en-US" dirty="0"/>
              <a:t>B</a:t>
            </a:r>
          </a:p>
        </p:txBody>
      </p:sp>
    </p:spTree>
    <p:extLst>
      <p:ext uri="{BB962C8B-B14F-4D97-AF65-F5344CB8AC3E}">
        <p14:creationId xmlns:p14="http://schemas.microsoft.com/office/powerpoint/2010/main" val="5232084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9C0A0-5D75-AD4E-B3C5-C072AE6B59A8}"/>
              </a:ext>
            </a:extLst>
          </p:cNvPr>
          <p:cNvSpPr>
            <a:spLocks noGrp="1"/>
          </p:cNvSpPr>
          <p:nvPr>
            <p:ph type="title"/>
          </p:nvPr>
        </p:nvSpPr>
        <p:spPr/>
        <p:txBody>
          <a:bodyPr/>
          <a:lstStyle/>
          <a:p>
            <a:r>
              <a:rPr lang="en-US" dirty="0"/>
              <a:t>Risk Factors for Labral Tears</a:t>
            </a:r>
            <a:r>
              <a:rPr lang="en-US" baseline="30000" dirty="0"/>
              <a:t>1</a:t>
            </a:r>
            <a:endParaRPr lang="en-US" dirty="0"/>
          </a:p>
        </p:txBody>
      </p:sp>
      <p:sp>
        <p:nvSpPr>
          <p:cNvPr id="3" name="Content Placeholder 2">
            <a:extLst>
              <a:ext uri="{FF2B5EF4-FFF2-40B4-BE49-F238E27FC236}">
                <a16:creationId xmlns:a16="http://schemas.microsoft.com/office/drawing/2014/main" id="{91DD17FE-504F-5F4E-B6D1-3919E17DC179}"/>
              </a:ext>
            </a:extLst>
          </p:cNvPr>
          <p:cNvSpPr>
            <a:spLocks noGrp="1"/>
          </p:cNvSpPr>
          <p:nvPr>
            <p:ph idx="1"/>
          </p:nvPr>
        </p:nvSpPr>
        <p:spPr/>
        <p:txBody>
          <a:bodyPr/>
          <a:lstStyle/>
          <a:p>
            <a:r>
              <a:rPr lang="en-US" dirty="0">
                <a:solidFill>
                  <a:schemeClr val="tx2"/>
                </a:solidFill>
              </a:rPr>
              <a:t>Femoroacetabular Impingement (FAI)</a:t>
            </a:r>
          </a:p>
          <a:p>
            <a:r>
              <a:rPr lang="en-US" dirty="0">
                <a:solidFill>
                  <a:schemeClr val="tx2"/>
                </a:solidFill>
              </a:rPr>
              <a:t>Trauma </a:t>
            </a:r>
          </a:p>
          <a:p>
            <a:pPr lvl="1"/>
            <a:r>
              <a:rPr lang="en-US" dirty="0">
                <a:solidFill>
                  <a:schemeClr val="tx2"/>
                </a:solidFill>
              </a:rPr>
              <a:t>Repetitive microtrauma</a:t>
            </a:r>
          </a:p>
          <a:p>
            <a:r>
              <a:rPr lang="en-US" dirty="0">
                <a:solidFill>
                  <a:schemeClr val="tx2"/>
                </a:solidFill>
              </a:rPr>
              <a:t>Capsular laxity/hip hypermobility </a:t>
            </a:r>
          </a:p>
          <a:p>
            <a:r>
              <a:rPr lang="en-US" dirty="0">
                <a:solidFill>
                  <a:schemeClr val="tx2"/>
                </a:solidFill>
              </a:rPr>
              <a:t>Developmental Hip Dysplasia (DHD)- pediatric</a:t>
            </a:r>
          </a:p>
          <a:p>
            <a:r>
              <a:rPr lang="en-US" dirty="0">
                <a:solidFill>
                  <a:schemeClr val="tx2"/>
                </a:solidFill>
              </a:rPr>
              <a:t>Joint degeneration</a:t>
            </a:r>
          </a:p>
        </p:txBody>
      </p:sp>
      <p:sp>
        <p:nvSpPr>
          <p:cNvPr id="4" name="Slide Number Placeholder 3">
            <a:extLst>
              <a:ext uri="{FF2B5EF4-FFF2-40B4-BE49-F238E27FC236}">
                <a16:creationId xmlns:a16="http://schemas.microsoft.com/office/drawing/2014/main" id="{B1B87C34-7773-7642-AB05-122A6D9FF7A1}"/>
              </a:ext>
            </a:extLst>
          </p:cNvPr>
          <p:cNvSpPr>
            <a:spLocks noGrp="1"/>
          </p:cNvSpPr>
          <p:nvPr>
            <p:ph type="sldNum" sz="quarter" idx="12"/>
          </p:nvPr>
        </p:nvSpPr>
        <p:spPr/>
        <p:txBody>
          <a:bodyPr/>
          <a:lstStyle/>
          <a:p>
            <a:fld id="{263E268E-DA18-874E-8CBA-6F80F366F288}" type="slidenum">
              <a:rPr lang="en-US" smtClean="0"/>
              <a:t>5</a:t>
            </a:fld>
            <a:endParaRPr lang="en-US"/>
          </a:p>
        </p:txBody>
      </p:sp>
    </p:spTree>
    <p:extLst>
      <p:ext uri="{BB962C8B-B14F-4D97-AF65-F5344CB8AC3E}">
        <p14:creationId xmlns:p14="http://schemas.microsoft.com/office/powerpoint/2010/main" val="17917927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BCAC8-DEDD-3249-86CD-703284FB5AD5}"/>
              </a:ext>
            </a:extLst>
          </p:cNvPr>
          <p:cNvSpPr>
            <a:spLocks noGrp="1"/>
          </p:cNvSpPr>
          <p:nvPr>
            <p:ph type="title"/>
          </p:nvPr>
        </p:nvSpPr>
        <p:spPr/>
        <p:txBody>
          <a:bodyPr/>
          <a:lstStyle/>
          <a:p>
            <a:r>
              <a:rPr lang="en-US" dirty="0"/>
              <a:t>FAI Types and Effects on Labrum</a:t>
            </a:r>
          </a:p>
        </p:txBody>
      </p:sp>
      <p:sp>
        <p:nvSpPr>
          <p:cNvPr id="3" name="Content Placeholder 2">
            <a:extLst>
              <a:ext uri="{FF2B5EF4-FFF2-40B4-BE49-F238E27FC236}">
                <a16:creationId xmlns:a16="http://schemas.microsoft.com/office/drawing/2014/main" id="{B2A9CBEC-8D76-EF4F-B7E3-6C4AAAAC47F6}"/>
              </a:ext>
            </a:extLst>
          </p:cNvPr>
          <p:cNvSpPr>
            <a:spLocks noGrp="1"/>
          </p:cNvSpPr>
          <p:nvPr>
            <p:ph idx="1"/>
          </p:nvPr>
        </p:nvSpPr>
        <p:spPr/>
        <p:txBody>
          <a:bodyPr>
            <a:normAutofit lnSpcReduction="10000"/>
          </a:bodyPr>
          <a:lstStyle/>
          <a:p>
            <a:r>
              <a:rPr lang="en-US" dirty="0">
                <a:solidFill>
                  <a:schemeClr val="tx2"/>
                </a:solidFill>
              </a:rPr>
              <a:t>FAI Types</a:t>
            </a:r>
          </a:p>
          <a:p>
            <a:pPr lvl="1"/>
            <a:r>
              <a:rPr lang="en-US" dirty="0">
                <a:solidFill>
                  <a:schemeClr val="tx2"/>
                </a:solidFill>
              </a:rPr>
              <a:t>CAM</a:t>
            </a:r>
          </a:p>
          <a:p>
            <a:pPr lvl="1"/>
            <a:r>
              <a:rPr lang="en-US" dirty="0">
                <a:solidFill>
                  <a:schemeClr val="tx2"/>
                </a:solidFill>
              </a:rPr>
              <a:t>Pincer</a:t>
            </a:r>
          </a:p>
          <a:p>
            <a:pPr lvl="1"/>
            <a:r>
              <a:rPr lang="en-US" dirty="0">
                <a:solidFill>
                  <a:schemeClr val="tx2"/>
                </a:solidFill>
              </a:rPr>
              <a:t>Combined</a:t>
            </a:r>
          </a:p>
          <a:p>
            <a:pPr lvl="1"/>
            <a:r>
              <a:rPr lang="en-US" dirty="0">
                <a:solidFill>
                  <a:schemeClr val="tx2"/>
                </a:solidFill>
              </a:rPr>
              <a:t>Congenital or acquired (during sport) </a:t>
            </a:r>
          </a:p>
          <a:p>
            <a:r>
              <a:rPr lang="en-US" dirty="0">
                <a:solidFill>
                  <a:schemeClr val="tx2"/>
                </a:solidFill>
              </a:rPr>
              <a:t>Effects on Labrum</a:t>
            </a:r>
          </a:p>
          <a:p>
            <a:pPr lvl="1"/>
            <a:r>
              <a:rPr lang="en-US" dirty="0">
                <a:solidFill>
                  <a:schemeClr val="tx2"/>
                </a:solidFill>
              </a:rPr>
              <a:t>Compression of anterior superior labrum between acetabular rim and anterior femoral neck</a:t>
            </a:r>
          </a:p>
          <a:p>
            <a:pPr lvl="1"/>
            <a:r>
              <a:rPr lang="en-US" dirty="0">
                <a:solidFill>
                  <a:schemeClr val="tx2"/>
                </a:solidFill>
              </a:rPr>
              <a:t>Insidious onset or traumatic </a:t>
            </a:r>
          </a:p>
          <a:p>
            <a:r>
              <a:rPr lang="en-US" dirty="0">
                <a:solidFill>
                  <a:schemeClr val="tx2"/>
                </a:solidFill>
              </a:rPr>
              <a:t>Leading cause of hip pathology in athletes</a:t>
            </a:r>
          </a:p>
          <a:p>
            <a:pPr lvl="1"/>
            <a:r>
              <a:rPr lang="en-US" dirty="0">
                <a:solidFill>
                  <a:schemeClr val="tx2"/>
                </a:solidFill>
              </a:rPr>
              <a:t>Can lead to early onset progressive osteoarthritis</a:t>
            </a:r>
            <a:r>
              <a:rPr lang="en-US" baseline="30000" dirty="0">
                <a:solidFill>
                  <a:schemeClr val="tx2"/>
                </a:solidFill>
              </a:rPr>
              <a:t>2</a:t>
            </a:r>
            <a:endParaRPr lang="en-US" dirty="0">
              <a:solidFill>
                <a:schemeClr val="tx2"/>
              </a:solidFill>
            </a:endParaRPr>
          </a:p>
        </p:txBody>
      </p:sp>
      <p:sp>
        <p:nvSpPr>
          <p:cNvPr id="4" name="Slide Number Placeholder 3">
            <a:extLst>
              <a:ext uri="{FF2B5EF4-FFF2-40B4-BE49-F238E27FC236}">
                <a16:creationId xmlns:a16="http://schemas.microsoft.com/office/drawing/2014/main" id="{8003E0B7-7212-9B47-9EA0-FE78136FF9B4}"/>
              </a:ext>
            </a:extLst>
          </p:cNvPr>
          <p:cNvSpPr>
            <a:spLocks noGrp="1"/>
          </p:cNvSpPr>
          <p:nvPr>
            <p:ph type="sldNum" sz="quarter" idx="12"/>
          </p:nvPr>
        </p:nvSpPr>
        <p:spPr/>
        <p:txBody>
          <a:bodyPr/>
          <a:lstStyle/>
          <a:p>
            <a:fld id="{263E268E-DA18-874E-8CBA-6F80F366F288}" type="slidenum">
              <a:rPr lang="en-US" smtClean="0"/>
              <a:t>6</a:t>
            </a:fld>
            <a:endParaRPr lang="en-US"/>
          </a:p>
        </p:txBody>
      </p:sp>
      <p:pic>
        <p:nvPicPr>
          <p:cNvPr id="11" name="Picture 10">
            <a:extLst>
              <a:ext uri="{FF2B5EF4-FFF2-40B4-BE49-F238E27FC236}">
                <a16:creationId xmlns:a16="http://schemas.microsoft.com/office/drawing/2014/main" id="{29CA7664-5001-6145-A3C9-6BAC64724F2D}"/>
              </a:ext>
            </a:extLst>
          </p:cNvPr>
          <p:cNvPicPr>
            <a:picLocks noChangeAspect="1"/>
          </p:cNvPicPr>
          <p:nvPr/>
        </p:nvPicPr>
        <p:blipFill>
          <a:blip r:embed="rId3"/>
          <a:stretch>
            <a:fillRect/>
          </a:stretch>
        </p:blipFill>
        <p:spPr>
          <a:xfrm>
            <a:off x="4437089" y="1285686"/>
            <a:ext cx="4364010" cy="1704873"/>
          </a:xfrm>
          <a:prstGeom prst="rect">
            <a:avLst/>
          </a:prstGeom>
        </p:spPr>
      </p:pic>
      <p:sp>
        <p:nvSpPr>
          <p:cNvPr id="5" name="TextBox 4">
            <a:extLst>
              <a:ext uri="{FF2B5EF4-FFF2-40B4-BE49-F238E27FC236}">
                <a16:creationId xmlns:a16="http://schemas.microsoft.com/office/drawing/2014/main" id="{1F1F90EF-A088-E949-9439-3F8BA7AE6E09}"/>
              </a:ext>
            </a:extLst>
          </p:cNvPr>
          <p:cNvSpPr txBox="1"/>
          <p:nvPr/>
        </p:nvSpPr>
        <p:spPr>
          <a:xfrm>
            <a:off x="8546131" y="2857265"/>
            <a:ext cx="479686" cy="369332"/>
          </a:xfrm>
          <a:prstGeom prst="rect">
            <a:avLst/>
          </a:prstGeom>
          <a:noFill/>
        </p:spPr>
        <p:txBody>
          <a:bodyPr wrap="square" rtlCol="0">
            <a:spAutoFit/>
          </a:bodyPr>
          <a:lstStyle/>
          <a:p>
            <a:r>
              <a:rPr lang="en-US" dirty="0"/>
              <a:t>C</a:t>
            </a:r>
          </a:p>
        </p:txBody>
      </p:sp>
    </p:spTree>
    <p:extLst>
      <p:ext uri="{BB962C8B-B14F-4D97-AF65-F5344CB8AC3E}">
        <p14:creationId xmlns:p14="http://schemas.microsoft.com/office/powerpoint/2010/main" val="10648385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7B5B3-CAB6-404B-99C5-FB01E368A31F}"/>
              </a:ext>
            </a:extLst>
          </p:cNvPr>
          <p:cNvSpPr>
            <a:spLocks noGrp="1"/>
          </p:cNvSpPr>
          <p:nvPr>
            <p:ph type="title"/>
          </p:nvPr>
        </p:nvSpPr>
        <p:spPr/>
        <p:txBody>
          <a:bodyPr/>
          <a:lstStyle/>
          <a:p>
            <a:r>
              <a:rPr lang="en-US" dirty="0"/>
              <a:t>Signs and Symptoms of Labral Tear</a:t>
            </a:r>
            <a:r>
              <a:rPr lang="en-US" baseline="30000" dirty="0"/>
              <a:t>5</a:t>
            </a:r>
            <a:endParaRPr lang="en-US" dirty="0"/>
          </a:p>
        </p:txBody>
      </p:sp>
      <p:sp>
        <p:nvSpPr>
          <p:cNvPr id="3" name="Content Placeholder 2">
            <a:extLst>
              <a:ext uri="{FF2B5EF4-FFF2-40B4-BE49-F238E27FC236}">
                <a16:creationId xmlns:a16="http://schemas.microsoft.com/office/drawing/2014/main" id="{6C9AABC6-3650-5A4B-86C3-668069375112}"/>
              </a:ext>
            </a:extLst>
          </p:cNvPr>
          <p:cNvSpPr>
            <a:spLocks noGrp="1"/>
          </p:cNvSpPr>
          <p:nvPr>
            <p:ph idx="1"/>
          </p:nvPr>
        </p:nvSpPr>
        <p:spPr/>
        <p:txBody>
          <a:bodyPr/>
          <a:lstStyle/>
          <a:p>
            <a:r>
              <a:rPr lang="en-US" dirty="0">
                <a:solidFill>
                  <a:schemeClr val="tx2"/>
                </a:solidFill>
              </a:rPr>
              <a:t>Groin or anterior hip pain</a:t>
            </a:r>
          </a:p>
          <a:p>
            <a:r>
              <a:rPr lang="en-US" dirty="0">
                <a:solidFill>
                  <a:schemeClr val="tx2"/>
                </a:solidFill>
              </a:rPr>
              <a:t>Hip clicking**</a:t>
            </a:r>
          </a:p>
          <a:p>
            <a:r>
              <a:rPr lang="en-US" dirty="0">
                <a:solidFill>
                  <a:schemeClr val="tx2"/>
                </a:solidFill>
              </a:rPr>
              <a:t>Catching and locking sensation</a:t>
            </a:r>
          </a:p>
          <a:p>
            <a:r>
              <a:rPr lang="en-US" dirty="0">
                <a:solidFill>
                  <a:schemeClr val="tx2"/>
                </a:solidFill>
              </a:rPr>
              <a:t>Sensations of hip instability</a:t>
            </a:r>
          </a:p>
          <a:p>
            <a:r>
              <a:rPr lang="en-US" dirty="0">
                <a:solidFill>
                  <a:schemeClr val="tx2"/>
                </a:solidFill>
              </a:rPr>
              <a:t>Increase in pain with activities</a:t>
            </a:r>
          </a:p>
          <a:p>
            <a:pPr lvl="1"/>
            <a:r>
              <a:rPr lang="en-US" dirty="0">
                <a:solidFill>
                  <a:schemeClr val="tx2"/>
                </a:solidFill>
              </a:rPr>
              <a:t>Sitting</a:t>
            </a:r>
          </a:p>
          <a:p>
            <a:pPr lvl="1"/>
            <a:r>
              <a:rPr lang="en-US" dirty="0">
                <a:solidFill>
                  <a:schemeClr val="tx2"/>
                </a:solidFill>
              </a:rPr>
              <a:t>Sit&lt;&gt;Stand</a:t>
            </a:r>
          </a:p>
          <a:p>
            <a:pPr lvl="1"/>
            <a:r>
              <a:rPr lang="en-US" dirty="0">
                <a:solidFill>
                  <a:schemeClr val="tx2"/>
                </a:solidFill>
              </a:rPr>
              <a:t>Descending Stairs</a:t>
            </a:r>
          </a:p>
        </p:txBody>
      </p:sp>
      <p:sp>
        <p:nvSpPr>
          <p:cNvPr id="4" name="Slide Number Placeholder 3">
            <a:extLst>
              <a:ext uri="{FF2B5EF4-FFF2-40B4-BE49-F238E27FC236}">
                <a16:creationId xmlns:a16="http://schemas.microsoft.com/office/drawing/2014/main" id="{5317942B-C93A-2149-86E9-AB4F43E52A35}"/>
              </a:ext>
            </a:extLst>
          </p:cNvPr>
          <p:cNvSpPr>
            <a:spLocks noGrp="1"/>
          </p:cNvSpPr>
          <p:nvPr>
            <p:ph type="sldNum" sz="quarter" idx="12"/>
          </p:nvPr>
        </p:nvSpPr>
        <p:spPr/>
        <p:txBody>
          <a:bodyPr/>
          <a:lstStyle/>
          <a:p>
            <a:fld id="{263E268E-DA18-874E-8CBA-6F80F366F288}" type="slidenum">
              <a:rPr lang="en-US" smtClean="0"/>
              <a:t>7</a:t>
            </a:fld>
            <a:endParaRPr lang="en-US"/>
          </a:p>
        </p:txBody>
      </p:sp>
    </p:spTree>
    <p:extLst>
      <p:ext uri="{BB962C8B-B14F-4D97-AF65-F5344CB8AC3E}">
        <p14:creationId xmlns:p14="http://schemas.microsoft.com/office/powerpoint/2010/main" val="18004093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4BDDA-3DF2-EC49-9E50-043E8A49CAA3}"/>
              </a:ext>
            </a:extLst>
          </p:cNvPr>
          <p:cNvSpPr>
            <a:spLocks noGrp="1"/>
          </p:cNvSpPr>
          <p:nvPr>
            <p:ph type="title"/>
          </p:nvPr>
        </p:nvSpPr>
        <p:spPr/>
        <p:txBody>
          <a:bodyPr/>
          <a:lstStyle/>
          <a:p>
            <a:r>
              <a:rPr lang="en-US" dirty="0"/>
              <a:t>Labral Repair: Incidence and Prevalence in Athletes</a:t>
            </a:r>
          </a:p>
        </p:txBody>
      </p:sp>
      <p:sp>
        <p:nvSpPr>
          <p:cNvPr id="3" name="Content Placeholder 2">
            <a:extLst>
              <a:ext uri="{FF2B5EF4-FFF2-40B4-BE49-F238E27FC236}">
                <a16:creationId xmlns:a16="http://schemas.microsoft.com/office/drawing/2014/main" id="{38CABC58-1F26-C84A-89C5-ABAECF5272DD}"/>
              </a:ext>
            </a:extLst>
          </p:cNvPr>
          <p:cNvSpPr>
            <a:spLocks noGrp="1"/>
          </p:cNvSpPr>
          <p:nvPr>
            <p:ph idx="1"/>
          </p:nvPr>
        </p:nvSpPr>
        <p:spPr>
          <a:xfrm>
            <a:off x="352424" y="1245100"/>
            <a:ext cx="8433550" cy="4714054"/>
          </a:xfrm>
        </p:spPr>
        <p:txBody>
          <a:bodyPr>
            <a:normAutofit/>
          </a:bodyPr>
          <a:lstStyle/>
          <a:p>
            <a:r>
              <a:rPr lang="en-US" dirty="0">
                <a:solidFill>
                  <a:schemeClr val="tx2"/>
                </a:solidFill>
              </a:rPr>
              <a:t>Arthroscopic surgery for labral correction: </a:t>
            </a:r>
          </a:p>
          <a:p>
            <a:pPr lvl="1"/>
            <a:r>
              <a:rPr lang="en-US" dirty="0">
                <a:solidFill>
                  <a:schemeClr val="tx2"/>
                </a:solidFill>
              </a:rPr>
              <a:t>Increased by 85% since 2011</a:t>
            </a:r>
            <a:r>
              <a:rPr lang="en-US" baseline="30000" dirty="0">
                <a:solidFill>
                  <a:schemeClr val="tx2"/>
                </a:solidFill>
              </a:rPr>
              <a:t>3</a:t>
            </a:r>
            <a:endParaRPr lang="en-US" dirty="0">
              <a:solidFill>
                <a:schemeClr val="tx2"/>
              </a:solidFill>
            </a:endParaRPr>
          </a:p>
          <a:p>
            <a:r>
              <a:rPr lang="en-US" dirty="0">
                <a:solidFill>
                  <a:schemeClr val="tx2"/>
                </a:solidFill>
              </a:rPr>
              <a:t>6% of athletes who complain of hip pain are diagnosed with FAI and labral tears</a:t>
            </a:r>
            <a:r>
              <a:rPr lang="en-US" baseline="30000" dirty="0">
                <a:solidFill>
                  <a:schemeClr val="tx2"/>
                </a:solidFill>
              </a:rPr>
              <a:t>4</a:t>
            </a:r>
          </a:p>
          <a:p>
            <a:r>
              <a:rPr lang="en-US" dirty="0">
                <a:solidFill>
                  <a:schemeClr val="tx2"/>
                </a:solidFill>
              </a:rPr>
              <a:t>Females 2x more likely to have surgery</a:t>
            </a:r>
            <a:r>
              <a:rPr lang="en-US" baseline="30000" dirty="0">
                <a:solidFill>
                  <a:schemeClr val="tx2"/>
                </a:solidFill>
              </a:rPr>
              <a:t>2-4</a:t>
            </a:r>
            <a:endParaRPr lang="en-US" dirty="0">
              <a:solidFill>
                <a:schemeClr val="tx2"/>
              </a:solidFill>
            </a:endParaRPr>
          </a:p>
          <a:p>
            <a:r>
              <a:rPr lang="en-US" dirty="0">
                <a:solidFill>
                  <a:schemeClr val="tx2"/>
                </a:solidFill>
              </a:rPr>
              <a:t>9+ years of playing a sport + being &gt;16 </a:t>
            </a:r>
            <a:r>
              <a:rPr lang="en-US" dirty="0" err="1">
                <a:solidFill>
                  <a:schemeClr val="tx2"/>
                </a:solidFill>
              </a:rPr>
              <a:t>y.o</a:t>
            </a:r>
            <a:r>
              <a:rPr lang="en-US" dirty="0">
                <a:solidFill>
                  <a:schemeClr val="tx2"/>
                </a:solidFill>
              </a:rPr>
              <a:t>.=  4.9 times more likely to have labral pathology compared to those those who are less experienced</a:t>
            </a:r>
            <a:r>
              <a:rPr lang="en-US" baseline="30000" dirty="0">
                <a:solidFill>
                  <a:schemeClr val="tx2"/>
                </a:solidFill>
              </a:rPr>
              <a:t>4</a:t>
            </a:r>
            <a:endParaRPr lang="en-US" dirty="0">
              <a:solidFill>
                <a:schemeClr val="tx2"/>
              </a:solidFill>
            </a:endParaRPr>
          </a:p>
        </p:txBody>
      </p:sp>
      <p:sp>
        <p:nvSpPr>
          <p:cNvPr id="4" name="Slide Number Placeholder 3">
            <a:extLst>
              <a:ext uri="{FF2B5EF4-FFF2-40B4-BE49-F238E27FC236}">
                <a16:creationId xmlns:a16="http://schemas.microsoft.com/office/drawing/2014/main" id="{E6C8F052-569D-7B41-8F99-D63AFFB41A0A}"/>
              </a:ext>
            </a:extLst>
          </p:cNvPr>
          <p:cNvSpPr>
            <a:spLocks noGrp="1"/>
          </p:cNvSpPr>
          <p:nvPr>
            <p:ph type="sldNum" sz="quarter" idx="12"/>
          </p:nvPr>
        </p:nvSpPr>
        <p:spPr/>
        <p:txBody>
          <a:bodyPr/>
          <a:lstStyle/>
          <a:p>
            <a:fld id="{263E268E-DA18-874E-8CBA-6F80F366F288}" type="slidenum">
              <a:rPr lang="en-US" smtClean="0"/>
              <a:t>8</a:t>
            </a:fld>
            <a:endParaRPr lang="en-US"/>
          </a:p>
        </p:txBody>
      </p:sp>
    </p:spTree>
    <p:extLst>
      <p:ext uri="{BB962C8B-B14F-4D97-AF65-F5344CB8AC3E}">
        <p14:creationId xmlns:p14="http://schemas.microsoft.com/office/powerpoint/2010/main" val="29540205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94058-5622-3749-B56A-23550A5891AD}"/>
              </a:ext>
            </a:extLst>
          </p:cNvPr>
          <p:cNvSpPr>
            <a:spLocks noGrp="1"/>
          </p:cNvSpPr>
          <p:nvPr>
            <p:ph type="title"/>
          </p:nvPr>
        </p:nvSpPr>
        <p:spPr/>
        <p:txBody>
          <a:bodyPr/>
          <a:lstStyle/>
          <a:p>
            <a:r>
              <a:rPr lang="en-US" dirty="0"/>
              <a:t>Surgery</a:t>
            </a:r>
          </a:p>
        </p:txBody>
      </p:sp>
      <p:sp>
        <p:nvSpPr>
          <p:cNvPr id="3" name="Content Placeholder 2">
            <a:extLst>
              <a:ext uri="{FF2B5EF4-FFF2-40B4-BE49-F238E27FC236}">
                <a16:creationId xmlns:a16="http://schemas.microsoft.com/office/drawing/2014/main" id="{8C3BB254-728C-794A-B845-7B28FDEF3975}"/>
              </a:ext>
            </a:extLst>
          </p:cNvPr>
          <p:cNvSpPr>
            <a:spLocks noGrp="1"/>
          </p:cNvSpPr>
          <p:nvPr>
            <p:ph idx="1"/>
          </p:nvPr>
        </p:nvSpPr>
        <p:spPr>
          <a:xfrm>
            <a:off x="352424" y="1289323"/>
            <a:ext cx="8433550" cy="4937306"/>
          </a:xfrm>
        </p:spPr>
        <p:txBody>
          <a:bodyPr>
            <a:normAutofit/>
          </a:bodyPr>
          <a:lstStyle/>
          <a:p>
            <a:r>
              <a:rPr lang="en-US" dirty="0">
                <a:solidFill>
                  <a:schemeClr val="tx2"/>
                </a:solidFill>
              </a:rPr>
              <a:t>91.6% success rate after 10-year follow up</a:t>
            </a:r>
            <a:r>
              <a:rPr lang="en-US" baseline="30000" dirty="0">
                <a:solidFill>
                  <a:schemeClr val="tx2"/>
                </a:solidFill>
              </a:rPr>
              <a:t>9</a:t>
            </a:r>
            <a:endParaRPr lang="en-US" dirty="0">
              <a:solidFill>
                <a:schemeClr val="tx2"/>
              </a:solidFill>
            </a:endParaRPr>
          </a:p>
          <a:p>
            <a:r>
              <a:rPr lang="en-US" dirty="0">
                <a:solidFill>
                  <a:schemeClr val="tx2"/>
                </a:solidFill>
              </a:rPr>
              <a:t>Indications: symptoms persisting despite conservative management, concurrent FAI</a:t>
            </a:r>
          </a:p>
          <a:p>
            <a:r>
              <a:rPr lang="en-US" dirty="0">
                <a:solidFill>
                  <a:schemeClr val="tx2"/>
                </a:solidFill>
              </a:rPr>
              <a:t>Contraindications: significant hip OA, uncorrected DHD, asymptomatic patient  												</a:t>
            </a:r>
          </a:p>
          <a:p>
            <a:r>
              <a:rPr lang="en-US" dirty="0">
                <a:solidFill>
                  <a:schemeClr val="tx2"/>
                </a:solidFill>
              </a:rPr>
              <a:t>Types of Surgery: </a:t>
            </a:r>
          </a:p>
          <a:p>
            <a:pPr lvl="1"/>
            <a:r>
              <a:rPr lang="en-US" dirty="0">
                <a:solidFill>
                  <a:schemeClr val="tx2"/>
                </a:solidFill>
                <a:hlinkClick r:id="rId3">
                  <a:extLst>
                    <a:ext uri="{A12FA001-AC4F-418D-AE19-62706E023703}">
                      <ahyp:hlinkClr xmlns:ahyp="http://schemas.microsoft.com/office/drawing/2018/hyperlinkcolor" val="tx"/>
                    </a:ext>
                  </a:extLst>
                </a:hlinkClick>
              </a:rPr>
              <a:t>Debridement</a:t>
            </a:r>
            <a:endParaRPr lang="en-US" dirty="0">
              <a:solidFill>
                <a:schemeClr val="tx2"/>
              </a:solidFill>
            </a:endParaRPr>
          </a:p>
          <a:p>
            <a:pPr lvl="1"/>
            <a:r>
              <a:rPr lang="en-US" dirty="0">
                <a:solidFill>
                  <a:schemeClr val="tx2"/>
                </a:solidFill>
                <a:hlinkClick r:id="rId4">
                  <a:extLst>
                    <a:ext uri="{A12FA001-AC4F-418D-AE19-62706E023703}">
                      <ahyp:hlinkClr xmlns:ahyp="http://schemas.microsoft.com/office/drawing/2018/hyperlinkcolor" val="tx"/>
                    </a:ext>
                  </a:extLst>
                </a:hlinkClick>
              </a:rPr>
              <a:t>Repair</a:t>
            </a:r>
            <a:r>
              <a:rPr lang="en-US" dirty="0">
                <a:solidFill>
                  <a:schemeClr val="tx2"/>
                </a:solidFill>
              </a:rPr>
              <a:t>**</a:t>
            </a:r>
          </a:p>
          <a:p>
            <a:pPr lvl="1"/>
            <a:r>
              <a:rPr lang="en-US" dirty="0">
                <a:solidFill>
                  <a:schemeClr val="tx2"/>
                </a:solidFill>
                <a:hlinkClick r:id="rId5">
                  <a:extLst>
                    <a:ext uri="{A12FA001-AC4F-418D-AE19-62706E023703}">
                      <ahyp:hlinkClr xmlns:ahyp="http://schemas.microsoft.com/office/drawing/2018/hyperlinkcolor" val="tx"/>
                    </a:ext>
                  </a:extLst>
                </a:hlinkClick>
              </a:rPr>
              <a:t>Reconstruction</a:t>
            </a:r>
            <a:r>
              <a:rPr lang="en-US" dirty="0">
                <a:solidFill>
                  <a:schemeClr val="tx2"/>
                </a:solidFill>
              </a:rPr>
              <a:t>**</a:t>
            </a:r>
          </a:p>
          <a:p>
            <a:pPr marL="457200" lvl="1" indent="0">
              <a:buNone/>
            </a:pPr>
            <a:endParaRPr lang="en-US" dirty="0">
              <a:solidFill>
                <a:schemeClr val="tx2"/>
              </a:solidFill>
            </a:endParaRPr>
          </a:p>
        </p:txBody>
      </p:sp>
      <p:sp>
        <p:nvSpPr>
          <p:cNvPr id="4" name="Slide Number Placeholder 3">
            <a:extLst>
              <a:ext uri="{FF2B5EF4-FFF2-40B4-BE49-F238E27FC236}">
                <a16:creationId xmlns:a16="http://schemas.microsoft.com/office/drawing/2014/main" id="{823B5F04-CC8F-5345-B71F-7BEC85584049}"/>
              </a:ext>
            </a:extLst>
          </p:cNvPr>
          <p:cNvSpPr>
            <a:spLocks noGrp="1"/>
          </p:cNvSpPr>
          <p:nvPr>
            <p:ph type="sldNum" sz="quarter" idx="12"/>
          </p:nvPr>
        </p:nvSpPr>
        <p:spPr/>
        <p:txBody>
          <a:bodyPr/>
          <a:lstStyle/>
          <a:p>
            <a:fld id="{263E268E-DA18-874E-8CBA-6F80F366F288}" type="slidenum">
              <a:rPr lang="en-US" smtClean="0"/>
              <a:t>9</a:t>
            </a:fld>
            <a:endParaRPr lang="en-US"/>
          </a:p>
        </p:txBody>
      </p:sp>
    </p:spTree>
    <p:extLst>
      <p:ext uri="{BB962C8B-B14F-4D97-AF65-F5344CB8AC3E}">
        <p14:creationId xmlns:p14="http://schemas.microsoft.com/office/powerpoint/2010/main" val="2338076860"/>
      </p:ext>
    </p:extLst>
  </p:cSld>
  <p:clrMapOvr>
    <a:masterClrMapping/>
  </p:clrMapOvr>
</p:sld>
</file>

<file path=ppt/theme/theme1.xml><?xml version="1.0" encoding="utf-8"?>
<a:theme xmlns:a="http://schemas.openxmlformats.org/drawingml/2006/main" name="Title Slide 1">
  <a:themeElements>
    <a:clrScheme name="UNC">
      <a:dk1>
        <a:srgbClr val="4B9CD3"/>
      </a:dk1>
      <a:lt1>
        <a:sysClr val="window" lastClr="FFFFFF"/>
      </a:lt1>
      <a:dk2>
        <a:srgbClr val="13294B"/>
      </a:dk2>
      <a:lt2>
        <a:srgbClr val="FFFFFF"/>
      </a:lt2>
      <a:accent1>
        <a:srgbClr val="4B9CD3"/>
      </a:accent1>
      <a:accent2>
        <a:srgbClr val="13294B"/>
      </a:accent2>
      <a:accent3>
        <a:srgbClr val="FFFFFF"/>
      </a:accent3>
      <a:accent4>
        <a:srgbClr val="007FA2"/>
      </a:accent4>
      <a:accent5>
        <a:srgbClr val="E1E1E1"/>
      </a:accent5>
      <a:accent6>
        <a:srgbClr val="767676"/>
      </a:accent6>
      <a:hlink>
        <a:srgbClr val="007FAE"/>
      </a:hlink>
      <a:folHlink>
        <a:srgbClr val="007FAE"/>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UNC PowerPoint (Modern Clean)" id="{75E47BB3-0FA1-1E4F-9FB2-ED8FC76BED45}" vid="{2C2ED7C9-8BC7-6047-B319-FF8FC5D85868}"/>
    </a:ext>
  </a:extLst>
</a:theme>
</file>

<file path=ppt/theme/theme2.xml><?xml version="1.0" encoding="utf-8"?>
<a:theme xmlns:a="http://schemas.openxmlformats.org/drawingml/2006/main" name="Divider Slide 1">
  <a:themeElements>
    <a:clrScheme name="UNC">
      <a:dk1>
        <a:srgbClr val="4B9CD3"/>
      </a:dk1>
      <a:lt1>
        <a:sysClr val="window" lastClr="FFFFFF"/>
      </a:lt1>
      <a:dk2>
        <a:srgbClr val="13294B"/>
      </a:dk2>
      <a:lt2>
        <a:srgbClr val="FFFFFF"/>
      </a:lt2>
      <a:accent1>
        <a:srgbClr val="4B9CD3"/>
      </a:accent1>
      <a:accent2>
        <a:srgbClr val="13294B"/>
      </a:accent2>
      <a:accent3>
        <a:srgbClr val="FFFFFF"/>
      </a:accent3>
      <a:accent4>
        <a:srgbClr val="007FA2"/>
      </a:accent4>
      <a:accent5>
        <a:srgbClr val="E1E1E1"/>
      </a:accent5>
      <a:accent6>
        <a:srgbClr val="767676"/>
      </a:accent6>
      <a:hlink>
        <a:srgbClr val="007FAE"/>
      </a:hlink>
      <a:folHlink>
        <a:srgbClr val="007FAE"/>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UNC PowerPoint (Modern Clean)" id="{75E47BB3-0FA1-1E4F-9FB2-ED8FC76BED45}" vid="{F6124191-D837-7646-9D4B-4176FF3D0A34}"/>
    </a:ext>
  </a:extLst>
</a:theme>
</file>

<file path=ppt/theme/theme3.xml><?xml version="1.0" encoding="utf-8"?>
<a:theme xmlns:a="http://schemas.openxmlformats.org/drawingml/2006/main" name="Divider Slide 2">
  <a:themeElements>
    <a:clrScheme name="UNC">
      <a:dk1>
        <a:srgbClr val="4B9CD3"/>
      </a:dk1>
      <a:lt1>
        <a:sysClr val="window" lastClr="FFFFFF"/>
      </a:lt1>
      <a:dk2>
        <a:srgbClr val="13294B"/>
      </a:dk2>
      <a:lt2>
        <a:srgbClr val="FFFFFF"/>
      </a:lt2>
      <a:accent1>
        <a:srgbClr val="4B9CD3"/>
      </a:accent1>
      <a:accent2>
        <a:srgbClr val="13294B"/>
      </a:accent2>
      <a:accent3>
        <a:srgbClr val="FFFFFF"/>
      </a:accent3>
      <a:accent4>
        <a:srgbClr val="007FA2"/>
      </a:accent4>
      <a:accent5>
        <a:srgbClr val="E1E1E1"/>
      </a:accent5>
      <a:accent6>
        <a:srgbClr val="767676"/>
      </a:accent6>
      <a:hlink>
        <a:srgbClr val="007FAE"/>
      </a:hlink>
      <a:folHlink>
        <a:srgbClr val="007FAE"/>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UNC PowerPoint (Modern Clean)" id="{75E47BB3-0FA1-1E4F-9FB2-ED8FC76BED45}" vid="{91793B41-A17E-AC4F-AE77-881DA928BFD9}"/>
    </a:ext>
  </a:extLst>
</a:theme>
</file>

<file path=ppt/theme/theme4.xml><?xml version="1.0" encoding="utf-8"?>
<a:theme xmlns:a="http://schemas.openxmlformats.org/drawingml/2006/main" name="Split Text">
  <a:themeElements>
    <a:clrScheme name="UNC">
      <a:dk1>
        <a:srgbClr val="4B9CD3"/>
      </a:dk1>
      <a:lt1>
        <a:sysClr val="window" lastClr="FFFFFF"/>
      </a:lt1>
      <a:dk2>
        <a:srgbClr val="13294B"/>
      </a:dk2>
      <a:lt2>
        <a:srgbClr val="FFFFFF"/>
      </a:lt2>
      <a:accent1>
        <a:srgbClr val="4B9CD3"/>
      </a:accent1>
      <a:accent2>
        <a:srgbClr val="13294B"/>
      </a:accent2>
      <a:accent3>
        <a:srgbClr val="FFFFFF"/>
      </a:accent3>
      <a:accent4>
        <a:srgbClr val="007FA2"/>
      </a:accent4>
      <a:accent5>
        <a:srgbClr val="E1E1E1"/>
      </a:accent5>
      <a:accent6>
        <a:srgbClr val="767676"/>
      </a:accent6>
      <a:hlink>
        <a:srgbClr val="007FAE"/>
      </a:hlink>
      <a:folHlink>
        <a:srgbClr val="007FAE"/>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UNC PowerPoint (Modern Clean)" id="{75E47BB3-0FA1-1E4F-9FB2-ED8FC76BED45}" vid="{39917EC4-9F5A-A94E-A6A6-5EBFB6ABB3D8}"/>
    </a:ext>
  </a:extLst>
</a:theme>
</file>

<file path=ppt/theme/theme5.xml><?xml version="1.0" encoding="utf-8"?>
<a:theme xmlns:a="http://schemas.openxmlformats.org/drawingml/2006/main" name="Text">
  <a:themeElements>
    <a:clrScheme name="UNC">
      <a:dk1>
        <a:srgbClr val="4B9CD3"/>
      </a:dk1>
      <a:lt1>
        <a:sysClr val="window" lastClr="FFFFFF"/>
      </a:lt1>
      <a:dk2>
        <a:srgbClr val="13294B"/>
      </a:dk2>
      <a:lt2>
        <a:srgbClr val="FFFFFF"/>
      </a:lt2>
      <a:accent1>
        <a:srgbClr val="4B9CD3"/>
      </a:accent1>
      <a:accent2>
        <a:srgbClr val="13294B"/>
      </a:accent2>
      <a:accent3>
        <a:srgbClr val="FFFFFF"/>
      </a:accent3>
      <a:accent4>
        <a:srgbClr val="007FA2"/>
      </a:accent4>
      <a:accent5>
        <a:srgbClr val="E1E1E1"/>
      </a:accent5>
      <a:accent6>
        <a:srgbClr val="767676"/>
      </a:accent6>
      <a:hlink>
        <a:srgbClr val="007FAE"/>
      </a:hlink>
      <a:folHlink>
        <a:srgbClr val="007FAE"/>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UNC PowerPoint (Modern Clean)" id="{75E47BB3-0FA1-1E4F-9FB2-ED8FC76BED45}" vid="{923B45BE-8105-104D-8ECA-188FB6DEB048}"/>
    </a:ext>
  </a:extLst>
</a:theme>
</file>

<file path=ppt/theme/theme6.xml><?xml version="1.0" encoding="utf-8"?>
<a:theme xmlns:a="http://schemas.openxmlformats.org/drawingml/2006/main" name="Text / Image">
  <a:themeElements>
    <a:clrScheme name="UNC">
      <a:dk1>
        <a:srgbClr val="4B9CD3"/>
      </a:dk1>
      <a:lt1>
        <a:sysClr val="window" lastClr="FFFFFF"/>
      </a:lt1>
      <a:dk2>
        <a:srgbClr val="13294B"/>
      </a:dk2>
      <a:lt2>
        <a:srgbClr val="FFFFFF"/>
      </a:lt2>
      <a:accent1>
        <a:srgbClr val="4B9CD3"/>
      </a:accent1>
      <a:accent2>
        <a:srgbClr val="13294B"/>
      </a:accent2>
      <a:accent3>
        <a:srgbClr val="FFFFFF"/>
      </a:accent3>
      <a:accent4>
        <a:srgbClr val="007FA2"/>
      </a:accent4>
      <a:accent5>
        <a:srgbClr val="E1E1E1"/>
      </a:accent5>
      <a:accent6>
        <a:srgbClr val="767676"/>
      </a:accent6>
      <a:hlink>
        <a:srgbClr val="007FAE"/>
      </a:hlink>
      <a:folHlink>
        <a:srgbClr val="007FAE"/>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UNC PowerPoint (Modern Clean)" id="{75E47BB3-0FA1-1E4F-9FB2-ED8FC76BED45}" vid="{27F26915-6FC4-4244-A130-1D0E101ACDF5}"/>
    </a:ext>
  </a:extLst>
</a:theme>
</file>

<file path=ppt/theme/theme7.xml><?xml version="1.0" encoding="utf-8"?>
<a:theme xmlns:a="http://schemas.openxmlformats.org/drawingml/2006/main" name="Closing Slide">
  <a:themeElements>
    <a:clrScheme name="UNC">
      <a:dk1>
        <a:srgbClr val="4B9CD3"/>
      </a:dk1>
      <a:lt1>
        <a:sysClr val="window" lastClr="FFFFFF"/>
      </a:lt1>
      <a:dk2>
        <a:srgbClr val="13294B"/>
      </a:dk2>
      <a:lt2>
        <a:srgbClr val="FFFFFF"/>
      </a:lt2>
      <a:accent1>
        <a:srgbClr val="4B9CD3"/>
      </a:accent1>
      <a:accent2>
        <a:srgbClr val="13294B"/>
      </a:accent2>
      <a:accent3>
        <a:srgbClr val="FFFFFF"/>
      </a:accent3>
      <a:accent4>
        <a:srgbClr val="007FA2"/>
      </a:accent4>
      <a:accent5>
        <a:srgbClr val="E1E1E1"/>
      </a:accent5>
      <a:accent6>
        <a:srgbClr val="767676"/>
      </a:accent6>
      <a:hlink>
        <a:srgbClr val="007FAE"/>
      </a:hlink>
      <a:folHlink>
        <a:srgbClr val="007FAE"/>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UNC PowerPoint (Modern Clean)" id="{75E47BB3-0FA1-1E4F-9FB2-ED8FC76BED45}" vid="{4F6C16A3-8849-EC4D-83BB-EE99240646BC}"/>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Version xmlns="http://schemas.microsoft.com/sharepoint/v3/fields" xsi:nil="true"/>
    <_Status xmlns="http://schemas.microsoft.com/sharepoint/v3/fields">Not Started</_Statu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DE64AEEDD9B7A4D93545ACBE97D4615" ma:contentTypeVersion="2" ma:contentTypeDescription="Create a new document." ma:contentTypeScope="" ma:versionID="f49002b78e3a4a71b814eef46a983816">
  <xsd:schema xmlns:xsd="http://www.w3.org/2001/XMLSchema" xmlns:xs="http://www.w3.org/2001/XMLSchema" xmlns:p="http://schemas.microsoft.com/office/2006/metadata/properties" xmlns:ns2="http://schemas.microsoft.com/sharepoint/v3/fields" targetNamespace="http://schemas.microsoft.com/office/2006/metadata/properties" ma:root="true" ma:fieldsID="38f6db2dd0d9a0cf6a8dc37be32b365b" ns2:_="">
    <xsd:import namespace="http://schemas.microsoft.com/sharepoint/v3/fields"/>
    <xsd:element name="properties">
      <xsd:complexType>
        <xsd:sequence>
          <xsd:element name="documentManagement">
            <xsd:complexType>
              <xsd:all>
                <xsd:element ref="ns2:_Status" minOccurs="0"/>
                <xsd:element ref="ns2:_Vers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tatus" ma:index="8" nillable="true" ma:displayName="Status" ma:default="Not Started" ma:internalName="_Status">
      <xsd:simpleType>
        <xsd:union memberTypes="dms:Text">
          <xsd:simpleType>
            <xsd:restriction base="dms:Choice">
              <xsd:enumeration value="Not Started"/>
              <xsd:enumeration value="Draft"/>
              <xsd:enumeration value="Reviewed"/>
              <xsd:enumeration value="Scheduled"/>
              <xsd:enumeration value="Published"/>
              <xsd:enumeration value="Final"/>
              <xsd:enumeration value="Expired"/>
            </xsd:restriction>
          </xsd:simpleType>
        </xsd:union>
      </xsd:simpleType>
    </xsd:element>
    <xsd:element name="_Version" ma:index="9" nillable="true" ma:displayName="Version" ma:internalName="_Version">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ma:displayName="Status"/>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B6F2769-7194-4217-93D3-3AF3A4742282}">
  <ds:schemaRef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sharepoint/v3/fields"/>
    <ds:schemaRef ds:uri="http://www.w3.org/XML/1998/namespace"/>
    <ds:schemaRef ds:uri="http://purl.org/dc/dcmitype/"/>
  </ds:schemaRefs>
</ds:datastoreItem>
</file>

<file path=customXml/itemProps2.xml><?xml version="1.0" encoding="utf-8"?>
<ds:datastoreItem xmlns:ds="http://schemas.openxmlformats.org/officeDocument/2006/customXml" ds:itemID="{87D2A1B0-FF3E-4009-940D-AED0EB70AA20}">
  <ds:schemaRefs>
    <ds:schemaRef ds:uri="http://schemas.microsoft.com/sharepoint/v3/contenttype/forms"/>
  </ds:schemaRefs>
</ds:datastoreItem>
</file>

<file path=customXml/itemProps3.xml><?xml version="1.0" encoding="utf-8"?>
<ds:datastoreItem xmlns:ds="http://schemas.openxmlformats.org/officeDocument/2006/customXml" ds:itemID="{E4214858-785C-42F7-BE66-6D0E79395F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Title Slide 1</Template>
  <TotalTime>3107</TotalTime>
  <Words>4541</Words>
  <Application>Microsoft Macintosh PowerPoint</Application>
  <PresentationFormat>On-screen Show (4:3)</PresentationFormat>
  <Paragraphs>407</Paragraphs>
  <Slides>31</Slides>
  <Notes>22</Notes>
  <HiddenSlides>0</HiddenSlides>
  <MMClips>0</MMClips>
  <ScaleCrop>false</ScaleCrop>
  <HeadingPairs>
    <vt:vector size="6" baseType="variant">
      <vt:variant>
        <vt:lpstr>Fonts Used</vt:lpstr>
      </vt:variant>
      <vt:variant>
        <vt:i4>4</vt:i4>
      </vt:variant>
      <vt:variant>
        <vt:lpstr>Theme</vt:lpstr>
      </vt:variant>
      <vt:variant>
        <vt:i4>7</vt:i4>
      </vt:variant>
      <vt:variant>
        <vt:lpstr>Slide Titles</vt:lpstr>
      </vt:variant>
      <vt:variant>
        <vt:i4>31</vt:i4>
      </vt:variant>
    </vt:vector>
  </HeadingPairs>
  <TitlesOfParts>
    <vt:vector size="42" baseType="lpstr">
      <vt:lpstr>Arial</vt:lpstr>
      <vt:lpstr>Calibri</vt:lpstr>
      <vt:lpstr>Cambria</vt:lpstr>
      <vt:lpstr>Lucida Handwriting</vt:lpstr>
      <vt:lpstr>Title Slide 1</vt:lpstr>
      <vt:lpstr>Divider Slide 1</vt:lpstr>
      <vt:lpstr>Divider Slide 2</vt:lpstr>
      <vt:lpstr>Split Text</vt:lpstr>
      <vt:lpstr>Text</vt:lpstr>
      <vt:lpstr>Text / Image</vt:lpstr>
      <vt:lpstr>Closing Slide</vt:lpstr>
      <vt:lpstr> Return to Sport (RTS) Guideline: Arthroscopic Hip Labral Repair    Anatomy, Surgery, Rehabilitation and Sport Specific Guidelines   </vt:lpstr>
      <vt:lpstr>Objectives</vt:lpstr>
      <vt:lpstr>Hip Anatomy</vt:lpstr>
      <vt:lpstr>Acetabular Labrum Review </vt:lpstr>
      <vt:lpstr>Risk Factors for Labral Tears1</vt:lpstr>
      <vt:lpstr>FAI Types and Effects on Labrum</vt:lpstr>
      <vt:lpstr>Signs and Symptoms of Labral Tear5</vt:lpstr>
      <vt:lpstr>Labral Repair: Incidence and Prevalence in Athletes</vt:lpstr>
      <vt:lpstr>Surgery</vt:lpstr>
      <vt:lpstr>Surgery Cont. </vt:lpstr>
      <vt:lpstr>Surgery: Debridement (arthroscopic)5 </vt:lpstr>
      <vt:lpstr>Surgery: Reconstruction (open or arthroscopy)5 </vt:lpstr>
      <vt:lpstr>Surgery: Repair5 </vt:lpstr>
      <vt:lpstr>Physical Therapy Goals for Post-Op </vt:lpstr>
      <vt:lpstr>Physical Therapy: Protocol for Post-Op Treatment7</vt:lpstr>
      <vt:lpstr>Physical Therapy: Protocol for Post-Op Treatment7</vt:lpstr>
      <vt:lpstr>Physical Therapy: Protocol for Post-Op Treatment7</vt:lpstr>
      <vt:lpstr>Physical Therapy: Protocol for Post-Op Treatment7</vt:lpstr>
      <vt:lpstr>Physical Therapy: Protocol for Post-Op Treatment Cont.7</vt:lpstr>
      <vt:lpstr>Physical Therapy: Protocol for Post-Op Treatment7</vt:lpstr>
      <vt:lpstr>Physical Therapy: Protocol for Post-Op Treatment7</vt:lpstr>
      <vt:lpstr>Aquatic Therapy Post-Op8</vt:lpstr>
      <vt:lpstr>Return to Sport</vt:lpstr>
      <vt:lpstr>Barriers to Return to Sport</vt:lpstr>
      <vt:lpstr>Difficulty of Creating a Single RTS Guideline</vt:lpstr>
      <vt:lpstr>Outcome Measures</vt:lpstr>
      <vt:lpstr>Considerations for Specific Sports </vt:lpstr>
      <vt:lpstr>References: </vt:lpstr>
      <vt:lpstr>References Cont’d</vt:lpstr>
      <vt:lpstr>References Cont’d</vt:lpstr>
      <vt:lpstr>References: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Ginzburg, Yana I.</dc:creator>
  <cp:lastModifiedBy>Abby Mutch</cp:lastModifiedBy>
  <cp:revision>142</cp:revision>
  <dcterms:created xsi:type="dcterms:W3CDTF">2018-10-08T02:19:08Z</dcterms:created>
  <dcterms:modified xsi:type="dcterms:W3CDTF">2022-04-21T16:21:33Z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0x0101000DE64AEEDD9B7A4D93545ACBE97D4615</vt:lpwstr>
  </property>
</Properties>
</file>