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59"/>
  </p:notesMasterIdLst>
  <p:sldIdLst>
    <p:sldId id="256" r:id="rId2"/>
    <p:sldId id="257" r:id="rId3"/>
    <p:sldId id="327" r:id="rId4"/>
    <p:sldId id="258" r:id="rId5"/>
    <p:sldId id="271" r:id="rId6"/>
    <p:sldId id="259" r:id="rId7"/>
    <p:sldId id="269" r:id="rId8"/>
    <p:sldId id="272" r:id="rId9"/>
    <p:sldId id="273" r:id="rId10"/>
    <p:sldId id="274" r:id="rId11"/>
    <p:sldId id="279" r:id="rId12"/>
    <p:sldId id="275" r:id="rId13"/>
    <p:sldId id="276" r:id="rId14"/>
    <p:sldId id="278" r:id="rId15"/>
    <p:sldId id="280" r:id="rId16"/>
    <p:sldId id="260" r:id="rId17"/>
    <p:sldId id="281" r:id="rId18"/>
    <p:sldId id="282" r:id="rId19"/>
    <p:sldId id="283" r:id="rId20"/>
    <p:sldId id="284" r:id="rId21"/>
    <p:sldId id="288" r:id="rId22"/>
    <p:sldId id="316" r:id="rId23"/>
    <p:sldId id="286" r:id="rId24"/>
    <p:sldId id="287" r:id="rId25"/>
    <p:sldId id="289" r:id="rId26"/>
    <p:sldId id="262" r:id="rId27"/>
    <p:sldId id="290" r:id="rId28"/>
    <p:sldId id="292" r:id="rId29"/>
    <p:sldId id="293" r:id="rId30"/>
    <p:sldId id="294" r:id="rId31"/>
    <p:sldId id="295" r:id="rId32"/>
    <p:sldId id="296" r:id="rId33"/>
    <p:sldId id="297" r:id="rId34"/>
    <p:sldId id="263" r:id="rId35"/>
    <p:sldId id="298" r:id="rId36"/>
    <p:sldId id="299" r:id="rId37"/>
    <p:sldId id="301" r:id="rId38"/>
    <p:sldId id="302" r:id="rId39"/>
    <p:sldId id="310" r:id="rId40"/>
    <p:sldId id="311" r:id="rId41"/>
    <p:sldId id="312" r:id="rId42"/>
    <p:sldId id="313" r:id="rId43"/>
    <p:sldId id="314" r:id="rId44"/>
    <p:sldId id="315" r:id="rId45"/>
    <p:sldId id="317" r:id="rId46"/>
    <p:sldId id="261" r:id="rId47"/>
    <p:sldId id="303" r:id="rId48"/>
    <p:sldId id="304" r:id="rId49"/>
    <p:sldId id="318" r:id="rId50"/>
    <p:sldId id="265" r:id="rId51"/>
    <p:sldId id="307" r:id="rId52"/>
    <p:sldId id="308" r:id="rId53"/>
    <p:sldId id="319" r:id="rId54"/>
    <p:sldId id="320" r:id="rId55"/>
    <p:sldId id="329" r:id="rId56"/>
    <p:sldId id="268" r:id="rId57"/>
    <p:sldId id="326"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840"/>
  </p:normalViewPr>
  <p:slideViewPr>
    <p:cSldViewPr snapToGrid="0" snapToObjects="1">
      <p:cViewPr varScale="1">
        <p:scale>
          <a:sx n="89" d="100"/>
          <a:sy n="89" d="100"/>
        </p:scale>
        <p:origin x="2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D684-E8FA-234D-BCDA-98326C75E810}" type="datetimeFigureOut">
              <a:rPr lang="en-US" smtClean="0"/>
              <a:t>4/25/23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5EAE3-2027-BE49-BBD2-9EB97351DEEF}" type="slidenum">
              <a:rPr lang="en-US" smtClean="0"/>
              <a:t>‹#›</a:t>
            </a:fld>
            <a:endParaRPr lang="en-US"/>
          </a:p>
        </p:txBody>
      </p:sp>
    </p:spTree>
    <p:extLst>
      <p:ext uri="{BB962C8B-B14F-4D97-AF65-F5344CB8AC3E}">
        <p14:creationId xmlns:p14="http://schemas.microsoft.com/office/powerpoint/2010/main" val="33427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unc+physical+therapy+logo&amp;sxsrf</a:t>
            </a:r>
            <a:r>
              <a:rPr lang="en-US" dirty="0"/>
              <a:t>=APwXEdcu89u0860D1SF81Sqy-BrrFzHV9w:1681996719635&amp;source=</a:t>
            </a:r>
            <a:r>
              <a:rPr lang="en-US" dirty="0" err="1"/>
              <a:t>lnms&amp;tbm</a:t>
            </a:r>
            <a:r>
              <a:rPr lang="en-US" dirty="0"/>
              <a:t>=</a:t>
            </a:r>
            <a:r>
              <a:rPr lang="en-US" dirty="0" err="1"/>
              <a:t>isch&amp;sa</a:t>
            </a:r>
            <a:r>
              <a:rPr lang="en-US" dirty="0"/>
              <a:t>=</a:t>
            </a:r>
            <a:r>
              <a:rPr lang="en-US" dirty="0" err="1"/>
              <a:t>X&amp;ved</a:t>
            </a:r>
            <a:r>
              <a:rPr lang="en-US" dirty="0"/>
              <a:t>=2ahUKEwivxfKHxrj-AhUZD1kFHQ9ACBEQ0pQJegQIBhAC&amp;biw=1600&amp;bih=779&amp;dpr=1.8#imgrc=NtNA9o760ykq9M</a:t>
            </a:r>
          </a:p>
        </p:txBody>
      </p:sp>
      <p:sp>
        <p:nvSpPr>
          <p:cNvPr id="4" name="Slide Number Placeholder 3"/>
          <p:cNvSpPr>
            <a:spLocks noGrp="1"/>
          </p:cNvSpPr>
          <p:nvPr>
            <p:ph type="sldNum" sz="quarter" idx="5"/>
          </p:nvPr>
        </p:nvSpPr>
        <p:spPr/>
        <p:txBody>
          <a:bodyPr/>
          <a:lstStyle/>
          <a:p>
            <a:fld id="{F9B5EAE3-2027-BE49-BBD2-9EB97351DEEF}" type="slidenum">
              <a:rPr lang="en-US" smtClean="0"/>
              <a:t>1</a:t>
            </a:fld>
            <a:endParaRPr lang="en-US"/>
          </a:p>
        </p:txBody>
      </p:sp>
    </p:spTree>
    <p:extLst>
      <p:ext uri="{BB962C8B-B14F-4D97-AF65-F5344CB8AC3E}">
        <p14:creationId xmlns:p14="http://schemas.microsoft.com/office/powerpoint/2010/main" val="157985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20</a:t>
            </a:fld>
            <a:endParaRPr lang="en-US"/>
          </a:p>
        </p:txBody>
      </p:sp>
    </p:spTree>
    <p:extLst>
      <p:ext uri="{BB962C8B-B14F-4D97-AF65-F5344CB8AC3E}">
        <p14:creationId xmlns:p14="http://schemas.microsoft.com/office/powerpoint/2010/main" val="42289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low+motivation+clipart&amp;sxsrf</a:t>
            </a:r>
            <a:r>
              <a:rPr lang="en-US" dirty="0"/>
              <a:t>=APwXEdfcdxV1Ddq5Kkz4CklQpcrBjyWHsg:1681229084226&amp;source=</a:t>
            </a:r>
            <a:r>
              <a:rPr lang="en-US" dirty="0" err="1"/>
              <a:t>lnms&amp;tbm</a:t>
            </a:r>
            <a:r>
              <a:rPr lang="en-US" dirty="0"/>
              <a:t>=</a:t>
            </a:r>
            <a:r>
              <a:rPr lang="en-US" dirty="0" err="1"/>
              <a:t>isch&amp;sa</a:t>
            </a:r>
            <a:r>
              <a:rPr lang="en-US" dirty="0"/>
              <a:t>=</a:t>
            </a:r>
            <a:r>
              <a:rPr lang="en-US" dirty="0" err="1"/>
              <a:t>X&amp;ved</a:t>
            </a:r>
            <a:r>
              <a:rPr lang="en-US" dirty="0"/>
              <a:t>=2ahUKEwi1seeymqL-AhWaD1kFHU-TBy4Q0pQJegQIBhAC&amp;biw=1440&amp;bih=701&amp;dpr=2#imgrc=KpfcEiLmW2aOBM</a:t>
            </a:r>
          </a:p>
        </p:txBody>
      </p:sp>
      <p:sp>
        <p:nvSpPr>
          <p:cNvPr id="4" name="Slide Number Placeholder 3"/>
          <p:cNvSpPr>
            <a:spLocks noGrp="1"/>
          </p:cNvSpPr>
          <p:nvPr>
            <p:ph type="sldNum" sz="quarter" idx="5"/>
          </p:nvPr>
        </p:nvSpPr>
        <p:spPr/>
        <p:txBody>
          <a:bodyPr/>
          <a:lstStyle/>
          <a:p>
            <a:fld id="{F9B5EAE3-2027-BE49-BBD2-9EB97351DEEF}" type="slidenum">
              <a:rPr lang="en-US" smtClean="0"/>
              <a:t>23</a:t>
            </a:fld>
            <a:endParaRPr lang="en-US"/>
          </a:p>
        </p:txBody>
      </p:sp>
    </p:spTree>
    <p:extLst>
      <p:ext uri="{BB962C8B-B14F-4D97-AF65-F5344CB8AC3E}">
        <p14:creationId xmlns:p14="http://schemas.microsoft.com/office/powerpoint/2010/main" val="3377099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www.google.com</a:t>
            </a:r>
            <a:r>
              <a:rPr lang="en-US" dirty="0"/>
              <a:t>/</a:t>
            </a:r>
            <a:r>
              <a:rPr lang="en-US" dirty="0" err="1"/>
              <a:t>search?q</a:t>
            </a:r>
            <a:r>
              <a:rPr lang="en-US" dirty="0"/>
              <a:t>=</a:t>
            </a:r>
            <a:r>
              <a:rPr lang="en-US" dirty="0" err="1"/>
              <a:t>what+do+i+do+clipart&amp;sxsrf</a:t>
            </a:r>
            <a:r>
              <a:rPr lang="en-US" dirty="0"/>
              <a:t>=APwXEdeT_EyndRTZPbQSWqdCcdJlA-c7jQ:1681222833758&amp;source=</a:t>
            </a:r>
            <a:r>
              <a:rPr lang="en-US" dirty="0" err="1"/>
              <a:t>lnms&amp;tbm</a:t>
            </a:r>
            <a:r>
              <a:rPr lang="en-US" dirty="0"/>
              <a:t>=</a:t>
            </a:r>
            <a:r>
              <a:rPr lang="en-US" dirty="0" err="1"/>
              <a:t>isch&amp;sa</a:t>
            </a:r>
            <a:r>
              <a:rPr lang="en-US" dirty="0"/>
              <a:t>=</a:t>
            </a:r>
            <a:r>
              <a:rPr lang="en-US" dirty="0" err="1"/>
              <a:t>X&amp;ved</a:t>
            </a:r>
            <a:r>
              <a:rPr lang="en-US" dirty="0"/>
              <a:t>=2ahUKEwiqhq2Og6L-AhUOFFkFHennBOUQ0pQJegQIBRAC&amp;biw=1440&amp;bih=701&amp;dpr=2#imgrc=HjmyXgylGwe6xM</a:t>
            </a:r>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24</a:t>
            </a:fld>
            <a:endParaRPr lang="en-US"/>
          </a:p>
        </p:txBody>
      </p:sp>
    </p:spTree>
    <p:extLst>
      <p:ext uri="{BB962C8B-B14F-4D97-AF65-F5344CB8AC3E}">
        <p14:creationId xmlns:p14="http://schemas.microsoft.com/office/powerpoint/2010/main" val="275042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30</a:t>
            </a:fld>
            <a:endParaRPr lang="en-US"/>
          </a:p>
        </p:txBody>
      </p:sp>
    </p:spTree>
    <p:extLst>
      <p:ext uri="{BB962C8B-B14F-4D97-AF65-F5344CB8AC3E}">
        <p14:creationId xmlns:p14="http://schemas.microsoft.com/office/powerpoint/2010/main" val="825477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34</a:t>
            </a:fld>
            <a:endParaRPr lang="en-US"/>
          </a:p>
        </p:txBody>
      </p:sp>
    </p:spTree>
    <p:extLst>
      <p:ext uri="{BB962C8B-B14F-4D97-AF65-F5344CB8AC3E}">
        <p14:creationId xmlns:p14="http://schemas.microsoft.com/office/powerpoint/2010/main" val="211307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pilates&amp;sxsrf</a:t>
            </a:r>
            <a:r>
              <a:rPr lang="en-US" dirty="0"/>
              <a:t>=APwXEddG48z_8cu8J_UMTw4Wfr0efAcoJw:1681310972243&amp;source=</a:t>
            </a:r>
            <a:r>
              <a:rPr lang="en-US" dirty="0" err="1"/>
              <a:t>lnms&amp;tbm</a:t>
            </a:r>
            <a:r>
              <a:rPr lang="en-US" dirty="0"/>
              <a:t>=</a:t>
            </a:r>
            <a:r>
              <a:rPr lang="en-US" dirty="0" err="1"/>
              <a:t>isch&amp;sa</a:t>
            </a:r>
            <a:r>
              <a:rPr lang="en-US" dirty="0"/>
              <a:t>=</a:t>
            </a:r>
            <a:r>
              <a:rPr lang="en-US" dirty="0" err="1"/>
              <a:t>X&amp;ved</a:t>
            </a:r>
            <a:r>
              <a:rPr lang="en-US" dirty="0"/>
              <a:t>=2ahUKEwjQqYe6y6T-AhUVkWoFHZ0MBiIQ0pQJegQIBhAC&amp;biw=1440&amp;bih=701&amp;dpr=2#imgrc=r-FkE9Gi7ib1dM</a:t>
            </a:r>
          </a:p>
        </p:txBody>
      </p:sp>
      <p:sp>
        <p:nvSpPr>
          <p:cNvPr id="4" name="Slide Number Placeholder 3"/>
          <p:cNvSpPr>
            <a:spLocks noGrp="1"/>
          </p:cNvSpPr>
          <p:nvPr>
            <p:ph type="sldNum" sz="quarter" idx="5"/>
          </p:nvPr>
        </p:nvSpPr>
        <p:spPr/>
        <p:txBody>
          <a:bodyPr/>
          <a:lstStyle/>
          <a:p>
            <a:fld id="{F9B5EAE3-2027-BE49-BBD2-9EB97351DEEF}" type="slidenum">
              <a:rPr lang="en-US" smtClean="0"/>
              <a:t>36</a:t>
            </a:fld>
            <a:endParaRPr lang="en-US"/>
          </a:p>
        </p:txBody>
      </p:sp>
    </p:spTree>
    <p:extLst>
      <p:ext uri="{BB962C8B-B14F-4D97-AF65-F5344CB8AC3E}">
        <p14:creationId xmlns:p14="http://schemas.microsoft.com/office/powerpoint/2010/main" val="1709899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stability+training&amp;sxsrf</a:t>
            </a:r>
            <a:r>
              <a:rPr lang="en-US" dirty="0"/>
              <a:t>=APwXEddcpx8DwkpxNr_jAQnHB4z1LsW5BQ:1681311027420&amp;source=</a:t>
            </a:r>
            <a:r>
              <a:rPr lang="en-US" dirty="0" err="1"/>
              <a:t>lnms&amp;tbm</a:t>
            </a:r>
            <a:r>
              <a:rPr lang="en-US" dirty="0"/>
              <a:t>=</a:t>
            </a:r>
            <a:r>
              <a:rPr lang="en-US" dirty="0" err="1"/>
              <a:t>isch&amp;sa</a:t>
            </a:r>
            <a:r>
              <a:rPr lang="en-US" dirty="0"/>
              <a:t>=</a:t>
            </a:r>
            <a:r>
              <a:rPr lang="en-US" dirty="0" err="1"/>
              <a:t>X&amp;ved</a:t>
            </a:r>
            <a:r>
              <a:rPr lang="en-US" dirty="0"/>
              <a:t>=2ahUKEwj2_K7Uy6T-AhV4l2oFHZW-BDcQ0pQJegQIBxAC&amp;biw=1440&amp;bih=701&amp;dpr=2#imgrc=b0LS8uhuaUY9mM</a:t>
            </a:r>
          </a:p>
        </p:txBody>
      </p:sp>
      <p:sp>
        <p:nvSpPr>
          <p:cNvPr id="4" name="Slide Number Placeholder 3"/>
          <p:cNvSpPr>
            <a:spLocks noGrp="1"/>
          </p:cNvSpPr>
          <p:nvPr>
            <p:ph type="sldNum" sz="quarter" idx="5"/>
          </p:nvPr>
        </p:nvSpPr>
        <p:spPr/>
        <p:txBody>
          <a:bodyPr/>
          <a:lstStyle/>
          <a:p>
            <a:fld id="{F9B5EAE3-2027-BE49-BBD2-9EB97351DEEF}" type="slidenum">
              <a:rPr lang="en-US" smtClean="0"/>
              <a:t>37</a:t>
            </a:fld>
            <a:endParaRPr lang="en-US"/>
          </a:p>
        </p:txBody>
      </p:sp>
    </p:spTree>
    <p:extLst>
      <p:ext uri="{BB962C8B-B14F-4D97-AF65-F5344CB8AC3E}">
        <p14:creationId xmlns:p14="http://schemas.microsoft.com/office/powerpoint/2010/main" val="14870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resistance+training&amp;sxsrf</a:t>
            </a:r>
            <a:r>
              <a:rPr lang="en-US" dirty="0"/>
              <a:t>=APwXEddfcNGpxXjnkbjvbDgmy9N2hM10_Q:1681311068613&amp;source=</a:t>
            </a:r>
            <a:r>
              <a:rPr lang="en-US" dirty="0" err="1"/>
              <a:t>lnms&amp;tbm</a:t>
            </a:r>
            <a:r>
              <a:rPr lang="en-US" dirty="0"/>
              <a:t>=</a:t>
            </a:r>
            <a:r>
              <a:rPr lang="en-US" dirty="0" err="1"/>
              <a:t>isch&amp;sa</a:t>
            </a:r>
            <a:r>
              <a:rPr lang="en-US" dirty="0"/>
              <a:t>=</a:t>
            </a:r>
            <a:r>
              <a:rPr lang="en-US" dirty="0" err="1"/>
              <a:t>X&amp;ved</a:t>
            </a:r>
            <a:r>
              <a:rPr lang="en-US" dirty="0"/>
              <a:t>=2ahUKEwjRnoHoy6T-AhUNl2oFHXZZDt0Q0pQJegQIBxAC&amp;biw=1440&amp;bih=701&amp;dpr=2#imgrc=0Xf9Cabi1PxfYM</a:t>
            </a:r>
          </a:p>
          <a:p>
            <a:endParaRPr lang="en-US" dirty="0"/>
          </a:p>
          <a:p>
            <a:r>
              <a:rPr lang="en-US" dirty="0"/>
              <a:t>https://</a:t>
            </a:r>
            <a:r>
              <a:rPr lang="en-US" dirty="0" err="1"/>
              <a:t>www.google.com</a:t>
            </a:r>
            <a:r>
              <a:rPr lang="en-US" dirty="0"/>
              <a:t>/</a:t>
            </a:r>
            <a:r>
              <a:rPr lang="en-US" dirty="0" err="1"/>
              <a:t>search?q</a:t>
            </a:r>
            <a:r>
              <a:rPr lang="en-US" dirty="0"/>
              <a:t>=</a:t>
            </a:r>
            <a:r>
              <a:rPr lang="en-US" dirty="0" err="1"/>
              <a:t>aerobic+training</a:t>
            </a:r>
            <a:r>
              <a:rPr lang="en-US" dirty="0"/>
              <a:t>+&amp;</a:t>
            </a:r>
            <a:r>
              <a:rPr lang="en-US" dirty="0" err="1"/>
              <a:t>tbm</a:t>
            </a:r>
            <a:r>
              <a:rPr lang="en-US" dirty="0"/>
              <a:t>=</a:t>
            </a:r>
            <a:r>
              <a:rPr lang="en-US" dirty="0" err="1"/>
              <a:t>isch&amp;ved</a:t>
            </a:r>
            <a:r>
              <a:rPr lang="en-US" dirty="0"/>
              <a:t>=2ahUKEwiNxeroy6T-AhWml4QIHT-dCbsQ2-cCegQIABAA&amp;oq=</a:t>
            </a:r>
            <a:r>
              <a:rPr lang="en-US" dirty="0" err="1"/>
              <a:t>aerobic+training</a:t>
            </a:r>
            <a:r>
              <a:rPr lang="en-US" dirty="0"/>
              <a:t>+&amp;</a:t>
            </a:r>
            <a:r>
              <a:rPr lang="en-US" dirty="0" err="1"/>
              <a:t>gs_lcp</a:t>
            </a:r>
            <a:r>
              <a:rPr lang="en-US" dirty="0"/>
              <a:t>=CgNpbWcQAzIFCAAQgAQyBQgAEIAEMgUIABCABDIFCAAQgAQyBQgAEIAEMgUIABCABDIFCAAQgAQyBQgAEIAEMgUIABCABDIFCAAQgAQ6BAgjECc6BwgAEIoFEEM6CAgAEIAEELEDOgcIIxDqAhAnOgsIABCABBCxAxCDAToKCAAQigUQsQMQQ1CXQ1jWWWCKXWgBcAB4AIABlAGIAY8QkgEEOS4xMZgBAKABAaoBC2d3cy13aXotaW1nsAEKwAEB&amp;sclient=</a:t>
            </a:r>
            <a:r>
              <a:rPr lang="en-US" dirty="0" err="1"/>
              <a:t>img&amp;ei</a:t>
            </a:r>
            <a:r>
              <a:rPr lang="en-US" dirty="0"/>
              <a:t>=XsU2ZI2eFKavkvQPv7qm2As&amp;bih=701&amp;biw=1440#imgrc=x499kFrF3FI9iM</a:t>
            </a:r>
          </a:p>
        </p:txBody>
      </p:sp>
      <p:sp>
        <p:nvSpPr>
          <p:cNvPr id="4" name="Slide Number Placeholder 3"/>
          <p:cNvSpPr>
            <a:spLocks noGrp="1"/>
          </p:cNvSpPr>
          <p:nvPr>
            <p:ph type="sldNum" sz="quarter" idx="5"/>
          </p:nvPr>
        </p:nvSpPr>
        <p:spPr/>
        <p:txBody>
          <a:bodyPr/>
          <a:lstStyle/>
          <a:p>
            <a:fld id="{F9B5EAE3-2027-BE49-BBD2-9EB97351DEEF}" type="slidenum">
              <a:rPr lang="en-US" smtClean="0"/>
              <a:t>38</a:t>
            </a:fld>
            <a:endParaRPr lang="en-US"/>
          </a:p>
        </p:txBody>
      </p:sp>
    </p:spTree>
    <p:extLst>
      <p:ext uri="{BB962C8B-B14F-4D97-AF65-F5344CB8AC3E}">
        <p14:creationId xmlns:p14="http://schemas.microsoft.com/office/powerpoint/2010/main" val="292993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39</a:t>
            </a:fld>
            <a:endParaRPr lang="en-US"/>
          </a:p>
        </p:txBody>
      </p:sp>
    </p:spTree>
    <p:extLst>
      <p:ext uri="{BB962C8B-B14F-4D97-AF65-F5344CB8AC3E}">
        <p14:creationId xmlns:p14="http://schemas.microsoft.com/office/powerpoint/2010/main" val="204361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aquatic+therapy&amp;sxsrf</a:t>
            </a:r>
            <a:r>
              <a:rPr lang="en-US" dirty="0"/>
              <a:t>=APwXEdcCisbyaALVWdBoBZjOHJk8usR35Q:1681311810234&amp;source=</a:t>
            </a:r>
            <a:r>
              <a:rPr lang="en-US" dirty="0" err="1"/>
              <a:t>lnms&amp;tbm</a:t>
            </a:r>
            <a:r>
              <a:rPr lang="en-US" dirty="0"/>
              <a:t>=</a:t>
            </a:r>
            <a:r>
              <a:rPr lang="en-US" dirty="0" err="1"/>
              <a:t>isch&amp;sa</a:t>
            </a:r>
            <a:r>
              <a:rPr lang="en-US" dirty="0"/>
              <a:t>=</a:t>
            </a:r>
            <a:r>
              <a:rPr lang="en-US" dirty="0" err="1"/>
              <a:t>X&amp;ved</a:t>
            </a:r>
            <a:r>
              <a:rPr lang="en-US" dirty="0"/>
              <a:t>=2ahUKEwj4ktLJzqT-AhUgm2oFHVaOBuUQ0pQJegQIBRAC&amp;biw=1440&amp;bih=701&amp;dpr=2#imgrc=-OGIbtAm1Y50JM</a:t>
            </a:r>
          </a:p>
        </p:txBody>
      </p:sp>
      <p:sp>
        <p:nvSpPr>
          <p:cNvPr id="4" name="Slide Number Placeholder 3"/>
          <p:cNvSpPr>
            <a:spLocks noGrp="1"/>
          </p:cNvSpPr>
          <p:nvPr>
            <p:ph type="sldNum" sz="quarter" idx="5"/>
          </p:nvPr>
        </p:nvSpPr>
        <p:spPr/>
        <p:txBody>
          <a:bodyPr/>
          <a:lstStyle/>
          <a:p>
            <a:fld id="{F9B5EAE3-2027-BE49-BBD2-9EB97351DEEF}" type="slidenum">
              <a:rPr lang="en-US" smtClean="0"/>
              <a:t>40</a:t>
            </a:fld>
            <a:endParaRPr lang="en-US"/>
          </a:p>
        </p:txBody>
      </p:sp>
    </p:spTree>
    <p:extLst>
      <p:ext uri="{BB962C8B-B14F-4D97-AF65-F5344CB8AC3E}">
        <p14:creationId xmlns:p14="http://schemas.microsoft.com/office/powerpoint/2010/main" val="303625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2</a:t>
            </a:fld>
            <a:endParaRPr lang="en-US"/>
          </a:p>
        </p:txBody>
      </p:sp>
    </p:spTree>
    <p:extLst>
      <p:ext uri="{BB962C8B-B14F-4D97-AF65-F5344CB8AC3E}">
        <p14:creationId xmlns:p14="http://schemas.microsoft.com/office/powerpoint/2010/main" val="1929006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41</a:t>
            </a:fld>
            <a:endParaRPr lang="en-US"/>
          </a:p>
        </p:txBody>
      </p:sp>
    </p:spTree>
    <p:extLst>
      <p:ext uri="{BB962C8B-B14F-4D97-AF65-F5344CB8AC3E}">
        <p14:creationId xmlns:p14="http://schemas.microsoft.com/office/powerpoint/2010/main" val="1125081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42</a:t>
            </a:fld>
            <a:endParaRPr lang="en-US"/>
          </a:p>
        </p:txBody>
      </p:sp>
    </p:spTree>
    <p:extLst>
      <p:ext uri="{BB962C8B-B14F-4D97-AF65-F5344CB8AC3E}">
        <p14:creationId xmlns:p14="http://schemas.microsoft.com/office/powerpoint/2010/main" val="327688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43</a:t>
            </a:fld>
            <a:endParaRPr lang="en-US"/>
          </a:p>
        </p:txBody>
      </p:sp>
    </p:spTree>
    <p:extLst>
      <p:ext uri="{BB962C8B-B14F-4D97-AF65-F5344CB8AC3E}">
        <p14:creationId xmlns:p14="http://schemas.microsoft.com/office/powerpoint/2010/main" val="271486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44</a:t>
            </a:fld>
            <a:endParaRPr lang="en-US"/>
          </a:p>
        </p:txBody>
      </p:sp>
    </p:spTree>
    <p:extLst>
      <p:ext uri="{BB962C8B-B14F-4D97-AF65-F5344CB8AC3E}">
        <p14:creationId xmlns:p14="http://schemas.microsoft.com/office/powerpoint/2010/main" val="24173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dietician&amp;sxsrf</a:t>
            </a:r>
            <a:r>
              <a:rPr lang="en-US" dirty="0"/>
              <a:t>=APwXEdfn2eWKiZ2NwODxvlZZYWd76bu1jA:1681315663244&amp;source=</a:t>
            </a:r>
            <a:r>
              <a:rPr lang="en-US" dirty="0" err="1"/>
              <a:t>lnms&amp;tbm</a:t>
            </a:r>
            <a:r>
              <a:rPr lang="en-US" dirty="0"/>
              <a:t>=</a:t>
            </a:r>
            <a:r>
              <a:rPr lang="en-US" dirty="0" err="1"/>
              <a:t>isch&amp;sa</a:t>
            </a:r>
            <a:r>
              <a:rPr lang="en-US" dirty="0"/>
              <a:t>=</a:t>
            </a:r>
            <a:r>
              <a:rPr lang="en-US" dirty="0" err="1"/>
              <a:t>X&amp;ved</a:t>
            </a:r>
            <a:r>
              <a:rPr lang="en-US" dirty="0"/>
              <a:t>=2ahUKEwj-i_P23KT-AhVvnWoFHaPQDlQQ0pQJegQIAxAC&amp;biw=1440&amp;bih=701&amp;dpr=2#imgrc=fe1RFGuUrU3rIM</a:t>
            </a:r>
          </a:p>
        </p:txBody>
      </p:sp>
      <p:sp>
        <p:nvSpPr>
          <p:cNvPr id="4" name="Slide Number Placeholder 3"/>
          <p:cNvSpPr>
            <a:spLocks noGrp="1"/>
          </p:cNvSpPr>
          <p:nvPr>
            <p:ph type="sldNum" sz="quarter" idx="5"/>
          </p:nvPr>
        </p:nvSpPr>
        <p:spPr/>
        <p:txBody>
          <a:bodyPr/>
          <a:lstStyle/>
          <a:p>
            <a:fld id="{F9B5EAE3-2027-BE49-BBD2-9EB97351DEEF}" type="slidenum">
              <a:rPr lang="en-US" smtClean="0"/>
              <a:t>48</a:t>
            </a:fld>
            <a:endParaRPr lang="en-US"/>
          </a:p>
        </p:txBody>
      </p:sp>
    </p:spTree>
    <p:extLst>
      <p:ext uri="{BB962C8B-B14F-4D97-AF65-F5344CB8AC3E}">
        <p14:creationId xmlns:p14="http://schemas.microsoft.com/office/powerpoint/2010/main" val="69052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opioids&amp;sxsrf</a:t>
            </a:r>
            <a:r>
              <a:rPr lang="en-US" dirty="0"/>
              <a:t>=APwXEde6toc0ukvT3M901w2zAxelv0t8UA:1681394330113&amp;source=</a:t>
            </a:r>
            <a:r>
              <a:rPr lang="en-US" dirty="0" err="1"/>
              <a:t>lnms&amp;tbm</a:t>
            </a:r>
            <a:r>
              <a:rPr lang="en-US" dirty="0"/>
              <a:t>=</a:t>
            </a:r>
            <a:r>
              <a:rPr lang="en-US" dirty="0" err="1"/>
              <a:t>isch&amp;sa</a:t>
            </a:r>
            <a:r>
              <a:rPr lang="en-US" dirty="0"/>
              <a:t>=</a:t>
            </a:r>
            <a:r>
              <a:rPr lang="en-US" dirty="0" err="1"/>
              <a:t>X&amp;ved</a:t>
            </a:r>
            <a:r>
              <a:rPr lang="en-US" dirty="0"/>
              <a:t>=2ahUKEwjT8Zf-gaf-AhWinGoFHdtBC6gQ0pQJegQIBxAE&amp;biw=960&amp;bih=467&amp;dpr=3#imgrc=kZyJ9AJ5l_uM6M</a:t>
            </a:r>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morphine&amp;tbm</a:t>
            </a:r>
            <a:r>
              <a:rPr lang="en-US" dirty="0"/>
              <a:t>=</a:t>
            </a:r>
            <a:r>
              <a:rPr lang="en-US" dirty="0" err="1"/>
              <a:t>isch&amp;ved</a:t>
            </a:r>
            <a:r>
              <a:rPr lang="en-US" dirty="0"/>
              <a:t>=2ahUKEwie-eT-gaf-AhXwjoQIHVN0DIcQ2-cCegQIABAA&amp;oq=</a:t>
            </a:r>
            <a:r>
              <a:rPr lang="en-US" dirty="0" err="1"/>
              <a:t>morphine&amp;gs_lcp</a:t>
            </a:r>
            <a:r>
              <a:rPr lang="en-US" dirty="0"/>
              <a:t>=CgNpbWcQAzIFCAAQgAQyDQgAEIoFELEDEMcDEEMyCwgAEIAEELEDEMcDMggIABCABBDHAzIICAAQgAQQxwMyCAgAEIAEEMcDMggIABCABBDHAzIICAAQgAQQxwMyCAgAEIAEEMcDMggIABCABBDHAzoKCAAQigUQxwMQQzoECCMQJzoHCAAQigUQQzoICAAQgAQQsQM6CwgAEIAEELEDEIMBOgQIABADUKAMWPUYYPkZaABwAHgAgAFaiAHXBZIBATmYAQCgAQGqAQtnd3Mtd2l6LWltZ8ABAQ&amp;sclient=</a:t>
            </a:r>
            <a:r>
              <a:rPr lang="en-US" dirty="0" err="1"/>
              <a:t>img&amp;ei</a:t>
            </a:r>
            <a:r>
              <a:rPr lang="en-US" dirty="0"/>
              <a:t>=mwo4ZN6_FvCdkvQP0-ixuAg&amp;bih=467&amp;biw=960#imgrc=mZWpx4L3Rcv2bM</a:t>
            </a:r>
          </a:p>
          <a:p>
            <a:endParaRPr lang="en-US" dirty="0"/>
          </a:p>
          <a:p>
            <a:r>
              <a:rPr lang="en-US" dirty="0"/>
              <a:t>https://</a:t>
            </a:r>
            <a:r>
              <a:rPr lang="en-US" dirty="0" err="1"/>
              <a:t>www.google.com</a:t>
            </a:r>
            <a:r>
              <a:rPr lang="en-US" dirty="0"/>
              <a:t>/</a:t>
            </a:r>
            <a:r>
              <a:rPr lang="en-US" dirty="0" err="1"/>
              <a:t>search?q</a:t>
            </a:r>
            <a:r>
              <a:rPr lang="en-US" dirty="0"/>
              <a:t>=</a:t>
            </a:r>
            <a:r>
              <a:rPr lang="en-US" dirty="0" err="1"/>
              <a:t>tramadol&amp;sxsrf</a:t>
            </a:r>
            <a:r>
              <a:rPr lang="en-US" dirty="0"/>
              <a:t>=APwXEdfKueulW7WjC_N8sUPVg5KE6syK0Q:1681394902188&amp;source=</a:t>
            </a:r>
            <a:r>
              <a:rPr lang="en-US" dirty="0" err="1"/>
              <a:t>lnms&amp;tbm</a:t>
            </a:r>
            <a:r>
              <a:rPr lang="en-US" dirty="0"/>
              <a:t>=</a:t>
            </a:r>
            <a:r>
              <a:rPr lang="en-US" dirty="0" err="1"/>
              <a:t>isch&amp;sa</a:t>
            </a:r>
            <a:r>
              <a:rPr lang="en-US" dirty="0"/>
              <a:t>=</a:t>
            </a:r>
            <a:r>
              <a:rPr lang="en-US" dirty="0" err="1"/>
              <a:t>X&amp;ved</a:t>
            </a:r>
            <a:r>
              <a:rPr lang="en-US" dirty="0"/>
              <a:t>=2ahUKEwjAxfyOhKf-AhUInWoFHcWZAmQQ0pQJegQIBxAC&amp;biw=1600&amp;bih=779&amp;dpr=1.8#imgrc=h5K24IDFc9vDbM</a:t>
            </a:r>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50</a:t>
            </a:fld>
            <a:endParaRPr lang="en-US"/>
          </a:p>
        </p:txBody>
      </p:sp>
    </p:spTree>
    <p:extLst>
      <p:ext uri="{BB962C8B-B14F-4D97-AF65-F5344CB8AC3E}">
        <p14:creationId xmlns:p14="http://schemas.microsoft.com/office/powerpoint/2010/main" val="2761004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red+flag+clipart&amp;sxsrf</a:t>
            </a:r>
            <a:r>
              <a:rPr lang="en-US" dirty="0"/>
              <a:t>=APwXEdf01I8m1UxdKdHa7yn8Gka6S2q4og:1681396112800&amp;source=</a:t>
            </a:r>
            <a:r>
              <a:rPr lang="en-US" dirty="0" err="1"/>
              <a:t>lnms&amp;tbm</a:t>
            </a:r>
            <a:r>
              <a:rPr lang="en-US" dirty="0"/>
              <a:t>=</a:t>
            </a:r>
            <a:r>
              <a:rPr lang="en-US" dirty="0" err="1"/>
              <a:t>isch&amp;sa</a:t>
            </a:r>
            <a:r>
              <a:rPr lang="en-US" dirty="0"/>
              <a:t>=</a:t>
            </a:r>
            <a:r>
              <a:rPr lang="en-US" dirty="0" err="1"/>
              <a:t>X&amp;ved</a:t>
            </a:r>
            <a:r>
              <a:rPr lang="en-US" dirty="0"/>
              <a:t>=2ahUKEwiwvZ7QiKf-AhXfnGoFHbfjBnEQ0pQJegQIBhAC&amp;biw=1600&amp;bih=779&amp;dpr=1.8#imgrc=0ldbSrdoU0NsNM</a:t>
            </a:r>
          </a:p>
        </p:txBody>
      </p:sp>
      <p:sp>
        <p:nvSpPr>
          <p:cNvPr id="4" name="Slide Number Placeholder 3"/>
          <p:cNvSpPr>
            <a:spLocks noGrp="1"/>
          </p:cNvSpPr>
          <p:nvPr>
            <p:ph type="sldNum" sz="quarter" idx="5"/>
          </p:nvPr>
        </p:nvSpPr>
        <p:spPr/>
        <p:txBody>
          <a:bodyPr/>
          <a:lstStyle/>
          <a:p>
            <a:fld id="{F9B5EAE3-2027-BE49-BBD2-9EB97351DEEF}" type="slidenum">
              <a:rPr lang="en-US" smtClean="0"/>
              <a:t>53</a:t>
            </a:fld>
            <a:endParaRPr lang="en-US"/>
          </a:p>
        </p:txBody>
      </p:sp>
    </p:spTree>
    <p:extLst>
      <p:ext uri="{BB962C8B-B14F-4D97-AF65-F5344CB8AC3E}">
        <p14:creationId xmlns:p14="http://schemas.microsoft.com/office/powerpoint/2010/main" val="1050772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55</a:t>
            </a:fld>
            <a:endParaRPr lang="en-US"/>
          </a:p>
        </p:txBody>
      </p:sp>
    </p:spTree>
    <p:extLst>
      <p:ext uri="{BB962C8B-B14F-4D97-AF65-F5344CB8AC3E}">
        <p14:creationId xmlns:p14="http://schemas.microsoft.com/office/powerpoint/2010/main" val="108732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pain+pathway+clipart&amp;tbm</a:t>
            </a:r>
            <a:r>
              <a:rPr lang="en-US" dirty="0"/>
              <a:t>=</a:t>
            </a:r>
            <a:r>
              <a:rPr lang="en-US" dirty="0" err="1"/>
              <a:t>isch&amp;ved</a:t>
            </a:r>
            <a:r>
              <a:rPr lang="en-US" dirty="0"/>
              <a:t>=2ahUKEwiWrPngybj-AhUbOFkFHSS3D-4Q2-cCegQIABAA&amp;oq=</a:t>
            </a:r>
            <a:r>
              <a:rPr lang="en-US" dirty="0" err="1"/>
              <a:t>pain+pathway+clipart&amp;gs_lcp</a:t>
            </a:r>
            <a:r>
              <a:rPr lang="en-US" dirty="0"/>
              <a:t>=CgNpbWcQAzoECCMQJzoHCAAQigUQQzoKCAAQigUQsQMQQzoICAAQgAQQsQM6BQgAEIAEOgYIABAIEB5Q6QZY3x5grh9oAHAAeACAAWeIAYUOkgEEMTkuMZgBAKABAaoBC2d3cy13aXotaW1nwAEB&amp;sclient=</a:t>
            </a:r>
            <a:r>
              <a:rPr lang="en-US" dirty="0" err="1"/>
              <a:t>img&amp;ei</a:t>
            </a:r>
            <a:r>
              <a:rPr lang="en-US" dirty="0"/>
              <a:t>=jz9BZNaoKpvw5NoPpO6-8A4&amp;bih=779&amp;biw=1600#imgrc=U-R3lvwJi3JSCM</a:t>
            </a:r>
          </a:p>
          <a:p>
            <a:endParaRPr lang="en-US" dirty="0"/>
          </a:p>
          <a:p>
            <a:r>
              <a:rPr lang="en-US" dirty="0"/>
              <a:t>https://</a:t>
            </a:r>
            <a:r>
              <a:rPr lang="en-US" dirty="0" err="1"/>
              <a:t>www.google.com</a:t>
            </a:r>
            <a:r>
              <a:rPr lang="en-US" dirty="0"/>
              <a:t>/</a:t>
            </a:r>
            <a:r>
              <a:rPr lang="en-US" dirty="0" err="1"/>
              <a:t>search?q</a:t>
            </a:r>
            <a:r>
              <a:rPr lang="en-US" dirty="0"/>
              <a:t>=</a:t>
            </a:r>
            <a:r>
              <a:rPr lang="en-US" dirty="0" err="1"/>
              <a:t>pain+biology+clipart&amp;tbm</a:t>
            </a:r>
            <a:r>
              <a:rPr lang="en-US" dirty="0"/>
              <a:t>=</a:t>
            </a:r>
            <a:r>
              <a:rPr lang="en-US" dirty="0" err="1"/>
              <a:t>isch&amp;ved</a:t>
            </a:r>
            <a:r>
              <a:rPr lang="en-US" dirty="0"/>
              <a:t>=2ahUKEwjc0vDYybj-AhX9CFkFHY51Ac0Q2-cCegQIABAA&amp;oq=</a:t>
            </a:r>
            <a:r>
              <a:rPr lang="en-US" dirty="0" err="1"/>
              <a:t>pain+biology+clipart&amp;gs_lcp</a:t>
            </a:r>
            <a:r>
              <a:rPr lang="en-US" dirty="0"/>
              <a:t>=CgNpbWcQAzoECCMQJzoHCAAQigUQQzoICAAQgAQQsQM6BQgAEIAEOgoIABCKBRCxAxBDOg0IABCKBRCxAxCDARBDOgsIABCABBCxAxCDAToHCCMQ6gIQJzoGCAAQBRAeOgYIABAIEB5QtwhY3E9gr1BoDXAAeACAAWWIAY4XkgEEMzEuMpgBAKABAaoBC2d3cy13aXotaW1nsAEKwAEB&amp;sclient=</a:t>
            </a:r>
            <a:r>
              <a:rPr lang="en-US" dirty="0" err="1"/>
              <a:t>img&amp;ei</a:t>
            </a:r>
            <a:r>
              <a:rPr lang="en-US" dirty="0"/>
              <a:t>=fj9BZNybL_2R5NoPjuuF6Aw&amp;bih=779&amp;biw=1600#imgrc=</a:t>
            </a:r>
            <a:r>
              <a:rPr lang="en-US" dirty="0" err="1"/>
              <a:t>KQeIRYjR_oHWEM</a:t>
            </a:r>
            <a:endParaRPr lang="en-US" dirty="0"/>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exercise+clipart&amp;tbm</a:t>
            </a:r>
            <a:r>
              <a:rPr lang="en-US" dirty="0"/>
              <a:t>=</a:t>
            </a:r>
            <a:r>
              <a:rPr lang="en-US" dirty="0" err="1"/>
              <a:t>isch&amp;ved</a:t>
            </a:r>
            <a:r>
              <a:rPr lang="en-US" dirty="0"/>
              <a:t>=2ahUKEwjZ-r2Ay7j-AhWtL1kFHYrtCbkQ2-cCegQIABAA&amp;oq=</a:t>
            </a:r>
            <a:r>
              <a:rPr lang="en-US" dirty="0" err="1"/>
              <a:t>exercise+cl&amp;gs_lcp</a:t>
            </a:r>
            <a:r>
              <a:rPr lang="en-US" dirty="0"/>
              <a:t>=CgNpbWcQARgAMgoIABCKBRCxAxBDMgcIABCKBRBDMgUIABCABDIHCAAQigUQQzIFCAAQgAQyBQgAEIAEMgUIABCABDIFCAAQgAQyBQgAEIAEMgUIABCABDoECCMQJzoICAAQgAQQsQM6DQgAEIoFELEDEIMBEENQ8QZYqxFgnBhoAHAAeACAAWyIAcsIkgEEMTAuMpgBAKABAaoBC2d3cy13aXotaW1nwAEB&amp;sclient=</a:t>
            </a:r>
            <a:r>
              <a:rPr lang="en-US" dirty="0" err="1"/>
              <a:t>img&amp;ei</a:t>
            </a:r>
            <a:r>
              <a:rPr lang="en-US" dirty="0"/>
              <a:t>=3kBBZNmTEK3f5NoPitunyAs&amp;bih=779&amp;biw=1600#imgrc=G89xYnqDG0wKYM</a:t>
            </a:r>
          </a:p>
          <a:p>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pain+evaluation+clipart&amp;tbm</a:t>
            </a:r>
            <a:r>
              <a:rPr lang="en-US" dirty="0"/>
              <a:t>=</a:t>
            </a:r>
            <a:r>
              <a:rPr lang="en-US" dirty="0" err="1"/>
              <a:t>isch&amp;ved</a:t>
            </a:r>
            <a:r>
              <a:rPr lang="en-US" dirty="0"/>
              <a:t>=2ahUKEwj7zaTXyrj-AhWqCVkFHciNC7oQ2-cCegQIABAA&amp;oq=</a:t>
            </a:r>
            <a:r>
              <a:rPr lang="en-US" dirty="0" err="1"/>
              <a:t>pain+evaluation+clipart&amp;gs_lcp</a:t>
            </a:r>
            <a:r>
              <a:rPr lang="en-US" dirty="0"/>
              <a:t>=CgNpbWcQAzoECCMQJzoFCAAQgARQkgtYtg5gvxFoAHAAeACAAWWIAbAEkgEDNS4xmAEAoAEBqgELZ3dzLXdpei1pbWfAAQE&amp;sclient=</a:t>
            </a:r>
            <a:r>
              <a:rPr lang="en-US" dirty="0" err="1"/>
              <a:t>img&amp;ei</a:t>
            </a:r>
            <a:r>
              <a:rPr lang="en-US" dirty="0"/>
              <a:t>=h0BBZLvuNKqT5NoPyJuu0As&amp;bih=779&amp;biw=1600#imgrc=I6zek9d5Xfd2sM</a:t>
            </a:r>
          </a:p>
          <a:p>
            <a:endParaRPr lang="en-US" dirty="0"/>
          </a:p>
          <a:p>
            <a:r>
              <a:rPr lang="en-US" dirty="0"/>
              <a:t>https://</a:t>
            </a:r>
            <a:r>
              <a:rPr lang="en-US" dirty="0" err="1"/>
              <a:t>www.google.com</a:t>
            </a:r>
            <a:r>
              <a:rPr lang="en-US" dirty="0"/>
              <a:t>/</a:t>
            </a:r>
            <a:r>
              <a:rPr lang="en-US" dirty="0" err="1"/>
              <a:t>search?q</a:t>
            </a:r>
            <a:r>
              <a:rPr lang="en-US" dirty="0"/>
              <a:t>=</a:t>
            </a:r>
            <a:r>
              <a:rPr lang="en-US" dirty="0" err="1"/>
              <a:t>pharmacology+clipart&amp;tbm</a:t>
            </a:r>
            <a:r>
              <a:rPr lang="en-US" dirty="0"/>
              <a:t>=</a:t>
            </a:r>
            <a:r>
              <a:rPr lang="en-US" dirty="0" err="1"/>
              <a:t>isch&amp;ved</a:t>
            </a:r>
            <a:r>
              <a:rPr lang="en-US" dirty="0"/>
              <a:t>=2ahUKEwiHmqP_y7j-AhVcEmIAHUWbBu0Q2-cCegQIABAA&amp;oq=</a:t>
            </a:r>
            <a:r>
              <a:rPr lang="en-US" dirty="0" err="1"/>
              <a:t>pharmacol+clipart&amp;gs_lcp</a:t>
            </a:r>
            <a:r>
              <a:rPr lang="en-US" dirty="0"/>
              <a:t>=CgNpbWcQARgAMgYIABAHEB4yBggAEAcQHjIGCAAQBxAeMggIABAFEAcQHjIICAAQBRAHEB4yCAgAEAUQBxAeOgQIIxAnOgUIABCABDoHCAAQigUQQ1DbAliFCGC-DWgAcAB4AIABYogB9AKSAQE0mAEAoAEBqgELZ3dzLXdpei1pbWfAAQE&amp;sclient=</a:t>
            </a:r>
            <a:r>
              <a:rPr lang="en-US" dirty="0" err="1"/>
              <a:t>img&amp;ei</a:t>
            </a:r>
            <a:r>
              <a:rPr lang="en-US" dirty="0"/>
              <a:t>=6EFBZIeGCtykiLMPxbaa6A4&amp;bih=779&amp;biw=1600#imgrc=</a:t>
            </a:r>
            <a:r>
              <a:rPr lang="en-US" dirty="0" err="1"/>
              <a:t>McfftsRBbnpFSM</a:t>
            </a:r>
            <a:endParaRPr lang="en-US" dirty="0"/>
          </a:p>
          <a:p>
            <a:endParaRPr lang="en-US" dirty="0"/>
          </a:p>
          <a:p>
            <a:r>
              <a:rPr lang="en-US" dirty="0"/>
              <a:t>https://</a:t>
            </a:r>
            <a:r>
              <a:rPr lang="en-US" dirty="0" err="1"/>
              <a:t>www.google.com</a:t>
            </a:r>
            <a:r>
              <a:rPr lang="en-US" dirty="0"/>
              <a:t>/</a:t>
            </a:r>
            <a:r>
              <a:rPr lang="en-US" dirty="0" err="1"/>
              <a:t>search?q</a:t>
            </a:r>
            <a:r>
              <a:rPr lang="en-US" dirty="0"/>
              <a:t>=</a:t>
            </a:r>
            <a:r>
              <a:rPr lang="en-US" dirty="0" err="1"/>
              <a:t>back+pain+clipart&amp;tbm</a:t>
            </a:r>
            <a:r>
              <a:rPr lang="en-US" dirty="0"/>
              <a:t>=</a:t>
            </a:r>
            <a:r>
              <a:rPr lang="en-US" dirty="0" err="1"/>
              <a:t>isch&amp;ved</a:t>
            </a:r>
            <a:r>
              <a:rPr lang="en-US" dirty="0"/>
              <a:t>=2ahUKEwjQmryFzbj-AhX3EmIAHUu0DmkQ2-cCegQIABAA&amp;oq=</a:t>
            </a:r>
            <a:r>
              <a:rPr lang="en-US" dirty="0" err="1"/>
              <a:t>back+pain+cl&amp;gs_lcp</a:t>
            </a:r>
            <a:r>
              <a:rPr lang="en-US" dirty="0"/>
              <a:t>=CgNpbWcQARgAMgUIABCABDIFCAAQgAQyBQgAEIAEMgUIABCABDIFCAAQgAQyBQgAEIAEMgUIABCABDIFCAAQgAQyBggAEAUQHjIGCAAQBRAeOgQIIxAnOgYIABAHEB46BwgAEIoFEEM6CAgAEIAEELEDOgoIABCKBRCxAxBDUJYGWOIPYOQVaABwAHgAgAF8iAHLCZIBBDEwLjOYAQCgAQGqAQtnd3Mtd2l6LWltZ8ABAQ&amp;sclient=</a:t>
            </a:r>
            <a:r>
              <a:rPr lang="en-US" dirty="0" err="1"/>
              <a:t>img&amp;ei</a:t>
            </a:r>
            <a:r>
              <a:rPr lang="en-US" dirty="0"/>
              <a:t>=AUNBZJCWJPeliLMPy-i6yAY&amp;bih=779&amp;biw=1600#imgrc=KHOoEB3wh7sbKM</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3</a:t>
            </a:fld>
            <a:endParaRPr lang="en-US"/>
          </a:p>
        </p:txBody>
      </p:sp>
    </p:spTree>
    <p:extLst>
      <p:ext uri="{BB962C8B-B14F-4D97-AF65-F5344CB8AC3E}">
        <p14:creationId xmlns:p14="http://schemas.microsoft.com/office/powerpoint/2010/main" val="103506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chronic+pain+clipart&amp;sxsrf</a:t>
            </a:r>
            <a:r>
              <a:rPr lang="en-US" dirty="0"/>
              <a:t>=APwXEdecihJBoo8tFPtKcmYmLLUbFRag_w:1680888596040&amp;source=</a:t>
            </a:r>
            <a:r>
              <a:rPr lang="en-US" dirty="0" err="1"/>
              <a:t>lnms&amp;tbm</a:t>
            </a:r>
            <a:r>
              <a:rPr lang="en-US" dirty="0"/>
              <a:t>=</a:t>
            </a:r>
            <a:r>
              <a:rPr lang="en-US" dirty="0" err="1"/>
              <a:t>isch&amp;sa</a:t>
            </a:r>
            <a:r>
              <a:rPr lang="en-US" dirty="0"/>
              <a:t>=</a:t>
            </a:r>
            <a:r>
              <a:rPr lang="en-US" dirty="0" err="1"/>
              <a:t>X&amp;ved</a:t>
            </a:r>
            <a:r>
              <a:rPr lang="en-US" dirty="0"/>
              <a:t>=2ahUKEwjT4rH9pZj-AhWBmWoFHQnRABEQ0pQJegQIBhAC&amp;biw=1440&amp;bih=701&amp;dpr=2#imgrc=jHC6HrCTKHeviM</a:t>
            </a:r>
          </a:p>
        </p:txBody>
      </p:sp>
      <p:sp>
        <p:nvSpPr>
          <p:cNvPr id="4" name="Slide Number Placeholder 3"/>
          <p:cNvSpPr>
            <a:spLocks noGrp="1"/>
          </p:cNvSpPr>
          <p:nvPr>
            <p:ph type="sldNum" sz="quarter" idx="5"/>
          </p:nvPr>
        </p:nvSpPr>
        <p:spPr/>
        <p:txBody>
          <a:bodyPr/>
          <a:lstStyle/>
          <a:p>
            <a:fld id="{F9B5EAE3-2027-BE49-BBD2-9EB97351DEEF}" type="slidenum">
              <a:rPr lang="en-US" smtClean="0"/>
              <a:t>4</a:t>
            </a:fld>
            <a:endParaRPr lang="en-US"/>
          </a:p>
        </p:txBody>
      </p:sp>
    </p:spTree>
    <p:extLst>
      <p:ext uri="{BB962C8B-B14F-4D97-AF65-F5344CB8AC3E}">
        <p14:creationId xmlns:p14="http://schemas.microsoft.com/office/powerpoint/2010/main" val="140416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spinothalamic+tract&amp;tbm</a:t>
            </a:r>
            <a:r>
              <a:rPr lang="en-US" dirty="0"/>
              <a:t>=</a:t>
            </a:r>
            <a:r>
              <a:rPr lang="en-US" dirty="0" err="1"/>
              <a:t>isch&amp;ved</a:t>
            </a:r>
            <a:r>
              <a:rPr lang="en-US" dirty="0"/>
              <a:t>=2ahUKEwjJgKLV-br-AhWeEGIAHdcqANYQ2-cCegQIABAA&amp;oq=</a:t>
            </a:r>
            <a:r>
              <a:rPr lang="en-US" dirty="0" err="1"/>
              <a:t>spinothalamic&amp;gs_lcp</a:t>
            </a:r>
            <a:r>
              <a:rPr lang="en-US" dirty="0"/>
              <a:t>=CgNpbWcQARgAMgoIABCKBRCxAxBDMgcIABCKBRBDMgUIABCABDIFCAAQgAQyBQgAEIAEMgUIABCABDIFCAAQgAQyBQgAEIAEMgUIABCABDIFCAAQgAQ6BAgjECc6DQgAEIoFELEDEIMBEEM6CAgAEIAEELEDUJQNWOIbYK8iaABwAHgAgAFmiAHhCJIBBDEzLjGYAQCgAQGqAQtnd3Mtd2l6LWltZ8ABAQ&amp;sclient=</a:t>
            </a:r>
            <a:r>
              <a:rPr lang="en-US" dirty="0" err="1"/>
              <a:t>img&amp;ei</a:t>
            </a:r>
            <a:r>
              <a:rPr lang="en-US" dirty="0"/>
              <a:t>=O35CZIn3Ip6hiLMP19WAsA0&amp;bih=715&amp;biw=1600#imgrc=ViZ4LtXDF03thM</a:t>
            </a:r>
          </a:p>
          <a:p>
            <a:endParaRPr lang="en-US" dirty="0"/>
          </a:p>
          <a:p>
            <a:r>
              <a:rPr lang="en-US" dirty="0"/>
              <a:t>https://</a:t>
            </a:r>
            <a:r>
              <a:rPr lang="en-US" dirty="0" err="1"/>
              <a:t>www.google.com</a:t>
            </a:r>
            <a:r>
              <a:rPr lang="en-US" dirty="0"/>
              <a:t>/</a:t>
            </a:r>
            <a:r>
              <a:rPr lang="en-US" dirty="0" err="1"/>
              <a:t>search?q</a:t>
            </a:r>
            <a:r>
              <a:rPr lang="en-US" dirty="0"/>
              <a:t>=</a:t>
            </a:r>
            <a:r>
              <a:rPr lang="en-US" dirty="0" err="1"/>
              <a:t>pain+science</a:t>
            </a:r>
            <a:r>
              <a:rPr lang="en-US" dirty="0"/>
              <a:t>+&amp;</a:t>
            </a:r>
            <a:r>
              <a:rPr lang="en-US" dirty="0" err="1"/>
              <a:t>tbm</a:t>
            </a:r>
            <a:r>
              <a:rPr lang="en-US" dirty="0"/>
              <a:t>=</a:t>
            </a:r>
            <a:r>
              <a:rPr lang="en-US" dirty="0" err="1"/>
              <a:t>isch&amp;ved</a:t>
            </a:r>
            <a:r>
              <a:rPr lang="en-US" dirty="0"/>
              <a:t>=2ahUKEwjpqdDc-br-AhVKJGIAHQAhCZkQ2-cCegQIABAA&amp;oq=</a:t>
            </a:r>
            <a:r>
              <a:rPr lang="en-US" dirty="0" err="1"/>
              <a:t>pain+science</a:t>
            </a:r>
            <a:r>
              <a:rPr lang="en-US" dirty="0"/>
              <a:t>+&amp;</a:t>
            </a:r>
            <a:r>
              <a:rPr lang="en-US" dirty="0" err="1"/>
              <a:t>gs_lcp</a:t>
            </a:r>
            <a:r>
              <a:rPr lang="en-US" dirty="0"/>
              <a:t>=CgNpbWcQAzIFCAAQgAQyBQgAEIAEMgQIABAeMgYIABAIEB4yBwgAEBgQgAQyBwgAEBgQgAQyBwgAEBgQgAQyBwgAEBgQgAQyBwgAEBgQgAQyBwgAEBgQgAQ6BAgjECc6BwgAEIoFEEM6CAgAEIAEELEDOgYIABAFEB5QiglYsBRg2R9oAHAAeACAAVyIAZIJkgECMTSYAQCgAQGqAQtnd3Mtd2l6LWltZ8ABAQ&amp;sclient=</a:t>
            </a:r>
            <a:r>
              <a:rPr lang="en-US" dirty="0" err="1"/>
              <a:t>img&amp;ei</a:t>
            </a:r>
            <a:r>
              <a:rPr lang="en-US" dirty="0"/>
              <a:t>=S35CZKlYysiIsw-AwqTICQ&amp;bih=715&amp;biw=1600#imgrc=uFEkPT2tix8r3M</a:t>
            </a:r>
          </a:p>
        </p:txBody>
      </p:sp>
      <p:sp>
        <p:nvSpPr>
          <p:cNvPr id="4" name="Slide Number Placeholder 3"/>
          <p:cNvSpPr>
            <a:spLocks noGrp="1"/>
          </p:cNvSpPr>
          <p:nvPr>
            <p:ph type="sldNum" sz="quarter" idx="5"/>
          </p:nvPr>
        </p:nvSpPr>
        <p:spPr/>
        <p:txBody>
          <a:bodyPr/>
          <a:lstStyle/>
          <a:p>
            <a:fld id="{F9B5EAE3-2027-BE49-BBD2-9EB97351DEEF}" type="slidenum">
              <a:rPr lang="en-US" smtClean="0"/>
              <a:t>5</a:t>
            </a:fld>
            <a:endParaRPr lang="en-US"/>
          </a:p>
        </p:txBody>
      </p:sp>
    </p:spTree>
    <p:extLst>
      <p:ext uri="{BB962C8B-B14F-4D97-AF65-F5344CB8AC3E}">
        <p14:creationId xmlns:p14="http://schemas.microsoft.com/office/powerpoint/2010/main" val="188175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anterior+cingulate+cortex+tract&amp;tbm</a:t>
            </a:r>
            <a:r>
              <a:rPr lang="en-US" dirty="0"/>
              <a:t>=</a:t>
            </a:r>
            <a:r>
              <a:rPr lang="en-US" dirty="0" err="1"/>
              <a:t>isch&amp;ved</a:t>
            </a:r>
            <a:r>
              <a:rPr lang="en-US" dirty="0"/>
              <a:t>=2ahUKEwjGwo2i-7r-AhVaE1kFHZROBUcQ2-cCegQIABAA&amp;oq=</a:t>
            </a:r>
            <a:r>
              <a:rPr lang="en-US" dirty="0" err="1"/>
              <a:t>anterior+cingulate+cortex+tract&amp;gs_lcp</a:t>
            </a:r>
            <a:r>
              <a:rPr lang="en-US" dirty="0"/>
              <a:t>=CgNpbWcQA1AAWKACYMcDaABwAHgAgAFUiAHnAZIBATOYAQCgAQGqAQtnd3Mtd2l6LWltZ8ABAQ&amp;sclient=</a:t>
            </a:r>
            <a:r>
              <a:rPr lang="en-US" dirty="0" err="1"/>
              <a:t>img&amp;ei</a:t>
            </a:r>
            <a:r>
              <a:rPr lang="en-US" dirty="0"/>
              <a:t>=6X9CZIaqCdqm5NoPlJ2VuAQ&amp;bih=715&amp;biw=1600#imgrc=_be2iLXHIuvdEM</a:t>
            </a:r>
          </a:p>
          <a:p>
            <a:endParaRPr lang="en-US" dirty="0"/>
          </a:p>
          <a:p>
            <a:r>
              <a:rPr lang="en-US" dirty="0"/>
              <a:t>https://</a:t>
            </a:r>
            <a:r>
              <a:rPr lang="en-US" dirty="0" err="1"/>
              <a:t>www.google.com</a:t>
            </a:r>
            <a:r>
              <a:rPr lang="en-US" dirty="0"/>
              <a:t>/</a:t>
            </a:r>
            <a:r>
              <a:rPr lang="en-US" dirty="0" err="1"/>
              <a:t>search?q</a:t>
            </a:r>
            <a:r>
              <a:rPr lang="en-US" dirty="0"/>
              <a:t>=</a:t>
            </a:r>
            <a:r>
              <a:rPr lang="en-US" dirty="0" err="1"/>
              <a:t>prefrontal+cortex+anterior+cingulate+cortex&amp;tbm</a:t>
            </a:r>
            <a:r>
              <a:rPr lang="en-US" dirty="0"/>
              <a:t>=</a:t>
            </a:r>
            <a:r>
              <a:rPr lang="en-US" dirty="0" err="1"/>
              <a:t>isch&amp;ved</a:t>
            </a:r>
            <a:r>
              <a:rPr lang="en-US" dirty="0"/>
              <a:t>=2ahUKEwiUy6Ko-rr-AhUhEmIAHQo_CAQQ2-cCegQIABAA&amp;oq=</a:t>
            </a:r>
            <a:r>
              <a:rPr lang="en-US" dirty="0" err="1"/>
              <a:t>prefrontal+cortex+anter&amp;gs_lcp</a:t>
            </a:r>
            <a:r>
              <a:rPr lang="en-US" dirty="0"/>
              <a:t>=CgNpbWcQARgAMgUIABCABDIGCAAQCBAeMgYIABAIEB4yBggAEAgQHjIGCAAQCBAeMgYIABAIEB4yBwgAEBgQgAQ6BAgjECc6BwgAEIoFEENQ6gNYiwtg4hRoAHAAeACAAV-IAaUEkgEBN5gBAKABAaoBC2d3cy13aXotaW1nwAEB&amp;sclient=</a:t>
            </a:r>
            <a:r>
              <a:rPr lang="en-US" dirty="0" err="1"/>
              <a:t>img&amp;ei</a:t>
            </a:r>
            <a:r>
              <a:rPr lang="en-US" dirty="0"/>
              <a:t>=6X5CZNSyJ6GkiLMPiv6gIA&amp;bih=715&amp;biw=1600#imgrc=SA91en0XdV40PM</a:t>
            </a:r>
          </a:p>
        </p:txBody>
      </p:sp>
      <p:sp>
        <p:nvSpPr>
          <p:cNvPr id="4" name="Slide Number Placeholder 3"/>
          <p:cNvSpPr>
            <a:spLocks noGrp="1"/>
          </p:cNvSpPr>
          <p:nvPr>
            <p:ph type="sldNum" sz="quarter" idx="5"/>
          </p:nvPr>
        </p:nvSpPr>
        <p:spPr/>
        <p:txBody>
          <a:bodyPr/>
          <a:lstStyle/>
          <a:p>
            <a:fld id="{F9B5EAE3-2027-BE49-BBD2-9EB97351DEEF}" type="slidenum">
              <a:rPr lang="en-US" smtClean="0"/>
              <a:t>6</a:t>
            </a:fld>
            <a:endParaRPr lang="en-US"/>
          </a:p>
        </p:txBody>
      </p:sp>
    </p:spTree>
    <p:extLst>
      <p:ext uri="{BB962C8B-B14F-4D97-AF65-F5344CB8AC3E}">
        <p14:creationId xmlns:p14="http://schemas.microsoft.com/office/powerpoint/2010/main" val="236180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9</a:t>
            </a:fld>
            <a:endParaRPr lang="en-US"/>
          </a:p>
        </p:txBody>
      </p:sp>
    </p:spTree>
    <p:extLst>
      <p:ext uri="{BB962C8B-B14F-4D97-AF65-F5344CB8AC3E}">
        <p14:creationId xmlns:p14="http://schemas.microsoft.com/office/powerpoint/2010/main" val="174750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5EAE3-2027-BE49-BBD2-9EB97351DEEF}" type="slidenum">
              <a:rPr lang="en-US" smtClean="0"/>
              <a:t>13</a:t>
            </a:fld>
            <a:endParaRPr lang="en-US"/>
          </a:p>
        </p:txBody>
      </p:sp>
    </p:spTree>
    <p:extLst>
      <p:ext uri="{BB962C8B-B14F-4D97-AF65-F5344CB8AC3E}">
        <p14:creationId xmlns:p14="http://schemas.microsoft.com/office/powerpoint/2010/main" val="135346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search?q</a:t>
            </a:r>
            <a:r>
              <a:rPr lang="en-US" dirty="0"/>
              <a:t>=</a:t>
            </a:r>
            <a:r>
              <a:rPr lang="en-US" dirty="0" err="1"/>
              <a:t>what+do+i+do+clipart&amp;sxsrf</a:t>
            </a:r>
            <a:r>
              <a:rPr lang="en-US" dirty="0"/>
              <a:t>=APwXEdeT_EyndRTZPbQSWqdCcdJlA-c7jQ:1681222833758&amp;source=</a:t>
            </a:r>
            <a:r>
              <a:rPr lang="en-US" dirty="0" err="1"/>
              <a:t>lnms&amp;tbm</a:t>
            </a:r>
            <a:r>
              <a:rPr lang="en-US" dirty="0"/>
              <a:t>=</a:t>
            </a:r>
            <a:r>
              <a:rPr lang="en-US" dirty="0" err="1"/>
              <a:t>isch&amp;sa</a:t>
            </a:r>
            <a:r>
              <a:rPr lang="en-US" dirty="0"/>
              <a:t>=</a:t>
            </a:r>
            <a:r>
              <a:rPr lang="en-US" dirty="0" err="1"/>
              <a:t>X&amp;ved</a:t>
            </a:r>
            <a:r>
              <a:rPr lang="en-US" dirty="0"/>
              <a:t>=2ahUKEwiqhq2Og6L-AhUOFFkFHennBOUQ0pQJegQIBRAC&amp;biw=1440&amp;bih=701&amp;dpr=2#imgrc=HjmyXgylGwe6xM</a:t>
            </a:r>
          </a:p>
        </p:txBody>
      </p:sp>
      <p:sp>
        <p:nvSpPr>
          <p:cNvPr id="4" name="Slide Number Placeholder 3"/>
          <p:cNvSpPr>
            <a:spLocks noGrp="1"/>
          </p:cNvSpPr>
          <p:nvPr>
            <p:ph type="sldNum" sz="quarter" idx="5"/>
          </p:nvPr>
        </p:nvSpPr>
        <p:spPr/>
        <p:txBody>
          <a:bodyPr/>
          <a:lstStyle/>
          <a:p>
            <a:fld id="{F9B5EAE3-2027-BE49-BBD2-9EB97351DEEF}" type="slidenum">
              <a:rPr lang="en-US" smtClean="0"/>
              <a:t>14</a:t>
            </a:fld>
            <a:endParaRPr lang="en-US"/>
          </a:p>
        </p:txBody>
      </p:sp>
    </p:spTree>
    <p:extLst>
      <p:ext uri="{BB962C8B-B14F-4D97-AF65-F5344CB8AC3E}">
        <p14:creationId xmlns:p14="http://schemas.microsoft.com/office/powerpoint/2010/main" val="217425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80340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59111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741620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D72D0-B27F-0B4E-89A5-5844F36C6B3A}"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90318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D72D0-B27F-0B4E-89A5-5844F36C6B3A}"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0958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D72D0-B27F-0B4E-89A5-5844F36C6B3A}"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40787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D72D0-B27F-0B4E-89A5-5844F36C6B3A}" type="datetimeFigureOut">
              <a:rPr lang="en-US" smtClean="0"/>
              <a:t>4/25/23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387863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D72D0-B27F-0B4E-89A5-5844F36C6B3A}" type="datetimeFigureOut">
              <a:rPr lang="en-US" smtClean="0"/>
              <a:t>4/25/23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22975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D72D0-B27F-0B4E-89A5-5844F36C6B3A}" type="datetimeFigureOut">
              <a:rPr lang="en-US" smtClean="0"/>
              <a:t>4/25/23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9987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D72D0-B27F-0B4E-89A5-5844F36C6B3A}"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123064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D72D0-B27F-0B4E-89A5-5844F36C6B3A}"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D184C-DDAC-5343-82C8-EC7ADE77DBFD}" type="slidenum">
              <a:rPr lang="en-US" smtClean="0"/>
              <a:t>‹#›</a:t>
            </a:fld>
            <a:endParaRPr lang="en-US"/>
          </a:p>
        </p:txBody>
      </p:sp>
    </p:spTree>
    <p:extLst>
      <p:ext uri="{BB962C8B-B14F-4D97-AF65-F5344CB8AC3E}">
        <p14:creationId xmlns:p14="http://schemas.microsoft.com/office/powerpoint/2010/main" val="49267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D72D0-B27F-0B4E-89A5-5844F36C6B3A}" type="datetimeFigureOut">
              <a:rPr lang="en-US" smtClean="0"/>
              <a:t>4/25/23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184C-DDAC-5343-82C8-EC7ADE77DBFD}" type="slidenum">
              <a:rPr lang="en-US" smtClean="0"/>
              <a:t>‹#›</a:t>
            </a:fld>
            <a:endParaRPr lang="en-US"/>
          </a:p>
        </p:txBody>
      </p:sp>
    </p:spTree>
    <p:extLst>
      <p:ext uri="{BB962C8B-B14F-4D97-AF65-F5344CB8AC3E}">
        <p14:creationId xmlns:p14="http://schemas.microsoft.com/office/powerpoint/2010/main" val="25602094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2.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2.pn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2.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2.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2.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6.jpeg"/><Relationship Id="rId5" Type="http://schemas.openxmlformats.org/officeDocument/2006/relationships/image" Target="../media/image21.jpeg"/><Relationship Id="rId4"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6.jpeg"/><Relationship Id="rId5" Type="http://schemas.openxmlformats.org/officeDocument/2006/relationships/image" Target="../media/image25.jpeg"/><Relationship Id="rId4"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6.jpeg"/><Relationship Id="rId5" Type="http://schemas.openxmlformats.org/officeDocument/2006/relationships/image" Target="../media/image26.png"/><Relationship Id="rId4"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2.m4a"/><Relationship Id="rId1" Type="http://schemas.microsoft.com/office/2007/relationships/media" Target="../media/media42.m4a"/><Relationship Id="rId5" Type="http://schemas.openxmlformats.org/officeDocument/2006/relationships/image" Target="../media/image2.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m4a"/><Relationship Id="rId1" Type="http://schemas.microsoft.com/office/2007/relationships/media" Target="../media/media43.m4a"/><Relationship Id="rId5" Type="http://schemas.openxmlformats.org/officeDocument/2006/relationships/image" Target="../media/image2.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m4a"/><Relationship Id="rId1" Type="http://schemas.microsoft.com/office/2007/relationships/media" Target="../media/media44.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image" Target="../media/image7.png"/><Relationship Id="rId5" Type="http://schemas.openxmlformats.org/officeDocument/2006/relationships/image" Target="../media/image28.jpeg"/><Relationship Id="rId4"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6.m4a"/><Relationship Id="rId1" Type="http://schemas.microsoft.com/office/2007/relationships/media" Target="../media/media46.m4a"/><Relationship Id="rId5" Type="http://schemas.openxmlformats.org/officeDocument/2006/relationships/image" Target="../media/image2.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12.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31.jpeg"/><Relationship Id="rId2" Type="http://schemas.openxmlformats.org/officeDocument/2006/relationships/audio" Target="../media/media47.m4a"/><Relationship Id="rId1" Type="http://schemas.microsoft.com/office/2007/relationships/media" Target="../media/media47.m4a"/><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notesSlide" Target="../notesSlides/notesSlide25.xml"/><Relationship Id="rId9"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8.m4a"/><Relationship Id="rId1" Type="http://schemas.microsoft.com/office/2007/relationships/media" Target="../media/media48.m4a"/><Relationship Id="rId5" Type="http://schemas.openxmlformats.org/officeDocument/2006/relationships/image" Target="../media/image2.png"/><Relationship Id="rId4" Type="http://schemas.openxmlformats.org/officeDocument/2006/relationships/image" Target="../media/image8.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9.m4a"/><Relationship Id="rId1" Type="http://schemas.microsoft.com/office/2007/relationships/media" Target="../media/media49.m4a"/><Relationship Id="rId5" Type="http://schemas.openxmlformats.org/officeDocument/2006/relationships/image" Target="../media/image2.png"/><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0.m4a"/><Relationship Id="rId1" Type="http://schemas.microsoft.com/office/2007/relationships/media" Target="../media/media50.m4a"/><Relationship Id="rId6" Type="http://schemas.openxmlformats.org/officeDocument/2006/relationships/image" Target="../media/image8.jpeg"/><Relationship Id="rId5" Type="http://schemas.openxmlformats.org/officeDocument/2006/relationships/image" Target="../media/image32.png"/><Relationship Id="rId4"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1.m4a"/><Relationship Id="rId1" Type="http://schemas.microsoft.com/office/2007/relationships/media" Target="../media/media51.m4a"/><Relationship Id="rId5" Type="http://schemas.openxmlformats.org/officeDocument/2006/relationships/image" Target="../media/image2.png"/><Relationship Id="rId4" Type="http://schemas.openxmlformats.org/officeDocument/2006/relationships/image" Target="../media/image8.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psycnet.apa.org/doi/10.1037/a003564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479551"/>
            <a:ext cx="9144000" cy="2387600"/>
          </a:xfrm>
        </p:spPr>
        <p:txBody>
          <a:bodyPr>
            <a:normAutofit fontScale="90000"/>
          </a:bodyPr>
          <a:lstStyle/>
          <a:p>
            <a:r>
              <a:rPr lang="en-US" b="1" dirty="0">
                <a:latin typeface="+mn-lt"/>
              </a:rPr>
              <a:t>Understanding and Treating Chronic Pain as a Physical Therapist</a:t>
            </a:r>
          </a:p>
        </p:txBody>
      </p:sp>
      <p:sp>
        <p:nvSpPr>
          <p:cNvPr id="3" name="Subtitle 2">
            <a:extLst>
              <a:ext uri="{FF2B5EF4-FFF2-40B4-BE49-F238E27FC236}">
                <a16:creationId xmlns:a16="http://schemas.microsoft.com/office/drawing/2014/main" id="{1F5E0240-8F31-E640-8A61-0392361E572F}"/>
              </a:ext>
            </a:extLst>
          </p:cNvPr>
          <p:cNvSpPr>
            <a:spLocks noGrp="1"/>
          </p:cNvSpPr>
          <p:nvPr>
            <p:ph type="subTitle" idx="1"/>
          </p:nvPr>
        </p:nvSpPr>
        <p:spPr>
          <a:xfrm>
            <a:off x="1524000" y="4106862"/>
            <a:ext cx="9144000" cy="1271587"/>
          </a:xfrm>
        </p:spPr>
        <p:txBody>
          <a:bodyPr>
            <a:normAutofit/>
          </a:bodyPr>
          <a:lstStyle/>
          <a:p>
            <a:r>
              <a:rPr lang="en-US" sz="3200" dirty="0"/>
              <a:t>By Christopher Greaney, SPT</a:t>
            </a:r>
          </a:p>
        </p:txBody>
      </p:sp>
      <p:pic>
        <p:nvPicPr>
          <p:cNvPr id="1026" name="Picture 2" descr="IV STEP Network Listing | IV STEP 2016">
            <a:extLst>
              <a:ext uri="{FF2B5EF4-FFF2-40B4-BE49-F238E27FC236}">
                <a16:creationId xmlns:a16="http://schemas.microsoft.com/office/drawing/2014/main" id="{5EAE928E-F8A1-8E83-6A10-E6B821BBE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856" y="4980779"/>
            <a:ext cx="3923675" cy="1530233"/>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9:33:22 AM">
            <a:hlinkClick r:id="" action="ppaction://media"/>
            <a:extLst>
              <a:ext uri="{FF2B5EF4-FFF2-40B4-BE49-F238E27FC236}">
                <a16:creationId xmlns:a16="http://schemas.microsoft.com/office/drawing/2014/main" id="{8BA2521F-5ADA-94F7-B081-2F563430AB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8469" y="5745895"/>
            <a:ext cx="812800" cy="812800"/>
          </a:xfrm>
          <a:prstGeom prst="rect">
            <a:avLst/>
          </a:prstGeom>
        </p:spPr>
      </p:pic>
    </p:spTree>
    <p:extLst>
      <p:ext uri="{BB962C8B-B14F-4D97-AF65-F5344CB8AC3E}">
        <p14:creationId xmlns:p14="http://schemas.microsoft.com/office/powerpoint/2010/main" val="29290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lstStyle/>
          <a:p>
            <a:r>
              <a:rPr lang="en-US" dirty="0"/>
              <a:t>Patient with chronic pain</a:t>
            </a:r>
          </a:p>
          <a:p>
            <a:endParaRPr lang="en-US" dirty="0"/>
          </a:p>
          <a:p>
            <a:pPr marL="0" indent="0">
              <a:buNone/>
            </a:pPr>
            <a:r>
              <a:rPr lang="en-US" dirty="0"/>
              <a:t>Patient experiencing 6/10 pain in L knee, when therapist places minorly painful stimulus on L forearm, pain in knee does not change resulting in painful stimuli at the forearm and the knee simultaneously due to the abnormal changes in the descending modulatory pain pathway.</a:t>
            </a:r>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DFFD0993-1E2E-CCDE-8931-358AC5ABB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49:41 AM">
            <a:hlinkClick r:id="" action="ppaction://media"/>
            <a:extLst>
              <a:ext uri="{FF2B5EF4-FFF2-40B4-BE49-F238E27FC236}">
                <a16:creationId xmlns:a16="http://schemas.microsoft.com/office/drawing/2014/main" id="{5DA54352-C511-D1D6-5E77-C8F4C18094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1237" y="621506"/>
            <a:ext cx="812800" cy="812800"/>
          </a:xfrm>
          <a:prstGeom prst="rect">
            <a:avLst/>
          </a:prstGeom>
        </p:spPr>
      </p:pic>
    </p:spTree>
    <p:extLst>
      <p:ext uri="{BB962C8B-B14F-4D97-AF65-F5344CB8AC3E}">
        <p14:creationId xmlns:p14="http://schemas.microsoft.com/office/powerpoint/2010/main" val="119787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8FC8-FA01-AD95-D19A-0D576ACB1F20}"/>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FEC7911-39E1-D1D0-BF9C-8918C2B57F41}"/>
              </a:ext>
            </a:extLst>
          </p:cNvPr>
          <p:cNvSpPr>
            <a:spLocks noGrp="1"/>
          </p:cNvSpPr>
          <p:nvPr>
            <p:ph idx="1"/>
          </p:nvPr>
        </p:nvSpPr>
        <p:spPr/>
        <p:txBody>
          <a:bodyPr/>
          <a:lstStyle/>
          <a:p>
            <a:r>
              <a:rPr lang="en-US" dirty="0"/>
              <a:t>Main brain areas affected by chronic pain are those that are also involved in cognitive functions and emotional processing.</a:t>
            </a:r>
            <a:r>
              <a:rPr lang="en-US" baseline="30000" dirty="0"/>
              <a:t>2</a:t>
            </a:r>
            <a:endParaRPr lang="en-US" dirty="0"/>
          </a:p>
          <a:p>
            <a:endParaRPr lang="en-US" dirty="0"/>
          </a:p>
          <a:p>
            <a:r>
              <a:rPr lang="en-US" dirty="0"/>
              <a:t>This may explain part of the reason why patients with chronic pain often also develop mild cognitive deficits such as short term memory loss.</a:t>
            </a:r>
            <a:r>
              <a:rPr lang="en-US" baseline="30000" dirty="0"/>
              <a:t>2</a:t>
            </a:r>
            <a:endParaRPr lang="en-US" dirty="0"/>
          </a:p>
          <a:p>
            <a:endParaRPr lang="en-US" dirty="0"/>
          </a:p>
          <a:p>
            <a:r>
              <a:rPr lang="en-US" dirty="0"/>
              <a:t>Depression and anxiety are highly common among patients with chronic pain as well.</a:t>
            </a:r>
            <a:r>
              <a:rPr lang="en-US" baseline="30000" dirty="0"/>
              <a:t>2,6-8</a:t>
            </a:r>
            <a:endParaRPr lang="en-US" dirty="0"/>
          </a:p>
        </p:txBody>
      </p:sp>
      <p:pic>
        <p:nvPicPr>
          <p:cNvPr id="4" name="Picture 3" descr="Chronic Pain Management for Survivors of Torture | Confluential Truth">
            <a:extLst>
              <a:ext uri="{FF2B5EF4-FFF2-40B4-BE49-F238E27FC236}">
                <a16:creationId xmlns:a16="http://schemas.microsoft.com/office/drawing/2014/main" id="{A37F1CE5-C73F-3570-34B3-546DB5347D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0:47 AM">
            <a:hlinkClick r:id="" action="ppaction://media"/>
            <a:extLst>
              <a:ext uri="{FF2B5EF4-FFF2-40B4-BE49-F238E27FC236}">
                <a16:creationId xmlns:a16="http://schemas.microsoft.com/office/drawing/2014/main" id="{0B1661FD-B412-1F1D-DCDB-5A31D0B787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9825" y="621506"/>
            <a:ext cx="812800" cy="812800"/>
          </a:xfrm>
          <a:prstGeom prst="rect">
            <a:avLst/>
          </a:prstGeom>
        </p:spPr>
      </p:pic>
    </p:spTree>
    <p:extLst>
      <p:ext uri="{BB962C8B-B14F-4D97-AF65-F5344CB8AC3E}">
        <p14:creationId xmlns:p14="http://schemas.microsoft.com/office/powerpoint/2010/main" val="27715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normAutofit fontScale="92500" lnSpcReduction="20000"/>
          </a:bodyPr>
          <a:lstStyle/>
          <a:p>
            <a:r>
              <a:rPr lang="en-US" dirty="0"/>
              <a:t>The anterior cingulate cortex in particular shows significant, similar reductions in grey matter in both patients with chronic pain and patients with depression.</a:t>
            </a:r>
            <a:r>
              <a:rPr lang="en-US" baseline="30000" dirty="0"/>
              <a:t>5</a:t>
            </a:r>
          </a:p>
          <a:p>
            <a:endParaRPr lang="en-US" baseline="30000" dirty="0"/>
          </a:p>
          <a:p>
            <a:r>
              <a:rPr lang="en-US" dirty="0"/>
              <a:t>In patients treated for depression, the prevalence of chronic pain is 51.8-59.1%</a:t>
            </a:r>
            <a:r>
              <a:rPr lang="en-US" baseline="30000" dirty="0"/>
              <a:t>5</a:t>
            </a:r>
            <a:endParaRPr lang="en-US" dirty="0"/>
          </a:p>
          <a:p>
            <a:endParaRPr lang="en-US" baseline="30000" dirty="0"/>
          </a:p>
          <a:p>
            <a:r>
              <a:rPr lang="en-US" dirty="0"/>
              <a:t>Pain can lead to depression which then leads to more pain which leads to more depression and so on…</a:t>
            </a:r>
          </a:p>
          <a:p>
            <a:endParaRPr lang="en-US" dirty="0"/>
          </a:p>
          <a:p>
            <a:r>
              <a:rPr lang="en-US" dirty="0"/>
              <a:t>OR depression can cause an isolated incident to lead to long lasting pain which makes depression worse which makes the pain worse…</a:t>
            </a:r>
          </a:p>
        </p:txBody>
      </p:sp>
      <p:pic>
        <p:nvPicPr>
          <p:cNvPr id="4" name="Picture 3" descr="Chronic Pain Management for Survivors of Torture | Confluential Truth">
            <a:extLst>
              <a:ext uri="{FF2B5EF4-FFF2-40B4-BE49-F238E27FC236}">
                <a16:creationId xmlns:a16="http://schemas.microsoft.com/office/drawing/2014/main" id="{52B9505C-7BDB-A91A-34CB-3CBBFB7A1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1:50 AM">
            <a:hlinkClick r:id="" action="ppaction://media"/>
            <a:extLst>
              <a:ext uri="{FF2B5EF4-FFF2-40B4-BE49-F238E27FC236}">
                <a16:creationId xmlns:a16="http://schemas.microsoft.com/office/drawing/2014/main" id="{6A42D312-2017-CA22-BBD3-5638A0BBFA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75538" y="621506"/>
            <a:ext cx="812800" cy="812800"/>
          </a:xfrm>
          <a:prstGeom prst="rect">
            <a:avLst/>
          </a:prstGeom>
        </p:spPr>
      </p:pic>
    </p:spTree>
    <p:extLst>
      <p:ext uri="{BB962C8B-B14F-4D97-AF65-F5344CB8AC3E}">
        <p14:creationId xmlns:p14="http://schemas.microsoft.com/office/powerpoint/2010/main" val="31546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6" name="TextBox 5">
            <a:extLst>
              <a:ext uri="{FF2B5EF4-FFF2-40B4-BE49-F238E27FC236}">
                <a16:creationId xmlns:a16="http://schemas.microsoft.com/office/drawing/2014/main" id="{9483AFD8-7AC0-A359-A442-8B31077A403C}"/>
              </a:ext>
            </a:extLst>
          </p:cNvPr>
          <p:cNvSpPr txBox="1"/>
          <p:nvPr/>
        </p:nvSpPr>
        <p:spPr>
          <a:xfrm>
            <a:off x="934192" y="2459504"/>
            <a:ext cx="3301341" cy="1938992"/>
          </a:xfrm>
          <a:prstGeom prst="rect">
            <a:avLst/>
          </a:prstGeom>
          <a:noFill/>
        </p:spPr>
        <p:txBody>
          <a:bodyPr wrap="square" rtlCol="0">
            <a:spAutoFit/>
          </a:bodyPr>
          <a:lstStyle/>
          <a:p>
            <a:r>
              <a:rPr lang="en-US" sz="6000" b="1" i="1" dirty="0"/>
              <a:t>NO PAIN</a:t>
            </a:r>
          </a:p>
          <a:p>
            <a:r>
              <a:rPr lang="en-US" sz="6000" b="1" i="1" dirty="0"/>
              <a:t>NO GAIN</a:t>
            </a:r>
          </a:p>
        </p:txBody>
      </p:sp>
      <p:sp>
        <p:nvSpPr>
          <p:cNvPr id="7" name="TextBox 6">
            <a:extLst>
              <a:ext uri="{FF2B5EF4-FFF2-40B4-BE49-F238E27FC236}">
                <a16:creationId xmlns:a16="http://schemas.microsoft.com/office/drawing/2014/main" id="{DDE7F18F-7144-40F4-B1A2-F8BC132332E7}"/>
              </a:ext>
            </a:extLst>
          </p:cNvPr>
          <p:cNvSpPr txBox="1"/>
          <p:nvPr/>
        </p:nvSpPr>
        <p:spPr>
          <a:xfrm>
            <a:off x="5755575" y="2459504"/>
            <a:ext cx="5502233" cy="1938992"/>
          </a:xfrm>
          <a:prstGeom prst="rect">
            <a:avLst/>
          </a:prstGeom>
          <a:noFill/>
        </p:spPr>
        <p:txBody>
          <a:bodyPr wrap="square" rtlCol="0">
            <a:spAutoFit/>
          </a:bodyPr>
          <a:lstStyle/>
          <a:p>
            <a:r>
              <a:rPr lang="en-US" sz="6000" b="1" i="1" dirty="0">
                <a:solidFill>
                  <a:srgbClr val="00B050"/>
                </a:solidFill>
              </a:rPr>
              <a:t>NO PAIN</a:t>
            </a:r>
          </a:p>
          <a:p>
            <a:r>
              <a:rPr lang="en-US" sz="6000" b="1" i="1" dirty="0">
                <a:solidFill>
                  <a:srgbClr val="00B050"/>
                </a:solidFill>
              </a:rPr>
              <a:t>HEALTHY BRAIN</a:t>
            </a:r>
          </a:p>
        </p:txBody>
      </p:sp>
      <p:sp>
        <p:nvSpPr>
          <p:cNvPr id="9" name="Oval 8">
            <a:extLst>
              <a:ext uri="{FF2B5EF4-FFF2-40B4-BE49-F238E27FC236}">
                <a16:creationId xmlns:a16="http://schemas.microsoft.com/office/drawing/2014/main" id="{218B03A5-0FC3-F4C5-2B66-9C7ECDA34BDE}"/>
              </a:ext>
            </a:extLst>
          </p:cNvPr>
          <p:cNvSpPr/>
          <p:nvPr/>
        </p:nvSpPr>
        <p:spPr>
          <a:xfrm>
            <a:off x="838200" y="1897083"/>
            <a:ext cx="3175660" cy="30638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E8651F6-4657-8F13-6BC1-83FDDF7FCAF0}"/>
              </a:ext>
            </a:extLst>
          </p:cNvPr>
          <p:cNvCxnSpPr>
            <a:stCxn id="9" idx="1"/>
            <a:endCxn id="9" idx="5"/>
          </p:cNvCxnSpPr>
          <p:nvPr/>
        </p:nvCxnSpPr>
        <p:spPr>
          <a:xfrm>
            <a:off x="1303265" y="2345771"/>
            <a:ext cx="2245530" cy="21664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descr="Chronic Pain Management for Survivors of Torture | Confluential Truth">
            <a:extLst>
              <a:ext uri="{FF2B5EF4-FFF2-40B4-BE49-F238E27FC236}">
                <a16:creationId xmlns:a16="http://schemas.microsoft.com/office/drawing/2014/main" id="{6721474B-79C1-B9F4-D6B8-670255ABF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6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8FC8-FA01-AD95-D19A-0D576ACB1F20}"/>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FEC7911-39E1-D1D0-BF9C-8918C2B57F41}"/>
              </a:ext>
            </a:extLst>
          </p:cNvPr>
          <p:cNvSpPr>
            <a:spLocks noGrp="1"/>
          </p:cNvSpPr>
          <p:nvPr>
            <p:ph idx="1"/>
          </p:nvPr>
        </p:nvSpPr>
        <p:spPr/>
        <p:txBody>
          <a:bodyPr/>
          <a:lstStyle/>
          <a:p>
            <a:pPr marL="0" indent="0">
              <a:buNone/>
            </a:pPr>
            <a:r>
              <a:rPr lang="en-US" sz="4000" dirty="0"/>
              <a:t>Is there any good news?!</a:t>
            </a:r>
          </a:p>
          <a:p>
            <a:endParaRPr lang="en-US" dirty="0"/>
          </a:p>
          <a:p>
            <a:pPr marL="0" indent="0">
              <a:buNone/>
            </a:pPr>
            <a:endParaRPr lang="en-US" dirty="0"/>
          </a:p>
          <a:p>
            <a:r>
              <a:rPr lang="en-US" dirty="0"/>
              <a:t>When chronic pain subsides in patients after undergoing appropriate treatment, the reductions in grey matter are reversible and tend to normalize following time with less pain.</a:t>
            </a:r>
            <a:r>
              <a:rPr lang="en-US" baseline="30000" dirty="0"/>
              <a:t>2</a:t>
            </a:r>
            <a:endParaRPr lang="en-US" dirty="0"/>
          </a:p>
          <a:p>
            <a:endParaRPr lang="en-US" dirty="0"/>
          </a:p>
          <a:p>
            <a:r>
              <a:rPr lang="en-US" dirty="0"/>
              <a:t>This suggests that the reductions in grey matter are not necessarily due to neuronal death but rather reduced density of neural tissue.</a:t>
            </a:r>
            <a:r>
              <a:rPr lang="en-US" baseline="30000" dirty="0"/>
              <a:t>2</a:t>
            </a:r>
            <a:endParaRPr lang="en-US" dirty="0"/>
          </a:p>
        </p:txBody>
      </p:sp>
      <p:pic>
        <p:nvPicPr>
          <p:cNvPr id="2050" name="Picture 2" descr="things to do clip art - Clip Art Library">
            <a:extLst>
              <a:ext uri="{FF2B5EF4-FFF2-40B4-BE49-F238E27FC236}">
                <a16:creationId xmlns:a16="http://schemas.microsoft.com/office/drawing/2014/main" id="{1A8C2D6E-5099-63B9-BCAD-5C358DB76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76" y="473309"/>
            <a:ext cx="2874818" cy="2786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ronic Pain Management for Survivors of Torture | Confluential Truth">
            <a:extLst>
              <a:ext uri="{FF2B5EF4-FFF2-40B4-BE49-F238E27FC236}">
                <a16:creationId xmlns:a16="http://schemas.microsoft.com/office/drawing/2014/main" id="{65015BE3-CB4E-3CD9-434E-3CE288F47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3:51 AM">
            <a:hlinkClick r:id="" action="ppaction://media"/>
            <a:extLst>
              <a:ext uri="{FF2B5EF4-FFF2-40B4-BE49-F238E27FC236}">
                <a16:creationId xmlns:a16="http://schemas.microsoft.com/office/drawing/2014/main" id="{C56DDE50-882E-D225-E943-201549C44F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66970" y="1690688"/>
            <a:ext cx="812800" cy="812800"/>
          </a:xfrm>
          <a:prstGeom prst="rect">
            <a:avLst/>
          </a:prstGeom>
        </p:spPr>
      </p:pic>
    </p:spTree>
    <p:extLst>
      <p:ext uri="{BB962C8B-B14F-4D97-AF65-F5344CB8AC3E}">
        <p14:creationId xmlns:p14="http://schemas.microsoft.com/office/powerpoint/2010/main" val="13022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041400"/>
            <a:ext cx="9144000" cy="2387600"/>
          </a:xfrm>
        </p:spPr>
        <p:txBody>
          <a:bodyPr>
            <a:normAutofit/>
          </a:bodyPr>
          <a:lstStyle/>
          <a:p>
            <a:r>
              <a:rPr lang="en-US" b="1" dirty="0">
                <a:latin typeface="+mn-lt"/>
              </a:rPr>
              <a:t>PAIN PSYCHOLOGY</a:t>
            </a:r>
          </a:p>
        </p:txBody>
      </p:sp>
      <p:pic>
        <p:nvPicPr>
          <p:cNvPr id="3" name="Picture 6" descr="Pain and Anxiety Should Be Dealt With Soon After Multiple Sclerosis  Diagnosis - Neuroscience News">
            <a:extLst>
              <a:ext uri="{FF2B5EF4-FFF2-40B4-BE49-F238E27FC236}">
                <a16:creationId xmlns:a16="http://schemas.microsoft.com/office/drawing/2014/main" id="{C5398022-4532-5FB0-49E7-55B1662DE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9:54:06 AM">
            <a:hlinkClick r:id="" action="ppaction://media"/>
            <a:extLst>
              <a:ext uri="{FF2B5EF4-FFF2-40B4-BE49-F238E27FC236}">
                <a16:creationId xmlns:a16="http://schemas.microsoft.com/office/drawing/2014/main" id="{B6567F69-A54F-C106-5F3A-89C7A0DBC4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429000"/>
            <a:ext cx="812800" cy="812800"/>
          </a:xfrm>
          <a:prstGeom prst="rect">
            <a:avLst/>
          </a:prstGeom>
        </p:spPr>
      </p:pic>
    </p:spTree>
    <p:extLst>
      <p:ext uri="{BB962C8B-B14F-4D97-AF65-F5344CB8AC3E}">
        <p14:creationId xmlns:p14="http://schemas.microsoft.com/office/powerpoint/2010/main" val="3974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515973" y="1690687"/>
            <a:ext cx="4412287" cy="4213311"/>
          </a:xfrm>
        </p:spPr>
        <p:txBody>
          <a:bodyPr/>
          <a:lstStyle/>
          <a:p>
            <a:r>
              <a:rPr lang="en-US" dirty="0"/>
              <a:t>Chronic pain can have massive effects on multiple areas of a patient’s psychological wellbeing.</a:t>
            </a:r>
            <a:r>
              <a:rPr lang="en-US" baseline="30000" dirty="0"/>
              <a:t>4-8</a:t>
            </a:r>
            <a:endParaRPr lang="en-US" dirty="0"/>
          </a:p>
          <a:p>
            <a:endParaRPr lang="en-US" dirty="0"/>
          </a:p>
          <a:p>
            <a:r>
              <a:rPr lang="en-US" dirty="0"/>
              <a:t>Let’s take a closer look at how chronic pain alters the psychological processes listed on the right.</a:t>
            </a:r>
            <a:r>
              <a:rPr lang="en-US" baseline="30000" dirty="0"/>
              <a:t>4</a:t>
            </a:r>
            <a:endParaRPr lang="en-US" dirty="0"/>
          </a:p>
          <a:p>
            <a:pPr marL="0" indent="0">
              <a:buNone/>
            </a:pPr>
            <a:endParaRPr lang="en-US" dirty="0"/>
          </a:p>
        </p:txBody>
      </p:sp>
      <p:pic>
        <p:nvPicPr>
          <p:cNvPr id="4" name="Picture 3">
            <a:extLst>
              <a:ext uri="{FF2B5EF4-FFF2-40B4-BE49-F238E27FC236}">
                <a16:creationId xmlns:a16="http://schemas.microsoft.com/office/drawing/2014/main" id="{72AFBF41-8177-08A4-0134-543723DCCA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3277" y="954001"/>
            <a:ext cx="6082750" cy="4949998"/>
          </a:xfrm>
          <a:prstGeom prst="rect">
            <a:avLst/>
          </a:prstGeom>
          <a:noFill/>
          <a:ln>
            <a:noFill/>
          </a:ln>
        </p:spPr>
      </p:pic>
      <p:pic>
        <p:nvPicPr>
          <p:cNvPr id="5" name="Picture 6" descr="Pain and Anxiety Should Be Dealt With Soon After Multiple Sclerosis  Diagnosis - Neuroscience News">
            <a:extLst>
              <a:ext uri="{FF2B5EF4-FFF2-40B4-BE49-F238E27FC236}">
                <a16:creationId xmlns:a16="http://schemas.microsoft.com/office/drawing/2014/main" id="{F4D1FEC7-CBEB-11C3-F2ED-B84403A79B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9:54:57 AM">
            <a:hlinkClick r:id="" action="ppaction://media"/>
            <a:extLst>
              <a:ext uri="{FF2B5EF4-FFF2-40B4-BE49-F238E27FC236}">
                <a16:creationId xmlns:a16="http://schemas.microsoft.com/office/drawing/2014/main" id="{A9DDBE94-4765-CD08-ABE5-0ECD26C4B1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95122" y="621506"/>
            <a:ext cx="812800" cy="812800"/>
          </a:xfrm>
          <a:prstGeom prst="rect">
            <a:avLst/>
          </a:prstGeom>
        </p:spPr>
      </p:pic>
    </p:spTree>
    <p:extLst>
      <p:ext uri="{BB962C8B-B14F-4D97-AF65-F5344CB8AC3E}">
        <p14:creationId xmlns:p14="http://schemas.microsoft.com/office/powerpoint/2010/main" val="8762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Perception</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lstStyle/>
          <a:p>
            <a:r>
              <a:rPr lang="en-US" dirty="0"/>
              <a:t>Brain regions involved in perception of pain become hyperactive when an individual is experiencing chronic pain.</a:t>
            </a:r>
            <a:r>
              <a:rPr lang="en-US" baseline="30000" dirty="0"/>
              <a:t>2,4</a:t>
            </a:r>
            <a:endParaRPr lang="en-US" dirty="0"/>
          </a:p>
          <a:p>
            <a:endParaRPr lang="en-US" dirty="0"/>
          </a:p>
          <a:p>
            <a:r>
              <a:rPr lang="en-US" dirty="0"/>
              <a:t>When these brain regions are hyperactive, perception of other things becomes lessened leading to inattention/neglect.</a:t>
            </a:r>
            <a:r>
              <a:rPr lang="en-US" baseline="30000" dirty="0"/>
              <a:t>4</a:t>
            </a:r>
          </a:p>
          <a:p>
            <a:endParaRPr lang="en-US" baseline="30000" dirty="0"/>
          </a:p>
          <a:p>
            <a:r>
              <a:rPr lang="en-US" dirty="0"/>
              <a:t>Example: A patient with chronic pain may be more frequently disengaged in conversations or lack awareness of situations going on due to the mind staying focused on the perception of the pain instead. (We will come back to this.)</a:t>
            </a:r>
          </a:p>
        </p:txBody>
      </p:sp>
      <p:pic>
        <p:nvPicPr>
          <p:cNvPr id="4" name="Picture 6" descr="Pain and Anxiety Should Be Dealt With Soon After Multiple Sclerosis  Diagnosis - Neuroscience News">
            <a:extLst>
              <a:ext uri="{FF2B5EF4-FFF2-40B4-BE49-F238E27FC236}">
                <a16:creationId xmlns:a16="http://schemas.microsoft.com/office/drawing/2014/main" id="{3EB45C38-6E16-1B7F-8567-74174AC78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6:03 AM">
            <a:hlinkClick r:id="" action="ppaction://media"/>
            <a:extLst>
              <a:ext uri="{FF2B5EF4-FFF2-40B4-BE49-F238E27FC236}">
                <a16:creationId xmlns:a16="http://schemas.microsoft.com/office/drawing/2014/main" id="{45884080-EB00-2BEA-F681-E6FF584DD6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89825" y="621506"/>
            <a:ext cx="812800" cy="812800"/>
          </a:xfrm>
          <a:prstGeom prst="rect">
            <a:avLst/>
          </a:prstGeom>
        </p:spPr>
      </p:pic>
    </p:spTree>
    <p:extLst>
      <p:ext uri="{BB962C8B-B14F-4D97-AF65-F5344CB8AC3E}">
        <p14:creationId xmlns:p14="http://schemas.microsoft.com/office/powerpoint/2010/main" val="99739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Cognition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lstStyle/>
          <a:p>
            <a:r>
              <a:rPr lang="en-US" dirty="0"/>
              <a:t>Again, brain regions involving pain perception are overactive during tasks which leads to decreased performance of cognitive tasks by patients who are experiencing chronic pain.</a:t>
            </a:r>
            <a:r>
              <a:rPr lang="en-US" baseline="30000" dirty="0"/>
              <a:t>2</a:t>
            </a:r>
            <a:endParaRPr lang="en-US" dirty="0"/>
          </a:p>
          <a:p>
            <a:endParaRPr lang="en-US" dirty="0"/>
          </a:p>
          <a:p>
            <a:r>
              <a:rPr lang="en-US" dirty="0"/>
              <a:t>Patients with chronic pain perform significantly worse on cognitive measures of executive function, processing speed, long-term memory, and selective attention than pain-free subjects.</a:t>
            </a:r>
            <a:r>
              <a:rPr lang="en-US" baseline="30000" dirty="0"/>
              <a:t>9</a:t>
            </a:r>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84954803-CC3E-C609-6195-6477AAF64E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6:46 AM">
            <a:hlinkClick r:id="" action="ppaction://media"/>
            <a:extLst>
              <a:ext uri="{FF2B5EF4-FFF2-40B4-BE49-F238E27FC236}">
                <a16:creationId xmlns:a16="http://schemas.microsoft.com/office/drawing/2014/main" id="{F5C80C8B-D959-589F-8BCB-97BD6B7CEB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32662" y="621506"/>
            <a:ext cx="812800" cy="812800"/>
          </a:xfrm>
          <a:prstGeom prst="rect">
            <a:avLst/>
          </a:prstGeom>
        </p:spPr>
      </p:pic>
    </p:spTree>
    <p:extLst>
      <p:ext uri="{BB962C8B-B14F-4D97-AF65-F5344CB8AC3E}">
        <p14:creationId xmlns:p14="http://schemas.microsoft.com/office/powerpoint/2010/main" val="23147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Attention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normAutofit fontScale="92500" lnSpcReduction="10000"/>
          </a:bodyPr>
          <a:lstStyle/>
          <a:p>
            <a:r>
              <a:rPr lang="en-US" dirty="0"/>
              <a:t>Patients with chronic pain often experience enhanced pain responses to stimuli compared to patients without chronic pain.</a:t>
            </a:r>
            <a:r>
              <a:rPr lang="en-US" baseline="30000" dirty="0"/>
              <a:t>2</a:t>
            </a:r>
            <a:endParaRPr lang="en-US" dirty="0"/>
          </a:p>
          <a:p>
            <a:endParaRPr lang="en-US" dirty="0"/>
          </a:p>
          <a:p>
            <a:r>
              <a:rPr lang="en-US" dirty="0"/>
              <a:t>Some patients even experience allodynia. (Pain due to a non-pain provoking stimulus)</a:t>
            </a:r>
            <a:r>
              <a:rPr lang="en-US" baseline="30000" dirty="0"/>
              <a:t>2</a:t>
            </a:r>
          </a:p>
          <a:p>
            <a:endParaRPr lang="en-US" baseline="30000" dirty="0"/>
          </a:p>
          <a:p>
            <a:r>
              <a:rPr lang="en-US" dirty="0"/>
              <a:t>This is likely due to the hyperactivity of the brain regions responsible for sensation/perception of pain. (Insula, amygdala, etc.)</a:t>
            </a:r>
            <a:r>
              <a:rPr lang="en-US" baseline="30000" dirty="0"/>
              <a:t>4,5</a:t>
            </a:r>
          </a:p>
          <a:p>
            <a:endParaRPr lang="en-US" baseline="30000" dirty="0"/>
          </a:p>
          <a:p>
            <a:r>
              <a:rPr lang="en-US" dirty="0"/>
              <a:t>Patients with chronic pain often state that they feel as though all of their attention is directed toward their pain all the time.</a:t>
            </a:r>
          </a:p>
          <a:p>
            <a:endParaRPr lang="en-US" baseline="30000" dirty="0"/>
          </a:p>
          <a:p>
            <a:pPr marL="0" indent="0">
              <a:buNone/>
            </a:pPr>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C5675343-1621-353C-3C10-2F1C3F1CF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8:06 AM">
            <a:hlinkClick r:id="" action="ppaction://media"/>
            <a:extLst>
              <a:ext uri="{FF2B5EF4-FFF2-40B4-BE49-F238E27FC236}">
                <a16:creationId xmlns:a16="http://schemas.microsoft.com/office/drawing/2014/main" id="{370243D7-6FF4-CD7E-6FC9-E36B80A49E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32638" y="621506"/>
            <a:ext cx="812800" cy="812800"/>
          </a:xfrm>
          <a:prstGeom prst="rect">
            <a:avLst/>
          </a:prstGeom>
        </p:spPr>
      </p:pic>
    </p:spTree>
    <p:extLst>
      <p:ext uri="{BB962C8B-B14F-4D97-AF65-F5344CB8AC3E}">
        <p14:creationId xmlns:p14="http://schemas.microsoft.com/office/powerpoint/2010/main" val="242335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E298-AD4E-E34C-ADDB-6C328DEC6C2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C57E490-0FAF-BB40-9D1D-E8452448DE8C}"/>
              </a:ext>
            </a:extLst>
          </p:cNvPr>
          <p:cNvSpPr>
            <a:spLocks noGrp="1"/>
          </p:cNvSpPr>
          <p:nvPr>
            <p:ph idx="1"/>
          </p:nvPr>
        </p:nvSpPr>
        <p:spPr/>
        <p:txBody>
          <a:bodyPr>
            <a:normAutofit fontScale="92500" lnSpcReduction="20000"/>
          </a:bodyPr>
          <a:lstStyle/>
          <a:p>
            <a:r>
              <a:rPr lang="en-US" dirty="0"/>
              <a:t>Providers will be able to describe the neuroscience behind chronic pain and how it arises in patients.</a:t>
            </a:r>
          </a:p>
          <a:p>
            <a:r>
              <a:rPr lang="en-US" dirty="0"/>
              <a:t>Providers will recognize the psychological aspects of chronic pain and identify the possible effects on mental health.</a:t>
            </a:r>
          </a:p>
          <a:p>
            <a:r>
              <a:rPr lang="en-US" dirty="0"/>
              <a:t>Providers will learn how to effectively assess patients with chronic pain by way of the biopsychosocial model. </a:t>
            </a:r>
          </a:p>
          <a:p>
            <a:r>
              <a:rPr lang="en-US" dirty="0"/>
              <a:t>Providers will be able to implement the best treatment options for patients with chronic pain.</a:t>
            </a:r>
          </a:p>
          <a:p>
            <a:r>
              <a:rPr lang="en-US" dirty="0"/>
              <a:t>Providers will be able to identify when referrals to practitioners from other fields may be necessary for patients with chronic pain.</a:t>
            </a:r>
          </a:p>
          <a:p>
            <a:r>
              <a:rPr lang="en-US" dirty="0"/>
              <a:t>Providers will gain an understanding of opioid use for chronic pain patients and recognize the warning signs for possible overdose risk.</a:t>
            </a:r>
          </a:p>
          <a:p>
            <a:pPr marL="0" indent="0">
              <a:buNone/>
            </a:pPr>
            <a:endParaRPr lang="en-US" dirty="0"/>
          </a:p>
        </p:txBody>
      </p:sp>
    </p:spTree>
    <p:extLst>
      <p:ext uri="{BB962C8B-B14F-4D97-AF65-F5344CB8AC3E}">
        <p14:creationId xmlns:p14="http://schemas.microsoft.com/office/powerpoint/2010/main" val="368764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Emotion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p:txBody>
          <a:bodyPr>
            <a:normAutofit/>
          </a:bodyPr>
          <a:lstStyle/>
          <a:p>
            <a:r>
              <a:rPr lang="en-US" dirty="0">
                <a:effectLst/>
                <a:ea typeface="Calibri" panose="020F0502020204030204" pitchFamily="34" charset="0"/>
                <a:cs typeface="Calibri" panose="020F0502020204030204" pitchFamily="34" charset="0"/>
              </a:rPr>
              <a:t>“</a:t>
            </a:r>
            <a:r>
              <a:rPr lang="en-US" dirty="0">
                <a:ea typeface="Calibri" panose="020F0502020204030204" pitchFamily="34" charset="0"/>
                <a:cs typeface="Calibri" panose="020F0502020204030204" pitchFamily="34" charset="0"/>
              </a:rPr>
              <a:t>R</a:t>
            </a:r>
            <a:r>
              <a:rPr lang="en-US" dirty="0">
                <a:effectLst/>
                <a:ea typeface="Calibri" panose="020F0502020204030204" pitchFamily="34" charset="0"/>
                <a:cs typeface="Calibri" panose="020F0502020204030204" pitchFamily="34" charset="0"/>
              </a:rPr>
              <a:t>eward deficit syndrome” in patients with chronic pain which leads to anhedonia (inability to feel pleasure), a core component of depression.</a:t>
            </a:r>
            <a:r>
              <a:rPr lang="en-US" baseline="30000" dirty="0">
                <a:effectLst/>
                <a:ea typeface="Calibri" panose="020F0502020204030204" pitchFamily="34" charset="0"/>
                <a:cs typeface="Calibri" panose="020F0502020204030204" pitchFamily="34" charset="0"/>
              </a:rPr>
              <a:t>2</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Chronic pain can also lead to a near constant state of heightened anxiety due to the fear of pain, called increased anxiety sensitivity.</a:t>
            </a:r>
            <a:r>
              <a:rPr lang="en-US" baseline="30000" dirty="0"/>
              <a:t>4</a:t>
            </a:r>
            <a:endParaRPr lang="en-US" dirty="0"/>
          </a:p>
          <a:p>
            <a:endParaRPr lang="en-US" dirty="0"/>
          </a:p>
          <a:p>
            <a:r>
              <a:rPr lang="en-US" dirty="0"/>
              <a:t>Increased depression and anxiety can lead to suicidal thoughts/attempts in severe cases.</a:t>
            </a:r>
            <a:r>
              <a:rPr lang="en-US" baseline="30000" dirty="0"/>
              <a:t>6</a:t>
            </a:r>
            <a:endParaRPr lang="en-US" dirty="0"/>
          </a:p>
          <a:p>
            <a:endParaRPr lang="en-US" dirty="0"/>
          </a:p>
        </p:txBody>
      </p:sp>
      <p:pic>
        <p:nvPicPr>
          <p:cNvPr id="4" name="Picture 6" descr="Pain and Anxiety Should Be Dealt With Soon After Multiple Sclerosis  Diagnosis - Neuroscience News">
            <a:extLst>
              <a:ext uri="{FF2B5EF4-FFF2-40B4-BE49-F238E27FC236}">
                <a16:creationId xmlns:a16="http://schemas.microsoft.com/office/drawing/2014/main" id="{0C7DBEB9-3F91-F58E-FFE4-13B90A77F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59:37 AM">
            <a:hlinkClick r:id="" action="ppaction://media"/>
            <a:extLst>
              <a:ext uri="{FF2B5EF4-FFF2-40B4-BE49-F238E27FC236}">
                <a16:creationId xmlns:a16="http://schemas.microsoft.com/office/drawing/2014/main" id="{2875C21D-3B3C-864A-DCE3-99645EBBA7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75462" y="621506"/>
            <a:ext cx="812800" cy="812800"/>
          </a:xfrm>
          <a:prstGeom prst="rect">
            <a:avLst/>
          </a:prstGeom>
        </p:spPr>
      </p:pic>
    </p:spTree>
    <p:extLst>
      <p:ext uri="{BB962C8B-B14F-4D97-AF65-F5344CB8AC3E}">
        <p14:creationId xmlns:p14="http://schemas.microsoft.com/office/powerpoint/2010/main" val="16345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2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Learning and Memory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415637" y="1825625"/>
            <a:ext cx="3814445" cy="4351338"/>
          </a:xfrm>
        </p:spPr>
        <p:txBody>
          <a:bodyPr>
            <a:normAutofit lnSpcReduction="10000"/>
          </a:bodyPr>
          <a:lstStyle/>
          <a:p>
            <a:r>
              <a:rPr lang="en-US" b="1" dirty="0"/>
              <a:t>THE FEAR-AVOIDANCE CYCLE OF CHRONIC PAIN</a:t>
            </a:r>
            <a:r>
              <a:rPr lang="en-US" b="1" baseline="30000" dirty="0"/>
              <a:t>6</a:t>
            </a:r>
            <a:endParaRPr lang="en-US" b="1" dirty="0"/>
          </a:p>
          <a:p>
            <a:endParaRPr lang="en-US" dirty="0"/>
          </a:p>
          <a:p>
            <a:r>
              <a:rPr lang="en-US" dirty="0"/>
              <a:t>Patients with chronic pain are often stuck in this cycle of avoiding pain due to fear of pain, which often times, creates more pain.</a:t>
            </a:r>
            <a:r>
              <a:rPr lang="en-US" baseline="30000" dirty="0"/>
              <a:t>6</a:t>
            </a:r>
            <a:endParaRPr lang="en-US" dirty="0"/>
          </a:p>
        </p:txBody>
      </p:sp>
      <p:pic>
        <p:nvPicPr>
          <p:cNvPr id="4" name="Picture 3">
            <a:extLst>
              <a:ext uri="{FF2B5EF4-FFF2-40B4-BE49-F238E27FC236}">
                <a16:creationId xmlns:a16="http://schemas.microsoft.com/office/drawing/2014/main" id="{8629A835-224F-B553-8CF9-91C31BB6B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209" y="1825625"/>
            <a:ext cx="7014924" cy="4351338"/>
          </a:xfrm>
          <a:prstGeom prst="rect">
            <a:avLst/>
          </a:prstGeom>
        </p:spPr>
      </p:pic>
      <p:pic>
        <p:nvPicPr>
          <p:cNvPr id="5" name="Picture 6" descr="Pain and Anxiety Should Be Dealt With Soon After Multiple Sclerosis  Diagnosis - Neuroscience News">
            <a:extLst>
              <a:ext uri="{FF2B5EF4-FFF2-40B4-BE49-F238E27FC236}">
                <a16:creationId xmlns:a16="http://schemas.microsoft.com/office/drawing/2014/main" id="{81156782-74C5-2615-FB8A-897A8C3C9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Apr 25, 2023 at 11:42:53 AM">
            <a:hlinkClick r:id="" action="ppaction://media"/>
            <a:extLst>
              <a:ext uri="{FF2B5EF4-FFF2-40B4-BE49-F238E27FC236}">
                <a16:creationId xmlns:a16="http://schemas.microsoft.com/office/drawing/2014/main" id="{57E440C9-90CD-0228-ED6D-060B8C865B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30020" y="681037"/>
            <a:ext cx="812800" cy="812800"/>
          </a:xfrm>
          <a:prstGeom prst="rect">
            <a:avLst/>
          </a:prstGeom>
        </p:spPr>
      </p:pic>
    </p:spTree>
    <p:extLst>
      <p:ext uri="{BB962C8B-B14F-4D97-AF65-F5344CB8AC3E}">
        <p14:creationId xmlns:p14="http://schemas.microsoft.com/office/powerpoint/2010/main" val="289071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5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Learning and Memory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825625"/>
            <a:ext cx="9861468" cy="4351338"/>
          </a:xfrm>
        </p:spPr>
        <p:txBody>
          <a:bodyPr>
            <a:normAutofit/>
          </a:bodyPr>
          <a:lstStyle/>
          <a:p>
            <a:r>
              <a:rPr lang="en-US" b="1" dirty="0"/>
              <a:t>THE FEAR-AVOIDANCE CYCLE OF CHRONIC PAIN</a:t>
            </a:r>
            <a:endParaRPr lang="en-US" dirty="0"/>
          </a:p>
          <a:p>
            <a:pPr marL="0" indent="0">
              <a:buNone/>
            </a:pPr>
            <a:r>
              <a:rPr lang="en-US" dirty="0"/>
              <a:t>Patient Example:</a:t>
            </a:r>
          </a:p>
          <a:p>
            <a:pPr marL="0" indent="0">
              <a:buNone/>
            </a:pPr>
            <a:r>
              <a:rPr lang="en-US" dirty="0"/>
              <a:t>- Patient X has had non-specific lower back pain for the past 3 years and it continues to get worse when walking. Patient X decides that he needs to walk less in order to avoid his pain. Walking less causes Patient X’s back to tighten up further and he gains a significant amount of adipose tissue. Both of these variables (weight gain and tightness) caused by decreased movement (walking) lead Patient X to experience more and more back pain, which leads to less and less movement. </a:t>
            </a:r>
          </a:p>
        </p:txBody>
      </p:sp>
      <p:pic>
        <p:nvPicPr>
          <p:cNvPr id="4" name="Picture 6" descr="Pain and Anxiety Should Be Dealt With Soon After Multiple Sclerosis  Diagnosis - Neuroscience News">
            <a:extLst>
              <a:ext uri="{FF2B5EF4-FFF2-40B4-BE49-F238E27FC236}">
                <a16:creationId xmlns:a16="http://schemas.microsoft.com/office/drawing/2014/main" id="{F8F2BD1F-11B2-37BC-AC0C-BBB194612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11:43:24 AM">
            <a:hlinkClick r:id="" action="ppaction://media"/>
            <a:extLst>
              <a:ext uri="{FF2B5EF4-FFF2-40B4-BE49-F238E27FC236}">
                <a16:creationId xmlns:a16="http://schemas.microsoft.com/office/drawing/2014/main" id="{EA1DA0CE-968E-5C24-2A02-5D18F047B4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30020" y="877888"/>
            <a:ext cx="812800" cy="812800"/>
          </a:xfrm>
          <a:prstGeom prst="rect">
            <a:avLst/>
          </a:prstGeom>
        </p:spPr>
      </p:pic>
    </p:spTree>
    <p:extLst>
      <p:ext uri="{BB962C8B-B14F-4D97-AF65-F5344CB8AC3E}">
        <p14:creationId xmlns:p14="http://schemas.microsoft.com/office/powerpoint/2010/main" val="65461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 Motivation </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825625"/>
            <a:ext cx="5740730" cy="4351338"/>
          </a:xfrm>
        </p:spPr>
        <p:txBody>
          <a:bodyPr/>
          <a:lstStyle/>
          <a:p>
            <a:r>
              <a:rPr lang="en-US" dirty="0"/>
              <a:t>Anhedonia, catastrophizing, fear/avoidance, anxiety, sensitivity, and depression can all lead to significantly decreased motivation.</a:t>
            </a:r>
            <a:r>
              <a:rPr lang="en-US" baseline="30000" dirty="0"/>
              <a:t>4</a:t>
            </a:r>
            <a:endParaRPr lang="en-US" dirty="0"/>
          </a:p>
          <a:p>
            <a:endParaRPr lang="en-US" dirty="0"/>
          </a:p>
          <a:p>
            <a:r>
              <a:rPr lang="en-US" dirty="0"/>
              <a:t>Decreased motivation can cause treatments like simple home exercise prescription alone not to go well for patients with chronic pain.</a:t>
            </a:r>
            <a:r>
              <a:rPr lang="en-US" baseline="30000" dirty="0"/>
              <a:t>10</a:t>
            </a:r>
            <a:endParaRPr lang="en-US" dirty="0"/>
          </a:p>
          <a:p>
            <a:endParaRPr lang="en-US" dirty="0"/>
          </a:p>
          <a:p>
            <a:pPr marL="0" indent="0">
              <a:buNone/>
            </a:pPr>
            <a:endParaRPr lang="en-US" dirty="0"/>
          </a:p>
        </p:txBody>
      </p:sp>
      <p:pic>
        <p:nvPicPr>
          <p:cNvPr id="4098" name="Picture 2" descr="261 Lack Of Motivation Stock Illustrations, Cliparts and Royalty Free Lack  Of Motivation Vectors">
            <a:extLst>
              <a:ext uri="{FF2B5EF4-FFF2-40B4-BE49-F238E27FC236}">
                <a16:creationId xmlns:a16="http://schemas.microsoft.com/office/drawing/2014/main" id="{349F6D22-AAA5-7B96-1B08-47F611C750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198" y="1690688"/>
            <a:ext cx="4009468" cy="40094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ain and Anxiety Should Be Dealt With Soon After Multiple Sclerosis  Diagnosis - Neuroscience News">
            <a:extLst>
              <a:ext uri="{FF2B5EF4-FFF2-40B4-BE49-F238E27FC236}">
                <a16:creationId xmlns:a16="http://schemas.microsoft.com/office/drawing/2014/main" id="{953BBF49-0E9F-125A-B474-CE1DAFE764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02:23 AM">
            <a:hlinkClick r:id="" action="ppaction://media"/>
            <a:extLst>
              <a:ext uri="{FF2B5EF4-FFF2-40B4-BE49-F238E27FC236}">
                <a16:creationId xmlns:a16="http://schemas.microsoft.com/office/drawing/2014/main" id="{72E35588-1C62-6C3D-2816-6E074120EF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32687" y="621507"/>
            <a:ext cx="812800" cy="812800"/>
          </a:xfrm>
          <a:prstGeom prst="rect">
            <a:avLst/>
          </a:prstGeom>
        </p:spPr>
      </p:pic>
    </p:spTree>
    <p:extLst>
      <p:ext uri="{BB962C8B-B14F-4D97-AF65-F5344CB8AC3E}">
        <p14:creationId xmlns:p14="http://schemas.microsoft.com/office/powerpoint/2010/main" val="259372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2C2B-1A55-454C-833B-F7C8C84DC80B}"/>
              </a:ext>
            </a:extLst>
          </p:cNvPr>
          <p:cNvSpPr>
            <a:spLocks noGrp="1"/>
          </p:cNvSpPr>
          <p:nvPr>
            <p:ph type="title"/>
          </p:nvPr>
        </p:nvSpPr>
        <p:spPr/>
        <p:txBody>
          <a:bodyPr/>
          <a:lstStyle/>
          <a:p>
            <a:r>
              <a:rPr lang="en-US" dirty="0"/>
              <a:t>Pain Psychology</a:t>
            </a:r>
          </a:p>
        </p:txBody>
      </p:sp>
      <p:sp>
        <p:nvSpPr>
          <p:cNvPr id="3" name="Content Placeholder 2">
            <a:extLst>
              <a:ext uri="{FF2B5EF4-FFF2-40B4-BE49-F238E27FC236}">
                <a16:creationId xmlns:a16="http://schemas.microsoft.com/office/drawing/2014/main" id="{7D114BBF-60CA-5A4A-B419-624CBBAAED91}"/>
              </a:ext>
            </a:extLst>
          </p:cNvPr>
          <p:cNvSpPr>
            <a:spLocks noGrp="1"/>
          </p:cNvSpPr>
          <p:nvPr>
            <p:ph idx="1"/>
          </p:nvPr>
        </p:nvSpPr>
        <p:spPr>
          <a:xfrm>
            <a:off x="838200" y="1690688"/>
            <a:ext cx="10359452" cy="4486275"/>
          </a:xfrm>
        </p:spPr>
        <p:txBody>
          <a:bodyPr>
            <a:normAutofit/>
          </a:bodyPr>
          <a:lstStyle/>
          <a:p>
            <a:pPr marL="0" indent="0">
              <a:buNone/>
            </a:pPr>
            <a:r>
              <a:rPr lang="en-US" sz="4000" b="1" i="1" dirty="0"/>
              <a:t>“Chronic pain dulls the color of life, everything becomes an effort; everything is a chore you don’t like doing, all of life.”</a:t>
            </a:r>
          </a:p>
          <a:p>
            <a:pPr marL="0" indent="0">
              <a:buNone/>
            </a:pPr>
            <a:r>
              <a:rPr lang="en-US" sz="4000" i="1" dirty="0"/>
              <a:t>- Patient with chronic pain</a:t>
            </a:r>
            <a:endParaRPr lang="en-US" dirty="0"/>
          </a:p>
          <a:p>
            <a:pPr marL="0" indent="0">
              <a:buNone/>
            </a:pPr>
            <a:endParaRPr lang="en-US" dirty="0"/>
          </a:p>
          <a:p>
            <a:r>
              <a:rPr lang="en-US" dirty="0"/>
              <a:t>How do we as physical therapists get past what seems like such a monumental hurdle in the way of patient recovery?</a:t>
            </a:r>
          </a:p>
        </p:txBody>
      </p:sp>
      <p:pic>
        <p:nvPicPr>
          <p:cNvPr id="5" name="Picture 6" descr="Pain and Anxiety Should Be Dealt With Soon After Multiple Sclerosis  Diagnosis - Neuroscience News">
            <a:extLst>
              <a:ext uri="{FF2B5EF4-FFF2-40B4-BE49-F238E27FC236}">
                <a16:creationId xmlns:a16="http://schemas.microsoft.com/office/drawing/2014/main" id="{2779515E-D79C-C012-ACA2-3A15824E1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2820" y="1"/>
            <a:ext cx="1249179" cy="93567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0:03:13 AM">
            <a:hlinkClick r:id="" action="ppaction://media"/>
            <a:extLst>
              <a:ext uri="{FF2B5EF4-FFF2-40B4-BE49-F238E27FC236}">
                <a16:creationId xmlns:a16="http://schemas.microsoft.com/office/drawing/2014/main" id="{03AE5F44-307E-DB08-DE39-0D9B586D295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66560" y="621507"/>
            <a:ext cx="812800" cy="812800"/>
          </a:xfrm>
          <a:prstGeom prst="rect">
            <a:avLst/>
          </a:prstGeom>
        </p:spPr>
      </p:pic>
    </p:spTree>
    <p:extLst>
      <p:ext uri="{BB962C8B-B14F-4D97-AF65-F5344CB8AC3E}">
        <p14:creationId xmlns:p14="http://schemas.microsoft.com/office/powerpoint/2010/main" val="5915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2343067"/>
            <a:ext cx="9144000" cy="2171865"/>
          </a:xfrm>
        </p:spPr>
        <p:txBody>
          <a:bodyPr>
            <a:normAutofit/>
          </a:bodyPr>
          <a:lstStyle/>
          <a:p>
            <a:r>
              <a:rPr lang="en-US" b="1" dirty="0">
                <a:latin typeface="+mn-lt"/>
              </a:rPr>
              <a:t>Evaluation of the Patient with Chronic Pain</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1754326"/>
          </a:xfrm>
          <a:prstGeom prst="rect">
            <a:avLst/>
          </a:prstGeom>
          <a:noFill/>
        </p:spPr>
        <p:txBody>
          <a:bodyPr wrap="square" rtlCol="0">
            <a:spAutoFit/>
          </a:bodyPr>
          <a:lstStyle/>
          <a:p>
            <a:r>
              <a:rPr lang="en-US" sz="3600" b="1" dirty="0"/>
              <a:t>We may need some help, but FIRST, it starts with…</a:t>
            </a:r>
          </a:p>
        </p:txBody>
      </p:sp>
      <p:pic>
        <p:nvPicPr>
          <p:cNvPr id="4" name="Picture 8" descr="Pain Scale Vector Art, Icons, and Graphics for Free Download">
            <a:extLst>
              <a:ext uri="{FF2B5EF4-FFF2-40B4-BE49-F238E27FC236}">
                <a16:creationId xmlns:a16="http://schemas.microsoft.com/office/drawing/2014/main" id="{FDFBA3F3-5473-AC3C-8C0C-B9436F8B5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03:30 AM">
            <a:hlinkClick r:id="" action="ppaction://media"/>
            <a:extLst>
              <a:ext uri="{FF2B5EF4-FFF2-40B4-BE49-F238E27FC236}">
                <a16:creationId xmlns:a16="http://schemas.microsoft.com/office/drawing/2014/main" id="{D75F725C-63C0-FB98-4CCF-7A9CFEBB33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4429207"/>
            <a:ext cx="812800" cy="812800"/>
          </a:xfrm>
          <a:prstGeom prst="rect">
            <a:avLst/>
          </a:prstGeom>
        </p:spPr>
      </p:pic>
    </p:spTree>
    <p:extLst>
      <p:ext uri="{BB962C8B-B14F-4D97-AF65-F5344CB8AC3E}">
        <p14:creationId xmlns:p14="http://schemas.microsoft.com/office/powerpoint/2010/main" val="42664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lnSpcReduction="10000"/>
          </a:bodyPr>
          <a:lstStyle/>
          <a:p>
            <a:r>
              <a:rPr lang="en-US" dirty="0"/>
              <a:t>First, identify the type of pain the patient is experiencing.</a:t>
            </a:r>
          </a:p>
          <a:p>
            <a:endParaRPr lang="en-US" dirty="0"/>
          </a:p>
          <a:p>
            <a:pPr marL="0" indent="0">
              <a:buNone/>
            </a:pPr>
            <a:r>
              <a:rPr lang="en-US" dirty="0"/>
              <a:t>Nociceptive: Pain brought on by damage to bodily tissue.</a:t>
            </a:r>
            <a:r>
              <a:rPr lang="en-US" baseline="30000" dirty="0"/>
              <a:t>11</a:t>
            </a:r>
            <a:endParaRPr lang="en-US" dirty="0"/>
          </a:p>
          <a:p>
            <a:pPr marL="0" indent="0">
              <a:buNone/>
            </a:pPr>
            <a:endParaRPr lang="en-US" dirty="0"/>
          </a:p>
          <a:p>
            <a:pPr marL="0" indent="0">
              <a:buNone/>
            </a:pPr>
            <a:r>
              <a:rPr lang="en-US" dirty="0"/>
              <a:t>Neuropathic: Pain brought on by irritation or damage to sensory nerves.</a:t>
            </a:r>
            <a:r>
              <a:rPr lang="en-US" baseline="30000" dirty="0"/>
              <a:t>11</a:t>
            </a:r>
            <a:endParaRPr lang="en-US" dirty="0"/>
          </a:p>
          <a:p>
            <a:pPr marL="0" indent="0">
              <a:buNone/>
            </a:pPr>
            <a:endParaRPr lang="en-US" dirty="0"/>
          </a:p>
          <a:p>
            <a:pPr marL="0" indent="0">
              <a:buNone/>
            </a:pPr>
            <a:r>
              <a:rPr lang="en-US" b="1" dirty="0"/>
              <a:t>Central Sensitization</a:t>
            </a:r>
            <a:r>
              <a:rPr lang="en-US" dirty="0"/>
              <a:t>: Hypersensitivity of the nervous system manifesting as chronic pain in patients who are experiencing chronic pain.</a:t>
            </a:r>
            <a:r>
              <a:rPr lang="en-US" baseline="30000" dirty="0"/>
              <a:t>11</a:t>
            </a:r>
            <a:r>
              <a:rPr lang="en-US" dirty="0"/>
              <a:t> </a:t>
            </a:r>
          </a:p>
        </p:txBody>
      </p:sp>
      <p:pic>
        <p:nvPicPr>
          <p:cNvPr id="5" name="Picture 8" descr="Pain Scale Vector Art, Icons, and Graphics for Free Download">
            <a:extLst>
              <a:ext uri="{FF2B5EF4-FFF2-40B4-BE49-F238E27FC236}">
                <a16:creationId xmlns:a16="http://schemas.microsoft.com/office/drawing/2014/main" id="{95D643F1-3654-B761-3949-3AA119AD5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0:04:56 AM">
            <a:hlinkClick r:id="" action="ppaction://media"/>
            <a:extLst>
              <a:ext uri="{FF2B5EF4-FFF2-40B4-BE49-F238E27FC236}">
                <a16:creationId xmlns:a16="http://schemas.microsoft.com/office/drawing/2014/main" id="{ADE4F2B7-8E39-99A6-211C-41617B7A91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04125" y="621506"/>
            <a:ext cx="812800" cy="812800"/>
          </a:xfrm>
          <a:prstGeom prst="rect">
            <a:avLst/>
          </a:prstGeom>
        </p:spPr>
      </p:pic>
    </p:spTree>
    <p:extLst>
      <p:ext uri="{BB962C8B-B14F-4D97-AF65-F5344CB8AC3E}">
        <p14:creationId xmlns:p14="http://schemas.microsoft.com/office/powerpoint/2010/main" val="4898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838200" y="1825625"/>
            <a:ext cx="4695701" cy="4351338"/>
          </a:xfrm>
        </p:spPr>
        <p:txBody>
          <a:bodyPr/>
          <a:lstStyle/>
          <a:p>
            <a:r>
              <a:rPr lang="en-US" dirty="0"/>
              <a:t>If the patient is experiencing central sensitization, it is important to take a look into the other factors that can lead to the continued pain.</a:t>
            </a:r>
            <a:r>
              <a:rPr lang="en-US" baseline="30000" dirty="0"/>
              <a:t>10,11</a:t>
            </a:r>
            <a:endParaRPr lang="en-US" dirty="0"/>
          </a:p>
          <a:p>
            <a:endParaRPr lang="en-US" dirty="0"/>
          </a:p>
          <a:p>
            <a:r>
              <a:rPr lang="en-US" dirty="0"/>
              <a:t>Chronic pain needs to be evaluated and treated as a disease, not a symptom.</a:t>
            </a:r>
            <a:r>
              <a:rPr lang="en-US" baseline="30000" dirty="0"/>
              <a:t>3</a:t>
            </a:r>
            <a:endParaRPr lang="en-US" dirty="0"/>
          </a:p>
          <a:p>
            <a:endParaRPr lang="en-US" dirty="0"/>
          </a:p>
          <a:p>
            <a:endParaRPr lang="en-US" dirty="0"/>
          </a:p>
        </p:txBody>
      </p:sp>
      <p:pic>
        <p:nvPicPr>
          <p:cNvPr id="4" name="Picture 3">
            <a:extLst>
              <a:ext uri="{FF2B5EF4-FFF2-40B4-BE49-F238E27FC236}">
                <a16:creationId xmlns:a16="http://schemas.microsoft.com/office/drawing/2014/main" id="{50473693-6FC3-E089-595E-3C4D47A5D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122" y="1499016"/>
            <a:ext cx="6413771" cy="4677947"/>
          </a:xfrm>
          <a:prstGeom prst="rect">
            <a:avLst/>
          </a:prstGeom>
        </p:spPr>
      </p:pic>
      <p:pic>
        <p:nvPicPr>
          <p:cNvPr id="6" name="Picture 8" descr="Pain Scale Vector Art, Icons, and Graphics for Free Download">
            <a:extLst>
              <a:ext uri="{FF2B5EF4-FFF2-40B4-BE49-F238E27FC236}">
                <a16:creationId xmlns:a16="http://schemas.microsoft.com/office/drawing/2014/main" id="{E9A4BA1C-C024-030F-D393-CA3D05DCFE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05:36 AM">
            <a:hlinkClick r:id="" action="ppaction://media"/>
            <a:extLst>
              <a:ext uri="{FF2B5EF4-FFF2-40B4-BE49-F238E27FC236}">
                <a16:creationId xmlns:a16="http://schemas.microsoft.com/office/drawing/2014/main" id="{D1313653-2765-7520-AD18-28B0763793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18400" y="621506"/>
            <a:ext cx="812800" cy="812800"/>
          </a:xfrm>
          <a:prstGeom prst="rect">
            <a:avLst/>
          </a:prstGeom>
        </p:spPr>
      </p:pic>
    </p:spTree>
    <p:extLst>
      <p:ext uri="{BB962C8B-B14F-4D97-AF65-F5344CB8AC3E}">
        <p14:creationId xmlns:p14="http://schemas.microsoft.com/office/powerpoint/2010/main" val="310888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838200" y="1690688"/>
            <a:ext cx="4196938" cy="4486275"/>
          </a:xfrm>
        </p:spPr>
        <p:txBody>
          <a:bodyPr>
            <a:normAutofit fontScale="92500"/>
          </a:bodyPr>
          <a:lstStyle/>
          <a:p>
            <a:r>
              <a:rPr lang="en-US" dirty="0"/>
              <a:t>To the right is a sample subjective evaluation sheet for a patient experiencing chronic pain.</a:t>
            </a:r>
            <a:r>
              <a:rPr lang="en-US" baseline="30000" dirty="0"/>
              <a:t>11</a:t>
            </a:r>
            <a:endParaRPr lang="en-US" dirty="0"/>
          </a:p>
          <a:p>
            <a:endParaRPr lang="en-US" dirty="0"/>
          </a:p>
          <a:p>
            <a:r>
              <a:rPr lang="en-US" dirty="0"/>
              <a:t>The evaluation/intake for a patient with chronic pain needs to reflect the fact that chronic pain is highly influenced by cognitive and emotional states.</a:t>
            </a:r>
            <a:r>
              <a:rPr lang="en-US" baseline="30000" dirty="0"/>
              <a:t>11</a:t>
            </a:r>
            <a:endParaRPr lang="en-US" dirty="0"/>
          </a:p>
        </p:txBody>
      </p:sp>
      <p:pic>
        <p:nvPicPr>
          <p:cNvPr id="4" name="Picture 3">
            <a:extLst>
              <a:ext uri="{FF2B5EF4-FFF2-40B4-BE49-F238E27FC236}">
                <a16:creationId xmlns:a16="http://schemas.microsoft.com/office/drawing/2014/main" id="{D610E58A-26BA-41CB-99B3-2D65A0EBF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361" y="1475497"/>
            <a:ext cx="6007037" cy="5017377"/>
          </a:xfrm>
          <a:prstGeom prst="rect">
            <a:avLst/>
          </a:prstGeom>
        </p:spPr>
      </p:pic>
      <p:pic>
        <p:nvPicPr>
          <p:cNvPr id="6" name="Picture 8" descr="Pain Scale Vector Art, Icons, and Graphics for Free Download">
            <a:extLst>
              <a:ext uri="{FF2B5EF4-FFF2-40B4-BE49-F238E27FC236}">
                <a16:creationId xmlns:a16="http://schemas.microsoft.com/office/drawing/2014/main" id="{6FD952B7-3FAE-6D40-C4FE-55F3885BF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1:44:01 AM">
            <a:hlinkClick r:id="" action="ppaction://media"/>
            <a:extLst>
              <a:ext uri="{FF2B5EF4-FFF2-40B4-BE49-F238E27FC236}">
                <a16:creationId xmlns:a16="http://schemas.microsoft.com/office/drawing/2014/main" id="{966A7B22-A531-2AB2-DE6D-E50FFC4B9D5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37079" y="621506"/>
            <a:ext cx="812800" cy="812800"/>
          </a:xfrm>
          <a:prstGeom prst="rect">
            <a:avLst/>
          </a:prstGeom>
        </p:spPr>
      </p:pic>
    </p:spTree>
    <p:extLst>
      <p:ext uri="{BB962C8B-B14F-4D97-AF65-F5344CB8AC3E}">
        <p14:creationId xmlns:p14="http://schemas.microsoft.com/office/powerpoint/2010/main" val="16368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lstStyle/>
          <a:p>
            <a:r>
              <a:rPr lang="en-US" dirty="0"/>
              <a:t>If you as a physical therapist, don’t asses a patient with chronic pain in a manner which includes asking questions about emotional, social, and cognitive factors along with the more obvious physical ones, then you may miss things that massively affect treatment such as catastrophizing, fear avoidance behavior, insomnia, trauma, depression, and more.</a:t>
            </a:r>
            <a:r>
              <a:rPr lang="en-US" baseline="30000" dirty="0"/>
              <a:t>2,4,8,10,11</a:t>
            </a:r>
            <a:endParaRPr lang="en-US" dirty="0"/>
          </a:p>
          <a:p>
            <a:endParaRPr lang="en-US" dirty="0"/>
          </a:p>
          <a:p>
            <a:r>
              <a:rPr lang="en-US" dirty="0"/>
              <a:t>Asking questions about more than just the physical symptoms also helps improve the bond between patient and therapist, allowing for more patient confidence and trust.</a:t>
            </a:r>
          </a:p>
          <a:p>
            <a:endParaRPr lang="en-US" dirty="0"/>
          </a:p>
          <a:p>
            <a:endParaRPr lang="en-US" dirty="0"/>
          </a:p>
        </p:txBody>
      </p:sp>
      <p:pic>
        <p:nvPicPr>
          <p:cNvPr id="5" name="Picture 8" descr="Pain Scale Vector Art, Icons, and Graphics for Free Download">
            <a:extLst>
              <a:ext uri="{FF2B5EF4-FFF2-40B4-BE49-F238E27FC236}">
                <a16:creationId xmlns:a16="http://schemas.microsoft.com/office/drawing/2014/main" id="{280FA893-6F7A-D518-6274-CC187E4C1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1:44:32 AM">
            <a:hlinkClick r:id="" action="ppaction://media"/>
            <a:extLst>
              <a:ext uri="{FF2B5EF4-FFF2-40B4-BE49-F238E27FC236}">
                <a16:creationId xmlns:a16="http://schemas.microsoft.com/office/drawing/2014/main" id="{47ED1437-69B8-3505-9131-4354810354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32713" y="621506"/>
            <a:ext cx="812800" cy="812800"/>
          </a:xfrm>
          <a:prstGeom prst="rect">
            <a:avLst/>
          </a:prstGeom>
        </p:spPr>
      </p:pic>
    </p:spTree>
    <p:extLst>
      <p:ext uri="{BB962C8B-B14F-4D97-AF65-F5344CB8AC3E}">
        <p14:creationId xmlns:p14="http://schemas.microsoft.com/office/powerpoint/2010/main" val="1835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3DF7-E492-5627-1DCB-17175C46AB68}"/>
              </a:ext>
            </a:extLst>
          </p:cNvPr>
          <p:cNvSpPr>
            <a:spLocks noGrp="1"/>
          </p:cNvSpPr>
          <p:nvPr>
            <p:ph type="title"/>
          </p:nvPr>
        </p:nvSpPr>
        <p:spPr/>
        <p:txBody>
          <a:bodyPr/>
          <a:lstStyle/>
          <a:p>
            <a:r>
              <a:rPr lang="en-US" dirty="0"/>
              <a:t>Road Map</a:t>
            </a:r>
          </a:p>
        </p:txBody>
      </p:sp>
      <p:pic>
        <p:nvPicPr>
          <p:cNvPr id="2050" name="Picture 2" descr="Chronic Pain Management for Survivors of Torture | Confluential Truth">
            <a:extLst>
              <a:ext uri="{FF2B5EF4-FFF2-40B4-BE49-F238E27FC236}">
                <a16:creationId xmlns:a16="http://schemas.microsoft.com/office/drawing/2014/main" id="{204EE4C7-BEBB-E255-584E-A1EFC638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391" y="1593011"/>
            <a:ext cx="1658842" cy="1521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8B91D4-4B27-8524-0F7D-47888F65EBD2}"/>
              </a:ext>
            </a:extLst>
          </p:cNvPr>
          <p:cNvSpPr txBox="1"/>
          <p:nvPr/>
        </p:nvSpPr>
        <p:spPr>
          <a:xfrm>
            <a:off x="2305741" y="3075770"/>
            <a:ext cx="1460143" cy="646331"/>
          </a:xfrm>
          <a:prstGeom prst="rect">
            <a:avLst/>
          </a:prstGeom>
          <a:noFill/>
        </p:spPr>
        <p:txBody>
          <a:bodyPr wrap="none" rtlCol="0">
            <a:spAutoFit/>
          </a:bodyPr>
          <a:lstStyle/>
          <a:p>
            <a:r>
              <a:rPr lang="en-US" dirty="0"/>
              <a:t>Chronic Pain </a:t>
            </a:r>
          </a:p>
          <a:p>
            <a:r>
              <a:rPr lang="en-US" dirty="0"/>
              <a:t>Neuroscience</a:t>
            </a:r>
          </a:p>
        </p:txBody>
      </p:sp>
      <p:pic>
        <p:nvPicPr>
          <p:cNvPr id="2054" name="Picture 6" descr="Pain and Anxiety Should Be Dealt With Soon After Multiple Sclerosis  Diagnosis - Neuroscience News">
            <a:extLst>
              <a:ext uri="{FF2B5EF4-FFF2-40B4-BE49-F238E27FC236}">
                <a16:creationId xmlns:a16="http://schemas.microsoft.com/office/drawing/2014/main" id="{D8CE28E2-FC25-9A62-758D-43925EEF0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670" y="4770641"/>
            <a:ext cx="2266500" cy="1843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6CA59C-8392-A51D-DED5-C94C59DB700E}"/>
              </a:ext>
            </a:extLst>
          </p:cNvPr>
          <p:cNvSpPr txBox="1"/>
          <p:nvPr/>
        </p:nvSpPr>
        <p:spPr>
          <a:xfrm>
            <a:off x="3243117" y="4653273"/>
            <a:ext cx="1667829" cy="369332"/>
          </a:xfrm>
          <a:prstGeom prst="rect">
            <a:avLst/>
          </a:prstGeom>
          <a:noFill/>
        </p:spPr>
        <p:txBody>
          <a:bodyPr wrap="none" rtlCol="0">
            <a:spAutoFit/>
          </a:bodyPr>
          <a:lstStyle/>
          <a:p>
            <a:r>
              <a:rPr lang="en-US" dirty="0"/>
              <a:t>Pain Psychology</a:t>
            </a:r>
          </a:p>
        </p:txBody>
      </p:sp>
      <p:pic>
        <p:nvPicPr>
          <p:cNvPr id="2056" name="Picture 8" descr="Pain Scale Vector Art, Icons, and Graphics for Free Download">
            <a:extLst>
              <a:ext uri="{FF2B5EF4-FFF2-40B4-BE49-F238E27FC236}">
                <a16:creationId xmlns:a16="http://schemas.microsoft.com/office/drawing/2014/main" id="{428C2598-88BB-8E33-C273-2F24A53493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545" y="1628287"/>
            <a:ext cx="1537397" cy="1643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B4C2B7-B620-1FB6-F46F-FD6DA7EAA63D}"/>
              </a:ext>
            </a:extLst>
          </p:cNvPr>
          <p:cNvSpPr txBox="1"/>
          <p:nvPr/>
        </p:nvSpPr>
        <p:spPr>
          <a:xfrm>
            <a:off x="4477719" y="3282343"/>
            <a:ext cx="1159613" cy="369332"/>
          </a:xfrm>
          <a:prstGeom prst="rect">
            <a:avLst/>
          </a:prstGeom>
          <a:noFill/>
        </p:spPr>
        <p:txBody>
          <a:bodyPr wrap="none" rtlCol="0">
            <a:spAutoFit/>
          </a:bodyPr>
          <a:lstStyle/>
          <a:p>
            <a:r>
              <a:rPr lang="en-US" dirty="0"/>
              <a:t>Evaluation</a:t>
            </a:r>
          </a:p>
        </p:txBody>
      </p:sp>
      <p:pic>
        <p:nvPicPr>
          <p:cNvPr id="2058" name="Picture 10" descr="Exercise Cartoon Images - Free Download on Freepik">
            <a:extLst>
              <a:ext uri="{FF2B5EF4-FFF2-40B4-BE49-F238E27FC236}">
                <a16:creationId xmlns:a16="http://schemas.microsoft.com/office/drawing/2014/main" id="{F4EC2DE2-F290-BB32-3895-FF43BBA9A2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2634" y="5061622"/>
            <a:ext cx="1804430" cy="1376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BE902B-23B7-4A63-24A1-7AF436FEEC79}"/>
              </a:ext>
            </a:extLst>
          </p:cNvPr>
          <p:cNvSpPr txBox="1"/>
          <p:nvPr/>
        </p:nvSpPr>
        <p:spPr>
          <a:xfrm>
            <a:off x="5262453" y="4653273"/>
            <a:ext cx="1344792" cy="369332"/>
          </a:xfrm>
          <a:prstGeom prst="rect">
            <a:avLst/>
          </a:prstGeom>
          <a:noFill/>
        </p:spPr>
        <p:txBody>
          <a:bodyPr wrap="none" rtlCol="0">
            <a:spAutoFit/>
          </a:bodyPr>
          <a:lstStyle/>
          <a:p>
            <a:r>
              <a:rPr lang="en-US" dirty="0"/>
              <a:t>Intervention</a:t>
            </a:r>
          </a:p>
        </p:txBody>
      </p:sp>
      <p:pic>
        <p:nvPicPr>
          <p:cNvPr id="2060" name="Picture 12" descr="Referral Stock Illustrations – 9,281 Referral Stock Illustrations, Vectors  &amp; Clipart - Dreamstime">
            <a:extLst>
              <a:ext uri="{FF2B5EF4-FFF2-40B4-BE49-F238E27FC236}">
                <a16:creationId xmlns:a16="http://schemas.microsoft.com/office/drawing/2014/main" id="{AEDCDA11-B5FE-8E1B-862D-0CA77BFEEA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8330" y="1681123"/>
            <a:ext cx="1670738" cy="15908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560DF7-D9DE-51CA-80A6-E6CC0004EE13}"/>
              </a:ext>
            </a:extLst>
          </p:cNvPr>
          <p:cNvSpPr txBox="1"/>
          <p:nvPr/>
        </p:nvSpPr>
        <p:spPr>
          <a:xfrm>
            <a:off x="6349167" y="3277057"/>
            <a:ext cx="1008033" cy="369332"/>
          </a:xfrm>
          <a:prstGeom prst="rect">
            <a:avLst/>
          </a:prstGeom>
          <a:noFill/>
        </p:spPr>
        <p:txBody>
          <a:bodyPr wrap="none" rtlCol="0">
            <a:spAutoFit/>
          </a:bodyPr>
          <a:lstStyle/>
          <a:p>
            <a:r>
              <a:rPr lang="en-US" dirty="0"/>
              <a:t>Referrals</a:t>
            </a:r>
          </a:p>
        </p:txBody>
      </p:sp>
      <p:pic>
        <p:nvPicPr>
          <p:cNvPr id="2066" name="Picture 18" descr="32 Pharmacy clipart ideas | nurse art, clip art, pharmacy">
            <a:extLst>
              <a:ext uri="{FF2B5EF4-FFF2-40B4-BE49-F238E27FC236}">
                <a16:creationId xmlns:a16="http://schemas.microsoft.com/office/drawing/2014/main" id="{55B6DFE5-B582-5118-064D-9101FFF083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1345" y="5061622"/>
            <a:ext cx="1431253" cy="13761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0E47A0-B232-9289-721A-46CD0421542B}"/>
              </a:ext>
            </a:extLst>
          </p:cNvPr>
          <p:cNvSpPr txBox="1"/>
          <p:nvPr/>
        </p:nvSpPr>
        <p:spPr>
          <a:xfrm>
            <a:off x="6958752" y="4653273"/>
            <a:ext cx="1516441" cy="369332"/>
          </a:xfrm>
          <a:prstGeom prst="rect">
            <a:avLst/>
          </a:prstGeom>
          <a:noFill/>
        </p:spPr>
        <p:txBody>
          <a:bodyPr wrap="none" rtlCol="0">
            <a:spAutoFit/>
          </a:bodyPr>
          <a:lstStyle/>
          <a:p>
            <a:r>
              <a:rPr lang="en-US" dirty="0"/>
              <a:t>Pharmacology</a:t>
            </a:r>
          </a:p>
        </p:txBody>
      </p:sp>
      <p:pic>
        <p:nvPicPr>
          <p:cNvPr id="2068" name="Picture 20" descr="OnlineLabels Clip Art - Back Pain">
            <a:extLst>
              <a:ext uri="{FF2B5EF4-FFF2-40B4-BE49-F238E27FC236}">
                <a16:creationId xmlns:a16="http://schemas.microsoft.com/office/drawing/2014/main" id="{720D9167-7A80-872C-F765-F6E26F901D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0615" y="1671752"/>
            <a:ext cx="1426124" cy="16819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8D6D4E1-361E-8648-4945-F90FD54C3FCA}"/>
              </a:ext>
            </a:extLst>
          </p:cNvPr>
          <p:cNvSpPr txBox="1"/>
          <p:nvPr/>
        </p:nvSpPr>
        <p:spPr>
          <a:xfrm>
            <a:off x="7844111" y="3279728"/>
            <a:ext cx="2023759" cy="369332"/>
          </a:xfrm>
          <a:prstGeom prst="rect">
            <a:avLst/>
          </a:prstGeom>
          <a:noFill/>
        </p:spPr>
        <p:txBody>
          <a:bodyPr wrap="none" rtlCol="0">
            <a:spAutoFit/>
          </a:bodyPr>
          <a:lstStyle/>
          <a:p>
            <a:r>
              <a:rPr lang="en-US" dirty="0"/>
              <a:t>Patient Experiences</a:t>
            </a:r>
          </a:p>
        </p:txBody>
      </p:sp>
      <p:cxnSp>
        <p:nvCxnSpPr>
          <p:cNvPr id="12" name="Straight Arrow Connector 11">
            <a:extLst>
              <a:ext uri="{FF2B5EF4-FFF2-40B4-BE49-F238E27FC236}">
                <a16:creationId xmlns:a16="http://schemas.microsoft.com/office/drawing/2014/main" id="{7DBA9B17-424E-B11B-0F73-9B1245F7ABD4}"/>
              </a:ext>
            </a:extLst>
          </p:cNvPr>
          <p:cNvCxnSpPr>
            <a:cxnSpLocks/>
          </p:cNvCxnSpPr>
          <p:nvPr/>
        </p:nvCxnSpPr>
        <p:spPr>
          <a:xfrm>
            <a:off x="3151543" y="3799466"/>
            <a:ext cx="657123" cy="77644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828A9EE-0958-6E4E-7217-0C3BAD7259FB}"/>
              </a:ext>
            </a:extLst>
          </p:cNvPr>
          <p:cNvCxnSpPr>
            <a:cxnSpLocks/>
          </p:cNvCxnSpPr>
          <p:nvPr/>
        </p:nvCxnSpPr>
        <p:spPr>
          <a:xfrm flipV="1">
            <a:off x="4258180" y="3773818"/>
            <a:ext cx="607310" cy="80209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801196A-3B78-789D-23A5-FDB6B4A76F89}"/>
              </a:ext>
            </a:extLst>
          </p:cNvPr>
          <p:cNvCxnSpPr>
            <a:cxnSpLocks/>
          </p:cNvCxnSpPr>
          <p:nvPr/>
        </p:nvCxnSpPr>
        <p:spPr>
          <a:xfrm>
            <a:off x="5153244" y="3756775"/>
            <a:ext cx="684351" cy="81005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AB17448-72FD-DD53-E233-89F9E28CA68B}"/>
              </a:ext>
            </a:extLst>
          </p:cNvPr>
          <p:cNvCxnSpPr>
            <a:cxnSpLocks/>
          </p:cNvCxnSpPr>
          <p:nvPr/>
        </p:nvCxnSpPr>
        <p:spPr>
          <a:xfrm flipV="1">
            <a:off x="6289295" y="3737160"/>
            <a:ext cx="494404" cy="829671"/>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8AAEC61A-C9E1-D5A0-51B7-589933D177E0}"/>
              </a:ext>
            </a:extLst>
          </p:cNvPr>
          <p:cNvCxnSpPr>
            <a:cxnSpLocks/>
          </p:cNvCxnSpPr>
          <p:nvPr/>
        </p:nvCxnSpPr>
        <p:spPr>
          <a:xfrm>
            <a:off x="6958752" y="3724598"/>
            <a:ext cx="599641" cy="85131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6E7D031-8CA8-E081-7CEB-EBFE7C562EA4}"/>
              </a:ext>
            </a:extLst>
          </p:cNvPr>
          <p:cNvCxnSpPr>
            <a:cxnSpLocks/>
          </p:cNvCxnSpPr>
          <p:nvPr/>
        </p:nvCxnSpPr>
        <p:spPr>
          <a:xfrm flipV="1">
            <a:off x="7897950" y="3717987"/>
            <a:ext cx="577243" cy="83628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A8AE4A35-807C-93FF-039A-E57DB69E1A26}"/>
              </a:ext>
            </a:extLst>
          </p:cNvPr>
          <p:cNvSpPr txBox="1"/>
          <p:nvPr/>
        </p:nvSpPr>
        <p:spPr>
          <a:xfrm>
            <a:off x="937550" y="4005291"/>
            <a:ext cx="1368191" cy="461665"/>
          </a:xfrm>
          <a:prstGeom prst="rect">
            <a:avLst/>
          </a:prstGeom>
          <a:noFill/>
        </p:spPr>
        <p:txBody>
          <a:bodyPr wrap="square" rtlCol="0">
            <a:spAutoFit/>
          </a:bodyPr>
          <a:lstStyle/>
          <a:p>
            <a:r>
              <a:rPr lang="en-US" sz="2400" b="1" dirty="0"/>
              <a:t>START</a:t>
            </a:r>
          </a:p>
        </p:txBody>
      </p:sp>
      <p:sp>
        <p:nvSpPr>
          <p:cNvPr id="43" name="TextBox 42">
            <a:extLst>
              <a:ext uri="{FF2B5EF4-FFF2-40B4-BE49-F238E27FC236}">
                <a16:creationId xmlns:a16="http://schemas.microsoft.com/office/drawing/2014/main" id="{FCA65FC8-7D02-82D5-AEAC-E33CC9C5C0D2}"/>
              </a:ext>
            </a:extLst>
          </p:cNvPr>
          <p:cNvSpPr txBox="1"/>
          <p:nvPr/>
        </p:nvSpPr>
        <p:spPr>
          <a:xfrm>
            <a:off x="9845375" y="4005291"/>
            <a:ext cx="1409075" cy="461665"/>
          </a:xfrm>
          <a:prstGeom prst="rect">
            <a:avLst/>
          </a:prstGeom>
          <a:noFill/>
        </p:spPr>
        <p:txBody>
          <a:bodyPr wrap="square" rtlCol="0">
            <a:spAutoFit/>
          </a:bodyPr>
          <a:lstStyle/>
          <a:p>
            <a:r>
              <a:rPr lang="en-US" sz="2400" b="1" dirty="0"/>
              <a:t>FINISH</a:t>
            </a:r>
          </a:p>
        </p:txBody>
      </p:sp>
    </p:spTree>
    <p:extLst>
      <p:ext uri="{BB962C8B-B14F-4D97-AF65-F5344CB8AC3E}">
        <p14:creationId xmlns:p14="http://schemas.microsoft.com/office/powerpoint/2010/main" val="2755164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a:xfrm>
            <a:off x="534390" y="1603168"/>
            <a:ext cx="10914413" cy="4680672"/>
          </a:xfrm>
        </p:spPr>
        <p:txBody>
          <a:bodyPr>
            <a:normAutofit/>
          </a:bodyPr>
          <a:lstStyle/>
          <a:p>
            <a:pPr marL="0" indent="0">
              <a:buNone/>
            </a:pPr>
            <a:r>
              <a:rPr lang="en-US" sz="3200" b="1" i="1" dirty="0"/>
              <a:t>“With my old PT, I felt like he didn’t ask me any personal questions and he just didn’t really understand what I was going through so I held more back and it felt like it was harder to get motivated or really believe I could get any better. When I switched, my new PT asked me a lot more questions about how I was feeling emotionally and my social life and I just felt like a much better bond was formed. This made me feel a lot more comfortable. When you are going through what I was, you need to feel heard and you need to feel like they believe you.”</a:t>
            </a:r>
          </a:p>
          <a:p>
            <a:pPr marL="0" indent="0">
              <a:buNone/>
            </a:pPr>
            <a:r>
              <a:rPr lang="en-US" sz="2400" dirty="0"/>
              <a:t>- Patient with chronic pain about their experience with physical therapy</a:t>
            </a:r>
          </a:p>
        </p:txBody>
      </p:sp>
      <p:pic>
        <p:nvPicPr>
          <p:cNvPr id="5" name="Picture 8" descr="Pain Scale Vector Art, Icons, and Graphics for Free Download">
            <a:extLst>
              <a:ext uri="{FF2B5EF4-FFF2-40B4-BE49-F238E27FC236}">
                <a16:creationId xmlns:a16="http://schemas.microsoft.com/office/drawing/2014/main" id="{69928481-3BA7-6AC0-4567-E0D688C508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0:09:11 AM">
            <a:hlinkClick r:id="" action="ppaction://media"/>
            <a:extLst>
              <a:ext uri="{FF2B5EF4-FFF2-40B4-BE49-F238E27FC236}">
                <a16:creationId xmlns:a16="http://schemas.microsoft.com/office/drawing/2014/main" id="{E381CB41-A5ED-0CDB-1690-62E700B20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89838" y="621506"/>
            <a:ext cx="812800" cy="812800"/>
          </a:xfrm>
          <a:prstGeom prst="rect">
            <a:avLst/>
          </a:prstGeom>
        </p:spPr>
      </p:pic>
    </p:spTree>
    <p:extLst>
      <p:ext uri="{BB962C8B-B14F-4D97-AF65-F5344CB8AC3E}">
        <p14:creationId xmlns:p14="http://schemas.microsoft.com/office/powerpoint/2010/main" val="27425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a:bodyPr>
          <a:lstStyle/>
          <a:p>
            <a:pPr marL="0" indent="0">
              <a:buNone/>
            </a:pPr>
            <a:r>
              <a:rPr lang="en-US" dirty="0"/>
              <a:t>Example subjective questions that go beyond the typical evaluation:</a:t>
            </a:r>
          </a:p>
          <a:p>
            <a:pPr marL="0" indent="0">
              <a:buNone/>
            </a:pPr>
            <a:endParaRPr lang="en-US" dirty="0"/>
          </a:p>
          <a:p>
            <a:pPr>
              <a:buFontTx/>
              <a:buChar char="-"/>
            </a:pPr>
            <a:r>
              <a:rPr lang="en-US" dirty="0"/>
              <a:t>What is something you wish you could do this weekend but that you probably won’t do because of your pain?</a:t>
            </a:r>
          </a:p>
          <a:p>
            <a:pPr>
              <a:buFontTx/>
              <a:buChar char="-"/>
            </a:pPr>
            <a:r>
              <a:rPr lang="en-US" dirty="0"/>
              <a:t>How would you say your pain has affected your social life?</a:t>
            </a:r>
          </a:p>
          <a:p>
            <a:pPr>
              <a:buFontTx/>
              <a:buChar char="-"/>
            </a:pPr>
            <a:r>
              <a:rPr lang="en-US" dirty="0"/>
              <a:t>How would you say your pain has affected your mental health?</a:t>
            </a:r>
          </a:p>
          <a:p>
            <a:pPr>
              <a:buFontTx/>
              <a:buChar char="-"/>
            </a:pPr>
            <a:r>
              <a:rPr lang="en-US" dirty="0"/>
              <a:t>Do you ever feel afraid to move? If so, describe that fear.</a:t>
            </a:r>
          </a:p>
          <a:p>
            <a:pPr>
              <a:buFontTx/>
              <a:buChar char="-"/>
            </a:pPr>
            <a:r>
              <a:rPr lang="en-US" dirty="0"/>
              <a:t>Have you ever seen a psychotherapist or counselor before? </a:t>
            </a:r>
          </a:p>
        </p:txBody>
      </p:sp>
      <p:pic>
        <p:nvPicPr>
          <p:cNvPr id="5" name="Picture 8" descr="Pain Scale Vector Art, Icons, and Graphics for Free Download">
            <a:extLst>
              <a:ext uri="{FF2B5EF4-FFF2-40B4-BE49-F238E27FC236}">
                <a16:creationId xmlns:a16="http://schemas.microsoft.com/office/drawing/2014/main" id="{B30F250F-3CB1-D9FC-9E2B-E0AFCED81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0:09:47 AM">
            <a:hlinkClick r:id="" action="ppaction://media"/>
            <a:extLst>
              <a:ext uri="{FF2B5EF4-FFF2-40B4-BE49-F238E27FC236}">
                <a16:creationId xmlns:a16="http://schemas.microsoft.com/office/drawing/2014/main" id="{6282D9D6-14CC-8074-C804-752A5852C0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4137" y="621506"/>
            <a:ext cx="812800" cy="812800"/>
          </a:xfrm>
          <a:prstGeom prst="rect">
            <a:avLst/>
          </a:prstGeom>
        </p:spPr>
      </p:pic>
    </p:spTree>
    <p:extLst>
      <p:ext uri="{BB962C8B-B14F-4D97-AF65-F5344CB8AC3E}">
        <p14:creationId xmlns:p14="http://schemas.microsoft.com/office/powerpoint/2010/main" val="11887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4CFF-BBB6-944A-A937-32ACF71454F5}"/>
              </a:ext>
            </a:extLst>
          </p:cNvPr>
          <p:cNvSpPr>
            <a:spLocks noGrp="1"/>
          </p:cNvSpPr>
          <p:nvPr>
            <p:ph type="title"/>
          </p:nvPr>
        </p:nvSpPr>
        <p:spPr/>
        <p:txBody>
          <a:bodyPr/>
          <a:lstStyle/>
          <a:p>
            <a:r>
              <a:rPr lang="en-US" dirty="0"/>
              <a:t>Evaluation of Patient with CP </a:t>
            </a:r>
          </a:p>
        </p:txBody>
      </p:sp>
      <p:sp>
        <p:nvSpPr>
          <p:cNvPr id="3" name="Content Placeholder 2">
            <a:extLst>
              <a:ext uri="{FF2B5EF4-FFF2-40B4-BE49-F238E27FC236}">
                <a16:creationId xmlns:a16="http://schemas.microsoft.com/office/drawing/2014/main" id="{07850992-E290-6F4E-A242-6CD444C409BB}"/>
              </a:ext>
            </a:extLst>
          </p:cNvPr>
          <p:cNvSpPr>
            <a:spLocks noGrp="1"/>
          </p:cNvSpPr>
          <p:nvPr>
            <p:ph idx="1"/>
          </p:nvPr>
        </p:nvSpPr>
        <p:spPr/>
        <p:txBody>
          <a:bodyPr>
            <a:normAutofit fontScale="92500" lnSpcReduction="10000"/>
          </a:bodyPr>
          <a:lstStyle/>
          <a:p>
            <a:r>
              <a:rPr lang="en-US" dirty="0"/>
              <a:t>The direction of the evaluation will vary depending on the responses of the patient to the questions about the onset, duration, and intensity of the pain as well as the responses about the social situation, mental health, and other external factors.</a:t>
            </a:r>
          </a:p>
          <a:p>
            <a:endParaRPr lang="en-US" dirty="0"/>
          </a:p>
          <a:p>
            <a:r>
              <a:rPr lang="en-US" dirty="0"/>
              <a:t>It is important to be able to shift for each patient as the evaluation goes on depending on what you think is best for that individual.</a:t>
            </a:r>
          </a:p>
          <a:p>
            <a:endParaRPr lang="en-US" dirty="0"/>
          </a:p>
          <a:p>
            <a:r>
              <a:rPr lang="en-US" dirty="0"/>
              <a:t>Always remember, no two patients are the exact same and everyone has different things going on in their life affecting how they respond to different questions and treatment styles.</a:t>
            </a:r>
          </a:p>
        </p:txBody>
      </p:sp>
      <p:pic>
        <p:nvPicPr>
          <p:cNvPr id="5" name="Picture 8" descr="Pain Scale Vector Art, Icons, and Graphics for Free Download">
            <a:extLst>
              <a:ext uri="{FF2B5EF4-FFF2-40B4-BE49-F238E27FC236}">
                <a16:creationId xmlns:a16="http://schemas.microsoft.com/office/drawing/2014/main" id="{EAAC355A-D09D-ACAF-886E-ACEDD7963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7710" y="1"/>
            <a:ext cx="897341" cy="95937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1:45:10 AM">
            <a:hlinkClick r:id="" action="ppaction://media"/>
            <a:extLst>
              <a:ext uri="{FF2B5EF4-FFF2-40B4-BE49-F238E27FC236}">
                <a16:creationId xmlns:a16="http://schemas.microsoft.com/office/drawing/2014/main" id="{50FE6E7D-08C8-BA99-410B-C84655464D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75563" y="621506"/>
            <a:ext cx="812800" cy="812800"/>
          </a:xfrm>
          <a:prstGeom prst="rect">
            <a:avLst/>
          </a:prstGeom>
        </p:spPr>
      </p:pic>
    </p:spTree>
    <p:extLst>
      <p:ext uri="{BB962C8B-B14F-4D97-AF65-F5344CB8AC3E}">
        <p14:creationId xmlns:p14="http://schemas.microsoft.com/office/powerpoint/2010/main" val="327516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663467"/>
            <a:ext cx="9144000" cy="2171865"/>
          </a:xfrm>
        </p:spPr>
        <p:txBody>
          <a:bodyPr>
            <a:normAutofit/>
          </a:bodyPr>
          <a:lstStyle/>
          <a:p>
            <a:r>
              <a:rPr lang="en-US" b="1" dirty="0">
                <a:latin typeface="+mn-lt"/>
              </a:rPr>
              <a:t>Intervention Strategies</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1200329"/>
          </a:xfrm>
          <a:prstGeom prst="rect">
            <a:avLst/>
          </a:prstGeom>
          <a:noFill/>
        </p:spPr>
        <p:txBody>
          <a:bodyPr wrap="square" rtlCol="0">
            <a:spAutoFit/>
          </a:bodyPr>
          <a:lstStyle/>
          <a:p>
            <a:r>
              <a:rPr lang="en-US" sz="3600" b="1" dirty="0"/>
              <a:t>So how do we actually help them?</a:t>
            </a:r>
          </a:p>
        </p:txBody>
      </p:sp>
      <p:pic>
        <p:nvPicPr>
          <p:cNvPr id="4" name="Picture 10" descr="Exercise Cartoon Images - Free Download on Freepik">
            <a:extLst>
              <a:ext uri="{FF2B5EF4-FFF2-40B4-BE49-F238E27FC236}">
                <a16:creationId xmlns:a16="http://schemas.microsoft.com/office/drawing/2014/main" id="{12B3107D-46C3-332B-2AB1-778214A9F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0:48 AM">
            <a:hlinkClick r:id="" action="ppaction://media"/>
            <a:extLst>
              <a:ext uri="{FF2B5EF4-FFF2-40B4-BE49-F238E27FC236}">
                <a16:creationId xmlns:a16="http://schemas.microsoft.com/office/drawing/2014/main" id="{6C472B77-F771-BB48-51A2-E60E72EBD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679825"/>
            <a:ext cx="812800" cy="812800"/>
          </a:xfrm>
          <a:prstGeom prst="rect">
            <a:avLst/>
          </a:prstGeom>
        </p:spPr>
      </p:pic>
    </p:spTree>
    <p:extLst>
      <p:ext uri="{BB962C8B-B14F-4D97-AF65-F5344CB8AC3E}">
        <p14:creationId xmlns:p14="http://schemas.microsoft.com/office/powerpoint/2010/main" val="31765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a:xfrm>
            <a:off x="838200" y="1989434"/>
            <a:ext cx="10515600" cy="4351338"/>
          </a:xfrm>
        </p:spPr>
        <p:txBody>
          <a:bodyPr/>
          <a:lstStyle/>
          <a:p>
            <a:r>
              <a:rPr lang="en-US" dirty="0"/>
              <a:t>Just like the evaluation, choice of intervention is largely going to depend on the specific patient case.</a:t>
            </a:r>
          </a:p>
          <a:p>
            <a:endParaRPr lang="en-US" dirty="0"/>
          </a:p>
          <a:p>
            <a:r>
              <a:rPr lang="en-US" dirty="0"/>
              <a:t>However, there is some important overarching evidence for the treatment of chronic pain in general.</a:t>
            </a:r>
          </a:p>
          <a:p>
            <a:endParaRPr lang="en-US" dirty="0"/>
          </a:p>
        </p:txBody>
      </p:sp>
      <p:pic>
        <p:nvPicPr>
          <p:cNvPr id="4" name="Picture 10" descr="Exercise Cartoon Images - Free Download on Freepik">
            <a:extLst>
              <a:ext uri="{FF2B5EF4-FFF2-40B4-BE49-F238E27FC236}">
                <a16:creationId xmlns:a16="http://schemas.microsoft.com/office/drawing/2014/main" id="{BBD698E6-163A-BE12-2569-3AD383A89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1:23 AM">
            <a:hlinkClick r:id="" action="ppaction://media"/>
            <a:extLst>
              <a:ext uri="{FF2B5EF4-FFF2-40B4-BE49-F238E27FC236}">
                <a16:creationId xmlns:a16="http://schemas.microsoft.com/office/drawing/2014/main" id="{1A0ADC4E-E521-0A9D-1619-76D0D7FA60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6838" y="621506"/>
            <a:ext cx="812800" cy="812800"/>
          </a:xfrm>
          <a:prstGeom prst="rect">
            <a:avLst/>
          </a:prstGeom>
        </p:spPr>
      </p:pic>
    </p:spTree>
    <p:extLst>
      <p:ext uri="{BB962C8B-B14F-4D97-AF65-F5344CB8AC3E}">
        <p14:creationId xmlns:p14="http://schemas.microsoft.com/office/powerpoint/2010/main" val="109459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r>
              <a:rPr lang="en-US" dirty="0"/>
              <a:t>Looking at 3 main categories of improvement for patients with chronic pain:</a:t>
            </a:r>
          </a:p>
          <a:p>
            <a:endParaRPr lang="en-US" dirty="0"/>
          </a:p>
          <a:p>
            <a:pPr marL="514350" indent="-514350">
              <a:buAutoNum type="arabicParenR"/>
            </a:pPr>
            <a:r>
              <a:rPr lang="en-US" dirty="0"/>
              <a:t>Pain Improvement</a:t>
            </a:r>
          </a:p>
          <a:p>
            <a:pPr marL="514350" indent="-514350">
              <a:buAutoNum type="arabicParenR"/>
            </a:pPr>
            <a:endParaRPr lang="en-US" dirty="0"/>
          </a:p>
          <a:p>
            <a:pPr marL="514350" indent="-514350">
              <a:buAutoNum type="arabicParenR"/>
            </a:pPr>
            <a:r>
              <a:rPr lang="en-US" dirty="0"/>
              <a:t>Function Improvement</a:t>
            </a:r>
          </a:p>
          <a:p>
            <a:pPr marL="514350" indent="-514350">
              <a:buAutoNum type="arabicParenR"/>
            </a:pPr>
            <a:endParaRPr lang="en-US" dirty="0"/>
          </a:p>
          <a:p>
            <a:pPr marL="514350" indent="-514350">
              <a:buAutoNum type="arabicParenR"/>
            </a:pPr>
            <a:r>
              <a:rPr lang="en-US" dirty="0"/>
              <a:t>Mental Health Improvement</a:t>
            </a:r>
          </a:p>
          <a:p>
            <a:endParaRPr lang="en-US" dirty="0"/>
          </a:p>
        </p:txBody>
      </p:sp>
      <p:pic>
        <p:nvPicPr>
          <p:cNvPr id="4" name="Picture 10" descr="Exercise Cartoon Images - Free Download on Freepik">
            <a:extLst>
              <a:ext uri="{FF2B5EF4-FFF2-40B4-BE49-F238E27FC236}">
                <a16:creationId xmlns:a16="http://schemas.microsoft.com/office/drawing/2014/main" id="{B4FB1B08-4206-C9DC-A264-42998FB8F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2:04 AM">
            <a:hlinkClick r:id="" action="ppaction://media"/>
            <a:extLst>
              <a:ext uri="{FF2B5EF4-FFF2-40B4-BE49-F238E27FC236}">
                <a16:creationId xmlns:a16="http://schemas.microsoft.com/office/drawing/2014/main" id="{00CE98E7-9804-A61C-657B-3A55DDE2CD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03987" y="621506"/>
            <a:ext cx="812800" cy="812800"/>
          </a:xfrm>
          <a:prstGeom prst="rect">
            <a:avLst/>
          </a:prstGeom>
        </p:spPr>
      </p:pic>
    </p:spTree>
    <p:extLst>
      <p:ext uri="{BB962C8B-B14F-4D97-AF65-F5344CB8AC3E}">
        <p14:creationId xmlns:p14="http://schemas.microsoft.com/office/powerpoint/2010/main" val="10171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Pain Improvement</a:t>
            </a:r>
          </a:p>
          <a:p>
            <a:pPr marL="0" indent="0">
              <a:buNone/>
            </a:pPr>
            <a:endParaRPr lang="en-US" dirty="0"/>
          </a:p>
          <a:p>
            <a:r>
              <a:rPr lang="en-US" dirty="0"/>
              <a:t>Pilates training, aerobic training, and motor control/stability training show the best pain improvement for patients with chronic non-specific lower back pain.</a:t>
            </a:r>
            <a:r>
              <a:rPr lang="en-US" baseline="30000" dirty="0"/>
              <a:t>12</a:t>
            </a:r>
            <a:endParaRPr lang="en-US" dirty="0"/>
          </a:p>
          <a:p>
            <a:endParaRPr lang="en-US" dirty="0"/>
          </a:p>
          <a:p>
            <a:pPr marL="0" indent="0">
              <a:buNone/>
            </a:pPr>
            <a:r>
              <a:rPr lang="en-US" dirty="0"/>
              <a:t> </a:t>
            </a:r>
          </a:p>
        </p:txBody>
      </p:sp>
      <p:pic>
        <p:nvPicPr>
          <p:cNvPr id="5122" name="Picture 2" descr="What Is Pilates? Everything You Need to Know About the Workout">
            <a:extLst>
              <a:ext uri="{FF2B5EF4-FFF2-40B4-BE49-F238E27FC236}">
                <a16:creationId xmlns:a16="http://schemas.microsoft.com/office/drawing/2014/main" id="{931A51CC-3F68-789A-F2CF-06EF882C0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90719"/>
            <a:ext cx="3638386" cy="2421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3F8A0C24-DE89-F175-8E09-116D14240E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2:40 AM">
            <a:hlinkClick r:id="" action="ppaction://media"/>
            <a:extLst>
              <a:ext uri="{FF2B5EF4-FFF2-40B4-BE49-F238E27FC236}">
                <a16:creationId xmlns:a16="http://schemas.microsoft.com/office/drawing/2014/main" id="{7B20F2B8-6DDC-E68A-2DA8-369BEAE408A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32550" y="621506"/>
            <a:ext cx="812800" cy="812800"/>
          </a:xfrm>
          <a:prstGeom prst="rect">
            <a:avLst/>
          </a:prstGeom>
        </p:spPr>
      </p:pic>
    </p:spTree>
    <p:extLst>
      <p:ext uri="{BB962C8B-B14F-4D97-AF65-F5344CB8AC3E}">
        <p14:creationId xmlns:p14="http://schemas.microsoft.com/office/powerpoint/2010/main" val="218889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Function Improvement</a:t>
            </a:r>
          </a:p>
          <a:p>
            <a:pPr marL="0" indent="0">
              <a:buNone/>
            </a:pPr>
            <a:endParaRPr lang="en-US" dirty="0"/>
          </a:p>
          <a:p>
            <a:r>
              <a:rPr lang="en-US" dirty="0"/>
              <a:t>Stability/motor control training and resistance training showed the best improvements in function for patients with chronic non-specific low back pain.</a:t>
            </a:r>
            <a:r>
              <a:rPr lang="en-US" baseline="30000" dirty="0"/>
              <a:t>12</a:t>
            </a:r>
            <a:r>
              <a:rPr lang="en-US" dirty="0"/>
              <a:t> </a:t>
            </a:r>
          </a:p>
        </p:txBody>
      </p:sp>
      <p:pic>
        <p:nvPicPr>
          <p:cNvPr id="6146" name="Picture 2" descr="7 Core Stability Exercises">
            <a:extLst>
              <a:ext uri="{FF2B5EF4-FFF2-40B4-BE49-F238E27FC236}">
                <a16:creationId xmlns:a16="http://schemas.microsoft.com/office/drawing/2014/main" id="{CEF79B99-19D5-7650-0362-B1CCA4AA21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286" y="3975674"/>
            <a:ext cx="5278004" cy="25172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36AE5B44-016B-2322-AA78-FECC86D59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3:09 AM">
            <a:hlinkClick r:id="" action="ppaction://media"/>
            <a:extLst>
              <a:ext uri="{FF2B5EF4-FFF2-40B4-BE49-F238E27FC236}">
                <a16:creationId xmlns:a16="http://schemas.microsoft.com/office/drawing/2014/main" id="{8C9C61E6-96D0-8C0C-BC3B-0091CBC6F2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75400" y="611187"/>
            <a:ext cx="812800" cy="812800"/>
          </a:xfrm>
          <a:prstGeom prst="rect">
            <a:avLst/>
          </a:prstGeom>
        </p:spPr>
      </p:pic>
    </p:spTree>
    <p:extLst>
      <p:ext uri="{BB962C8B-B14F-4D97-AF65-F5344CB8AC3E}">
        <p14:creationId xmlns:p14="http://schemas.microsoft.com/office/powerpoint/2010/main" val="120043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Mental Health Improvement</a:t>
            </a:r>
          </a:p>
          <a:p>
            <a:pPr marL="0" indent="0">
              <a:buNone/>
            </a:pPr>
            <a:endParaRPr lang="en-US" dirty="0"/>
          </a:p>
          <a:p>
            <a:r>
              <a:rPr lang="en-US" dirty="0"/>
              <a:t>Resistance training, aerobic training, and stability/motor control training showed the best mental health improvements for patients with chronic non-specific low back pain.</a:t>
            </a:r>
            <a:r>
              <a:rPr lang="en-US" baseline="30000" dirty="0"/>
              <a:t>12</a:t>
            </a:r>
            <a:endParaRPr lang="en-US" dirty="0"/>
          </a:p>
        </p:txBody>
      </p:sp>
      <p:pic>
        <p:nvPicPr>
          <p:cNvPr id="7170" name="Picture 2" descr="7 Best Strength Training Exercises for Women (Video)| Nourish Move Love">
            <a:extLst>
              <a:ext uri="{FF2B5EF4-FFF2-40B4-BE49-F238E27FC236}">
                <a16:creationId xmlns:a16="http://schemas.microsoft.com/office/drawing/2014/main" id="{1FF824E3-442F-ED9E-08CF-89822FAC0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1602" y="4168775"/>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istance Training or Aerobic Training: What's Better for Fat Loss?">
            <a:extLst>
              <a:ext uri="{FF2B5EF4-FFF2-40B4-BE49-F238E27FC236}">
                <a16:creationId xmlns:a16="http://schemas.microsoft.com/office/drawing/2014/main" id="{37470351-4E67-338A-6361-D3DF670066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57675"/>
            <a:ext cx="36322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CBF527A9-5F5D-7B54-7821-DEC9EBC612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3:40 AM">
            <a:hlinkClick r:id="" action="ppaction://media"/>
            <a:extLst>
              <a:ext uri="{FF2B5EF4-FFF2-40B4-BE49-F238E27FC236}">
                <a16:creationId xmlns:a16="http://schemas.microsoft.com/office/drawing/2014/main" id="{B3880A3D-57E4-BCB1-D666-B3E9E6E085D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46837" y="621506"/>
            <a:ext cx="812800" cy="812800"/>
          </a:xfrm>
          <a:prstGeom prst="rect">
            <a:avLst/>
          </a:prstGeom>
        </p:spPr>
      </p:pic>
    </p:spTree>
    <p:extLst>
      <p:ext uri="{BB962C8B-B14F-4D97-AF65-F5344CB8AC3E}">
        <p14:creationId xmlns:p14="http://schemas.microsoft.com/office/powerpoint/2010/main" val="37465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92500" lnSpcReduction="20000"/>
          </a:bodyPr>
          <a:lstStyle/>
          <a:p>
            <a:pPr marL="0" indent="0">
              <a:buNone/>
            </a:pPr>
            <a:r>
              <a:rPr lang="en-US" dirty="0"/>
              <a:t>What about manual therapy and acupuncture?</a:t>
            </a:r>
          </a:p>
          <a:p>
            <a:pPr marL="0" indent="0">
              <a:buNone/>
            </a:pPr>
            <a:endParaRPr lang="en-US" dirty="0"/>
          </a:p>
          <a:p>
            <a:r>
              <a:rPr lang="en-US" dirty="0"/>
              <a:t>Ultrasound, heat, cold, and massage therapy without exercise therapy failed to affect any of the aforementioned aspects of chronic pain in patients with chronic non-specific low back pain.</a:t>
            </a:r>
            <a:r>
              <a:rPr lang="en-US" baseline="30000" dirty="0"/>
              <a:t>12</a:t>
            </a:r>
          </a:p>
          <a:p>
            <a:endParaRPr lang="en-US" baseline="30000" dirty="0"/>
          </a:p>
          <a:p>
            <a:r>
              <a:rPr lang="en-US" dirty="0"/>
              <a:t>Long term efficacy of osteopathic manipulation therapy for chronic back pain warrants further research.</a:t>
            </a:r>
            <a:r>
              <a:rPr lang="en-US" baseline="30000" dirty="0"/>
              <a:t>13</a:t>
            </a:r>
            <a:endParaRPr lang="en-US" dirty="0"/>
          </a:p>
          <a:p>
            <a:endParaRPr lang="en-US" dirty="0"/>
          </a:p>
          <a:p>
            <a:r>
              <a:rPr lang="en-US" dirty="0"/>
              <a:t>Acupuncture proved to be better than placebo acupuncture at reducing pain and improving SF-36 scores.</a:t>
            </a:r>
            <a:r>
              <a:rPr lang="en-US" baseline="30000" dirty="0"/>
              <a:t>13</a:t>
            </a:r>
            <a:r>
              <a:rPr lang="en-US" dirty="0"/>
              <a:t> However, acupuncture has not been proven to provide better relief than exercise therapy.</a:t>
            </a:r>
          </a:p>
        </p:txBody>
      </p:sp>
      <p:pic>
        <p:nvPicPr>
          <p:cNvPr id="4" name="Picture 10" descr="Exercise Cartoon Images - Free Download on Freepik">
            <a:extLst>
              <a:ext uri="{FF2B5EF4-FFF2-40B4-BE49-F238E27FC236}">
                <a16:creationId xmlns:a16="http://schemas.microsoft.com/office/drawing/2014/main" id="{941F6185-3BEB-27A5-BD48-7B18FA3B9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5:34 AM">
            <a:hlinkClick r:id="" action="ppaction://media"/>
            <a:extLst>
              <a:ext uri="{FF2B5EF4-FFF2-40B4-BE49-F238E27FC236}">
                <a16:creationId xmlns:a16="http://schemas.microsoft.com/office/drawing/2014/main" id="{E41CC44C-2784-62FB-611B-710BBAA6C4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46850" y="624682"/>
            <a:ext cx="812800" cy="812800"/>
          </a:xfrm>
          <a:prstGeom prst="rect">
            <a:avLst/>
          </a:prstGeom>
        </p:spPr>
      </p:pic>
    </p:spTree>
    <p:extLst>
      <p:ext uri="{BB962C8B-B14F-4D97-AF65-F5344CB8AC3E}">
        <p14:creationId xmlns:p14="http://schemas.microsoft.com/office/powerpoint/2010/main" val="17246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F9EC-2613-0E4E-A189-D720818A9E2E}"/>
              </a:ext>
            </a:extLst>
          </p:cNvPr>
          <p:cNvSpPr>
            <a:spLocks noGrp="1"/>
          </p:cNvSpPr>
          <p:nvPr>
            <p:ph type="title"/>
          </p:nvPr>
        </p:nvSpPr>
        <p:spPr/>
        <p:txBody>
          <a:bodyPr/>
          <a:lstStyle/>
          <a:p>
            <a:r>
              <a:rPr lang="en-US" dirty="0"/>
              <a:t>What is Chronic Pain?</a:t>
            </a:r>
          </a:p>
        </p:txBody>
      </p:sp>
      <p:sp>
        <p:nvSpPr>
          <p:cNvPr id="3" name="Content Placeholder 2">
            <a:extLst>
              <a:ext uri="{FF2B5EF4-FFF2-40B4-BE49-F238E27FC236}">
                <a16:creationId xmlns:a16="http://schemas.microsoft.com/office/drawing/2014/main" id="{114442F7-45B2-114F-AC28-FED95C7109EF}"/>
              </a:ext>
            </a:extLst>
          </p:cNvPr>
          <p:cNvSpPr>
            <a:spLocks noGrp="1"/>
          </p:cNvSpPr>
          <p:nvPr>
            <p:ph idx="1"/>
          </p:nvPr>
        </p:nvSpPr>
        <p:spPr>
          <a:xfrm>
            <a:off x="838200" y="2141537"/>
            <a:ext cx="10515600" cy="4351338"/>
          </a:xfrm>
        </p:spPr>
        <p:txBody>
          <a:bodyPr/>
          <a:lstStyle/>
          <a:p>
            <a:r>
              <a:rPr lang="en-US" dirty="0"/>
              <a:t>Chronic pain is typically defined as pain lasting longer than 3 months.</a:t>
            </a:r>
            <a:r>
              <a:rPr lang="en-US" baseline="30000" dirty="0"/>
              <a:t>1</a:t>
            </a:r>
            <a:endParaRPr lang="en-US" dirty="0"/>
          </a:p>
          <a:p>
            <a:endParaRPr lang="en-US" dirty="0"/>
          </a:p>
          <a:p>
            <a:r>
              <a:rPr lang="en-US" dirty="0"/>
              <a:t>Chronic pain is often times no longer related to the initial cause of the pain in the area.</a:t>
            </a:r>
            <a:r>
              <a:rPr lang="en-US" baseline="30000" dirty="0"/>
              <a:t>2</a:t>
            </a:r>
            <a:endParaRPr lang="en-US" dirty="0"/>
          </a:p>
          <a:p>
            <a:endParaRPr lang="en-US" dirty="0"/>
          </a:p>
          <a:p>
            <a:r>
              <a:rPr lang="en-US" dirty="0"/>
              <a:t>Chronic pain needs to be looked at as a disease in itself, not a symptom.</a:t>
            </a:r>
            <a:r>
              <a:rPr lang="en-US" baseline="30000" dirty="0"/>
              <a:t>3</a:t>
            </a:r>
            <a:endParaRPr lang="en-US" dirty="0"/>
          </a:p>
        </p:txBody>
      </p:sp>
      <p:pic>
        <p:nvPicPr>
          <p:cNvPr id="1026" name="Picture 2" descr="6,100+ Back Pain Illustrations, Royalty-Free Vector Graphics &amp; Clip Art -  iStock | Neck pain, Lower back pain, Spine">
            <a:extLst>
              <a:ext uri="{FF2B5EF4-FFF2-40B4-BE49-F238E27FC236}">
                <a16:creationId xmlns:a16="http://schemas.microsoft.com/office/drawing/2014/main" id="{0A0DE70D-3227-E0AA-4F02-9D8892DE0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6645" y="144328"/>
            <a:ext cx="1767155" cy="176715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9:38:38 AM">
            <a:hlinkClick r:id="" action="ppaction://media"/>
            <a:extLst>
              <a:ext uri="{FF2B5EF4-FFF2-40B4-BE49-F238E27FC236}">
                <a16:creationId xmlns:a16="http://schemas.microsoft.com/office/drawing/2014/main" id="{F9199A2F-0779-9D35-0A8F-413CFCD03CD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6000" y="621505"/>
            <a:ext cx="812800" cy="812800"/>
          </a:xfrm>
          <a:prstGeom prst="rect">
            <a:avLst/>
          </a:prstGeom>
        </p:spPr>
      </p:pic>
    </p:spTree>
    <p:extLst>
      <p:ext uri="{BB962C8B-B14F-4D97-AF65-F5344CB8AC3E}">
        <p14:creationId xmlns:p14="http://schemas.microsoft.com/office/powerpoint/2010/main" val="124933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85000" lnSpcReduction="20000"/>
          </a:bodyPr>
          <a:lstStyle/>
          <a:p>
            <a:pPr marL="0" indent="0">
              <a:buNone/>
            </a:pPr>
            <a:r>
              <a:rPr lang="en-US" dirty="0"/>
              <a:t>Aquatic Therapy:</a:t>
            </a:r>
          </a:p>
          <a:p>
            <a:endParaRPr lang="en-US" dirty="0"/>
          </a:p>
          <a:p>
            <a:r>
              <a:rPr lang="en-US" dirty="0"/>
              <a:t>Aquatic therapy showed better improvements in pain, mental health, QOL, sleep, and function than physical therapy modalities in patients with chronic low back pain.</a:t>
            </a:r>
            <a:r>
              <a:rPr lang="en-US" baseline="30000" dirty="0"/>
              <a:t>14</a:t>
            </a:r>
            <a:endParaRPr lang="en-US" dirty="0"/>
          </a:p>
          <a:p>
            <a:endParaRPr lang="en-US" dirty="0"/>
          </a:p>
          <a:p>
            <a:r>
              <a:rPr lang="en-US" dirty="0"/>
              <a:t>It is important to keep in mind that aquatic therapy did not prove to be more beneficial than land exercise therapy. However, aquatic therapy may be helpful in cases where patients are in too much pain to perform land exercises effectively at first.</a:t>
            </a:r>
            <a:r>
              <a:rPr lang="en-US" baseline="30000" dirty="0"/>
              <a:t>14</a:t>
            </a:r>
            <a:r>
              <a:rPr lang="en-US" dirty="0"/>
              <a:t> </a:t>
            </a:r>
          </a:p>
          <a:p>
            <a:endParaRPr lang="en-US" dirty="0"/>
          </a:p>
          <a:p>
            <a:r>
              <a:rPr lang="en-US" dirty="0"/>
              <a:t>The goal should always be to transition from aquatic exercise to land exercise overtime.</a:t>
            </a:r>
          </a:p>
        </p:txBody>
      </p:sp>
      <p:pic>
        <p:nvPicPr>
          <p:cNvPr id="9218" name="Picture 2" descr="Aquatic Therapy | Johns Hopkins Physical Medicine and Rehabilitation">
            <a:extLst>
              <a:ext uri="{FF2B5EF4-FFF2-40B4-BE49-F238E27FC236}">
                <a16:creationId xmlns:a16="http://schemas.microsoft.com/office/drawing/2014/main" id="{DC2BF104-3C6B-9C08-2C2D-59FDE0B230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8902" y="365125"/>
            <a:ext cx="2941373" cy="20188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Exercise Cartoon Images - Free Download on Freepik">
            <a:extLst>
              <a:ext uri="{FF2B5EF4-FFF2-40B4-BE49-F238E27FC236}">
                <a16:creationId xmlns:a16="http://schemas.microsoft.com/office/drawing/2014/main" id="{F3EC9C4E-AC07-B505-094F-23D623133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6:28 AM">
            <a:hlinkClick r:id="" action="ppaction://media"/>
            <a:extLst>
              <a:ext uri="{FF2B5EF4-FFF2-40B4-BE49-F238E27FC236}">
                <a16:creationId xmlns:a16="http://schemas.microsoft.com/office/drawing/2014/main" id="{2872EEC6-EDEC-1A70-BE32-0F1BA57B51F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1419225"/>
            <a:ext cx="812800" cy="812800"/>
          </a:xfrm>
          <a:prstGeom prst="rect">
            <a:avLst/>
          </a:prstGeom>
        </p:spPr>
      </p:pic>
    </p:spTree>
    <p:extLst>
      <p:ext uri="{BB962C8B-B14F-4D97-AF65-F5344CB8AC3E}">
        <p14:creationId xmlns:p14="http://schemas.microsoft.com/office/powerpoint/2010/main" val="356830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85000" lnSpcReduction="20000"/>
          </a:bodyPr>
          <a:lstStyle/>
          <a:p>
            <a:r>
              <a:rPr lang="en-US" dirty="0"/>
              <a:t>Overall with exercise therapy, it is unlikely that any one specific form of exercise training is the best method for every single patient in terms of treating chronic pain.</a:t>
            </a:r>
            <a:r>
              <a:rPr lang="en-US" baseline="30000" dirty="0"/>
              <a:t>12</a:t>
            </a:r>
          </a:p>
          <a:p>
            <a:pPr marL="0" indent="0">
              <a:buNone/>
            </a:pPr>
            <a:endParaRPr lang="en-US" dirty="0"/>
          </a:p>
          <a:p>
            <a:r>
              <a:rPr lang="en-US" dirty="0"/>
              <a:t>It is important to find out what the patient is motivated to perform and what feels best for them. It may require trial and error in the beginning to figure out what helps them progress the most. </a:t>
            </a:r>
          </a:p>
          <a:p>
            <a:endParaRPr lang="en-US" dirty="0"/>
          </a:p>
          <a:p>
            <a:r>
              <a:rPr lang="en-US" dirty="0"/>
              <a:t>Postural feedback during exercise has been shown to improve pain and function significantly more than exercise alone.</a:t>
            </a:r>
            <a:r>
              <a:rPr lang="en-US" baseline="30000" dirty="0"/>
              <a:t>15</a:t>
            </a:r>
            <a:endParaRPr lang="en-US" dirty="0"/>
          </a:p>
          <a:p>
            <a:endParaRPr lang="en-US" dirty="0"/>
          </a:p>
          <a:p>
            <a:r>
              <a:rPr lang="en-US" dirty="0"/>
              <a:t>Exercise training can definitely help with the mental health aspect of chronic pain as well, but what if it’s not enough?</a:t>
            </a:r>
          </a:p>
        </p:txBody>
      </p:sp>
      <p:pic>
        <p:nvPicPr>
          <p:cNvPr id="4" name="Picture 10" descr="Exercise Cartoon Images - Free Download on Freepik">
            <a:extLst>
              <a:ext uri="{FF2B5EF4-FFF2-40B4-BE49-F238E27FC236}">
                <a16:creationId xmlns:a16="http://schemas.microsoft.com/office/drawing/2014/main" id="{8A1D78E0-A910-FDDF-9319-62E55A8E7B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7:30 AM">
            <a:hlinkClick r:id="" action="ppaction://media"/>
            <a:extLst>
              <a:ext uri="{FF2B5EF4-FFF2-40B4-BE49-F238E27FC236}">
                <a16:creationId xmlns:a16="http://schemas.microsoft.com/office/drawing/2014/main" id="{9F34E77F-5754-2E29-B360-2F66D48B28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61112" y="621506"/>
            <a:ext cx="812800" cy="812800"/>
          </a:xfrm>
          <a:prstGeom prst="rect">
            <a:avLst/>
          </a:prstGeom>
        </p:spPr>
      </p:pic>
    </p:spTree>
    <p:extLst>
      <p:ext uri="{BB962C8B-B14F-4D97-AF65-F5344CB8AC3E}">
        <p14:creationId xmlns:p14="http://schemas.microsoft.com/office/powerpoint/2010/main" val="29361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lstStyle/>
          <a:p>
            <a:pPr marL="0" indent="0">
              <a:buNone/>
            </a:pPr>
            <a:r>
              <a:rPr lang="en-US" dirty="0"/>
              <a:t>Cognitive Behavioral Therapy (CBT)</a:t>
            </a:r>
          </a:p>
          <a:p>
            <a:pPr marL="0" indent="0">
              <a:buNone/>
            </a:pPr>
            <a:endParaRPr lang="en-US" dirty="0"/>
          </a:p>
          <a:p>
            <a:r>
              <a:rPr lang="en-US" dirty="0"/>
              <a:t>CBT targets the relationship between chronic pain behavior and reinforcing factors.</a:t>
            </a:r>
            <a:r>
              <a:rPr lang="en-US" baseline="30000" dirty="0"/>
              <a:t>7</a:t>
            </a:r>
            <a:endParaRPr lang="en-US" dirty="0"/>
          </a:p>
          <a:p>
            <a:endParaRPr lang="en-US" dirty="0"/>
          </a:p>
          <a:p>
            <a:r>
              <a:rPr lang="en-US" dirty="0"/>
              <a:t>CBT has been shown to reduce pain severity and functional disability in many cases.</a:t>
            </a:r>
            <a:r>
              <a:rPr lang="en-US" baseline="30000" dirty="0"/>
              <a:t>7</a:t>
            </a:r>
            <a:r>
              <a:rPr lang="en-US" dirty="0"/>
              <a:t> However, it can also have a negative impact on depression symptoms in some cases</a:t>
            </a:r>
            <a:r>
              <a:rPr lang="en-US" baseline="30000" dirty="0"/>
              <a:t>7</a:t>
            </a:r>
            <a:endParaRPr lang="en-US" dirty="0"/>
          </a:p>
        </p:txBody>
      </p:sp>
      <p:pic>
        <p:nvPicPr>
          <p:cNvPr id="4" name="Picture 10" descr="Exercise Cartoon Images - Free Download on Freepik">
            <a:extLst>
              <a:ext uri="{FF2B5EF4-FFF2-40B4-BE49-F238E27FC236}">
                <a16:creationId xmlns:a16="http://schemas.microsoft.com/office/drawing/2014/main" id="{5B458208-485E-F97A-F1E9-9C71E0093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18:46 AM">
            <a:hlinkClick r:id="" action="ppaction://media"/>
            <a:extLst>
              <a:ext uri="{FF2B5EF4-FFF2-40B4-BE49-F238E27FC236}">
                <a16:creationId xmlns:a16="http://schemas.microsoft.com/office/drawing/2014/main" id="{E0EE1295-72FF-61B3-7342-0032BC5628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89700" y="621506"/>
            <a:ext cx="812800" cy="812800"/>
          </a:xfrm>
          <a:prstGeom prst="rect">
            <a:avLst/>
          </a:prstGeom>
        </p:spPr>
      </p:pic>
    </p:spTree>
    <p:extLst>
      <p:ext uri="{BB962C8B-B14F-4D97-AF65-F5344CB8AC3E}">
        <p14:creationId xmlns:p14="http://schemas.microsoft.com/office/powerpoint/2010/main" val="108600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a:xfrm>
            <a:off x="838200" y="258164"/>
            <a:ext cx="10515600" cy="1325563"/>
          </a:xfrm>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a:xfrm>
            <a:off x="479608" y="2679718"/>
            <a:ext cx="2820805" cy="4351338"/>
          </a:xfrm>
        </p:spPr>
        <p:txBody>
          <a:bodyPr/>
          <a:lstStyle/>
          <a:p>
            <a:r>
              <a:rPr lang="en-US" dirty="0"/>
              <a:t>Different patients respond better to different CBT approaches.</a:t>
            </a:r>
            <a:r>
              <a:rPr lang="en-US" baseline="30000" dirty="0"/>
              <a:t>16</a:t>
            </a:r>
            <a:endParaRPr lang="en-US" dirty="0"/>
          </a:p>
          <a:p>
            <a:endParaRPr lang="en-US" dirty="0"/>
          </a:p>
        </p:txBody>
      </p:sp>
      <p:pic>
        <p:nvPicPr>
          <p:cNvPr id="4" name="Picture 3">
            <a:extLst>
              <a:ext uri="{FF2B5EF4-FFF2-40B4-BE49-F238E27FC236}">
                <a16:creationId xmlns:a16="http://schemas.microsoft.com/office/drawing/2014/main" id="{1B7AE671-20A9-544B-5237-232C255E32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0413" y="1272080"/>
            <a:ext cx="8364871" cy="5344658"/>
          </a:xfrm>
          <a:prstGeom prst="rect">
            <a:avLst/>
          </a:prstGeom>
        </p:spPr>
      </p:pic>
      <p:pic>
        <p:nvPicPr>
          <p:cNvPr id="5" name="Picture 10" descr="Exercise Cartoon Images - Free Download on Freepik">
            <a:extLst>
              <a:ext uri="{FF2B5EF4-FFF2-40B4-BE49-F238E27FC236}">
                <a16:creationId xmlns:a16="http://schemas.microsoft.com/office/drawing/2014/main" id="{B8FD320E-88B2-C4F1-3BA8-5763F72D46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10:19:36 AM">
            <a:hlinkClick r:id="" action="ppaction://media"/>
            <a:extLst>
              <a:ext uri="{FF2B5EF4-FFF2-40B4-BE49-F238E27FC236}">
                <a16:creationId xmlns:a16="http://schemas.microsoft.com/office/drawing/2014/main" id="{A0E14D53-02AB-D083-439D-437BC1E911E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6837" y="514545"/>
            <a:ext cx="812800" cy="812800"/>
          </a:xfrm>
          <a:prstGeom prst="rect">
            <a:avLst/>
          </a:prstGeom>
        </p:spPr>
      </p:pic>
    </p:spTree>
    <p:extLst>
      <p:ext uri="{BB962C8B-B14F-4D97-AF65-F5344CB8AC3E}">
        <p14:creationId xmlns:p14="http://schemas.microsoft.com/office/powerpoint/2010/main" val="27843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6409-2856-3444-A320-DEF9A5B54D9A}"/>
              </a:ext>
            </a:extLst>
          </p:cNvPr>
          <p:cNvSpPr>
            <a:spLocks noGrp="1"/>
          </p:cNvSpPr>
          <p:nvPr>
            <p:ph type="title"/>
          </p:nvPr>
        </p:nvSpPr>
        <p:spPr/>
        <p:txBody>
          <a:bodyPr/>
          <a:lstStyle/>
          <a:p>
            <a:r>
              <a:rPr lang="en-US" dirty="0"/>
              <a:t>Intervention Strategies</a:t>
            </a:r>
          </a:p>
        </p:txBody>
      </p:sp>
      <p:sp>
        <p:nvSpPr>
          <p:cNvPr id="3" name="Content Placeholder 2">
            <a:extLst>
              <a:ext uri="{FF2B5EF4-FFF2-40B4-BE49-F238E27FC236}">
                <a16:creationId xmlns:a16="http://schemas.microsoft.com/office/drawing/2014/main" id="{63C95CC4-8963-D542-A163-EABE42E230EC}"/>
              </a:ext>
            </a:extLst>
          </p:cNvPr>
          <p:cNvSpPr>
            <a:spLocks noGrp="1"/>
          </p:cNvSpPr>
          <p:nvPr>
            <p:ph idx="1"/>
          </p:nvPr>
        </p:nvSpPr>
        <p:spPr/>
        <p:txBody>
          <a:bodyPr>
            <a:normAutofit fontScale="77500" lnSpcReduction="20000"/>
          </a:bodyPr>
          <a:lstStyle/>
          <a:p>
            <a:pPr marL="0" indent="0">
              <a:buNone/>
            </a:pPr>
            <a:r>
              <a:rPr lang="en-US" dirty="0"/>
              <a:t>A Summary of Cognitive Behavioral Therapy</a:t>
            </a:r>
          </a:p>
          <a:p>
            <a:pPr marL="0" indent="0">
              <a:buNone/>
            </a:pPr>
            <a:endParaRPr lang="en-US" dirty="0"/>
          </a:p>
          <a:p>
            <a:r>
              <a:rPr lang="en-US" dirty="0"/>
              <a:t>CBT has been shown to be beneficial when combined with physical therapy (exercise training) for patients with chronic pain in a lot of cases.</a:t>
            </a:r>
            <a:r>
              <a:rPr lang="en-US" baseline="30000" dirty="0"/>
              <a:t>7,16</a:t>
            </a:r>
            <a:endParaRPr lang="en-US" dirty="0"/>
          </a:p>
          <a:p>
            <a:endParaRPr lang="en-US" dirty="0"/>
          </a:p>
          <a:p>
            <a:r>
              <a:rPr lang="en-US" dirty="0"/>
              <a:t>However, there are plenty of cases where CBT is not necessarily the best choice.</a:t>
            </a:r>
            <a:r>
              <a:rPr lang="en-US" baseline="30000" dirty="0"/>
              <a:t>7,16</a:t>
            </a:r>
            <a:endParaRPr lang="en-US" dirty="0"/>
          </a:p>
          <a:p>
            <a:endParaRPr lang="en-US" dirty="0"/>
          </a:p>
          <a:p>
            <a:r>
              <a:rPr lang="en-US" dirty="0"/>
              <a:t>It is important to recognize when CBT and/or a referral to a psychotherapist may be the best option for a patient.</a:t>
            </a:r>
          </a:p>
          <a:p>
            <a:endParaRPr lang="en-US" dirty="0"/>
          </a:p>
          <a:p>
            <a:r>
              <a:rPr lang="en-US" b="1" dirty="0"/>
              <a:t>CBT has demonstrated good results for patients who struggle with fear of pain and those who may be stuck in the Fear Avoidance Cycle.</a:t>
            </a:r>
            <a:r>
              <a:rPr lang="en-US" b="1" baseline="30000" dirty="0"/>
              <a:t>1</a:t>
            </a:r>
            <a:endParaRPr lang="en-US" b="1" dirty="0"/>
          </a:p>
        </p:txBody>
      </p:sp>
      <p:pic>
        <p:nvPicPr>
          <p:cNvPr id="4" name="Picture 10" descr="Exercise Cartoon Images - Free Download on Freepik">
            <a:extLst>
              <a:ext uri="{FF2B5EF4-FFF2-40B4-BE49-F238E27FC236}">
                <a16:creationId xmlns:a16="http://schemas.microsoft.com/office/drawing/2014/main" id="{FA499D0A-AA10-1D93-BFF8-CB54840CCD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2780" y="13992"/>
            <a:ext cx="1189220" cy="906954"/>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21:21 AM">
            <a:hlinkClick r:id="" action="ppaction://media"/>
            <a:extLst>
              <a:ext uri="{FF2B5EF4-FFF2-40B4-BE49-F238E27FC236}">
                <a16:creationId xmlns:a16="http://schemas.microsoft.com/office/drawing/2014/main" id="{BA879129-8658-30C2-8004-AE35C4BB83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18263" y="621506"/>
            <a:ext cx="812800" cy="812800"/>
          </a:xfrm>
          <a:prstGeom prst="rect">
            <a:avLst/>
          </a:prstGeom>
        </p:spPr>
      </p:pic>
    </p:spTree>
    <p:extLst>
      <p:ext uri="{BB962C8B-B14F-4D97-AF65-F5344CB8AC3E}">
        <p14:creationId xmlns:p14="http://schemas.microsoft.com/office/powerpoint/2010/main" val="13825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967675"/>
            <a:ext cx="9144000" cy="2387600"/>
          </a:xfrm>
        </p:spPr>
        <p:txBody>
          <a:bodyPr>
            <a:normAutofit/>
          </a:bodyPr>
          <a:lstStyle/>
          <a:p>
            <a:r>
              <a:rPr lang="en-US" b="1" dirty="0">
                <a:latin typeface="+mn-lt"/>
              </a:rPr>
              <a:t>Referrals to Other Disciplines</a:t>
            </a:r>
          </a:p>
        </p:txBody>
      </p:sp>
      <p:pic>
        <p:nvPicPr>
          <p:cNvPr id="3" name="Picture 12" descr="Referral Stock Illustrations – 9,281 Referral Stock Illustrations, Vectors  &amp; Clipart - Dreamstime">
            <a:extLst>
              <a:ext uri="{FF2B5EF4-FFF2-40B4-BE49-F238E27FC236}">
                <a16:creationId xmlns:a16="http://schemas.microsoft.com/office/drawing/2014/main" id="{622D2693-8C58-12CC-150D-20BAAB80C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10:21:47 AM">
            <a:hlinkClick r:id="" action="ppaction://media"/>
            <a:extLst>
              <a:ext uri="{FF2B5EF4-FFF2-40B4-BE49-F238E27FC236}">
                <a16:creationId xmlns:a16="http://schemas.microsoft.com/office/drawing/2014/main" id="{B9DFC4BD-9130-3230-1E8F-7BA8C29B0D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4312412"/>
            <a:ext cx="812800" cy="812800"/>
          </a:xfrm>
          <a:prstGeom prst="rect">
            <a:avLst/>
          </a:prstGeom>
        </p:spPr>
      </p:pic>
    </p:spTree>
    <p:extLst>
      <p:ext uri="{BB962C8B-B14F-4D97-AF65-F5344CB8AC3E}">
        <p14:creationId xmlns:p14="http://schemas.microsoft.com/office/powerpoint/2010/main" val="30332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p:txBody>
          <a:bodyPr/>
          <a:lstStyle/>
          <a:p>
            <a:r>
              <a:rPr lang="en-US" dirty="0"/>
              <a:t>An interdisciplinary approach to treatment of chronic pain has been shown to have significantly better patient-reported outcomes of pain severity and pain interference with function than single discipline approaches.</a:t>
            </a:r>
            <a:r>
              <a:rPr lang="en-US" baseline="30000" dirty="0"/>
              <a:t>17</a:t>
            </a:r>
            <a:endParaRPr lang="en-US" dirty="0"/>
          </a:p>
          <a:p>
            <a:endParaRPr lang="en-US" dirty="0"/>
          </a:p>
          <a:p>
            <a:r>
              <a:rPr lang="en-US" dirty="0"/>
              <a:t>Physical therapists can help in a variety of ways but in some cases we may need help from some other disciplines that specialize in the areas of chronic pain that are out of our scope.</a:t>
            </a:r>
            <a:r>
              <a:rPr lang="en-US" baseline="30000" dirty="0"/>
              <a:t>10</a:t>
            </a:r>
            <a:endParaRPr lang="en-US" dirty="0"/>
          </a:p>
        </p:txBody>
      </p:sp>
      <p:pic>
        <p:nvPicPr>
          <p:cNvPr id="4" name="Picture 12" descr="Referral Stock Illustrations – 9,281 Referral Stock Illustrations, Vectors  &amp; Clipart - Dreamstime">
            <a:extLst>
              <a:ext uri="{FF2B5EF4-FFF2-40B4-BE49-F238E27FC236}">
                <a16:creationId xmlns:a16="http://schemas.microsoft.com/office/drawing/2014/main" id="{056B0F2C-02AF-1E58-A62C-F684FEBB5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11:47:54 AM">
            <a:hlinkClick r:id="" action="ppaction://media"/>
            <a:extLst>
              <a:ext uri="{FF2B5EF4-FFF2-40B4-BE49-F238E27FC236}">
                <a16:creationId xmlns:a16="http://schemas.microsoft.com/office/drawing/2014/main" id="{C24C1D51-5E21-7266-CCB4-F6689B7340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60737" y="621506"/>
            <a:ext cx="812800" cy="812800"/>
          </a:xfrm>
          <a:prstGeom prst="rect">
            <a:avLst/>
          </a:prstGeom>
        </p:spPr>
      </p:pic>
    </p:spTree>
    <p:extLst>
      <p:ext uri="{BB962C8B-B14F-4D97-AF65-F5344CB8AC3E}">
        <p14:creationId xmlns:p14="http://schemas.microsoft.com/office/powerpoint/2010/main" val="408368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a:xfrm>
            <a:off x="343508" y="1624312"/>
            <a:ext cx="3194463" cy="4609420"/>
          </a:xfrm>
        </p:spPr>
        <p:txBody>
          <a:bodyPr>
            <a:normAutofit/>
          </a:bodyPr>
          <a:lstStyle/>
          <a:p>
            <a:r>
              <a:rPr lang="en-US" dirty="0"/>
              <a:t>The chart to the right lists some of the different professions that can play major roles in chronic pain rehab and what those roles are.</a:t>
            </a:r>
            <a:r>
              <a:rPr lang="en-US" baseline="30000" dirty="0"/>
              <a:t>17</a:t>
            </a:r>
            <a:endParaRPr lang="en-US" dirty="0"/>
          </a:p>
        </p:txBody>
      </p:sp>
      <p:pic>
        <p:nvPicPr>
          <p:cNvPr id="4" name="Picture 3">
            <a:extLst>
              <a:ext uri="{FF2B5EF4-FFF2-40B4-BE49-F238E27FC236}">
                <a16:creationId xmlns:a16="http://schemas.microsoft.com/office/drawing/2014/main" id="{E3BA784C-AF56-C374-639F-E837EFA1B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971" y="365125"/>
            <a:ext cx="7549348" cy="6240092"/>
          </a:xfrm>
          <a:prstGeom prst="rect">
            <a:avLst/>
          </a:prstGeom>
        </p:spPr>
      </p:pic>
      <p:pic>
        <p:nvPicPr>
          <p:cNvPr id="5" name="Picture 12" descr="Referral Stock Illustrations – 9,281 Referral Stock Illustrations, Vectors  &amp; Clipart - Dreamstime">
            <a:extLst>
              <a:ext uri="{FF2B5EF4-FFF2-40B4-BE49-F238E27FC236}">
                <a16:creationId xmlns:a16="http://schemas.microsoft.com/office/drawing/2014/main" id="{63291C95-5BF9-A8DE-0354-FF6372C73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10:23:44 AM">
            <a:hlinkClick r:id="" action="ppaction://media"/>
            <a:extLst>
              <a:ext uri="{FF2B5EF4-FFF2-40B4-BE49-F238E27FC236}">
                <a16:creationId xmlns:a16="http://schemas.microsoft.com/office/drawing/2014/main" id="{BFB34580-C796-5294-BC61-236EEF948C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34339" y="5271712"/>
            <a:ext cx="812800" cy="812800"/>
          </a:xfrm>
          <a:prstGeom prst="rect">
            <a:avLst/>
          </a:prstGeom>
        </p:spPr>
      </p:pic>
    </p:spTree>
    <p:extLst>
      <p:ext uri="{BB962C8B-B14F-4D97-AF65-F5344CB8AC3E}">
        <p14:creationId xmlns:p14="http://schemas.microsoft.com/office/powerpoint/2010/main" val="356646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5AF2-EC32-9041-9DD0-1CA2BA646CAC}"/>
              </a:ext>
            </a:extLst>
          </p:cNvPr>
          <p:cNvSpPr>
            <a:spLocks noGrp="1"/>
          </p:cNvSpPr>
          <p:nvPr>
            <p:ph type="title"/>
          </p:nvPr>
        </p:nvSpPr>
        <p:spPr/>
        <p:txBody>
          <a:bodyPr/>
          <a:lstStyle/>
          <a:p>
            <a:r>
              <a:rPr lang="en-US" dirty="0"/>
              <a:t>Referrals</a:t>
            </a:r>
          </a:p>
        </p:txBody>
      </p:sp>
      <p:sp>
        <p:nvSpPr>
          <p:cNvPr id="3" name="Content Placeholder 2">
            <a:extLst>
              <a:ext uri="{FF2B5EF4-FFF2-40B4-BE49-F238E27FC236}">
                <a16:creationId xmlns:a16="http://schemas.microsoft.com/office/drawing/2014/main" id="{43BE2503-BBA2-D04F-A294-78FAED668A94}"/>
              </a:ext>
            </a:extLst>
          </p:cNvPr>
          <p:cNvSpPr>
            <a:spLocks noGrp="1"/>
          </p:cNvSpPr>
          <p:nvPr>
            <p:ph idx="1"/>
          </p:nvPr>
        </p:nvSpPr>
        <p:spPr/>
        <p:txBody>
          <a:bodyPr>
            <a:normAutofit lnSpcReduction="10000"/>
          </a:bodyPr>
          <a:lstStyle/>
          <a:p>
            <a:r>
              <a:rPr lang="en-US" dirty="0"/>
              <a:t>A specific referral that is commonly missed and not listed on the previous slide is referral to a registered dietician or nutritionist.</a:t>
            </a:r>
          </a:p>
          <a:p>
            <a:endParaRPr lang="en-US" dirty="0"/>
          </a:p>
          <a:p>
            <a:r>
              <a:rPr lang="en-US" dirty="0"/>
              <a:t>Excess adiposity/obesity can be a significant factor in the development of chronic pain and if it is identified as such, referral to a registered dietician may be necessary.</a:t>
            </a:r>
            <a:r>
              <a:rPr lang="en-US" baseline="30000" dirty="0"/>
              <a:t>10</a:t>
            </a:r>
            <a:endParaRPr lang="en-US" dirty="0"/>
          </a:p>
          <a:p>
            <a:endParaRPr lang="en-US" dirty="0"/>
          </a:p>
          <a:p>
            <a:r>
              <a:rPr lang="en-US" dirty="0"/>
              <a:t>Obesity can lead to low back pain, hip pain, or knee pain which can all lead to more inactivity which can lead to more obesity and more pain.</a:t>
            </a:r>
            <a:r>
              <a:rPr lang="en-US" baseline="30000" dirty="0"/>
              <a:t>10</a:t>
            </a:r>
            <a:endParaRPr lang="en-US" dirty="0"/>
          </a:p>
        </p:txBody>
      </p:sp>
      <p:pic>
        <p:nvPicPr>
          <p:cNvPr id="11266" name="Picture 2" descr="How to Get a Job as a Nutritionist | Dietitian vs. Nutritionist">
            <a:extLst>
              <a:ext uri="{FF2B5EF4-FFF2-40B4-BE49-F238E27FC236}">
                <a16:creationId xmlns:a16="http://schemas.microsoft.com/office/drawing/2014/main" id="{F9C61407-3576-9C7E-046E-A901F87C8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3067" y="225631"/>
            <a:ext cx="2865184" cy="1465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Referral Stock Illustrations – 9,281 Referral Stock Illustrations, Vectors  &amp; Clipart - Dreamstime">
            <a:extLst>
              <a:ext uri="{FF2B5EF4-FFF2-40B4-BE49-F238E27FC236}">
                <a16:creationId xmlns:a16="http://schemas.microsoft.com/office/drawing/2014/main" id="{0B728609-89EE-C0E9-4660-37D3A7CE02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8698" y="0"/>
            <a:ext cx="1023302" cy="97436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24:55 AM">
            <a:hlinkClick r:id="" action="ppaction://media"/>
            <a:extLst>
              <a:ext uri="{FF2B5EF4-FFF2-40B4-BE49-F238E27FC236}">
                <a16:creationId xmlns:a16="http://schemas.microsoft.com/office/drawing/2014/main" id="{1B7D7C4F-6C00-968D-3102-E8DE182306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89788" y="567961"/>
            <a:ext cx="812800" cy="812800"/>
          </a:xfrm>
          <a:prstGeom prst="rect">
            <a:avLst/>
          </a:prstGeom>
        </p:spPr>
      </p:pic>
    </p:spTree>
    <p:extLst>
      <p:ext uri="{BB962C8B-B14F-4D97-AF65-F5344CB8AC3E}">
        <p14:creationId xmlns:p14="http://schemas.microsoft.com/office/powerpoint/2010/main" val="40926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535545"/>
            <a:ext cx="9144000" cy="2171865"/>
          </a:xfrm>
        </p:spPr>
        <p:txBody>
          <a:bodyPr>
            <a:normAutofit/>
          </a:bodyPr>
          <a:lstStyle/>
          <a:p>
            <a:r>
              <a:rPr lang="en-US" b="1" dirty="0">
                <a:latin typeface="+mn-lt"/>
              </a:rPr>
              <a:t>Pharmacology</a:t>
            </a:r>
          </a:p>
        </p:txBody>
      </p:sp>
      <p:sp>
        <p:nvSpPr>
          <p:cNvPr id="3" name="TextBox 2">
            <a:extLst>
              <a:ext uri="{FF2B5EF4-FFF2-40B4-BE49-F238E27FC236}">
                <a16:creationId xmlns:a16="http://schemas.microsoft.com/office/drawing/2014/main" id="{60F13E45-B7B0-0220-4F12-8E3E9469E833}"/>
              </a:ext>
            </a:extLst>
          </p:cNvPr>
          <p:cNvSpPr txBox="1"/>
          <p:nvPr/>
        </p:nvSpPr>
        <p:spPr>
          <a:xfrm>
            <a:off x="795647" y="463138"/>
            <a:ext cx="4168239" cy="646331"/>
          </a:xfrm>
          <a:prstGeom prst="rect">
            <a:avLst/>
          </a:prstGeom>
          <a:noFill/>
        </p:spPr>
        <p:txBody>
          <a:bodyPr wrap="square" rtlCol="0">
            <a:spAutoFit/>
          </a:bodyPr>
          <a:lstStyle/>
          <a:p>
            <a:r>
              <a:rPr lang="en-US" sz="3600" b="1" dirty="0"/>
              <a:t>A brief section on…</a:t>
            </a:r>
          </a:p>
        </p:txBody>
      </p:sp>
      <p:pic>
        <p:nvPicPr>
          <p:cNvPr id="4" name="Picture 18" descr="32 Pharmacy clipart ideas | nurse art, clip art, pharmacy">
            <a:extLst>
              <a:ext uri="{FF2B5EF4-FFF2-40B4-BE49-F238E27FC236}">
                <a16:creationId xmlns:a16="http://schemas.microsoft.com/office/drawing/2014/main" id="{9AB2882F-43F1-4F32-9029-C8467B922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0:25:12 AM">
            <a:hlinkClick r:id="" action="ppaction://media"/>
            <a:extLst>
              <a:ext uri="{FF2B5EF4-FFF2-40B4-BE49-F238E27FC236}">
                <a16:creationId xmlns:a16="http://schemas.microsoft.com/office/drawing/2014/main" id="{5C5D1746-F7BE-42E5-7821-3C91048A11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635972"/>
            <a:ext cx="812800" cy="812800"/>
          </a:xfrm>
          <a:prstGeom prst="rect">
            <a:avLst/>
          </a:prstGeom>
        </p:spPr>
      </p:pic>
    </p:spTree>
    <p:extLst>
      <p:ext uri="{BB962C8B-B14F-4D97-AF65-F5344CB8AC3E}">
        <p14:creationId xmlns:p14="http://schemas.microsoft.com/office/powerpoint/2010/main" val="150999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322387"/>
            <a:ext cx="9144000" cy="2387600"/>
          </a:xfrm>
        </p:spPr>
        <p:txBody>
          <a:bodyPr>
            <a:normAutofit fontScale="90000"/>
          </a:bodyPr>
          <a:lstStyle/>
          <a:p>
            <a:r>
              <a:rPr lang="en-US" b="1" dirty="0">
                <a:latin typeface="+mn-lt"/>
              </a:rPr>
              <a:t>TIME FOR SOME BIOLOGY</a:t>
            </a:r>
            <a:br>
              <a:rPr lang="en-US" b="1" dirty="0">
                <a:latin typeface="+mn-lt"/>
              </a:rPr>
            </a:br>
            <a:br>
              <a:rPr lang="en-US" b="1" dirty="0">
                <a:latin typeface="+mn-lt"/>
              </a:rPr>
            </a:br>
            <a:r>
              <a:rPr lang="en-US" b="1" dirty="0">
                <a:latin typeface="+mn-lt"/>
              </a:rPr>
              <a:t>Chronic Pain Neuroscience</a:t>
            </a:r>
          </a:p>
        </p:txBody>
      </p:sp>
      <p:pic>
        <p:nvPicPr>
          <p:cNvPr id="3" name="Picture 2" descr="Chronic Pain Management for Survivors of Torture | Confluential Truth">
            <a:extLst>
              <a:ext uri="{FF2B5EF4-FFF2-40B4-BE49-F238E27FC236}">
                <a16:creationId xmlns:a16="http://schemas.microsoft.com/office/drawing/2014/main" id="{B3C05B4A-FC38-604E-42C5-5BEB42798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inothalamic tract - Physiopedia">
            <a:extLst>
              <a:ext uri="{FF2B5EF4-FFF2-40B4-BE49-F238E27FC236}">
                <a16:creationId xmlns:a16="http://schemas.microsoft.com/office/drawing/2014/main" id="{0FE57EC1-CADD-C4FB-39F1-50AC25097A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149" y="4186238"/>
            <a:ext cx="3985759"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Science of Pain">
            <a:extLst>
              <a:ext uri="{FF2B5EF4-FFF2-40B4-BE49-F238E27FC236}">
                <a16:creationId xmlns:a16="http://schemas.microsoft.com/office/drawing/2014/main" id="{D670F6F5-B1E5-AE10-745D-89688D54D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092" y="4186238"/>
            <a:ext cx="3985758" cy="2232024"/>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Apr 25, 2023 at 9:39:17 AM">
            <a:hlinkClick r:id="" action="ppaction://media"/>
            <a:extLst>
              <a:ext uri="{FF2B5EF4-FFF2-40B4-BE49-F238E27FC236}">
                <a16:creationId xmlns:a16="http://schemas.microsoft.com/office/drawing/2014/main" id="{EDBED019-6E8C-4DE6-75BC-11CAD9BCB4A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61600" y="2109787"/>
            <a:ext cx="812800" cy="812800"/>
          </a:xfrm>
          <a:prstGeom prst="rect">
            <a:avLst/>
          </a:prstGeom>
        </p:spPr>
      </p:pic>
    </p:spTree>
    <p:extLst>
      <p:ext uri="{BB962C8B-B14F-4D97-AF65-F5344CB8AC3E}">
        <p14:creationId xmlns:p14="http://schemas.microsoft.com/office/powerpoint/2010/main" val="414384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a:xfrm>
            <a:off x="838200" y="1825625"/>
            <a:ext cx="5028210" cy="4351338"/>
          </a:xfrm>
        </p:spPr>
        <p:txBody>
          <a:bodyPr>
            <a:normAutofit fontScale="85000" lnSpcReduction="20000"/>
          </a:bodyPr>
          <a:lstStyle/>
          <a:p>
            <a:r>
              <a:rPr lang="en-US" dirty="0"/>
              <a:t>Opioid prescription for chronic pain has increased fourfold since the 90s in the US.</a:t>
            </a:r>
            <a:r>
              <a:rPr lang="en-US" baseline="30000" dirty="0"/>
              <a:t>18</a:t>
            </a:r>
            <a:endParaRPr lang="en-US" dirty="0"/>
          </a:p>
          <a:p>
            <a:endParaRPr lang="en-US" dirty="0"/>
          </a:p>
          <a:p>
            <a:r>
              <a:rPr lang="en-US" dirty="0"/>
              <a:t>More and more evidence is suggesting that opioids are significantly limited in their ability to affect chronic pain.</a:t>
            </a:r>
            <a:r>
              <a:rPr lang="en-US" baseline="30000" dirty="0"/>
              <a:t>18</a:t>
            </a:r>
            <a:endParaRPr lang="en-US" dirty="0"/>
          </a:p>
          <a:p>
            <a:endParaRPr lang="en-US" dirty="0"/>
          </a:p>
          <a:p>
            <a:r>
              <a:rPr lang="en-US" dirty="0"/>
              <a:t>Since the 90s, more and more patients with chronic pain are falling victim to opioid addiction and overdose deaths.</a:t>
            </a:r>
            <a:r>
              <a:rPr lang="en-US" baseline="30000" dirty="0"/>
              <a:t>18</a:t>
            </a:r>
          </a:p>
          <a:p>
            <a:endParaRPr lang="en-US" baseline="30000" dirty="0"/>
          </a:p>
          <a:p>
            <a:endParaRPr lang="en-US" dirty="0"/>
          </a:p>
        </p:txBody>
      </p:sp>
      <p:pic>
        <p:nvPicPr>
          <p:cNvPr id="12290" name="Picture 2" descr="What are Opioids? Identification, Street Names, &amp; Addictive Qualities | The  Recovery Village Palm Beach at Baptist Health">
            <a:extLst>
              <a:ext uri="{FF2B5EF4-FFF2-40B4-BE49-F238E27FC236}">
                <a16:creationId xmlns:a16="http://schemas.microsoft.com/office/drawing/2014/main" id="{EF1452DD-AEFE-FE99-0DF5-89B90CFD3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296" y="365125"/>
            <a:ext cx="3551712" cy="177585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orphine">
            <a:extLst>
              <a:ext uri="{FF2B5EF4-FFF2-40B4-BE49-F238E27FC236}">
                <a16:creationId xmlns:a16="http://schemas.microsoft.com/office/drawing/2014/main" id="{21F0E059-DBBE-2086-8CC9-D42EA53D32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432804"/>
            <a:ext cx="2946152" cy="213149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DEA Schedules Tramadol as a Class IV Controlled Substance - USDTL">
            <a:extLst>
              <a:ext uri="{FF2B5EF4-FFF2-40B4-BE49-F238E27FC236}">
                <a16:creationId xmlns:a16="http://schemas.microsoft.com/office/drawing/2014/main" id="{6FC52CC3-E26A-F355-686C-40862C102F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002" y="2432804"/>
            <a:ext cx="2392443" cy="25027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C05E0F-3E7C-9D12-FAC7-E6CA136347A6}"/>
              </a:ext>
            </a:extLst>
          </p:cNvPr>
          <p:cNvSpPr txBox="1"/>
          <p:nvPr/>
        </p:nvSpPr>
        <p:spPr>
          <a:xfrm>
            <a:off x="6325592" y="5161300"/>
            <a:ext cx="5028208" cy="1015663"/>
          </a:xfrm>
          <a:prstGeom prst="rect">
            <a:avLst/>
          </a:prstGeom>
          <a:noFill/>
        </p:spPr>
        <p:txBody>
          <a:bodyPr wrap="square" rtlCol="0">
            <a:spAutoFit/>
          </a:bodyPr>
          <a:lstStyle/>
          <a:p>
            <a:r>
              <a:rPr lang="en-US" sz="2000" b="1" dirty="0"/>
              <a:t>The most common opioids used to treat chronic pain include codeine, morphine, oxycodone, and tramadol.</a:t>
            </a:r>
            <a:r>
              <a:rPr lang="en-US" sz="2000" b="1" baseline="30000" dirty="0"/>
              <a:t>18</a:t>
            </a:r>
            <a:endParaRPr lang="en-US" sz="2000" b="1" dirty="0"/>
          </a:p>
        </p:txBody>
      </p:sp>
      <p:pic>
        <p:nvPicPr>
          <p:cNvPr id="5" name="Picture 18" descr="32 Pharmacy clipart ideas | nurse art, clip art, pharmacy">
            <a:extLst>
              <a:ext uri="{FF2B5EF4-FFF2-40B4-BE49-F238E27FC236}">
                <a16:creationId xmlns:a16="http://schemas.microsoft.com/office/drawing/2014/main" id="{55598AF6-3F87-DEF6-984D-047F212158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11:54:03 AM">
            <a:hlinkClick r:id="" action="ppaction://media"/>
            <a:extLst>
              <a:ext uri="{FF2B5EF4-FFF2-40B4-BE49-F238E27FC236}">
                <a16:creationId xmlns:a16="http://schemas.microsoft.com/office/drawing/2014/main" id="{02474995-BA7A-B480-8713-C3F181A858F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053610" y="621506"/>
            <a:ext cx="812800" cy="812800"/>
          </a:xfrm>
          <a:prstGeom prst="rect">
            <a:avLst/>
          </a:prstGeom>
        </p:spPr>
      </p:pic>
    </p:spTree>
    <p:extLst>
      <p:ext uri="{BB962C8B-B14F-4D97-AF65-F5344CB8AC3E}">
        <p14:creationId xmlns:p14="http://schemas.microsoft.com/office/powerpoint/2010/main" val="26592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normAutofit fontScale="92500" lnSpcReduction="10000"/>
          </a:bodyPr>
          <a:lstStyle/>
          <a:p>
            <a:pPr marL="0" indent="0">
              <a:buNone/>
            </a:pPr>
            <a:r>
              <a:rPr lang="en-US" dirty="0"/>
              <a:t>What do I need to know as a PT?</a:t>
            </a:r>
          </a:p>
          <a:p>
            <a:pPr marL="0" indent="0">
              <a:buNone/>
            </a:pPr>
            <a:endParaRPr lang="en-US" dirty="0"/>
          </a:p>
          <a:p>
            <a:r>
              <a:rPr lang="en-US" dirty="0"/>
              <a:t>Opioids have significant analgesic effects on pain at rest. However, they do almost nothing with regards to pain during activity.</a:t>
            </a:r>
            <a:r>
              <a:rPr lang="en-US" baseline="30000" dirty="0"/>
              <a:t>18</a:t>
            </a:r>
            <a:endParaRPr lang="en-US" dirty="0"/>
          </a:p>
          <a:p>
            <a:endParaRPr lang="en-US" dirty="0"/>
          </a:p>
          <a:p>
            <a:r>
              <a:rPr lang="en-US" dirty="0"/>
              <a:t>If your patient is using opioids to relieve pain, expect that the effects of the drugs won’t help them much during exercise and be able to explain that to them.</a:t>
            </a:r>
          </a:p>
          <a:p>
            <a:endParaRPr lang="en-US" dirty="0"/>
          </a:p>
          <a:p>
            <a:r>
              <a:rPr lang="en-US" dirty="0"/>
              <a:t>Notable common side effects your patients may experience include dizziness, sedation, nausea, constipation, hyperalgesia, and skin rashes.</a:t>
            </a:r>
            <a:r>
              <a:rPr lang="en-US" baseline="30000" dirty="0"/>
              <a:t>18</a:t>
            </a:r>
            <a:endParaRPr lang="en-US" dirty="0"/>
          </a:p>
        </p:txBody>
      </p:sp>
      <p:pic>
        <p:nvPicPr>
          <p:cNvPr id="4" name="Picture 18" descr="32 Pharmacy clipart ideas | nurse art, clip art, pharmacy">
            <a:extLst>
              <a:ext uri="{FF2B5EF4-FFF2-40B4-BE49-F238E27FC236}">
                <a16:creationId xmlns:a16="http://schemas.microsoft.com/office/drawing/2014/main" id="{987C2897-2437-F760-3680-F98EF215A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1:54:35 AM">
            <a:hlinkClick r:id="" action="ppaction://media"/>
            <a:extLst>
              <a:ext uri="{FF2B5EF4-FFF2-40B4-BE49-F238E27FC236}">
                <a16:creationId xmlns:a16="http://schemas.microsoft.com/office/drawing/2014/main" id="{4ED26769-734A-166E-A15D-2BDF1716BD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46600" y="621506"/>
            <a:ext cx="812800" cy="812800"/>
          </a:xfrm>
          <a:prstGeom prst="rect">
            <a:avLst/>
          </a:prstGeom>
        </p:spPr>
      </p:pic>
    </p:spTree>
    <p:extLst>
      <p:ext uri="{BB962C8B-B14F-4D97-AF65-F5344CB8AC3E}">
        <p14:creationId xmlns:p14="http://schemas.microsoft.com/office/powerpoint/2010/main" val="10955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a:xfrm>
            <a:off x="486887" y="1591294"/>
            <a:ext cx="11340935" cy="4901581"/>
          </a:xfrm>
        </p:spPr>
        <p:txBody>
          <a:bodyPr>
            <a:normAutofit fontScale="85000" lnSpcReduction="20000"/>
          </a:bodyPr>
          <a:lstStyle/>
          <a:p>
            <a:pPr marL="0" indent="0">
              <a:buNone/>
            </a:pPr>
            <a:r>
              <a:rPr lang="en-US" dirty="0"/>
              <a:t>Tolerance and Dependence vs Addiction</a:t>
            </a:r>
          </a:p>
          <a:p>
            <a:pPr marL="0" indent="0">
              <a:buNone/>
            </a:pPr>
            <a:endParaRPr lang="en-US" dirty="0"/>
          </a:p>
          <a:p>
            <a:r>
              <a:rPr lang="en-US" dirty="0"/>
              <a:t>Tolerance provides a major barrier to improvement in chronic pain by treatment with opioids. When a patient is experiencing tolerance, it means they need greater and greater doses to get an equal analgesic effect over time.</a:t>
            </a:r>
            <a:r>
              <a:rPr lang="en-US" baseline="30000" dirty="0"/>
              <a:t>18</a:t>
            </a:r>
            <a:endParaRPr lang="en-US" dirty="0"/>
          </a:p>
          <a:p>
            <a:endParaRPr lang="en-US" dirty="0"/>
          </a:p>
          <a:p>
            <a:r>
              <a:rPr lang="en-US" dirty="0"/>
              <a:t>Dependence is a major problem for opioid users and it is a huge risk factor for future overdose. When an individual becomes dependent on an opioid, that person will experience withdrawal symptoms if they stop taking it. Withdrawal symptoms include chills, night sweats, irritability, vomiting, diarrhea, anxiety, aches, and more. This makes it extremely difficult for patients to stop taking opioids once they have been for a while.</a:t>
            </a:r>
            <a:r>
              <a:rPr lang="en-US" baseline="30000" dirty="0"/>
              <a:t>18</a:t>
            </a:r>
          </a:p>
          <a:p>
            <a:endParaRPr lang="en-US" baseline="30000" dirty="0"/>
          </a:p>
          <a:p>
            <a:r>
              <a:rPr lang="en-US" dirty="0"/>
              <a:t>Addiction occurs over a longer time span and becomes a major problem whereas tolerance and dependence are expected side effects and occur quite rapidly.</a:t>
            </a:r>
            <a:r>
              <a:rPr lang="en-US" baseline="30000" dirty="0"/>
              <a:t>18</a:t>
            </a:r>
            <a:endParaRPr lang="en-US" dirty="0"/>
          </a:p>
        </p:txBody>
      </p:sp>
      <p:pic>
        <p:nvPicPr>
          <p:cNvPr id="4" name="Picture 18" descr="32 Pharmacy clipart ideas | nurse art, clip art, pharmacy">
            <a:extLst>
              <a:ext uri="{FF2B5EF4-FFF2-40B4-BE49-F238E27FC236}">
                <a16:creationId xmlns:a16="http://schemas.microsoft.com/office/drawing/2014/main" id="{7087E8DD-74DA-1E5A-4D16-6D62516A0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1:55:05 AM">
            <a:hlinkClick r:id="" action="ppaction://media"/>
            <a:extLst>
              <a:ext uri="{FF2B5EF4-FFF2-40B4-BE49-F238E27FC236}">
                <a16:creationId xmlns:a16="http://schemas.microsoft.com/office/drawing/2014/main" id="{E6733F5A-C58C-7B09-2F66-8F1026E921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81081" y="571810"/>
            <a:ext cx="812800" cy="812800"/>
          </a:xfrm>
          <a:prstGeom prst="rect">
            <a:avLst/>
          </a:prstGeom>
        </p:spPr>
      </p:pic>
    </p:spTree>
    <p:extLst>
      <p:ext uri="{BB962C8B-B14F-4D97-AF65-F5344CB8AC3E}">
        <p14:creationId xmlns:p14="http://schemas.microsoft.com/office/powerpoint/2010/main" val="361091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normAutofit lnSpcReduction="10000"/>
          </a:bodyPr>
          <a:lstStyle/>
          <a:p>
            <a:pPr marL="0" indent="0">
              <a:buNone/>
            </a:pPr>
            <a:r>
              <a:rPr lang="en-US" dirty="0"/>
              <a:t>OVERDOSE</a:t>
            </a:r>
          </a:p>
          <a:p>
            <a:pPr marL="0" indent="0">
              <a:buNone/>
            </a:pPr>
            <a:endParaRPr lang="en-US" dirty="0"/>
          </a:p>
          <a:p>
            <a:r>
              <a:rPr lang="en-US" dirty="0"/>
              <a:t>As a physical therapist treating patients who may be taking opioids, it is extremely important to be aware of the risk factors for overdose in order to get patients necessary help before one occurs.</a:t>
            </a:r>
          </a:p>
          <a:p>
            <a:endParaRPr lang="en-US" dirty="0"/>
          </a:p>
          <a:p>
            <a:r>
              <a:rPr lang="en-US" dirty="0"/>
              <a:t>Risk factors to watch out for include prior overdose, history of addiction, respiratory compromise, concurrent respiratory depressing medication, central sleep apnea, hepatic compromise, renal compromise, and prior suicidal thoughts or attempts.</a:t>
            </a:r>
            <a:r>
              <a:rPr lang="en-US" baseline="30000" dirty="0"/>
              <a:t>18</a:t>
            </a:r>
            <a:endParaRPr lang="en-US" dirty="0"/>
          </a:p>
        </p:txBody>
      </p:sp>
      <p:pic>
        <p:nvPicPr>
          <p:cNvPr id="13314" name="Picture 2" descr="Free Red-Flag Cliparts, Download Free Red-Flag Cliparts png images, Free  ClipArts on Clipart Library">
            <a:extLst>
              <a:ext uri="{FF2B5EF4-FFF2-40B4-BE49-F238E27FC236}">
                <a16:creationId xmlns:a16="http://schemas.microsoft.com/office/drawing/2014/main" id="{4328AEB6-6009-FEC2-4001-C28B86421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1"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Red-Flag Cliparts, Download Free Red-Flag Cliparts png images, Free  ClipArts on Clipart Library">
            <a:extLst>
              <a:ext uri="{FF2B5EF4-FFF2-40B4-BE49-F238E27FC236}">
                <a16:creationId xmlns:a16="http://schemas.microsoft.com/office/drawing/2014/main" id="{D05C8169-98C2-C3AB-220B-5E6600561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173"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Red-Flag Cliparts, Download Free Red-Flag Cliparts png images, Free  ClipArts on Clipart Library">
            <a:extLst>
              <a:ext uri="{FF2B5EF4-FFF2-40B4-BE49-F238E27FC236}">
                <a16:creationId xmlns:a16="http://schemas.microsoft.com/office/drawing/2014/main" id="{9261D0A5-AA1F-1746-6CF4-11AA15E1A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9895" y="225629"/>
            <a:ext cx="1868714" cy="2242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8" descr="32 Pharmacy clipart ideas | nurse art, clip art, pharmacy">
            <a:extLst>
              <a:ext uri="{FF2B5EF4-FFF2-40B4-BE49-F238E27FC236}">
                <a16:creationId xmlns:a16="http://schemas.microsoft.com/office/drawing/2014/main" id="{262D49FA-C90F-33C9-8F23-4560F53B65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Apr 25, 2023 at 11:55:48 AM">
            <a:hlinkClick r:id="" action="ppaction://media"/>
            <a:extLst>
              <a:ext uri="{FF2B5EF4-FFF2-40B4-BE49-F238E27FC236}">
                <a16:creationId xmlns:a16="http://schemas.microsoft.com/office/drawing/2014/main" id="{8409381A-4D79-5838-040A-09692CA885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9275" y="1419225"/>
            <a:ext cx="812800" cy="812800"/>
          </a:xfrm>
          <a:prstGeom prst="rect">
            <a:avLst/>
          </a:prstGeom>
        </p:spPr>
      </p:pic>
    </p:spTree>
    <p:extLst>
      <p:ext uri="{BB962C8B-B14F-4D97-AF65-F5344CB8AC3E}">
        <p14:creationId xmlns:p14="http://schemas.microsoft.com/office/powerpoint/2010/main" val="17940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B6B-A150-6B49-84F7-C07A5EDF4131}"/>
              </a:ext>
            </a:extLst>
          </p:cNvPr>
          <p:cNvSpPr>
            <a:spLocks noGrp="1"/>
          </p:cNvSpPr>
          <p:nvPr>
            <p:ph type="title"/>
          </p:nvPr>
        </p:nvSpPr>
        <p:spPr/>
        <p:txBody>
          <a:bodyPr/>
          <a:lstStyle/>
          <a:p>
            <a:r>
              <a:rPr lang="en-US" dirty="0"/>
              <a:t>Pharmacology</a:t>
            </a:r>
          </a:p>
        </p:txBody>
      </p:sp>
      <p:sp>
        <p:nvSpPr>
          <p:cNvPr id="3" name="Content Placeholder 2">
            <a:extLst>
              <a:ext uri="{FF2B5EF4-FFF2-40B4-BE49-F238E27FC236}">
                <a16:creationId xmlns:a16="http://schemas.microsoft.com/office/drawing/2014/main" id="{44DECC0A-C3F4-DB4F-B6B6-9A336DA483B9}"/>
              </a:ext>
            </a:extLst>
          </p:cNvPr>
          <p:cNvSpPr>
            <a:spLocks noGrp="1"/>
          </p:cNvSpPr>
          <p:nvPr>
            <p:ph idx="1"/>
          </p:nvPr>
        </p:nvSpPr>
        <p:spPr/>
        <p:txBody>
          <a:bodyPr/>
          <a:lstStyle/>
          <a:p>
            <a:pPr marL="0" indent="0">
              <a:buNone/>
            </a:pPr>
            <a:r>
              <a:rPr lang="en-US" dirty="0"/>
              <a:t>Alternative Options</a:t>
            </a:r>
          </a:p>
          <a:p>
            <a:pPr marL="0" indent="0">
              <a:buNone/>
            </a:pPr>
            <a:endParaRPr lang="en-US" dirty="0"/>
          </a:p>
          <a:p>
            <a:r>
              <a:rPr lang="en-US" dirty="0"/>
              <a:t>Alternative medication options that are less dangerous than opioids include NSAIDs (watch out for GI stress), anti-depressants, anti-</a:t>
            </a:r>
            <a:r>
              <a:rPr lang="en-US" dirty="0" err="1"/>
              <a:t>convulsants</a:t>
            </a:r>
            <a:r>
              <a:rPr lang="en-US" dirty="0"/>
              <a:t>, muscle relaxants, and topical agents.</a:t>
            </a:r>
            <a:r>
              <a:rPr lang="en-US" baseline="30000" dirty="0"/>
              <a:t>18</a:t>
            </a:r>
            <a:endParaRPr lang="en-US" dirty="0"/>
          </a:p>
          <a:p>
            <a:endParaRPr lang="en-US" dirty="0"/>
          </a:p>
          <a:p>
            <a:r>
              <a:rPr lang="en-US" dirty="0"/>
              <a:t>As a physical therapist, it is important to refer patients to their primary care physician or another physician to discuss these medication-related matters.</a:t>
            </a:r>
          </a:p>
        </p:txBody>
      </p:sp>
      <p:pic>
        <p:nvPicPr>
          <p:cNvPr id="4" name="Picture 18" descr="32 Pharmacy clipart ideas | nurse art, clip art, pharmacy">
            <a:extLst>
              <a:ext uri="{FF2B5EF4-FFF2-40B4-BE49-F238E27FC236}">
                <a16:creationId xmlns:a16="http://schemas.microsoft.com/office/drawing/2014/main" id="{CFC2DB18-790D-A6E2-4E44-DCCA08372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7612" y="1"/>
            <a:ext cx="934387" cy="934387"/>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11:56:21 AM">
            <a:hlinkClick r:id="" action="ppaction://media"/>
            <a:extLst>
              <a:ext uri="{FF2B5EF4-FFF2-40B4-BE49-F238E27FC236}">
                <a16:creationId xmlns:a16="http://schemas.microsoft.com/office/drawing/2014/main" id="{C05CF65A-433F-76EC-B4AC-8A2899EB44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89475" y="621506"/>
            <a:ext cx="812800" cy="812800"/>
          </a:xfrm>
          <a:prstGeom prst="rect">
            <a:avLst/>
          </a:prstGeom>
        </p:spPr>
      </p:pic>
    </p:spTree>
    <p:extLst>
      <p:ext uri="{BB962C8B-B14F-4D97-AF65-F5344CB8AC3E}">
        <p14:creationId xmlns:p14="http://schemas.microsoft.com/office/powerpoint/2010/main" val="30073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93F3-307D-1945-934B-D1A48FFD03DF}"/>
              </a:ext>
            </a:extLst>
          </p:cNvPr>
          <p:cNvSpPr>
            <a:spLocks noGrp="1"/>
          </p:cNvSpPr>
          <p:nvPr>
            <p:ph type="ctrTitle"/>
          </p:nvPr>
        </p:nvSpPr>
        <p:spPr>
          <a:xfrm>
            <a:off x="1524000" y="1479551"/>
            <a:ext cx="9144000" cy="2387600"/>
          </a:xfrm>
        </p:spPr>
        <p:txBody>
          <a:bodyPr>
            <a:normAutofit/>
          </a:bodyPr>
          <a:lstStyle/>
          <a:p>
            <a:r>
              <a:rPr lang="en-US" sz="8000" b="1" dirty="0">
                <a:latin typeface="+mn-lt"/>
              </a:rPr>
              <a:t>THANK YOU!!!</a:t>
            </a:r>
          </a:p>
        </p:txBody>
      </p:sp>
      <p:pic>
        <p:nvPicPr>
          <p:cNvPr id="1026" name="Picture 2" descr="IV STEP Network Listing | IV STEP 2016">
            <a:extLst>
              <a:ext uri="{FF2B5EF4-FFF2-40B4-BE49-F238E27FC236}">
                <a16:creationId xmlns:a16="http://schemas.microsoft.com/office/drawing/2014/main" id="{5EAE928E-F8A1-8E83-6A10-E6B821BBE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162" y="4613332"/>
            <a:ext cx="3923675" cy="153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474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ECF2-5565-2A44-B7CD-DE2211820364}"/>
              </a:ext>
            </a:extLst>
          </p:cNvPr>
          <p:cNvSpPr>
            <a:spLocks noGrp="1"/>
          </p:cNvSpPr>
          <p:nvPr>
            <p:ph type="title"/>
          </p:nvPr>
        </p:nvSpPr>
        <p:spPr/>
        <p:txBody>
          <a:bodyPr/>
          <a:lstStyle/>
          <a:p>
            <a:r>
              <a:rPr lang="en-US" dirty="0"/>
              <a:t>Reference Slides</a:t>
            </a:r>
          </a:p>
        </p:txBody>
      </p:sp>
      <p:sp>
        <p:nvSpPr>
          <p:cNvPr id="3" name="Content Placeholder 2">
            <a:extLst>
              <a:ext uri="{FF2B5EF4-FFF2-40B4-BE49-F238E27FC236}">
                <a16:creationId xmlns:a16="http://schemas.microsoft.com/office/drawing/2014/main" id="{8A8787E9-0D40-F746-8551-30E6ACAE1A1B}"/>
              </a:ext>
            </a:extLst>
          </p:cNvPr>
          <p:cNvSpPr>
            <a:spLocks noGrp="1"/>
          </p:cNvSpPr>
          <p:nvPr>
            <p:ph idx="1"/>
          </p:nvPr>
        </p:nvSpPr>
        <p:spPr/>
        <p:txBody>
          <a:bodyPr>
            <a:normAutofit fontScale="92500" lnSpcReduction="10000"/>
          </a:bodyPr>
          <a:lstStyle/>
          <a:p>
            <a:pPr marL="342900" indent="-342900">
              <a:buAutoNum type="arabicPeriod"/>
            </a:pPr>
            <a:r>
              <a:rPr lang="en-US" sz="1400" dirty="0" err="1">
                <a:solidFill>
                  <a:srgbClr val="212121"/>
                </a:solidFill>
                <a:effectLst/>
                <a:ea typeface="Century Schoolbook" panose="02040604050505020304" pitchFamily="18" charset="0"/>
                <a:cs typeface="Times New Roman" panose="02020603050405020304" pitchFamily="18" charset="0"/>
              </a:rPr>
              <a:t>Treede</a:t>
            </a:r>
            <a:r>
              <a:rPr lang="en-US" sz="1400" dirty="0">
                <a:solidFill>
                  <a:srgbClr val="212121"/>
                </a:solidFill>
                <a:effectLst/>
                <a:ea typeface="Century Schoolbook" panose="02040604050505020304" pitchFamily="18" charset="0"/>
                <a:cs typeface="Times New Roman" panose="02020603050405020304" pitchFamily="18" charset="0"/>
              </a:rPr>
              <a:t> RD, </a:t>
            </a:r>
            <a:r>
              <a:rPr lang="en-US" sz="1400" dirty="0" err="1">
                <a:solidFill>
                  <a:srgbClr val="212121"/>
                </a:solidFill>
                <a:effectLst/>
                <a:ea typeface="Century Schoolbook" panose="02040604050505020304" pitchFamily="18" charset="0"/>
                <a:cs typeface="Times New Roman" panose="02020603050405020304" pitchFamily="18" charset="0"/>
              </a:rPr>
              <a:t>Rief</a:t>
            </a:r>
            <a:r>
              <a:rPr lang="en-US" sz="1400" dirty="0">
                <a:solidFill>
                  <a:srgbClr val="212121"/>
                </a:solidFill>
                <a:effectLst/>
                <a:ea typeface="Century Schoolbook" panose="02040604050505020304" pitchFamily="18" charset="0"/>
                <a:cs typeface="Times New Roman" panose="02020603050405020304" pitchFamily="18" charset="0"/>
              </a:rPr>
              <a:t> W, </a:t>
            </a:r>
            <a:r>
              <a:rPr lang="en-US" sz="1400" dirty="0" err="1">
                <a:solidFill>
                  <a:srgbClr val="212121"/>
                </a:solidFill>
                <a:effectLst/>
                <a:ea typeface="Century Schoolbook" panose="02040604050505020304" pitchFamily="18" charset="0"/>
                <a:cs typeface="Times New Roman" panose="02020603050405020304" pitchFamily="18" charset="0"/>
              </a:rPr>
              <a:t>Barke</a:t>
            </a:r>
            <a:r>
              <a:rPr lang="en-US" sz="1400" dirty="0">
                <a:solidFill>
                  <a:srgbClr val="212121"/>
                </a:solidFill>
                <a:effectLst/>
                <a:ea typeface="Century Schoolbook" panose="02040604050505020304" pitchFamily="18" charset="0"/>
                <a:cs typeface="Times New Roman" panose="02020603050405020304" pitchFamily="18" charset="0"/>
              </a:rPr>
              <a:t> A, Aziz Q, Bennett MI, </a:t>
            </a:r>
            <a:r>
              <a:rPr lang="en-US" sz="1400" dirty="0" err="1">
                <a:solidFill>
                  <a:srgbClr val="212121"/>
                </a:solidFill>
                <a:effectLst/>
                <a:ea typeface="Century Schoolbook" panose="02040604050505020304" pitchFamily="18" charset="0"/>
                <a:cs typeface="Times New Roman" panose="02020603050405020304" pitchFamily="18" charset="0"/>
              </a:rPr>
              <a:t>Benoliel</a:t>
            </a:r>
            <a:r>
              <a:rPr lang="en-US" sz="1400" dirty="0">
                <a:solidFill>
                  <a:srgbClr val="212121"/>
                </a:solidFill>
                <a:effectLst/>
                <a:ea typeface="Century Schoolbook" panose="02040604050505020304" pitchFamily="18" charset="0"/>
                <a:cs typeface="Times New Roman" panose="02020603050405020304" pitchFamily="18" charset="0"/>
              </a:rPr>
              <a:t> R, Cohen M, Evers S, </a:t>
            </a:r>
            <a:r>
              <a:rPr lang="en-US" sz="1400" dirty="0" err="1">
                <a:solidFill>
                  <a:srgbClr val="212121"/>
                </a:solidFill>
                <a:effectLst/>
                <a:ea typeface="Century Schoolbook" panose="02040604050505020304" pitchFamily="18" charset="0"/>
                <a:cs typeface="Times New Roman" panose="02020603050405020304" pitchFamily="18" charset="0"/>
              </a:rPr>
              <a:t>Finnerup</a:t>
            </a:r>
            <a:r>
              <a:rPr lang="en-US" sz="1400" dirty="0">
                <a:solidFill>
                  <a:srgbClr val="212121"/>
                </a:solidFill>
                <a:effectLst/>
                <a:ea typeface="Century Schoolbook" panose="02040604050505020304" pitchFamily="18" charset="0"/>
                <a:cs typeface="Times New Roman" panose="02020603050405020304" pitchFamily="18" charset="0"/>
              </a:rPr>
              <a:t> NB, First MB, </a:t>
            </a:r>
            <a:r>
              <a:rPr lang="en-US" sz="1400" dirty="0" err="1">
                <a:solidFill>
                  <a:srgbClr val="212121"/>
                </a:solidFill>
                <a:effectLst/>
                <a:ea typeface="Century Schoolbook" panose="02040604050505020304" pitchFamily="18" charset="0"/>
                <a:cs typeface="Times New Roman" panose="02020603050405020304" pitchFamily="18" charset="0"/>
              </a:rPr>
              <a:t>Giamberardino</a:t>
            </a:r>
            <a:r>
              <a:rPr lang="en-US" sz="1400" dirty="0">
                <a:solidFill>
                  <a:srgbClr val="212121"/>
                </a:solidFill>
                <a:effectLst/>
                <a:ea typeface="Century Schoolbook" panose="02040604050505020304" pitchFamily="18" charset="0"/>
                <a:cs typeface="Times New Roman" panose="02020603050405020304" pitchFamily="18" charset="0"/>
              </a:rPr>
              <a:t> MA, </a:t>
            </a:r>
            <a:r>
              <a:rPr lang="en-US" sz="1400" dirty="0" err="1">
                <a:solidFill>
                  <a:srgbClr val="212121"/>
                </a:solidFill>
                <a:effectLst/>
                <a:ea typeface="Century Schoolbook" panose="02040604050505020304" pitchFamily="18" charset="0"/>
                <a:cs typeface="Times New Roman" panose="02020603050405020304" pitchFamily="18" charset="0"/>
              </a:rPr>
              <a:t>Kaasa</a:t>
            </a:r>
            <a:r>
              <a:rPr lang="en-US" sz="1400" dirty="0">
                <a:solidFill>
                  <a:srgbClr val="212121"/>
                </a:solidFill>
                <a:effectLst/>
                <a:ea typeface="Century Schoolbook" panose="02040604050505020304" pitchFamily="18" charset="0"/>
                <a:cs typeface="Times New Roman" panose="02020603050405020304" pitchFamily="18" charset="0"/>
              </a:rPr>
              <a:t> S, </a:t>
            </a:r>
            <a:r>
              <a:rPr lang="en-US" sz="1400" dirty="0" err="1">
                <a:solidFill>
                  <a:srgbClr val="212121"/>
                </a:solidFill>
                <a:effectLst/>
                <a:ea typeface="Century Schoolbook" panose="02040604050505020304" pitchFamily="18" charset="0"/>
                <a:cs typeface="Times New Roman" panose="02020603050405020304" pitchFamily="18" charset="0"/>
              </a:rPr>
              <a:t>Kosek</a:t>
            </a:r>
            <a:r>
              <a:rPr lang="en-US" sz="1400" dirty="0">
                <a:solidFill>
                  <a:srgbClr val="212121"/>
                </a:solidFill>
                <a:effectLst/>
                <a:ea typeface="Century Schoolbook" panose="02040604050505020304" pitchFamily="18" charset="0"/>
                <a:cs typeface="Times New Roman" panose="02020603050405020304" pitchFamily="18" charset="0"/>
              </a:rPr>
              <a:t> E, </a:t>
            </a:r>
            <a:r>
              <a:rPr lang="en-US" sz="1400" dirty="0" err="1">
                <a:solidFill>
                  <a:srgbClr val="212121"/>
                </a:solidFill>
                <a:effectLst/>
                <a:ea typeface="Century Schoolbook" panose="02040604050505020304" pitchFamily="18" charset="0"/>
                <a:cs typeface="Times New Roman" panose="02020603050405020304" pitchFamily="18" charset="0"/>
              </a:rPr>
              <a:t>Lavand'homme</a:t>
            </a:r>
            <a:r>
              <a:rPr lang="en-US" sz="1400" dirty="0">
                <a:solidFill>
                  <a:srgbClr val="212121"/>
                </a:solidFill>
                <a:effectLst/>
                <a:ea typeface="Century Schoolbook" panose="02040604050505020304" pitchFamily="18" charset="0"/>
                <a:cs typeface="Times New Roman" panose="02020603050405020304" pitchFamily="18" charset="0"/>
              </a:rPr>
              <a:t> P, Nicholas M, Perrot S, Scholz J, </a:t>
            </a:r>
            <a:r>
              <a:rPr lang="en-US" sz="1400" dirty="0" err="1">
                <a:solidFill>
                  <a:srgbClr val="212121"/>
                </a:solidFill>
                <a:effectLst/>
                <a:ea typeface="Century Schoolbook" panose="02040604050505020304" pitchFamily="18" charset="0"/>
                <a:cs typeface="Times New Roman" panose="02020603050405020304" pitchFamily="18" charset="0"/>
              </a:rPr>
              <a:t>Schug</a:t>
            </a:r>
            <a:r>
              <a:rPr lang="en-US" sz="1400" dirty="0">
                <a:solidFill>
                  <a:srgbClr val="212121"/>
                </a:solidFill>
                <a:effectLst/>
                <a:ea typeface="Century Schoolbook" panose="02040604050505020304" pitchFamily="18" charset="0"/>
                <a:cs typeface="Times New Roman" panose="02020603050405020304" pitchFamily="18" charset="0"/>
              </a:rPr>
              <a:t> S, Smith BH, </a:t>
            </a:r>
            <a:r>
              <a:rPr lang="en-US" sz="1400" dirty="0" err="1">
                <a:solidFill>
                  <a:srgbClr val="212121"/>
                </a:solidFill>
                <a:effectLst/>
                <a:ea typeface="Century Schoolbook" panose="02040604050505020304" pitchFamily="18" charset="0"/>
                <a:cs typeface="Times New Roman" panose="02020603050405020304" pitchFamily="18" charset="0"/>
              </a:rPr>
              <a:t>Svensson</a:t>
            </a:r>
            <a:r>
              <a:rPr lang="en-US" sz="1400" dirty="0">
                <a:solidFill>
                  <a:srgbClr val="212121"/>
                </a:solidFill>
                <a:effectLst/>
                <a:ea typeface="Century Schoolbook" panose="02040604050505020304" pitchFamily="18" charset="0"/>
                <a:cs typeface="Times New Roman" panose="02020603050405020304" pitchFamily="18" charset="0"/>
              </a:rPr>
              <a:t> P, </a:t>
            </a:r>
            <a:r>
              <a:rPr lang="en-US" sz="1400" dirty="0" err="1">
                <a:solidFill>
                  <a:srgbClr val="212121"/>
                </a:solidFill>
                <a:effectLst/>
                <a:ea typeface="Century Schoolbook" panose="02040604050505020304" pitchFamily="18" charset="0"/>
                <a:cs typeface="Times New Roman" panose="02020603050405020304" pitchFamily="18" charset="0"/>
              </a:rPr>
              <a:t>Vlaeyen</a:t>
            </a:r>
            <a:r>
              <a:rPr lang="en-US" sz="1400" dirty="0">
                <a:solidFill>
                  <a:srgbClr val="212121"/>
                </a:solidFill>
                <a:effectLst/>
                <a:ea typeface="Century Schoolbook" panose="02040604050505020304" pitchFamily="18" charset="0"/>
                <a:cs typeface="Times New Roman" panose="02020603050405020304" pitchFamily="18" charset="0"/>
              </a:rPr>
              <a:t> JWS, Wang SJ. A classification of chronic pain for ICD-11. Pain. 2015 Jun;156(6):1003-1007. </a:t>
            </a:r>
            <a:r>
              <a:rPr lang="en-US" sz="1400" dirty="0" err="1">
                <a:solidFill>
                  <a:srgbClr val="212121"/>
                </a:solidFill>
                <a:effectLst/>
                <a:ea typeface="Century Schoolbook" panose="02040604050505020304" pitchFamily="18" charset="0"/>
                <a:cs typeface="Times New Roman" panose="02020603050405020304" pitchFamily="18" charset="0"/>
              </a:rPr>
              <a:t>doi</a:t>
            </a:r>
            <a:r>
              <a:rPr lang="en-US" sz="1400" dirty="0">
                <a:solidFill>
                  <a:srgbClr val="212121"/>
                </a:solidFill>
                <a:effectLst/>
                <a:ea typeface="Century Schoolbook" panose="02040604050505020304" pitchFamily="18" charset="0"/>
                <a:cs typeface="Times New Roman" panose="02020603050405020304" pitchFamily="18" charset="0"/>
              </a:rPr>
              <a:t>: 10.1097/j.pain.0000000000000160. PMID: 25844555; PMCID: PMC4450869.</a:t>
            </a:r>
          </a:p>
          <a:p>
            <a:pPr marL="342900" indent="-342900">
              <a:buAutoNum type="arabicPeriod"/>
            </a:pPr>
            <a:r>
              <a:rPr lang="en-US" sz="1400" dirty="0">
                <a:solidFill>
                  <a:srgbClr val="303030"/>
                </a:solidFill>
                <a:effectLst/>
                <a:ea typeface="Times New Roman" panose="02020603050405020304" pitchFamily="18" charset="0"/>
              </a:rPr>
              <a:t>Bushnell MC, </a:t>
            </a:r>
            <a:r>
              <a:rPr lang="en-US" sz="1400" dirty="0" err="1">
                <a:solidFill>
                  <a:srgbClr val="303030"/>
                </a:solidFill>
                <a:effectLst/>
                <a:ea typeface="Times New Roman" panose="02020603050405020304" pitchFamily="18" charset="0"/>
              </a:rPr>
              <a:t>Ceko</a:t>
            </a:r>
            <a:r>
              <a:rPr lang="en-US" sz="1400" dirty="0">
                <a:solidFill>
                  <a:srgbClr val="303030"/>
                </a:solidFill>
                <a:effectLst/>
                <a:ea typeface="Times New Roman" panose="02020603050405020304" pitchFamily="18" charset="0"/>
              </a:rPr>
              <a:t> M, Low LA. Cognitive and emotional control of pain and its disruption in chronic pain. </a:t>
            </a:r>
            <a:r>
              <a:rPr lang="en-US" sz="1400" i="1" dirty="0">
                <a:solidFill>
                  <a:srgbClr val="303030"/>
                </a:solidFill>
                <a:effectLst/>
                <a:ea typeface="Times New Roman" panose="02020603050405020304" pitchFamily="18" charset="0"/>
              </a:rPr>
              <a:t>Nature reviews. Neuroscience. </a:t>
            </a:r>
            <a:r>
              <a:rPr lang="en-US" sz="1400" dirty="0">
                <a:solidFill>
                  <a:srgbClr val="303030"/>
                </a:solidFill>
                <a:effectLst/>
                <a:ea typeface="Times New Roman" panose="02020603050405020304" pitchFamily="18" charset="0"/>
              </a:rPr>
              <a:t>2013;14:502–511.</a:t>
            </a:r>
            <a:r>
              <a:rPr lang="en-US" sz="1400" dirty="0">
                <a:effectLst/>
              </a:rPr>
              <a:t> </a:t>
            </a:r>
          </a:p>
          <a:p>
            <a:pPr marL="342900" indent="-342900">
              <a:buFont typeface="Arial" panose="020B0604020202020204" pitchFamily="34" charset="0"/>
              <a:buAutoNum type="arabicPeriod"/>
            </a:pPr>
            <a:r>
              <a:rPr lang="en-US" sz="1400" dirty="0" err="1">
                <a:solidFill>
                  <a:srgbClr val="212121"/>
                </a:solidFill>
                <a:effectLst/>
                <a:ea typeface="Century Schoolbook" panose="02040604050505020304" pitchFamily="18" charset="0"/>
                <a:cs typeface="Times New Roman" panose="02020603050405020304" pitchFamily="18" charset="0"/>
              </a:rPr>
              <a:t>Clauw</a:t>
            </a:r>
            <a:r>
              <a:rPr lang="en-US" sz="1400" dirty="0">
                <a:solidFill>
                  <a:srgbClr val="212121"/>
                </a:solidFill>
                <a:effectLst/>
                <a:ea typeface="Century Schoolbook" panose="02040604050505020304" pitchFamily="18" charset="0"/>
                <a:cs typeface="Times New Roman" panose="02020603050405020304" pitchFamily="18" charset="0"/>
              </a:rPr>
              <a:t> DJ, Essex MN, Pitman V, Jones KD. Reframing chronic pain as a disease, not a symptom: rationale and implications for pain management. </a:t>
            </a:r>
            <a:r>
              <a:rPr lang="en-US" sz="1400" i="1" dirty="0">
                <a:solidFill>
                  <a:srgbClr val="212121"/>
                </a:solidFill>
                <a:effectLst/>
                <a:ea typeface="Century Schoolbook" panose="02040604050505020304" pitchFamily="18" charset="0"/>
                <a:cs typeface="Times New Roman" panose="02020603050405020304" pitchFamily="18" charset="0"/>
              </a:rPr>
              <a:t>Postgrad Med</a:t>
            </a:r>
            <a:r>
              <a:rPr lang="en-US" sz="1400" dirty="0">
                <a:solidFill>
                  <a:srgbClr val="212121"/>
                </a:solidFill>
                <a:effectLst/>
                <a:ea typeface="Century Schoolbook" panose="02040604050505020304" pitchFamily="18" charset="0"/>
                <a:cs typeface="Times New Roman" panose="02020603050405020304" pitchFamily="18" charset="0"/>
              </a:rPr>
              <a:t>. 2019;131(3):185-198. doi:10.1080/00325481.2019.1574403</a:t>
            </a: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Simons LE, Elman I, </a:t>
            </a:r>
            <a:r>
              <a:rPr lang="en-US" sz="1400" dirty="0" err="1">
                <a:solidFill>
                  <a:srgbClr val="212121"/>
                </a:solidFill>
                <a:effectLst/>
                <a:ea typeface="Calibri" panose="020F0502020204030204" pitchFamily="34" charset="0"/>
                <a:cs typeface="Calibri" panose="020F0502020204030204" pitchFamily="34" charset="0"/>
              </a:rPr>
              <a:t>Borsook</a:t>
            </a:r>
            <a:r>
              <a:rPr lang="en-US" sz="1400" dirty="0">
                <a:solidFill>
                  <a:srgbClr val="212121"/>
                </a:solidFill>
                <a:effectLst/>
                <a:ea typeface="Calibri" panose="020F0502020204030204" pitchFamily="34" charset="0"/>
                <a:cs typeface="Calibri" panose="020F0502020204030204" pitchFamily="34" charset="0"/>
              </a:rPr>
              <a:t> D. Psychological processing in chronic pain: a neural systems approach. </a:t>
            </a:r>
            <a:r>
              <a:rPr lang="en-US" sz="1400" i="1" dirty="0" err="1">
                <a:solidFill>
                  <a:srgbClr val="212121"/>
                </a:solidFill>
                <a:effectLst/>
                <a:ea typeface="Calibri" panose="020F0502020204030204" pitchFamily="34" charset="0"/>
                <a:cs typeface="Calibri" panose="020F0502020204030204" pitchFamily="34" charset="0"/>
              </a:rPr>
              <a:t>Neurosci</a:t>
            </a:r>
            <a:r>
              <a:rPr lang="en-US" sz="1400" i="1" dirty="0">
                <a:solidFill>
                  <a:srgbClr val="212121"/>
                </a:solidFill>
                <a:effectLst/>
                <a:ea typeface="Calibri" panose="020F0502020204030204" pitchFamily="34" charset="0"/>
                <a:cs typeface="Calibri" panose="020F0502020204030204" pitchFamily="34" charset="0"/>
              </a:rPr>
              <a:t> </a:t>
            </a:r>
            <a:r>
              <a:rPr lang="en-US" sz="1400" i="1" dirty="0" err="1">
                <a:solidFill>
                  <a:srgbClr val="212121"/>
                </a:solidFill>
                <a:effectLst/>
                <a:ea typeface="Calibri" panose="020F0502020204030204" pitchFamily="34" charset="0"/>
                <a:cs typeface="Calibri" panose="020F0502020204030204" pitchFamily="34" charset="0"/>
              </a:rPr>
              <a:t>Biobehav</a:t>
            </a:r>
            <a:r>
              <a:rPr lang="en-US" sz="1400" i="1" dirty="0">
                <a:solidFill>
                  <a:srgbClr val="212121"/>
                </a:solidFill>
                <a:effectLst/>
                <a:ea typeface="Calibri" panose="020F0502020204030204" pitchFamily="34" charset="0"/>
                <a:cs typeface="Calibri" panose="020F0502020204030204" pitchFamily="34" charset="0"/>
              </a:rPr>
              <a:t> Rev</a:t>
            </a:r>
            <a:r>
              <a:rPr lang="en-US" sz="1400" dirty="0">
                <a:solidFill>
                  <a:srgbClr val="212121"/>
                </a:solidFill>
                <a:effectLst/>
                <a:ea typeface="Calibri" panose="020F0502020204030204" pitchFamily="34" charset="0"/>
                <a:cs typeface="Calibri" panose="020F0502020204030204" pitchFamily="34" charset="0"/>
              </a:rPr>
              <a:t>. 2014;39:61-78. doi:10.1016/j.neubiorev.2013.12.006</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Doan L, </a:t>
            </a:r>
            <a:r>
              <a:rPr lang="en-US" sz="1400" dirty="0" err="1">
                <a:solidFill>
                  <a:srgbClr val="212121"/>
                </a:solidFill>
                <a:effectLst/>
                <a:ea typeface="Calibri" panose="020F0502020204030204" pitchFamily="34" charset="0"/>
                <a:cs typeface="Calibri" panose="020F0502020204030204" pitchFamily="34" charset="0"/>
              </a:rPr>
              <a:t>Manders</a:t>
            </a:r>
            <a:r>
              <a:rPr lang="en-US" sz="1400" dirty="0">
                <a:solidFill>
                  <a:srgbClr val="212121"/>
                </a:solidFill>
                <a:effectLst/>
                <a:ea typeface="Calibri" panose="020F0502020204030204" pitchFamily="34" charset="0"/>
                <a:cs typeface="Calibri" panose="020F0502020204030204" pitchFamily="34" charset="0"/>
              </a:rPr>
              <a:t> T, Wang J. Neuroplasticity underlying the comorbidity of pain and depression. </a:t>
            </a:r>
            <a:r>
              <a:rPr lang="en-US" sz="1400" i="1" dirty="0">
                <a:solidFill>
                  <a:srgbClr val="212121"/>
                </a:solidFill>
                <a:effectLst/>
                <a:ea typeface="Calibri" panose="020F0502020204030204" pitchFamily="34" charset="0"/>
                <a:cs typeface="Calibri" panose="020F0502020204030204" pitchFamily="34" charset="0"/>
              </a:rPr>
              <a:t>Neural </a:t>
            </a:r>
            <a:r>
              <a:rPr lang="en-US" sz="1400" i="1" dirty="0" err="1">
                <a:solidFill>
                  <a:srgbClr val="212121"/>
                </a:solidFill>
                <a:effectLst/>
                <a:ea typeface="Calibri" panose="020F0502020204030204" pitchFamily="34" charset="0"/>
                <a:cs typeface="Calibri" panose="020F0502020204030204" pitchFamily="34" charset="0"/>
              </a:rPr>
              <a:t>Plast</a:t>
            </a:r>
            <a:r>
              <a:rPr lang="en-US" sz="1400" dirty="0">
                <a:solidFill>
                  <a:srgbClr val="212121"/>
                </a:solidFill>
                <a:effectLst/>
                <a:ea typeface="Calibri" panose="020F0502020204030204" pitchFamily="34" charset="0"/>
                <a:cs typeface="Calibri" panose="020F0502020204030204" pitchFamily="34" charset="0"/>
              </a:rPr>
              <a:t>. 2015;2015:504691. doi:10.1155/2015/504691</a:t>
            </a:r>
          </a:p>
          <a:p>
            <a:pPr marL="342900" indent="-342900">
              <a:buFont typeface="Arial" panose="020B0604020202020204" pitchFamily="34" charset="0"/>
              <a:buAutoNum type="arabicPeriod"/>
            </a:pPr>
            <a:r>
              <a:rPr lang="en-US" sz="1400" dirty="0">
                <a:solidFill>
                  <a:srgbClr val="212121"/>
                </a:solidFill>
                <a:effectLst/>
                <a:ea typeface="Calibri" panose="020F0502020204030204" pitchFamily="34" charset="0"/>
                <a:cs typeface="Calibri" panose="020F0502020204030204" pitchFamily="34" charset="0"/>
              </a:rPr>
              <a:t>Edwards RR, Dworkin RH, Sullivan MD, Turk DC, </a:t>
            </a:r>
            <a:r>
              <a:rPr lang="en-US" sz="1400" dirty="0" err="1">
                <a:solidFill>
                  <a:srgbClr val="212121"/>
                </a:solidFill>
                <a:effectLst/>
                <a:ea typeface="Calibri" panose="020F0502020204030204" pitchFamily="34" charset="0"/>
                <a:cs typeface="Calibri" panose="020F0502020204030204" pitchFamily="34" charset="0"/>
              </a:rPr>
              <a:t>Wasan</a:t>
            </a:r>
            <a:r>
              <a:rPr lang="en-US" sz="1400" dirty="0">
                <a:solidFill>
                  <a:srgbClr val="212121"/>
                </a:solidFill>
                <a:effectLst/>
                <a:ea typeface="Calibri" panose="020F0502020204030204" pitchFamily="34" charset="0"/>
                <a:cs typeface="Calibri" panose="020F0502020204030204" pitchFamily="34" charset="0"/>
              </a:rPr>
              <a:t> AD. The Role of Psychosocial Processes in the Development and Maintenance of Chronic Pain. </a:t>
            </a:r>
            <a:r>
              <a:rPr lang="en-US" sz="1400" i="1" dirty="0">
                <a:solidFill>
                  <a:srgbClr val="212121"/>
                </a:solidFill>
                <a:effectLst/>
                <a:ea typeface="Calibri" panose="020F0502020204030204" pitchFamily="34" charset="0"/>
                <a:cs typeface="Calibri" panose="020F0502020204030204" pitchFamily="34" charset="0"/>
              </a:rPr>
              <a:t>J Pain</a:t>
            </a:r>
            <a:r>
              <a:rPr lang="en-US" sz="1400" dirty="0">
                <a:solidFill>
                  <a:srgbClr val="212121"/>
                </a:solidFill>
                <a:effectLst/>
                <a:ea typeface="Calibri" panose="020F0502020204030204" pitchFamily="34" charset="0"/>
                <a:cs typeface="Calibri" panose="020F0502020204030204" pitchFamily="34" charset="0"/>
              </a:rPr>
              <a:t>. 2016;17(9 Suppl):T70-T92. doi:10.1016/j.jpain.2016.01.001</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err="1">
                <a:solidFill>
                  <a:srgbClr val="212121"/>
                </a:solidFill>
                <a:effectLst/>
                <a:ea typeface="Calibri" panose="020F0502020204030204" pitchFamily="34" charset="0"/>
                <a:cs typeface="Calibri" panose="020F0502020204030204" pitchFamily="34" charset="0"/>
              </a:rPr>
              <a:t>Hajihasani</a:t>
            </a:r>
            <a:r>
              <a:rPr lang="en-US" sz="1400" dirty="0">
                <a:solidFill>
                  <a:srgbClr val="212121"/>
                </a:solidFill>
                <a:effectLst/>
                <a:ea typeface="Calibri" panose="020F0502020204030204" pitchFamily="34" charset="0"/>
                <a:cs typeface="Calibri" panose="020F0502020204030204" pitchFamily="34" charset="0"/>
              </a:rPr>
              <a:t> A, Rouhani M, Salavati M, </a:t>
            </a:r>
            <a:r>
              <a:rPr lang="en-US" sz="1400" dirty="0" err="1">
                <a:solidFill>
                  <a:srgbClr val="212121"/>
                </a:solidFill>
                <a:effectLst/>
                <a:ea typeface="Calibri" panose="020F0502020204030204" pitchFamily="34" charset="0"/>
                <a:cs typeface="Calibri" panose="020F0502020204030204" pitchFamily="34" charset="0"/>
              </a:rPr>
              <a:t>Hedayati</a:t>
            </a:r>
            <a:r>
              <a:rPr lang="en-US" sz="1400" dirty="0">
                <a:solidFill>
                  <a:srgbClr val="212121"/>
                </a:solidFill>
                <a:effectLst/>
                <a:ea typeface="Calibri" panose="020F0502020204030204" pitchFamily="34" charset="0"/>
                <a:cs typeface="Calibri" panose="020F0502020204030204" pitchFamily="34" charset="0"/>
              </a:rPr>
              <a:t> R, </a:t>
            </a:r>
            <a:r>
              <a:rPr lang="en-US" sz="1400" dirty="0" err="1">
                <a:solidFill>
                  <a:srgbClr val="212121"/>
                </a:solidFill>
                <a:effectLst/>
                <a:ea typeface="Calibri" panose="020F0502020204030204" pitchFamily="34" charset="0"/>
                <a:cs typeface="Calibri" panose="020F0502020204030204" pitchFamily="34" charset="0"/>
              </a:rPr>
              <a:t>Kahlaee</a:t>
            </a:r>
            <a:r>
              <a:rPr lang="en-US" sz="1400" dirty="0">
                <a:solidFill>
                  <a:srgbClr val="212121"/>
                </a:solidFill>
                <a:effectLst/>
                <a:ea typeface="Calibri" panose="020F0502020204030204" pitchFamily="34" charset="0"/>
                <a:cs typeface="Calibri" panose="020F0502020204030204" pitchFamily="34" charset="0"/>
              </a:rPr>
              <a:t> AH. The Influence of Cognitive Behavioral Therapy on Pain, Quality of Life, and Depression in Patients Receiving Physical Therapy for Chronic Low Back Pain: A Systematic Review. </a:t>
            </a:r>
            <a:r>
              <a:rPr lang="en-US" sz="1400" i="1" dirty="0">
                <a:solidFill>
                  <a:srgbClr val="212121"/>
                </a:solidFill>
                <a:effectLst/>
                <a:ea typeface="Calibri" panose="020F0502020204030204" pitchFamily="34" charset="0"/>
                <a:cs typeface="Calibri" panose="020F0502020204030204" pitchFamily="34" charset="0"/>
              </a:rPr>
              <a:t>PM R</a:t>
            </a:r>
            <a:r>
              <a:rPr lang="en-US" sz="1400" dirty="0">
                <a:solidFill>
                  <a:srgbClr val="212121"/>
                </a:solidFill>
                <a:effectLst/>
                <a:ea typeface="Calibri" panose="020F0502020204030204" pitchFamily="34" charset="0"/>
                <a:cs typeface="Calibri" panose="020F0502020204030204" pitchFamily="34" charset="0"/>
              </a:rPr>
              <a:t>. 2019;11(2):167-176. doi:10.1016/j.pmrj.2018.09.029</a:t>
            </a:r>
            <a:endParaRPr lang="en-US" sz="14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r>
              <a:rPr lang="en-US" sz="1400" dirty="0" err="1">
                <a:solidFill>
                  <a:srgbClr val="212121"/>
                </a:solidFill>
                <a:effectLst/>
                <a:ea typeface="Calibri" panose="020F0502020204030204" pitchFamily="34" charset="0"/>
                <a:cs typeface="Calibri" panose="020F0502020204030204" pitchFamily="34" charset="0"/>
              </a:rPr>
              <a:t>Llorca</a:t>
            </a:r>
            <a:r>
              <a:rPr lang="en-US" sz="1400" dirty="0">
                <a:solidFill>
                  <a:srgbClr val="212121"/>
                </a:solidFill>
                <a:effectLst/>
                <a:ea typeface="Calibri" panose="020F0502020204030204" pitchFamily="34" charset="0"/>
                <a:cs typeface="Calibri" panose="020F0502020204030204" pitchFamily="34" charset="0"/>
              </a:rPr>
              <a:t>-Torralba M, Camarena-Delgado C, Suárez-Pereira I, et al. Pain and depression comorbidity causes asymmetric plasticity in the locus coeruleus neurons. </a:t>
            </a:r>
            <a:r>
              <a:rPr lang="en-US" sz="1400" i="1" dirty="0">
                <a:solidFill>
                  <a:srgbClr val="212121"/>
                </a:solidFill>
                <a:effectLst/>
                <a:ea typeface="Calibri" panose="020F0502020204030204" pitchFamily="34" charset="0"/>
                <a:cs typeface="Calibri" panose="020F0502020204030204" pitchFamily="34" charset="0"/>
              </a:rPr>
              <a:t>Brain</a:t>
            </a:r>
            <a:r>
              <a:rPr lang="en-US" sz="1400" dirty="0">
                <a:solidFill>
                  <a:srgbClr val="212121"/>
                </a:solidFill>
                <a:effectLst/>
                <a:ea typeface="Calibri" panose="020F0502020204030204" pitchFamily="34" charset="0"/>
                <a:cs typeface="Calibri" panose="020F0502020204030204" pitchFamily="34" charset="0"/>
              </a:rPr>
              <a:t>. 2022;145(1):154-167. doi:10.1093/brain/awab239</a:t>
            </a:r>
          </a:p>
          <a:p>
            <a:pPr marL="342900" indent="-342900">
              <a:buFont typeface="Arial" panose="020B0604020202020204" pitchFamily="34" charset="0"/>
              <a:buAutoNum type="arabicPeriod"/>
            </a:pPr>
            <a:r>
              <a:rPr lang="en-US" sz="1400" b="0" i="0" dirty="0">
                <a:solidFill>
                  <a:srgbClr val="212121"/>
                </a:solidFill>
                <a:effectLst/>
              </a:rPr>
              <a:t>Nadar MS, </a:t>
            </a:r>
            <a:r>
              <a:rPr lang="en-US" sz="1400" b="0" i="0" dirty="0" err="1">
                <a:solidFill>
                  <a:srgbClr val="212121"/>
                </a:solidFill>
                <a:effectLst/>
              </a:rPr>
              <a:t>Jasem</a:t>
            </a:r>
            <a:r>
              <a:rPr lang="en-US" sz="1400" b="0" i="0" dirty="0">
                <a:solidFill>
                  <a:srgbClr val="212121"/>
                </a:solidFill>
                <a:effectLst/>
              </a:rPr>
              <a:t> Z, </a:t>
            </a:r>
            <a:r>
              <a:rPr lang="en-US" sz="1400" b="0" i="0" dirty="0" err="1">
                <a:solidFill>
                  <a:srgbClr val="212121"/>
                </a:solidFill>
                <a:effectLst/>
              </a:rPr>
              <a:t>Manee</a:t>
            </a:r>
            <a:r>
              <a:rPr lang="en-US" sz="1400" b="0" i="0" dirty="0">
                <a:solidFill>
                  <a:srgbClr val="212121"/>
                </a:solidFill>
                <a:effectLst/>
              </a:rPr>
              <a:t> FS. The Cognitive Functions in Adults with Chronic Pain: A Comparative Study. Pain Res </a:t>
            </a:r>
            <a:r>
              <a:rPr lang="en-US" sz="1400" b="0" i="0" dirty="0" err="1">
                <a:solidFill>
                  <a:srgbClr val="212121"/>
                </a:solidFill>
                <a:effectLst/>
              </a:rPr>
              <a:t>Manag</a:t>
            </a:r>
            <a:r>
              <a:rPr lang="en-US" sz="1400" b="0" i="0" dirty="0">
                <a:solidFill>
                  <a:srgbClr val="212121"/>
                </a:solidFill>
                <a:effectLst/>
              </a:rPr>
              <a:t>. 2016;2016:5719380. </a:t>
            </a:r>
            <a:r>
              <a:rPr lang="en-US" sz="1400" b="0" i="0" dirty="0" err="1">
                <a:solidFill>
                  <a:srgbClr val="212121"/>
                </a:solidFill>
                <a:effectLst/>
              </a:rPr>
              <a:t>doi</a:t>
            </a:r>
            <a:r>
              <a:rPr lang="en-US" sz="1400" b="0" i="0" dirty="0">
                <a:solidFill>
                  <a:srgbClr val="212121"/>
                </a:solidFill>
                <a:effectLst/>
              </a:rPr>
              <a:t>: 10.1155/2016/5719380. </a:t>
            </a:r>
            <a:r>
              <a:rPr lang="en-US" sz="1400" b="0" i="0" dirty="0" err="1">
                <a:solidFill>
                  <a:srgbClr val="212121"/>
                </a:solidFill>
                <a:effectLst/>
              </a:rPr>
              <a:t>Epub</a:t>
            </a:r>
            <a:r>
              <a:rPr lang="en-US" sz="1400" b="0" i="0" dirty="0">
                <a:solidFill>
                  <a:srgbClr val="212121"/>
                </a:solidFill>
                <a:effectLst/>
              </a:rPr>
              <a:t> 2016 Dec 29. PMID: 28127233; PMCID: PMC5227177.</a:t>
            </a:r>
          </a:p>
          <a:p>
            <a:pPr marL="0" indent="0">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3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ea typeface="Century Schoolbook" panose="02040604050505020304" pitchFamily="18"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b="0" i="0" dirty="0">
              <a:solidFill>
                <a:srgbClr val="212121"/>
              </a:solidFill>
              <a:latin typeface="Calibri" panose="020F0502020204030204" pitchFamily="34" charset="0"/>
              <a:cs typeface="Calibri" panose="020F0502020204030204" pitchFamily="34" charset="0"/>
            </a:endParaRPr>
          </a:p>
          <a:p>
            <a:pPr marL="342900" indent="-342900">
              <a:buFont typeface="Arial" panose="020B0604020202020204" pitchFamily="34" charset="0"/>
              <a:buAutoNum type="arabicPeriod"/>
            </a:pPr>
            <a:endParaRPr lang="en-US" sz="1000" dirty="0">
              <a:solidFill>
                <a:srgbClr val="21212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AutoNum type="arabicPeriod"/>
            </a:pPr>
            <a:endParaRPr lang="en-US" sz="1000" dirty="0">
              <a:effectLst/>
              <a:ea typeface="Century Schoolbook" panose="02040604050505020304" pitchFamily="18" charset="0"/>
              <a:cs typeface="Times New Roman" panose="02020603050405020304" pitchFamily="18" charset="0"/>
            </a:endParaRPr>
          </a:p>
          <a:p>
            <a:pPr marL="342900" indent="-342900">
              <a:buAutoNum type="arabicPeriod"/>
            </a:pPr>
            <a:endParaRPr lang="en-US" sz="1000" dirty="0">
              <a:effectLst/>
              <a:ea typeface="Century Schoolbook" panose="020406040505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20684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D277-2810-57BC-9EEB-E6CEB26C2112}"/>
              </a:ext>
            </a:extLst>
          </p:cNvPr>
          <p:cNvSpPr>
            <a:spLocks noGrp="1"/>
          </p:cNvSpPr>
          <p:nvPr>
            <p:ph type="title"/>
          </p:nvPr>
        </p:nvSpPr>
        <p:spPr/>
        <p:txBody>
          <a:bodyPr/>
          <a:lstStyle/>
          <a:p>
            <a:r>
              <a:rPr lang="en-US" dirty="0"/>
              <a:t>Reference Slides</a:t>
            </a:r>
          </a:p>
        </p:txBody>
      </p:sp>
      <p:sp>
        <p:nvSpPr>
          <p:cNvPr id="3" name="Content Placeholder 2">
            <a:extLst>
              <a:ext uri="{FF2B5EF4-FFF2-40B4-BE49-F238E27FC236}">
                <a16:creationId xmlns:a16="http://schemas.microsoft.com/office/drawing/2014/main" id="{D92E5F77-177C-8B2D-DB44-A3B43AF4C608}"/>
              </a:ext>
            </a:extLst>
          </p:cNvPr>
          <p:cNvSpPr>
            <a:spLocks noGrp="1"/>
          </p:cNvSpPr>
          <p:nvPr>
            <p:ph idx="1"/>
          </p:nvPr>
        </p:nvSpPr>
        <p:spPr/>
        <p:txBody>
          <a:bodyPr>
            <a:normAutofit fontScale="25000" lnSpcReduction="20000"/>
          </a:bodyPr>
          <a:lstStyle/>
          <a:p>
            <a:pPr marL="514350" indent="-5143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Tagliaferri</a:t>
            </a:r>
            <a:r>
              <a:rPr lang="en-US" sz="5600" dirty="0">
                <a:solidFill>
                  <a:srgbClr val="212121"/>
                </a:solidFill>
                <a:effectLst/>
                <a:ea typeface="Calibri" panose="020F0502020204030204" pitchFamily="34" charset="0"/>
                <a:cs typeface="Calibri" panose="020F0502020204030204" pitchFamily="34" charset="0"/>
              </a:rPr>
              <a:t> SD, Miller CT, Owen PJ, et al. Domains of Chronic Low Back Pain and Assessing Treatment Effectiveness: A Clinical Perspective. </a:t>
            </a:r>
            <a:r>
              <a:rPr lang="en-US" sz="5600" i="1" dirty="0">
                <a:solidFill>
                  <a:srgbClr val="212121"/>
                </a:solidFill>
                <a:effectLst/>
                <a:ea typeface="Calibri" panose="020F0502020204030204" pitchFamily="34" charset="0"/>
                <a:cs typeface="Calibri" panose="020F0502020204030204" pitchFamily="34" charset="0"/>
              </a:rPr>
              <a:t>Pain </a:t>
            </a:r>
            <a:r>
              <a:rPr lang="en-US" sz="5600" i="1" dirty="0" err="1">
                <a:solidFill>
                  <a:srgbClr val="212121"/>
                </a:solidFill>
                <a:effectLst/>
                <a:ea typeface="Calibri" panose="020F0502020204030204" pitchFamily="34" charset="0"/>
                <a:cs typeface="Calibri" panose="020F0502020204030204" pitchFamily="34" charset="0"/>
              </a:rPr>
              <a:t>Pract</a:t>
            </a:r>
            <a:r>
              <a:rPr lang="en-US" sz="5600" dirty="0">
                <a:solidFill>
                  <a:srgbClr val="212121"/>
                </a:solidFill>
                <a:effectLst/>
                <a:ea typeface="Calibri" panose="020F0502020204030204" pitchFamily="34" charset="0"/>
                <a:cs typeface="Calibri" panose="020F0502020204030204" pitchFamily="34" charset="0"/>
              </a:rPr>
              <a:t>. 2020;20(2):211-225. doi:10.1111/papr.12846</a:t>
            </a:r>
          </a:p>
          <a:p>
            <a:pPr marL="514350" indent="-514350">
              <a:buFont typeface="+mj-lt"/>
              <a:buAutoNum type="arabicPeriod" startAt="10"/>
            </a:pPr>
            <a:r>
              <a:rPr lang="en-US" sz="5600" dirty="0" err="1">
                <a:solidFill>
                  <a:srgbClr val="212121"/>
                </a:solidFill>
                <a:effectLst/>
                <a:ea typeface="Century Schoolbook" panose="02040604050505020304" pitchFamily="18" charset="0"/>
                <a:cs typeface="Times New Roman" panose="02020603050405020304" pitchFamily="18" charset="0"/>
              </a:rPr>
              <a:t>Wijma</a:t>
            </a:r>
            <a:r>
              <a:rPr lang="en-US" sz="5600" dirty="0">
                <a:solidFill>
                  <a:srgbClr val="212121"/>
                </a:solidFill>
                <a:effectLst/>
                <a:ea typeface="Century Schoolbook" panose="02040604050505020304" pitchFamily="18" charset="0"/>
                <a:cs typeface="Times New Roman" panose="02020603050405020304" pitchFamily="18" charset="0"/>
              </a:rPr>
              <a:t> AJ, van </a:t>
            </a:r>
            <a:r>
              <a:rPr lang="en-US" sz="5600" dirty="0" err="1">
                <a:solidFill>
                  <a:srgbClr val="212121"/>
                </a:solidFill>
                <a:effectLst/>
                <a:ea typeface="Century Schoolbook" panose="02040604050505020304" pitchFamily="18" charset="0"/>
                <a:cs typeface="Times New Roman" panose="02020603050405020304" pitchFamily="18" charset="0"/>
              </a:rPr>
              <a:t>Wilgen</a:t>
            </a:r>
            <a:r>
              <a:rPr lang="en-US" sz="5600" dirty="0">
                <a:solidFill>
                  <a:srgbClr val="212121"/>
                </a:solidFill>
                <a:effectLst/>
                <a:ea typeface="Century Schoolbook" panose="02040604050505020304" pitchFamily="18" charset="0"/>
                <a:cs typeface="Times New Roman" panose="02020603050405020304" pitchFamily="18" charset="0"/>
              </a:rPr>
              <a:t> CP, </a:t>
            </a:r>
            <a:r>
              <a:rPr lang="en-US" sz="5600" dirty="0" err="1">
                <a:solidFill>
                  <a:srgbClr val="212121"/>
                </a:solidFill>
                <a:effectLst/>
                <a:ea typeface="Century Schoolbook" panose="02040604050505020304" pitchFamily="18" charset="0"/>
                <a:cs typeface="Times New Roman" panose="02020603050405020304" pitchFamily="18" charset="0"/>
              </a:rPr>
              <a:t>Meeus</a:t>
            </a:r>
            <a:r>
              <a:rPr lang="en-US" sz="5600" dirty="0">
                <a:solidFill>
                  <a:srgbClr val="212121"/>
                </a:solidFill>
                <a:effectLst/>
                <a:ea typeface="Century Schoolbook" panose="02040604050505020304" pitchFamily="18" charset="0"/>
                <a:cs typeface="Times New Roman" panose="02020603050405020304" pitchFamily="18" charset="0"/>
              </a:rPr>
              <a:t> M, </a:t>
            </a:r>
            <a:r>
              <a:rPr lang="en-US" sz="5600" dirty="0" err="1">
                <a:solidFill>
                  <a:srgbClr val="212121"/>
                </a:solidFill>
                <a:effectLst/>
                <a:ea typeface="Century Schoolbook" panose="02040604050505020304" pitchFamily="18" charset="0"/>
                <a:cs typeface="Times New Roman" panose="02020603050405020304" pitchFamily="18" charset="0"/>
              </a:rPr>
              <a:t>Nijs</a:t>
            </a:r>
            <a:r>
              <a:rPr lang="en-US" sz="5600" dirty="0">
                <a:solidFill>
                  <a:srgbClr val="212121"/>
                </a:solidFill>
                <a:effectLst/>
                <a:ea typeface="Century Schoolbook" panose="02040604050505020304" pitchFamily="18" charset="0"/>
                <a:cs typeface="Times New Roman" panose="02020603050405020304" pitchFamily="18" charset="0"/>
              </a:rPr>
              <a:t> J. Clinical biopsychosocial physiotherapy assessment of patients with chronic pain: The first step in pain neuroscience education. </a:t>
            </a:r>
            <a:r>
              <a:rPr lang="en-US" sz="5600" i="1" dirty="0" err="1">
                <a:solidFill>
                  <a:srgbClr val="212121"/>
                </a:solidFill>
                <a:effectLst/>
                <a:ea typeface="Century Schoolbook" panose="02040604050505020304" pitchFamily="18" charset="0"/>
                <a:cs typeface="Times New Roman" panose="02020603050405020304" pitchFamily="18" charset="0"/>
              </a:rPr>
              <a:t>Physiother</a:t>
            </a:r>
            <a:r>
              <a:rPr lang="en-US" sz="5600" i="1" dirty="0">
                <a:solidFill>
                  <a:srgbClr val="212121"/>
                </a:solidFill>
                <a:effectLst/>
                <a:ea typeface="Century Schoolbook" panose="02040604050505020304" pitchFamily="18" charset="0"/>
                <a:cs typeface="Times New Roman" panose="02020603050405020304" pitchFamily="18" charset="0"/>
              </a:rPr>
              <a:t> Theory </a:t>
            </a:r>
            <a:r>
              <a:rPr lang="en-US" sz="5600" i="1" dirty="0" err="1">
                <a:solidFill>
                  <a:srgbClr val="212121"/>
                </a:solidFill>
                <a:effectLst/>
                <a:ea typeface="Century Schoolbook" panose="02040604050505020304" pitchFamily="18" charset="0"/>
                <a:cs typeface="Times New Roman" panose="02020603050405020304" pitchFamily="18" charset="0"/>
              </a:rPr>
              <a:t>Pract</a:t>
            </a:r>
            <a:r>
              <a:rPr lang="en-US" sz="5600" dirty="0">
                <a:solidFill>
                  <a:srgbClr val="212121"/>
                </a:solidFill>
                <a:effectLst/>
                <a:ea typeface="Century Schoolbook" panose="02040604050505020304" pitchFamily="18" charset="0"/>
                <a:cs typeface="Times New Roman" panose="02020603050405020304" pitchFamily="18" charset="0"/>
              </a:rPr>
              <a:t>. 2016;32(5):368-384. doi:10.1080/09593985.2016.1194651</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Owen PJ, Miller CT, Mundell NL, </a:t>
            </a:r>
            <a:r>
              <a:rPr lang="en-US" sz="5600" dirty="0" err="1">
                <a:solidFill>
                  <a:srgbClr val="212121"/>
                </a:solidFill>
                <a:effectLst/>
                <a:ea typeface="Calibri" panose="020F0502020204030204" pitchFamily="34" charset="0"/>
                <a:cs typeface="Calibri" panose="020F0502020204030204" pitchFamily="34" charset="0"/>
              </a:rPr>
              <a:t>Verswijveren</a:t>
            </a:r>
            <a:r>
              <a:rPr lang="en-US" sz="5600" dirty="0">
                <a:solidFill>
                  <a:srgbClr val="212121"/>
                </a:solidFill>
                <a:effectLst/>
                <a:ea typeface="Calibri" panose="020F0502020204030204" pitchFamily="34" charset="0"/>
                <a:cs typeface="Calibri" panose="020F0502020204030204" pitchFamily="34" charset="0"/>
              </a:rPr>
              <a:t> SJJM, </a:t>
            </a:r>
            <a:r>
              <a:rPr lang="en-US" sz="5600" dirty="0" err="1">
                <a:solidFill>
                  <a:srgbClr val="212121"/>
                </a:solidFill>
                <a:effectLst/>
                <a:ea typeface="Calibri" panose="020F0502020204030204" pitchFamily="34" charset="0"/>
                <a:cs typeface="Calibri" panose="020F0502020204030204" pitchFamily="34" charset="0"/>
              </a:rPr>
              <a:t>Tagliaferri</a:t>
            </a:r>
            <a:r>
              <a:rPr lang="en-US" sz="5600" dirty="0">
                <a:solidFill>
                  <a:srgbClr val="212121"/>
                </a:solidFill>
                <a:effectLst/>
                <a:ea typeface="Calibri" panose="020F0502020204030204" pitchFamily="34" charset="0"/>
                <a:cs typeface="Calibri" panose="020F0502020204030204" pitchFamily="34" charset="0"/>
              </a:rPr>
              <a:t> SD, </a:t>
            </a:r>
            <a:r>
              <a:rPr lang="en-US" sz="5600" dirty="0" err="1">
                <a:solidFill>
                  <a:srgbClr val="212121"/>
                </a:solidFill>
                <a:effectLst/>
                <a:ea typeface="Calibri" panose="020F0502020204030204" pitchFamily="34" charset="0"/>
                <a:cs typeface="Calibri" panose="020F0502020204030204" pitchFamily="34" charset="0"/>
              </a:rPr>
              <a:t>Brisby</a:t>
            </a:r>
            <a:r>
              <a:rPr lang="en-US" sz="5600" dirty="0">
                <a:solidFill>
                  <a:srgbClr val="212121"/>
                </a:solidFill>
                <a:effectLst/>
                <a:ea typeface="Calibri" panose="020F0502020204030204" pitchFamily="34" charset="0"/>
                <a:cs typeface="Calibri" panose="020F0502020204030204" pitchFamily="34" charset="0"/>
              </a:rPr>
              <a:t> H, Bowe SJ, </a:t>
            </a:r>
            <a:r>
              <a:rPr lang="en-US" sz="5600" dirty="0" err="1">
                <a:solidFill>
                  <a:srgbClr val="212121"/>
                </a:solidFill>
                <a:effectLst/>
                <a:ea typeface="Calibri" panose="020F0502020204030204" pitchFamily="34" charset="0"/>
                <a:cs typeface="Calibri" panose="020F0502020204030204" pitchFamily="34" charset="0"/>
              </a:rPr>
              <a:t>Belavy</a:t>
            </a:r>
            <a:r>
              <a:rPr lang="en-US" sz="5600" dirty="0">
                <a:solidFill>
                  <a:srgbClr val="212121"/>
                </a:solidFill>
                <a:effectLst/>
                <a:ea typeface="Calibri" panose="020F0502020204030204" pitchFamily="34" charset="0"/>
                <a:cs typeface="Calibri" panose="020F0502020204030204" pitchFamily="34" charset="0"/>
              </a:rPr>
              <a:t> DL. Which specific modes of exercise training are most effective for treating low back pain? Network meta-analysis. Br J Sports Med. 2020 Nov;54(21):1279-1287. </a:t>
            </a:r>
            <a:r>
              <a:rPr lang="en-US" sz="5600" dirty="0" err="1">
                <a:solidFill>
                  <a:srgbClr val="212121"/>
                </a:solidFill>
                <a:effectLst/>
                <a:ea typeface="Calibri" panose="020F0502020204030204" pitchFamily="34" charset="0"/>
                <a:cs typeface="Calibri" panose="020F0502020204030204" pitchFamily="34" charset="0"/>
              </a:rPr>
              <a:t>doi</a:t>
            </a:r>
            <a:r>
              <a:rPr lang="en-US" sz="5600" dirty="0">
                <a:solidFill>
                  <a:srgbClr val="212121"/>
                </a:solidFill>
                <a:effectLst/>
                <a:ea typeface="Calibri" panose="020F0502020204030204" pitchFamily="34" charset="0"/>
                <a:cs typeface="Calibri" panose="020F0502020204030204" pitchFamily="34" charset="0"/>
              </a:rPr>
              <a:t>: 10.1136/bjsports-2019-100886. </a:t>
            </a:r>
            <a:r>
              <a:rPr lang="en-US" sz="5600" dirty="0" err="1">
                <a:solidFill>
                  <a:srgbClr val="212121"/>
                </a:solidFill>
                <a:effectLst/>
                <a:ea typeface="Calibri" panose="020F0502020204030204" pitchFamily="34" charset="0"/>
                <a:cs typeface="Calibri" panose="020F0502020204030204" pitchFamily="34" charset="0"/>
              </a:rPr>
              <a:t>Epub</a:t>
            </a:r>
            <a:r>
              <a:rPr lang="en-US" sz="5600" dirty="0">
                <a:solidFill>
                  <a:srgbClr val="212121"/>
                </a:solidFill>
                <a:effectLst/>
                <a:ea typeface="Calibri" panose="020F0502020204030204" pitchFamily="34" charset="0"/>
                <a:cs typeface="Calibri" panose="020F0502020204030204" pitchFamily="34" charset="0"/>
              </a:rPr>
              <a:t> 2019 Oct 30. PMID: 31666220; PMCID: PMC7588406.</a:t>
            </a:r>
          </a:p>
          <a:p>
            <a:pPr marL="742950" indent="-7429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Urits</a:t>
            </a:r>
            <a:r>
              <a:rPr lang="en-US" sz="5600" dirty="0">
                <a:solidFill>
                  <a:srgbClr val="212121"/>
                </a:solidFill>
                <a:effectLst/>
                <a:ea typeface="Calibri" panose="020F0502020204030204" pitchFamily="34" charset="0"/>
                <a:cs typeface="Calibri" panose="020F0502020204030204" pitchFamily="34" charset="0"/>
              </a:rPr>
              <a:t> I, Schwartz RH, </a:t>
            </a:r>
            <a:r>
              <a:rPr lang="en-US" sz="5600" dirty="0" err="1">
                <a:solidFill>
                  <a:srgbClr val="212121"/>
                </a:solidFill>
                <a:effectLst/>
                <a:ea typeface="Calibri" panose="020F0502020204030204" pitchFamily="34" charset="0"/>
                <a:cs typeface="Calibri" panose="020F0502020204030204" pitchFamily="34" charset="0"/>
              </a:rPr>
              <a:t>Orhurhu</a:t>
            </a:r>
            <a:r>
              <a:rPr lang="en-US" sz="5600" dirty="0">
                <a:solidFill>
                  <a:srgbClr val="212121"/>
                </a:solidFill>
                <a:effectLst/>
                <a:ea typeface="Calibri" panose="020F0502020204030204" pitchFamily="34" charset="0"/>
                <a:cs typeface="Calibri" panose="020F0502020204030204" pitchFamily="34" charset="0"/>
              </a:rPr>
              <a:t> V, et al. A Comprehensive Review of Alternative Therapies for the Management of Chronic Pain Patients: Acupuncture, Tai Chi, Osteopathic Manipulative Medicine, and Chiropractic Care. </a:t>
            </a:r>
            <a:r>
              <a:rPr lang="en-US" sz="5600" i="1" dirty="0">
                <a:solidFill>
                  <a:srgbClr val="212121"/>
                </a:solidFill>
                <a:effectLst/>
                <a:ea typeface="Calibri" panose="020F0502020204030204" pitchFamily="34" charset="0"/>
                <a:cs typeface="Calibri" panose="020F0502020204030204" pitchFamily="34" charset="0"/>
              </a:rPr>
              <a:t>Adv </a:t>
            </a:r>
            <a:r>
              <a:rPr lang="en-US" sz="5600" i="1" dirty="0" err="1">
                <a:solidFill>
                  <a:srgbClr val="212121"/>
                </a:solidFill>
                <a:effectLst/>
                <a:ea typeface="Calibri" panose="020F0502020204030204" pitchFamily="34" charset="0"/>
                <a:cs typeface="Calibri" panose="020F0502020204030204" pitchFamily="34" charset="0"/>
              </a:rPr>
              <a:t>Ther</a:t>
            </a:r>
            <a:r>
              <a:rPr lang="en-US" sz="5600" dirty="0">
                <a:solidFill>
                  <a:srgbClr val="212121"/>
                </a:solidFill>
                <a:effectLst/>
                <a:ea typeface="Calibri" panose="020F0502020204030204" pitchFamily="34" charset="0"/>
                <a:cs typeface="Calibri" panose="020F0502020204030204" pitchFamily="34" charset="0"/>
              </a:rPr>
              <a:t>. 2021;38(1):76-89. doi:10.1007/s12325-020-01554-0</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Peng MS, Wang R, Wang YZ, et al. Efficacy of Therapeutic Aquatic Exercise vs Physical Therapy Modalities for Patients With Chronic Low Back Pain: A Randomized Clinical Trial. </a:t>
            </a:r>
            <a:r>
              <a:rPr lang="en-US" sz="5600" i="1" dirty="0">
                <a:solidFill>
                  <a:srgbClr val="212121"/>
                </a:solidFill>
                <a:effectLst/>
                <a:ea typeface="Calibri" panose="020F0502020204030204" pitchFamily="34" charset="0"/>
                <a:cs typeface="Calibri" panose="020F0502020204030204" pitchFamily="34" charset="0"/>
              </a:rPr>
              <a:t>JAMA </a:t>
            </a:r>
            <a:r>
              <a:rPr lang="en-US" sz="5600" i="1" dirty="0" err="1">
                <a:solidFill>
                  <a:srgbClr val="212121"/>
                </a:solidFill>
                <a:effectLst/>
                <a:ea typeface="Calibri" panose="020F0502020204030204" pitchFamily="34" charset="0"/>
                <a:cs typeface="Calibri" panose="020F0502020204030204" pitchFamily="34" charset="0"/>
              </a:rPr>
              <a:t>Netw</a:t>
            </a:r>
            <a:r>
              <a:rPr lang="en-US" sz="5600" i="1" dirty="0">
                <a:solidFill>
                  <a:srgbClr val="212121"/>
                </a:solidFill>
                <a:effectLst/>
                <a:ea typeface="Calibri" panose="020F0502020204030204" pitchFamily="34" charset="0"/>
                <a:cs typeface="Calibri" panose="020F0502020204030204" pitchFamily="34" charset="0"/>
              </a:rPr>
              <a:t> Open</a:t>
            </a:r>
            <a:r>
              <a:rPr lang="en-US" sz="5600" dirty="0">
                <a:solidFill>
                  <a:srgbClr val="212121"/>
                </a:solidFill>
                <a:effectLst/>
                <a:ea typeface="Calibri" panose="020F0502020204030204" pitchFamily="34" charset="0"/>
                <a:cs typeface="Calibri" panose="020F0502020204030204" pitchFamily="34" charset="0"/>
              </a:rPr>
              <a:t>. 2022;5(1):e2142069. Published 2022 Jan 4. doi:10.1001/jamanetworkopen.2021.42069</a:t>
            </a:r>
          </a:p>
          <a:p>
            <a:pPr marL="742950" indent="-74295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Magnusson ML, Chow DH, </a:t>
            </a:r>
            <a:r>
              <a:rPr lang="en-US" sz="5600" dirty="0" err="1">
                <a:solidFill>
                  <a:srgbClr val="212121"/>
                </a:solidFill>
                <a:effectLst/>
                <a:ea typeface="Calibri" panose="020F0502020204030204" pitchFamily="34" charset="0"/>
                <a:cs typeface="Calibri" panose="020F0502020204030204" pitchFamily="34" charset="0"/>
              </a:rPr>
              <a:t>Diamandopoulos</a:t>
            </a:r>
            <a:r>
              <a:rPr lang="en-US" sz="5600" dirty="0">
                <a:solidFill>
                  <a:srgbClr val="212121"/>
                </a:solidFill>
                <a:effectLst/>
                <a:ea typeface="Calibri" panose="020F0502020204030204" pitchFamily="34" charset="0"/>
                <a:cs typeface="Calibri" panose="020F0502020204030204" pitchFamily="34" charset="0"/>
              </a:rPr>
              <a:t> Z, Pope MH. Motor control learning in chronic low back pain. </a:t>
            </a:r>
            <a:r>
              <a:rPr lang="en-US" sz="5600" i="1" dirty="0">
                <a:solidFill>
                  <a:srgbClr val="212121"/>
                </a:solidFill>
                <a:effectLst/>
                <a:ea typeface="Calibri" panose="020F0502020204030204" pitchFamily="34" charset="0"/>
                <a:cs typeface="Calibri" panose="020F0502020204030204" pitchFamily="34" charset="0"/>
              </a:rPr>
              <a:t>Spine (Phila Pa 1976)</a:t>
            </a:r>
            <a:r>
              <a:rPr lang="en-US" sz="5600" dirty="0">
                <a:solidFill>
                  <a:srgbClr val="212121"/>
                </a:solidFill>
                <a:effectLst/>
                <a:ea typeface="Calibri" panose="020F0502020204030204" pitchFamily="34" charset="0"/>
                <a:cs typeface="Calibri" panose="020F0502020204030204" pitchFamily="34" charset="0"/>
              </a:rPr>
              <a:t>. 2008;33(16):E532-E538. doi:10.1097/BRS.0b013e31817dfd9a</a:t>
            </a:r>
          </a:p>
          <a:p>
            <a:pPr marL="742950" indent="-742950">
              <a:buFont typeface="+mj-lt"/>
              <a:buAutoNum type="arabicPeriod" startAt="10"/>
            </a:pPr>
            <a:r>
              <a:rPr lang="en-US" sz="5600" dirty="0">
                <a:solidFill>
                  <a:srgbClr val="333333"/>
                </a:solidFill>
                <a:effectLst/>
                <a:ea typeface="Calibri" panose="020F0502020204030204" pitchFamily="34" charset="0"/>
              </a:rPr>
              <a:t>Jensen, M. P., &amp; Turk, D. C. (2014). Contributions of psychology to the understanding and treatment of people with chronic pain: Why it matters to ALL psychologists. </a:t>
            </a:r>
            <a:r>
              <a:rPr lang="en-US" sz="5600" i="1" dirty="0">
                <a:solidFill>
                  <a:srgbClr val="333333"/>
                </a:solidFill>
                <a:effectLst/>
                <a:ea typeface="Calibri" panose="020F0502020204030204" pitchFamily="34" charset="0"/>
              </a:rPr>
              <a:t>American Psychologist, 69</a:t>
            </a:r>
            <a:r>
              <a:rPr lang="en-US" sz="5600" dirty="0">
                <a:solidFill>
                  <a:srgbClr val="333333"/>
                </a:solidFill>
                <a:effectLst/>
                <a:ea typeface="Calibri" panose="020F0502020204030204" pitchFamily="34" charset="0"/>
              </a:rPr>
              <a:t>(2), 105–118. </a:t>
            </a:r>
            <a:r>
              <a:rPr lang="en-US" sz="5600" u="sng" dirty="0">
                <a:solidFill>
                  <a:srgbClr val="2C72B7"/>
                </a:solidFill>
                <a:effectLst/>
                <a:ea typeface="Calibri" panose="020F0502020204030204" pitchFamily="34" charset="0"/>
                <a:cs typeface="Calibri" panose="020F0502020204030204" pitchFamily="34" charset="0"/>
                <a:hlinkClick r:id="rId2"/>
              </a:rPr>
              <a:t>https://doi.org/10.1037/a0035641</a:t>
            </a:r>
            <a:r>
              <a:rPr lang="en-US" sz="5600" dirty="0">
                <a:effectLst/>
              </a:rPr>
              <a:t> </a:t>
            </a:r>
          </a:p>
          <a:p>
            <a:pPr marL="742950" indent="-742950">
              <a:buFont typeface="+mj-lt"/>
              <a:buAutoNum type="arabicPeriod" startAt="10"/>
            </a:pPr>
            <a:r>
              <a:rPr lang="en-US" sz="5600" dirty="0" err="1">
                <a:solidFill>
                  <a:srgbClr val="212121"/>
                </a:solidFill>
                <a:effectLst/>
                <a:ea typeface="Calibri" panose="020F0502020204030204" pitchFamily="34" charset="0"/>
                <a:cs typeface="Calibri" panose="020F0502020204030204" pitchFamily="34" charset="0"/>
              </a:rPr>
              <a:t>Gatchel</a:t>
            </a:r>
            <a:r>
              <a:rPr lang="en-US" sz="5600" dirty="0">
                <a:solidFill>
                  <a:srgbClr val="212121"/>
                </a:solidFill>
                <a:effectLst/>
                <a:ea typeface="Calibri" panose="020F0502020204030204" pitchFamily="34" charset="0"/>
                <a:cs typeface="Calibri" panose="020F0502020204030204" pitchFamily="34" charset="0"/>
              </a:rPr>
              <a:t> RJ, </a:t>
            </a:r>
            <a:r>
              <a:rPr lang="en-US" sz="5600" dirty="0" err="1">
                <a:solidFill>
                  <a:srgbClr val="212121"/>
                </a:solidFill>
                <a:effectLst/>
                <a:ea typeface="Calibri" panose="020F0502020204030204" pitchFamily="34" charset="0"/>
                <a:cs typeface="Calibri" panose="020F0502020204030204" pitchFamily="34" charset="0"/>
              </a:rPr>
              <a:t>McGeary</a:t>
            </a:r>
            <a:r>
              <a:rPr lang="en-US" sz="5600" dirty="0">
                <a:solidFill>
                  <a:srgbClr val="212121"/>
                </a:solidFill>
                <a:effectLst/>
                <a:ea typeface="Calibri" panose="020F0502020204030204" pitchFamily="34" charset="0"/>
                <a:cs typeface="Calibri" panose="020F0502020204030204" pitchFamily="34" charset="0"/>
              </a:rPr>
              <a:t> DD, </a:t>
            </a:r>
            <a:r>
              <a:rPr lang="en-US" sz="5600" dirty="0" err="1">
                <a:solidFill>
                  <a:srgbClr val="212121"/>
                </a:solidFill>
                <a:effectLst/>
                <a:ea typeface="Calibri" panose="020F0502020204030204" pitchFamily="34" charset="0"/>
                <a:cs typeface="Calibri" panose="020F0502020204030204" pitchFamily="34" charset="0"/>
              </a:rPr>
              <a:t>McGeary</a:t>
            </a:r>
            <a:r>
              <a:rPr lang="en-US" sz="5600" dirty="0">
                <a:solidFill>
                  <a:srgbClr val="212121"/>
                </a:solidFill>
                <a:effectLst/>
                <a:ea typeface="Calibri" panose="020F0502020204030204" pitchFamily="34" charset="0"/>
                <a:cs typeface="Calibri" panose="020F0502020204030204" pitchFamily="34" charset="0"/>
              </a:rPr>
              <a:t> CA, Lippe B. Interdisciplinary chronic pain management: past, present, and future. </a:t>
            </a:r>
            <a:r>
              <a:rPr lang="en-US" sz="5600" i="1" dirty="0">
                <a:solidFill>
                  <a:srgbClr val="212121"/>
                </a:solidFill>
                <a:effectLst/>
                <a:ea typeface="Calibri" panose="020F0502020204030204" pitchFamily="34" charset="0"/>
                <a:cs typeface="Calibri" panose="020F0502020204030204" pitchFamily="34" charset="0"/>
              </a:rPr>
              <a:t>Am Psychol</a:t>
            </a:r>
            <a:r>
              <a:rPr lang="en-US" sz="5600" dirty="0">
                <a:solidFill>
                  <a:srgbClr val="212121"/>
                </a:solidFill>
                <a:effectLst/>
                <a:ea typeface="Calibri" panose="020F0502020204030204" pitchFamily="34" charset="0"/>
                <a:cs typeface="Calibri" panose="020F0502020204030204" pitchFamily="34" charset="0"/>
              </a:rPr>
              <a:t>. 2014;69(2):119-130. doi:10.1037/a0035514</a:t>
            </a:r>
          </a:p>
          <a:p>
            <a:pPr marL="914400" indent="-914400">
              <a:buFont typeface="+mj-lt"/>
              <a:buAutoNum type="arabicPeriod" startAt="10"/>
            </a:pPr>
            <a:r>
              <a:rPr lang="en-US" sz="5600" dirty="0">
                <a:solidFill>
                  <a:srgbClr val="212121"/>
                </a:solidFill>
                <a:effectLst/>
                <a:ea typeface="Calibri" panose="020F0502020204030204" pitchFamily="34" charset="0"/>
                <a:cs typeface="Calibri" panose="020F0502020204030204" pitchFamily="34" charset="0"/>
              </a:rPr>
              <a:t>Volkow N, </a:t>
            </a:r>
            <a:r>
              <a:rPr lang="en-US" sz="5600" dirty="0" err="1">
                <a:solidFill>
                  <a:srgbClr val="212121"/>
                </a:solidFill>
                <a:effectLst/>
                <a:ea typeface="Calibri" panose="020F0502020204030204" pitchFamily="34" charset="0"/>
                <a:cs typeface="Calibri" panose="020F0502020204030204" pitchFamily="34" charset="0"/>
              </a:rPr>
              <a:t>Benveniste</a:t>
            </a:r>
            <a:r>
              <a:rPr lang="en-US" sz="5600" dirty="0">
                <a:solidFill>
                  <a:srgbClr val="212121"/>
                </a:solidFill>
                <a:effectLst/>
                <a:ea typeface="Calibri" panose="020F0502020204030204" pitchFamily="34" charset="0"/>
                <a:cs typeface="Calibri" panose="020F0502020204030204" pitchFamily="34" charset="0"/>
              </a:rPr>
              <a:t> H, McLellan AT. Use and Misuse of Opioids in Chronic Pain. </a:t>
            </a:r>
            <a:r>
              <a:rPr lang="en-US" sz="5600" i="1" dirty="0" err="1">
                <a:solidFill>
                  <a:srgbClr val="212121"/>
                </a:solidFill>
                <a:effectLst/>
                <a:ea typeface="Calibri" panose="020F0502020204030204" pitchFamily="34" charset="0"/>
                <a:cs typeface="Calibri" panose="020F0502020204030204" pitchFamily="34" charset="0"/>
              </a:rPr>
              <a:t>Annu</a:t>
            </a:r>
            <a:r>
              <a:rPr lang="en-US" sz="5600" i="1" dirty="0">
                <a:solidFill>
                  <a:srgbClr val="212121"/>
                </a:solidFill>
                <a:effectLst/>
                <a:ea typeface="Calibri" panose="020F0502020204030204" pitchFamily="34" charset="0"/>
                <a:cs typeface="Calibri" panose="020F0502020204030204" pitchFamily="34" charset="0"/>
              </a:rPr>
              <a:t> Rev Med</a:t>
            </a:r>
            <a:r>
              <a:rPr lang="en-US" sz="5600" dirty="0">
                <a:solidFill>
                  <a:srgbClr val="212121"/>
                </a:solidFill>
                <a:effectLst/>
                <a:ea typeface="Calibri" panose="020F0502020204030204" pitchFamily="34" charset="0"/>
                <a:cs typeface="Calibri" panose="020F0502020204030204" pitchFamily="34" charset="0"/>
              </a:rPr>
              <a:t>. 2018;69:451-465. doi:10.1146/annurev-med-011817-044739</a:t>
            </a:r>
          </a:p>
          <a:p>
            <a:endParaRPr lang="en-US" dirty="0"/>
          </a:p>
        </p:txBody>
      </p:sp>
    </p:spTree>
    <p:extLst>
      <p:ext uri="{BB962C8B-B14F-4D97-AF65-F5344CB8AC3E}">
        <p14:creationId xmlns:p14="http://schemas.microsoft.com/office/powerpoint/2010/main" val="3262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12A0-0391-B549-ABE9-F2797ACA35E9}"/>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2F1B34D5-435A-F84E-BD53-6E98B70D8C1B}"/>
              </a:ext>
            </a:extLst>
          </p:cNvPr>
          <p:cNvSpPr>
            <a:spLocks noGrp="1"/>
          </p:cNvSpPr>
          <p:nvPr>
            <p:ph idx="1"/>
          </p:nvPr>
        </p:nvSpPr>
        <p:spPr>
          <a:xfrm>
            <a:off x="838199" y="1690688"/>
            <a:ext cx="6276975" cy="2652712"/>
          </a:xfrm>
        </p:spPr>
        <p:txBody>
          <a:bodyPr>
            <a:normAutofit fontScale="85000" lnSpcReduction="10000"/>
          </a:bodyPr>
          <a:lstStyle/>
          <a:p>
            <a:r>
              <a:rPr lang="en-US" dirty="0"/>
              <a:t>Consistent painful stimuli can cause damage to the areas of the brain responsible for the sensation of pain.</a:t>
            </a:r>
            <a:r>
              <a:rPr lang="en-US" baseline="30000" dirty="0"/>
              <a:t>2</a:t>
            </a:r>
          </a:p>
          <a:p>
            <a:endParaRPr lang="en-US" baseline="30000" dirty="0"/>
          </a:p>
          <a:p>
            <a:r>
              <a:rPr lang="en-US" dirty="0"/>
              <a:t>The prefrontal cortex, anterior cingulate gyrus, insula, primary and secondary somatosensory cortex, amygdala, thalamus, and cerebellum all play different roles in the experience of pain.</a:t>
            </a:r>
            <a:r>
              <a:rPr lang="en-US" baseline="30000" dirty="0"/>
              <a:t>2</a:t>
            </a:r>
            <a:r>
              <a:rPr lang="en-US" dirty="0"/>
              <a:t> </a:t>
            </a:r>
          </a:p>
          <a:p>
            <a:endParaRPr lang="en-US" dirty="0"/>
          </a:p>
          <a:p>
            <a:endParaRPr lang="en-US" dirty="0"/>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8BCCAE11-B04F-EFF9-0082-7CABA8995A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udy finds complex link between neuroticism and cortical thickness in the anterior  cingulate cortex">
            <a:extLst>
              <a:ext uri="{FF2B5EF4-FFF2-40B4-BE49-F238E27FC236}">
                <a16:creationId xmlns:a16="http://schemas.microsoft.com/office/drawing/2014/main" id="{FF6E7586-A757-FC08-CB01-13E602B7DD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428" y="4611234"/>
            <a:ext cx="3249157" cy="2115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40B995-C8F9-C04F-F579-ADA3A70498A5}"/>
              </a:ext>
            </a:extLst>
          </p:cNvPr>
          <p:cNvSpPr txBox="1"/>
          <p:nvPr/>
        </p:nvSpPr>
        <p:spPr>
          <a:xfrm>
            <a:off x="4646504" y="4387388"/>
            <a:ext cx="7029450"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These areas of the brain are transmitted nociceptive signals by ascending pathways including the spinothalamic tract.</a:t>
            </a:r>
            <a:r>
              <a:rPr lang="en-US" sz="2400" baseline="30000" dirty="0"/>
              <a:t>2</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also many descending pathways that modulate our experience of pain.</a:t>
            </a:r>
            <a:r>
              <a:rPr lang="en-US" sz="2400" baseline="30000" dirty="0"/>
              <a:t>2</a:t>
            </a:r>
            <a:endParaRPr lang="en-US" sz="2400" dirty="0"/>
          </a:p>
          <a:p>
            <a:endParaRPr lang="en-US" dirty="0"/>
          </a:p>
        </p:txBody>
      </p:sp>
      <p:pic>
        <p:nvPicPr>
          <p:cNvPr id="7" name="Picture 6">
            <a:extLst>
              <a:ext uri="{FF2B5EF4-FFF2-40B4-BE49-F238E27FC236}">
                <a16:creationId xmlns:a16="http://schemas.microsoft.com/office/drawing/2014/main" id="{840F77D1-118D-8557-90BB-9119EF90FCEE}"/>
              </a:ext>
            </a:extLst>
          </p:cNvPr>
          <p:cNvPicPr>
            <a:picLocks noChangeAspect="1"/>
          </p:cNvPicPr>
          <p:nvPr/>
        </p:nvPicPr>
        <p:blipFill>
          <a:blip r:embed="rId7"/>
          <a:stretch>
            <a:fillRect/>
          </a:stretch>
        </p:blipFill>
        <p:spPr>
          <a:xfrm>
            <a:off x="7239000" y="979947"/>
            <a:ext cx="4114800" cy="3363453"/>
          </a:xfrm>
          <a:prstGeom prst="rect">
            <a:avLst/>
          </a:prstGeom>
        </p:spPr>
      </p:pic>
      <p:pic>
        <p:nvPicPr>
          <p:cNvPr id="6" name="Audio Recording Apr 25, 2023 at 9:41:20 AM">
            <a:hlinkClick r:id="" action="ppaction://media"/>
            <a:extLst>
              <a:ext uri="{FF2B5EF4-FFF2-40B4-BE49-F238E27FC236}">
                <a16:creationId xmlns:a16="http://schemas.microsoft.com/office/drawing/2014/main" id="{783CE551-38C0-9245-19C8-CB06D6D5E92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234237" y="76668"/>
            <a:ext cx="812800" cy="812800"/>
          </a:xfrm>
          <a:prstGeom prst="rect">
            <a:avLst/>
          </a:prstGeom>
        </p:spPr>
      </p:pic>
    </p:spTree>
    <p:extLst>
      <p:ext uri="{BB962C8B-B14F-4D97-AF65-F5344CB8AC3E}">
        <p14:creationId xmlns:p14="http://schemas.microsoft.com/office/powerpoint/2010/main" val="25926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3E49-F837-A74B-409D-0C7D7537BAAA}"/>
              </a:ext>
            </a:extLst>
          </p:cNvPr>
          <p:cNvSpPr>
            <a:spLocks noGrp="1"/>
          </p:cNvSpPr>
          <p:nvPr>
            <p:ph type="title"/>
          </p:nvPr>
        </p:nvSpPr>
        <p:spPr/>
        <p:txBody>
          <a:bodyPr/>
          <a:lstStyle/>
          <a:p>
            <a:r>
              <a:rPr lang="en-US" dirty="0"/>
              <a:t>Chronic Pain Neuroscience</a:t>
            </a:r>
            <a:r>
              <a:rPr lang="en-US" baseline="30000" dirty="0"/>
              <a:t>2,4,5</a:t>
            </a:r>
            <a:endParaRPr lang="en-US" dirty="0"/>
          </a:p>
        </p:txBody>
      </p:sp>
      <p:graphicFrame>
        <p:nvGraphicFramePr>
          <p:cNvPr id="4" name="Table 4">
            <a:extLst>
              <a:ext uri="{FF2B5EF4-FFF2-40B4-BE49-F238E27FC236}">
                <a16:creationId xmlns:a16="http://schemas.microsoft.com/office/drawing/2014/main" id="{BE90F0C8-388C-B0F9-FDE3-9CA4C685A9DA}"/>
              </a:ext>
            </a:extLst>
          </p:cNvPr>
          <p:cNvGraphicFramePr>
            <a:graphicFrameLocks noGrp="1"/>
          </p:cNvGraphicFramePr>
          <p:nvPr>
            <p:ph idx="1"/>
            <p:extLst>
              <p:ext uri="{D42A27DB-BD31-4B8C-83A1-F6EECF244321}">
                <p14:modId xmlns:p14="http://schemas.microsoft.com/office/powerpoint/2010/main" val="3582224739"/>
              </p:ext>
            </p:extLst>
          </p:nvPr>
        </p:nvGraphicFramePr>
        <p:xfrm>
          <a:off x="838200" y="1445615"/>
          <a:ext cx="10383981" cy="4572000"/>
        </p:xfrm>
        <a:graphic>
          <a:graphicData uri="http://schemas.openxmlformats.org/drawingml/2006/table">
            <a:tbl>
              <a:tblPr firstRow="1" bandRow="1">
                <a:tableStyleId>{5C22544A-7EE6-4342-B048-85BDC9FD1C3A}</a:tableStyleId>
              </a:tblPr>
              <a:tblGrid>
                <a:gridCol w="3461327">
                  <a:extLst>
                    <a:ext uri="{9D8B030D-6E8A-4147-A177-3AD203B41FA5}">
                      <a16:colId xmlns:a16="http://schemas.microsoft.com/office/drawing/2014/main" val="2536375569"/>
                    </a:ext>
                  </a:extLst>
                </a:gridCol>
                <a:gridCol w="3461327">
                  <a:extLst>
                    <a:ext uri="{9D8B030D-6E8A-4147-A177-3AD203B41FA5}">
                      <a16:colId xmlns:a16="http://schemas.microsoft.com/office/drawing/2014/main" val="1629538093"/>
                    </a:ext>
                  </a:extLst>
                </a:gridCol>
                <a:gridCol w="3461327">
                  <a:extLst>
                    <a:ext uri="{9D8B030D-6E8A-4147-A177-3AD203B41FA5}">
                      <a16:colId xmlns:a16="http://schemas.microsoft.com/office/drawing/2014/main" val="3974121320"/>
                    </a:ext>
                  </a:extLst>
                </a:gridCol>
              </a:tblGrid>
              <a:tr h="347963">
                <a:tc>
                  <a:txBody>
                    <a:bodyPr/>
                    <a:lstStyle/>
                    <a:p>
                      <a:r>
                        <a:rPr lang="en-US" dirty="0"/>
                        <a:t>Brain Region</a:t>
                      </a:r>
                    </a:p>
                  </a:txBody>
                  <a:tcPr/>
                </a:tc>
                <a:tc>
                  <a:txBody>
                    <a:bodyPr/>
                    <a:lstStyle/>
                    <a:p>
                      <a:r>
                        <a:rPr lang="en-US" dirty="0"/>
                        <a:t>Pain Function</a:t>
                      </a:r>
                    </a:p>
                  </a:txBody>
                  <a:tcPr/>
                </a:tc>
                <a:tc>
                  <a:txBody>
                    <a:bodyPr/>
                    <a:lstStyle/>
                    <a:p>
                      <a:r>
                        <a:rPr lang="en-US" dirty="0"/>
                        <a:t>Chronic Pain Effect</a:t>
                      </a:r>
                    </a:p>
                  </a:txBody>
                  <a:tcPr/>
                </a:tc>
                <a:extLst>
                  <a:ext uri="{0D108BD9-81ED-4DB2-BD59-A6C34878D82A}">
                    <a16:rowId xmlns:a16="http://schemas.microsoft.com/office/drawing/2014/main" val="3855747975"/>
                  </a:ext>
                </a:extLst>
              </a:tr>
              <a:tr h="608936">
                <a:tc>
                  <a:txBody>
                    <a:bodyPr/>
                    <a:lstStyle/>
                    <a:p>
                      <a:r>
                        <a:rPr lang="en-US" dirty="0"/>
                        <a:t>Insula</a:t>
                      </a:r>
                    </a:p>
                  </a:txBody>
                  <a:tcPr/>
                </a:tc>
                <a:tc>
                  <a:txBody>
                    <a:bodyPr/>
                    <a:lstStyle/>
                    <a:p>
                      <a:r>
                        <a:rPr lang="en-US" dirty="0"/>
                        <a:t>Emotion, Subjective Experience, Attention to Pain</a:t>
                      </a:r>
                    </a:p>
                  </a:txBody>
                  <a:tcPr/>
                </a:tc>
                <a:tc>
                  <a:txBody>
                    <a:bodyPr/>
                    <a:lstStyle/>
                    <a:p>
                      <a:r>
                        <a:rPr lang="en-US" dirty="0"/>
                        <a:t>Reduced grey matter, increased altered activation</a:t>
                      </a:r>
                    </a:p>
                  </a:txBody>
                  <a:tcPr/>
                </a:tc>
                <a:extLst>
                  <a:ext uri="{0D108BD9-81ED-4DB2-BD59-A6C34878D82A}">
                    <a16:rowId xmlns:a16="http://schemas.microsoft.com/office/drawing/2014/main" val="211140463"/>
                  </a:ext>
                </a:extLst>
              </a:tr>
              <a:tr h="608936">
                <a:tc>
                  <a:txBody>
                    <a:bodyPr/>
                    <a:lstStyle/>
                    <a:p>
                      <a:r>
                        <a:rPr lang="en-US" dirty="0"/>
                        <a:t>Amygdala</a:t>
                      </a:r>
                    </a:p>
                  </a:txBody>
                  <a:tcPr/>
                </a:tc>
                <a:tc>
                  <a:txBody>
                    <a:bodyPr/>
                    <a:lstStyle/>
                    <a:p>
                      <a:r>
                        <a:rPr lang="en-US" dirty="0"/>
                        <a:t>Emotional Response, Fear</a:t>
                      </a:r>
                    </a:p>
                  </a:txBody>
                  <a:tcPr/>
                </a:tc>
                <a:tc>
                  <a:txBody>
                    <a:bodyPr/>
                    <a:lstStyle/>
                    <a:p>
                      <a:r>
                        <a:rPr lang="en-US" dirty="0"/>
                        <a:t>Reduced grey matter, increased altered activation</a:t>
                      </a:r>
                    </a:p>
                  </a:txBody>
                  <a:tcPr/>
                </a:tc>
                <a:extLst>
                  <a:ext uri="{0D108BD9-81ED-4DB2-BD59-A6C34878D82A}">
                    <a16:rowId xmlns:a16="http://schemas.microsoft.com/office/drawing/2014/main" val="1753625353"/>
                  </a:ext>
                </a:extLst>
              </a:tr>
              <a:tr h="869909">
                <a:tc>
                  <a:txBody>
                    <a:bodyPr/>
                    <a:lstStyle/>
                    <a:p>
                      <a:r>
                        <a:rPr lang="en-US" dirty="0"/>
                        <a:t>Prefrontal Cortex</a:t>
                      </a:r>
                    </a:p>
                  </a:txBody>
                  <a:tcPr/>
                </a:tc>
                <a:tc>
                  <a:txBody>
                    <a:bodyPr/>
                    <a:lstStyle/>
                    <a:p>
                      <a:r>
                        <a:rPr lang="en-US" dirty="0"/>
                        <a:t>Emotional Response</a:t>
                      </a:r>
                    </a:p>
                  </a:txBody>
                  <a:tcPr/>
                </a:tc>
                <a:tc>
                  <a:txBody>
                    <a:bodyPr/>
                    <a:lstStyle/>
                    <a:p>
                      <a:r>
                        <a:rPr lang="en-US" dirty="0"/>
                        <a:t>Damaged grey and white matter, neurotransmitter receptor alterations</a:t>
                      </a:r>
                    </a:p>
                  </a:txBody>
                  <a:tcPr/>
                </a:tc>
                <a:extLst>
                  <a:ext uri="{0D108BD9-81ED-4DB2-BD59-A6C34878D82A}">
                    <a16:rowId xmlns:a16="http://schemas.microsoft.com/office/drawing/2014/main" val="1975683134"/>
                  </a:ext>
                </a:extLst>
              </a:tr>
              <a:tr h="347963">
                <a:tc>
                  <a:txBody>
                    <a:bodyPr/>
                    <a:lstStyle/>
                    <a:p>
                      <a:r>
                        <a:rPr lang="en-US" dirty="0"/>
                        <a:t>Anterior Cingulate Gyrus</a:t>
                      </a:r>
                    </a:p>
                  </a:txBody>
                  <a:tcPr/>
                </a:tc>
                <a:tc>
                  <a:txBody>
                    <a:bodyPr/>
                    <a:lstStyle/>
                    <a:p>
                      <a:r>
                        <a:rPr lang="en-US" dirty="0"/>
                        <a:t>Pain Intensity, Emotional Response</a:t>
                      </a:r>
                    </a:p>
                  </a:txBody>
                  <a:tcPr/>
                </a:tc>
                <a:tc>
                  <a:txBody>
                    <a:bodyPr/>
                    <a:lstStyle/>
                    <a:p>
                      <a:r>
                        <a:rPr lang="en-US" dirty="0"/>
                        <a:t>Diminished activation</a:t>
                      </a:r>
                    </a:p>
                  </a:txBody>
                  <a:tcPr/>
                </a:tc>
                <a:extLst>
                  <a:ext uri="{0D108BD9-81ED-4DB2-BD59-A6C34878D82A}">
                    <a16:rowId xmlns:a16="http://schemas.microsoft.com/office/drawing/2014/main" val="3463104007"/>
                  </a:ext>
                </a:extLst>
              </a:tr>
              <a:tr h="608936">
                <a:tc>
                  <a:txBody>
                    <a:bodyPr/>
                    <a:lstStyle/>
                    <a:p>
                      <a:r>
                        <a:rPr lang="en-US" dirty="0"/>
                        <a:t>Primary Somatosensory Cortex</a:t>
                      </a:r>
                    </a:p>
                  </a:txBody>
                  <a:tcPr/>
                </a:tc>
                <a:tc>
                  <a:txBody>
                    <a:bodyPr/>
                    <a:lstStyle/>
                    <a:p>
                      <a:r>
                        <a:rPr lang="en-US" dirty="0"/>
                        <a:t>Location/Duration, Attention to Pain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Diminished activation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645983467"/>
                  </a:ext>
                </a:extLst>
              </a:tr>
              <a:tr h="347963">
                <a:tc>
                  <a:txBody>
                    <a:bodyPr/>
                    <a:lstStyle/>
                    <a:p>
                      <a:r>
                        <a:rPr lang="en-US" dirty="0"/>
                        <a:t>Secondary Somatosensory Cortex</a:t>
                      </a:r>
                    </a:p>
                  </a:txBody>
                  <a:tcPr/>
                </a:tc>
                <a:tc>
                  <a:txBody>
                    <a:bodyPr/>
                    <a:lstStyle/>
                    <a:p>
                      <a:r>
                        <a:rPr lang="en-US" dirty="0"/>
                        <a:t>Location/Duration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Diminished activation</a:t>
                      </a:r>
                    </a:p>
                  </a:txBody>
                  <a:tcPr/>
                </a:tc>
                <a:extLst>
                  <a:ext uri="{0D108BD9-81ED-4DB2-BD59-A6C34878D82A}">
                    <a16:rowId xmlns:a16="http://schemas.microsoft.com/office/drawing/2014/main" val="3879567117"/>
                  </a:ext>
                </a:extLst>
              </a:tr>
              <a:tr h="608936">
                <a:tc>
                  <a:txBody>
                    <a:bodyPr/>
                    <a:lstStyle/>
                    <a:p>
                      <a:r>
                        <a:rPr lang="en-US" dirty="0"/>
                        <a:t>Hippocampus</a:t>
                      </a:r>
                    </a:p>
                  </a:txBody>
                  <a:tcPr/>
                </a:tc>
                <a:tc>
                  <a:txBody>
                    <a:bodyPr/>
                    <a:lstStyle/>
                    <a:p>
                      <a:r>
                        <a:rPr lang="en-US" dirty="0"/>
                        <a:t>Emotional Response, Fear</a:t>
                      </a:r>
                    </a:p>
                  </a:txBody>
                  <a:tcPr/>
                </a:tc>
                <a:tc>
                  <a:txBody>
                    <a:bodyPr/>
                    <a:lstStyle/>
                    <a:p>
                      <a:r>
                        <a:rPr lang="en-US" dirty="0"/>
                        <a:t>Decreased grey matter volume, increased altered activation</a:t>
                      </a:r>
                    </a:p>
                  </a:txBody>
                  <a:tcPr/>
                </a:tc>
                <a:extLst>
                  <a:ext uri="{0D108BD9-81ED-4DB2-BD59-A6C34878D82A}">
                    <a16:rowId xmlns:a16="http://schemas.microsoft.com/office/drawing/2014/main" val="1025292153"/>
                  </a:ext>
                </a:extLst>
              </a:tr>
            </a:tbl>
          </a:graphicData>
        </a:graphic>
      </p:graphicFrame>
      <p:sp>
        <p:nvSpPr>
          <p:cNvPr id="5" name="TextBox 4">
            <a:extLst>
              <a:ext uri="{FF2B5EF4-FFF2-40B4-BE49-F238E27FC236}">
                <a16:creationId xmlns:a16="http://schemas.microsoft.com/office/drawing/2014/main" id="{85422FEA-213C-80D8-DF54-8613D9EB2EF2}"/>
              </a:ext>
            </a:extLst>
          </p:cNvPr>
          <p:cNvSpPr txBox="1"/>
          <p:nvPr/>
        </p:nvSpPr>
        <p:spPr>
          <a:xfrm>
            <a:off x="294408" y="6292820"/>
            <a:ext cx="11628418" cy="400110"/>
          </a:xfrm>
          <a:prstGeom prst="rect">
            <a:avLst/>
          </a:prstGeom>
          <a:noFill/>
        </p:spPr>
        <p:txBody>
          <a:bodyPr wrap="square" rtlCol="0">
            <a:spAutoFit/>
          </a:bodyPr>
          <a:lstStyle/>
          <a:p>
            <a:r>
              <a:rPr lang="en-US" dirty="0"/>
              <a:t>*** </a:t>
            </a:r>
            <a:r>
              <a:rPr lang="en-US" sz="2000" dirty="0"/>
              <a:t>ACUTE SHIFT TO CHRONIC ACCOMPANIED BY SHIFT FROM SENSORY TO AFFECTIVE CIRCUITRY FOR PAIN</a:t>
            </a:r>
          </a:p>
        </p:txBody>
      </p:sp>
      <p:pic>
        <p:nvPicPr>
          <p:cNvPr id="3" name="Picture 2" descr="Chronic Pain Management for Survivors of Torture | Confluential Truth">
            <a:extLst>
              <a:ext uri="{FF2B5EF4-FFF2-40B4-BE49-F238E27FC236}">
                <a16:creationId xmlns:a16="http://schemas.microsoft.com/office/drawing/2014/main" id="{CD34CE65-7628-E53F-1935-4C71488CA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Apr 25, 2023 at 9:42:22 AM">
            <a:hlinkClick r:id="" action="ppaction://media"/>
            <a:extLst>
              <a:ext uri="{FF2B5EF4-FFF2-40B4-BE49-F238E27FC236}">
                <a16:creationId xmlns:a16="http://schemas.microsoft.com/office/drawing/2014/main" id="{916FD1FA-3732-5349-A0CA-C400244E06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8463" y="540218"/>
            <a:ext cx="812800" cy="812800"/>
          </a:xfrm>
          <a:prstGeom prst="rect">
            <a:avLst/>
          </a:prstGeom>
        </p:spPr>
      </p:pic>
    </p:spTree>
    <p:extLst>
      <p:ext uri="{BB962C8B-B14F-4D97-AF65-F5344CB8AC3E}">
        <p14:creationId xmlns:p14="http://schemas.microsoft.com/office/powerpoint/2010/main" val="34810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0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5E5E-E296-0068-DFCB-CAE7446A5971}"/>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B8935FFF-78D6-1D2D-02E9-759E5F8C8B95}"/>
              </a:ext>
            </a:extLst>
          </p:cNvPr>
          <p:cNvSpPr>
            <a:spLocks noGrp="1"/>
          </p:cNvSpPr>
          <p:nvPr>
            <p:ph idx="1"/>
          </p:nvPr>
        </p:nvSpPr>
        <p:spPr/>
        <p:txBody>
          <a:bodyPr>
            <a:normAutofit fontScale="92500" lnSpcReduction="10000"/>
          </a:bodyPr>
          <a:lstStyle/>
          <a:p>
            <a:r>
              <a:rPr lang="en-US" dirty="0"/>
              <a:t>Descending modulatory pathways are often damaged or inhibited in patients with chronic pain.</a:t>
            </a:r>
            <a:r>
              <a:rPr lang="en-US" baseline="30000" dirty="0"/>
              <a:t>2</a:t>
            </a:r>
            <a:endParaRPr lang="en-US" dirty="0"/>
          </a:p>
          <a:p>
            <a:endParaRPr lang="en-US" dirty="0"/>
          </a:p>
          <a:p>
            <a:r>
              <a:rPr lang="en-US" dirty="0"/>
              <a:t>Reduced grey matter and damaged white matter found in brains and descending tracts of patients with long-lasting pain.</a:t>
            </a:r>
            <a:r>
              <a:rPr lang="en-US" baseline="30000" dirty="0"/>
              <a:t>2</a:t>
            </a:r>
          </a:p>
          <a:p>
            <a:endParaRPr lang="en-US" baseline="30000" dirty="0"/>
          </a:p>
          <a:p>
            <a:r>
              <a:rPr lang="en-US" dirty="0"/>
              <a:t>Neuronal loss related to possible excitotoxicity may occur.</a:t>
            </a:r>
            <a:r>
              <a:rPr lang="en-US" baseline="30000" dirty="0"/>
              <a:t>2</a:t>
            </a:r>
          </a:p>
          <a:p>
            <a:endParaRPr lang="en-US" baseline="30000" dirty="0"/>
          </a:p>
          <a:p>
            <a:r>
              <a:rPr lang="en-US" dirty="0"/>
              <a:t>Patients with chronic pain have a significantly harder time “taking their mind off of it” due to the degeneration of the areas of the brain involved in cognitively modulating pain perception.</a:t>
            </a:r>
            <a:r>
              <a:rPr lang="en-US" baseline="30000" dirty="0"/>
              <a:t>2</a:t>
            </a:r>
            <a:endParaRPr lang="en-US" dirty="0"/>
          </a:p>
        </p:txBody>
      </p:sp>
      <p:pic>
        <p:nvPicPr>
          <p:cNvPr id="4" name="Picture 3" descr="Chronic Pain Management for Survivors of Torture | Confluential Truth">
            <a:extLst>
              <a:ext uri="{FF2B5EF4-FFF2-40B4-BE49-F238E27FC236}">
                <a16:creationId xmlns:a16="http://schemas.microsoft.com/office/drawing/2014/main" id="{53AC8154-EF96-F15A-2AE5-D2C2939AF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47:41 AM">
            <a:hlinkClick r:id="" action="ppaction://media"/>
            <a:extLst>
              <a:ext uri="{FF2B5EF4-FFF2-40B4-BE49-F238E27FC236}">
                <a16:creationId xmlns:a16="http://schemas.microsoft.com/office/drawing/2014/main" id="{2AC98D13-4F5B-4D1E-B7D1-A5309B1FCC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04100" y="621506"/>
            <a:ext cx="812800" cy="812800"/>
          </a:xfrm>
          <a:prstGeom prst="rect">
            <a:avLst/>
          </a:prstGeom>
        </p:spPr>
      </p:pic>
    </p:spTree>
    <p:extLst>
      <p:ext uri="{BB962C8B-B14F-4D97-AF65-F5344CB8AC3E}">
        <p14:creationId xmlns:p14="http://schemas.microsoft.com/office/powerpoint/2010/main" val="38566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B4BAB-116E-B30D-F65C-0D9B03483944}"/>
              </a:ext>
            </a:extLst>
          </p:cNvPr>
          <p:cNvSpPr>
            <a:spLocks noGrp="1"/>
          </p:cNvSpPr>
          <p:nvPr>
            <p:ph type="title"/>
          </p:nvPr>
        </p:nvSpPr>
        <p:spPr/>
        <p:txBody>
          <a:bodyPr/>
          <a:lstStyle/>
          <a:p>
            <a:r>
              <a:rPr lang="en-US" dirty="0"/>
              <a:t>Chronic Pain Neuroscience</a:t>
            </a:r>
          </a:p>
        </p:txBody>
      </p:sp>
      <p:sp>
        <p:nvSpPr>
          <p:cNvPr id="3" name="Content Placeholder 2">
            <a:extLst>
              <a:ext uri="{FF2B5EF4-FFF2-40B4-BE49-F238E27FC236}">
                <a16:creationId xmlns:a16="http://schemas.microsoft.com/office/drawing/2014/main" id="{181577EE-5E9D-73BF-6653-063896B9EB97}"/>
              </a:ext>
            </a:extLst>
          </p:cNvPr>
          <p:cNvSpPr>
            <a:spLocks noGrp="1"/>
          </p:cNvSpPr>
          <p:nvPr>
            <p:ph idx="1"/>
          </p:nvPr>
        </p:nvSpPr>
        <p:spPr/>
        <p:txBody>
          <a:bodyPr>
            <a:normAutofit/>
          </a:bodyPr>
          <a:lstStyle/>
          <a:p>
            <a:r>
              <a:rPr lang="en-US" dirty="0"/>
              <a:t>Patient without chronic pain</a:t>
            </a:r>
          </a:p>
          <a:p>
            <a:pPr marL="0" indent="0">
              <a:buNone/>
            </a:pPr>
            <a:endParaRPr lang="en-US" dirty="0"/>
          </a:p>
          <a:p>
            <a:pPr marL="0" indent="0">
              <a:buNone/>
            </a:pPr>
            <a:r>
              <a:rPr lang="en-US" dirty="0"/>
              <a:t>Patient experiencing 6/10 pain in L knee, when therapist places minorly painful stimulus on L forearm, pain in knee decreases significantly to 1/10. The descending modulatory pathway inhibits the experience of pain in the knee due to the new painful stimulus requiring the attention of the patient.</a:t>
            </a:r>
          </a:p>
          <a:p>
            <a:endParaRPr lang="en-US" dirty="0"/>
          </a:p>
          <a:p>
            <a:pPr marL="0" indent="0">
              <a:buNone/>
            </a:pPr>
            <a:endParaRPr lang="en-US" dirty="0"/>
          </a:p>
        </p:txBody>
      </p:sp>
      <p:pic>
        <p:nvPicPr>
          <p:cNvPr id="4" name="Picture 3" descr="Chronic Pain Management for Survivors of Torture | Confluential Truth">
            <a:extLst>
              <a:ext uri="{FF2B5EF4-FFF2-40B4-BE49-F238E27FC236}">
                <a16:creationId xmlns:a16="http://schemas.microsoft.com/office/drawing/2014/main" id="{2894923B-D529-B754-1AD4-2C6199A8F5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9908" y="0"/>
            <a:ext cx="1032092" cy="94661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Apr 25, 2023 at 9:48:59 AM">
            <a:hlinkClick r:id="" action="ppaction://media"/>
            <a:extLst>
              <a:ext uri="{FF2B5EF4-FFF2-40B4-BE49-F238E27FC236}">
                <a16:creationId xmlns:a16="http://schemas.microsoft.com/office/drawing/2014/main" id="{D6E81226-3A20-CE3D-D032-1E5DB36163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75538" y="595312"/>
            <a:ext cx="812800" cy="812800"/>
          </a:xfrm>
          <a:prstGeom prst="rect">
            <a:avLst/>
          </a:prstGeom>
        </p:spPr>
      </p:pic>
    </p:spTree>
    <p:extLst>
      <p:ext uri="{BB962C8B-B14F-4D97-AF65-F5344CB8AC3E}">
        <p14:creationId xmlns:p14="http://schemas.microsoft.com/office/powerpoint/2010/main" val="280532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11761</TotalTime>
  <Words>5616</Words>
  <Application>Microsoft Macintosh PowerPoint</Application>
  <PresentationFormat>Widescreen</PresentationFormat>
  <Paragraphs>413</Paragraphs>
  <Slides>57</Slides>
  <Notes>27</Notes>
  <HiddenSlides>0</HiddenSlides>
  <MMClips>51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Understanding and Treating Chronic Pain as a Physical Therapist</vt:lpstr>
      <vt:lpstr>Objectives</vt:lpstr>
      <vt:lpstr>Road Map</vt:lpstr>
      <vt:lpstr>What is Chronic Pain?</vt:lpstr>
      <vt:lpstr>TIME FOR SOME BIOLOGY  Chronic Pain Neuroscience</vt:lpstr>
      <vt:lpstr>Chronic Pain Neuroscience</vt:lpstr>
      <vt:lpstr>Chronic Pain Neuroscience2,4,5</vt:lpstr>
      <vt:lpstr>Chronic Pain Neuroscience</vt:lpstr>
      <vt:lpstr>Chronic Pain Neuroscience</vt:lpstr>
      <vt:lpstr>Chronic Pain Neuroscience</vt:lpstr>
      <vt:lpstr>Chronic Pain Neuroscience</vt:lpstr>
      <vt:lpstr>Chronic Pain Neuroscience</vt:lpstr>
      <vt:lpstr>Chronic Pain Neuroscience</vt:lpstr>
      <vt:lpstr>Chronic Pain Neuroscience</vt:lpstr>
      <vt:lpstr>PAIN PSYCHOLOGY</vt:lpstr>
      <vt:lpstr>Pain Psychology </vt:lpstr>
      <vt:lpstr>Pain Psychology: Perception</vt:lpstr>
      <vt:lpstr>Pain Psychology: Cognition </vt:lpstr>
      <vt:lpstr>Pain Psychology: Attention </vt:lpstr>
      <vt:lpstr>Pain Psychology: Emotion </vt:lpstr>
      <vt:lpstr>Pain Psychology: Learning and Memory </vt:lpstr>
      <vt:lpstr>Pain Psychology: Learning and Memory </vt:lpstr>
      <vt:lpstr>Pain Psychology: Motivation </vt:lpstr>
      <vt:lpstr>Pain Psychology</vt:lpstr>
      <vt:lpstr>Evaluation of the Patient with Chronic Pain</vt:lpstr>
      <vt:lpstr>Evaluation of Patient with CP </vt:lpstr>
      <vt:lpstr>Evaluation of Patient with CP </vt:lpstr>
      <vt:lpstr>Evaluation of Patient with CP </vt:lpstr>
      <vt:lpstr>Evaluation of Patient with CP </vt:lpstr>
      <vt:lpstr>Evaluation of Patient with CP </vt:lpstr>
      <vt:lpstr>Evaluation of Patient with CP </vt:lpstr>
      <vt:lpstr>Evaluation of Patient with CP </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Intervention Strategies</vt:lpstr>
      <vt:lpstr>Referrals to Other Disciplines</vt:lpstr>
      <vt:lpstr>Referrals</vt:lpstr>
      <vt:lpstr>Referrals</vt:lpstr>
      <vt:lpstr>Referrals</vt:lpstr>
      <vt:lpstr>Pharmacology</vt:lpstr>
      <vt:lpstr>Pharmacology</vt:lpstr>
      <vt:lpstr>Pharmacology</vt:lpstr>
      <vt:lpstr>Pharmacology</vt:lpstr>
      <vt:lpstr>Pharmacology</vt:lpstr>
      <vt:lpstr>Pharmacology</vt:lpstr>
      <vt:lpstr>THANK YOU!!!</vt:lpstr>
      <vt:lpstr>Reference Slides</vt:lpstr>
      <vt:lpstr>Reference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Treating Chronic Pain as a Physical Therapist</dc:title>
  <dc:creator>Christopher Greaney</dc:creator>
  <cp:lastModifiedBy>Christopher Greaney</cp:lastModifiedBy>
  <cp:revision>66</cp:revision>
  <cp:lastPrinted>2023-04-13T13:59:18Z</cp:lastPrinted>
  <dcterms:created xsi:type="dcterms:W3CDTF">2023-02-14T14:52:54Z</dcterms:created>
  <dcterms:modified xsi:type="dcterms:W3CDTF">2023-04-25T15:56:29Z</dcterms:modified>
</cp:coreProperties>
</file>