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697" r:id="rId2"/>
    <p:sldId id="698" r:id="rId3"/>
    <p:sldId id="699" r:id="rId4"/>
    <p:sldId id="705" r:id="rId5"/>
    <p:sldId id="710" r:id="rId6"/>
    <p:sldId id="707" r:id="rId7"/>
    <p:sldId id="703" r:id="rId8"/>
    <p:sldId id="713" r:id="rId9"/>
    <p:sldId id="702" r:id="rId10"/>
    <p:sldId id="708" r:id="rId11"/>
    <p:sldId id="706" r:id="rId12"/>
    <p:sldId id="712" r:id="rId13"/>
    <p:sldId id="715" r:id="rId14"/>
    <p:sldId id="718" r:id="rId15"/>
    <p:sldId id="709" r:id="rId16"/>
    <p:sldId id="711" r:id="rId17"/>
    <p:sldId id="704" r:id="rId18"/>
    <p:sldId id="716" r:id="rId19"/>
    <p:sldId id="700" r:id="rId20"/>
    <p:sldId id="701" r:id="rId21"/>
    <p:sldId id="719" r:id="rId22"/>
    <p:sldId id="720" r:id="rId23"/>
    <p:sldId id="72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0682"/>
  </p:normalViewPr>
  <p:slideViewPr>
    <p:cSldViewPr snapToGrid="0">
      <p:cViewPr>
        <p:scale>
          <a:sx n="86" d="100"/>
          <a:sy n="86" d="100"/>
        </p:scale>
        <p:origin x="2136"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B9239E-E884-BA41-9907-68F1A3878AE2}" type="doc">
      <dgm:prSet loTypeId="urn:microsoft.com/office/officeart/2005/8/layout/radial4" loCatId="" qsTypeId="urn:microsoft.com/office/officeart/2005/8/quickstyle/simple1" qsCatId="simple" csTypeId="urn:microsoft.com/office/officeart/2005/8/colors/colorful1" csCatId="colorful" phldr="1"/>
      <dgm:spPr/>
      <dgm:t>
        <a:bodyPr/>
        <a:lstStyle/>
        <a:p>
          <a:endParaRPr lang="en-US"/>
        </a:p>
      </dgm:t>
    </dgm:pt>
    <dgm:pt modelId="{0026EAE8-64AC-8949-B438-C927DCE4C3AA}">
      <dgm:prSet phldrT="[Text]"/>
      <dgm:spPr/>
      <dgm:t>
        <a:bodyPr/>
        <a:lstStyle/>
        <a:p>
          <a:r>
            <a:rPr lang="en-US"/>
            <a:t>Balance </a:t>
          </a:r>
        </a:p>
      </dgm:t>
    </dgm:pt>
    <dgm:pt modelId="{C90FEF5E-E22D-6542-B716-4B751FD2D24A}" type="parTrans" cxnId="{2E6221BC-EA9A-9644-A930-0010A2AF4BD9}">
      <dgm:prSet/>
      <dgm:spPr/>
      <dgm:t>
        <a:bodyPr/>
        <a:lstStyle/>
        <a:p>
          <a:endParaRPr lang="en-US"/>
        </a:p>
      </dgm:t>
    </dgm:pt>
    <dgm:pt modelId="{E5B951F2-1406-BD4E-855D-28C41B752701}" type="sibTrans" cxnId="{2E6221BC-EA9A-9644-A930-0010A2AF4BD9}">
      <dgm:prSet/>
      <dgm:spPr/>
      <dgm:t>
        <a:bodyPr/>
        <a:lstStyle/>
        <a:p>
          <a:endParaRPr lang="en-US"/>
        </a:p>
      </dgm:t>
    </dgm:pt>
    <dgm:pt modelId="{761EF312-A1A1-BF42-943C-A17C5B4493A6}">
      <dgm:prSet phldrT="[Text]"/>
      <dgm:spPr/>
      <dgm:t>
        <a:bodyPr/>
        <a:lstStyle/>
        <a:p>
          <a:r>
            <a:rPr lang="en-US"/>
            <a:t>Visual</a:t>
          </a:r>
        </a:p>
      </dgm:t>
    </dgm:pt>
    <dgm:pt modelId="{B3FBAA22-3507-4F4D-B7BA-2802197EA57F}" type="parTrans" cxnId="{9043CE51-1765-A749-9AF3-51A9FEE1F5C7}">
      <dgm:prSet/>
      <dgm:spPr/>
      <dgm:t>
        <a:bodyPr/>
        <a:lstStyle/>
        <a:p>
          <a:endParaRPr lang="en-US"/>
        </a:p>
      </dgm:t>
    </dgm:pt>
    <dgm:pt modelId="{9C52AB51-6B60-2343-B8C0-E2AFE45BDEAD}" type="sibTrans" cxnId="{9043CE51-1765-A749-9AF3-51A9FEE1F5C7}">
      <dgm:prSet/>
      <dgm:spPr/>
      <dgm:t>
        <a:bodyPr/>
        <a:lstStyle/>
        <a:p>
          <a:endParaRPr lang="en-US"/>
        </a:p>
      </dgm:t>
    </dgm:pt>
    <dgm:pt modelId="{5E62C328-ABFE-1E42-AAD6-57A4B1F7014A}">
      <dgm:prSet phldrT="[Text]"/>
      <dgm:spPr/>
      <dgm:t>
        <a:bodyPr/>
        <a:lstStyle/>
        <a:p>
          <a:r>
            <a:rPr lang="en-US"/>
            <a:t>Vestibular</a:t>
          </a:r>
        </a:p>
      </dgm:t>
    </dgm:pt>
    <dgm:pt modelId="{49C62A31-6E74-1148-85AE-BE68E0D03F8B}" type="parTrans" cxnId="{66484F4B-8FC1-D940-80F4-1F625FF02AA5}">
      <dgm:prSet/>
      <dgm:spPr/>
      <dgm:t>
        <a:bodyPr/>
        <a:lstStyle/>
        <a:p>
          <a:endParaRPr lang="en-US"/>
        </a:p>
      </dgm:t>
    </dgm:pt>
    <dgm:pt modelId="{FF7DA486-FF10-8647-9681-BB4B9E6B0F4B}" type="sibTrans" cxnId="{66484F4B-8FC1-D940-80F4-1F625FF02AA5}">
      <dgm:prSet/>
      <dgm:spPr/>
      <dgm:t>
        <a:bodyPr/>
        <a:lstStyle/>
        <a:p>
          <a:endParaRPr lang="en-US"/>
        </a:p>
      </dgm:t>
    </dgm:pt>
    <dgm:pt modelId="{8B3CD6F5-95D0-3E4C-9D04-A0E97203EF5A}">
      <dgm:prSet phldrT="[Text]"/>
      <dgm:spPr/>
      <dgm:t>
        <a:bodyPr/>
        <a:lstStyle/>
        <a:p>
          <a:r>
            <a:rPr lang="en-US"/>
            <a:t>Somatosensory</a:t>
          </a:r>
        </a:p>
      </dgm:t>
    </dgm:pt>
    <dgm:pt modelId="{74F205E5-D03F-394E-A09D-E7D49FC6C617}" type="parTrans" cxnId="{2D327573-784A-8E47-B45B-920ABD283906}">
      <dgm:prSet/>
      <dgm:spPr/>
      <dgm:t>
        <a:bodyPr/>
        <a:lstStyle/>
        <a:p>
          <a:endParaRPr lang="en-US"/>
        </a:p>
      </dgm:t>
    </dgm:pt>
    <dgm:pt modelId="{84C06C88-BC12-6B43-82CB-7472FD539529}" type="sibTrans" cxnId="{2D327573-784A-8E47-B45B-920ABD283906}">
      <dgm:prSet/>
      <dgm:spPr/>
      <dgm:t>
        <a:bodyPr/>
        <a:lstStyle/>
        <a:p>
          <a:endParaRPr lang="en-US"/>
        </a:p>
      </dgm:t>
    </dgm:pt>
    <dgm:pt modelId="{78B1A21F-5958-C04F-847B-C1CF6D86606E}" type="pres">
      <dgm:prSet presAssocID="{C2B9239E-E884-BA41-9907-68F1A3878AE2}" presName="cycle" presStyleCnt="0">
        <dgm:presLayoutVars>
          <dgm:chMax val="1"/>
          <dgm:dir/>
          <dgm:animLvl val="ctr"/>
          <dgm:resizeHandles val="exact"/>
        </dgm:presLayoutVars>
      </dgm:prSet>
      <dgm:spPr/>
    </dgm:pt>
    <dgm:pt modelId="{51330EC2-2B48-E548-B32A-172928974147}" type="pres">
      <dgm:prSet presAssocID="{0026EAE8-64AC-8949-B438-C927DCE4C3AA}" presName="centerShape" presStyleLbl="node0" presStyleIdx="0" presStyleCnt="1"/>
      <dgm:spPr/>
    </dgm:pt>
    <dgm:pt modelId="{F9C53BE4-6E29-F54A-B222-70FE824C34C5}" type="pres">
      <dgm:prSet presAssocID="{B3FBAA22-3507-4F4D-B7BA-2802197EA57F}" presName="parTrans" presStyleLbl="bgSibTrans2D1" presStyleIdx="0" presStyleCnt="3"/>
      <dgm:spPr/>
    </dgm:pt>
    <dgm:pt modelId="{E62D9B61-3AAA-784F-A544-0C6D420FB0CC}" type="pres">
      <dgm:prSet presAssocID="{761EF312-A1A1-BF42-943C-A17C5B4493A6}" presName="node" presStyleLbl="node1" presStyleIdx="0" presStyleCnt="3">
        <dgm:presLayoutVars>
          <dgm:bulletEnabled val="1"/>
        </dgm:presLayoutVars>
      </dgm:prSet>
      <dgm:spPr/>
    </dgm:pt>
    <dgm:pt modelId="{4F3E47DF-3DDB-164A-B8E2-DE0453CF9BEE}" type="pres">
      <dgm:prSet presAssocID="{49C62A31-6E74-1148-85AE-BE68E0D03F8B}" presName="parTrans" presStyleLbl="bgSibTrans2D1" presStyleIdx="1" presStyleCnt="3"/>
      <dgm:spPr/>
    </dgm:pt>
    <dgm:pt modelId="{8929EA5F-DA17-584E-B22B-5EA36102BFDF}" type="pres">
      <dgm:prSet presAssocID="{5E62C328-ABFE-1E42-AAD6-57A4B1F7014A}" presName="node" presStyleLbl="node1" presStyleIdx="1" presStyleCnt="3">
        <dgm:presLayoutVars>
          <dgm:bulletEnabled val="1"/>
        </dgm:presLayoutVars>
      </dgm:prSet>
      <dgm:spPr/>
    </dgm:pt>
    <dgm:pt modelId="{2C834AD9-B7C5-1548-A2FD-1351DDF5F988}" type="pres">
      <dgm:prSet presAssocID="{74F205E5-D03F-394E-A09D-E7D49FC6C617}" presName="parTrans" presStyleLbl="bgSibTrans2D1" presStyleIdx="2" presStyleCnt="3"/>
      <dgm:spPr/>
    </dgm:pt>
    <dgm:pt modelId="{F66AB064-E2CD-A245-8178-3177B1E9AACB}" type="pres">
      <dgm:prSet presAssocID="{8B3CD6F5-95D0-3E4C-9D04-A0E97203EF5A}" presName="node" presStyleLbl="node1" presStyleIdx="2" presStyleCnt="3">
        <dgm:presLayoutVars>
          <dgm:bulletEnabled val="1"/>
        </dgm:presLayoutVars>
      </dgm:prSet>
      <dgm:spPr/>
    </dgm:pt>
  </dgm:ptLst>
  <dgm:cxnLst>
    <dgm:cxn modelId="{EF5FE738-10F1-E941-B10C-F3D90D32B070}" type="presOf" srcId="{8B3CD6F5-95D0-3E4C-9D04-A0E97203EF5A}" destId="{F66AB064-E2CD-A245-8178-3177B1E9AACB}" srcOrd="0" destOrd="0" presId="urn:microsoft.com/office/officeart/2005/8/layout/radial4"/>
    <dgm:cxn modelId="{D6D4744A-A453-8848-82C6-9756E85F1FB5}" type="presOf" srcId="{74F205E5-D03F-394E-A09D-E7D49FC6C617}" destId="{2C834AD9-B7C5-1548-A2FD-1351DDF5F988}" srcOrd="0" destOrd="0" presId="urn:microsoft.com/office/officeart/2005/8/layout/radial4"/>
    <dgm:cxn modelId="{66484F4B-8FC1-D940-80F4-1F625FF02AA5}" srcId="{0026EAE8-64AC-8949-B438-C927DCE4C3AA}" destId="{5E62C328-ABFE-1E42-AAD6-57A4B1F7014A}" srcOrd="1" destOrd="0" parTransId="{49C62A31-6E74-1148-85AE-BE68E0D03F8B}" sibTransId="{FF7DA486-FF10-8647-9681-BB4B9E6B0F4B}"/>
    <dgm:cxn modelId="{56A15B4F-EFD9-CF4C-ACC7-5CDFA3232C55}" type="presOf" srcId="{C2B9239E-E884-BA41-9907-68F1A3878AE2}" destId="{78B1A21F-5958-C04F-847B-C1CF6D86606E}" srcOrd="0" destOrd="0" presId="urn:microsoft.com/office/officeart/2005/8/layout/radial4"/>
    <dgm:cxn modelId="{9043CE51-1765-A749-9AF3-51A9FEE1F5C7}" srcId="{0026EAE8-64AC-8949-B438-C927DCE4C3AA}" destId="{761EF312-A1A1-BF42-943C-A17C5B4493A6}" srcOrd="0" destOrd="0" parTransId="{B3FBAA22-3507-4F4D-B7BA-2802197EA57F}" sibTransId="{9C52AB51-6B60-2343-B8C0-E2AFE45BDEAD}"/>
    <dgm:cxn modelId="{362DCC60-213A-B240-AEA5-2809D49A3450}" type="presOf" srcId="{0026EAE8-64AC-8949-B438-C927DCE4C3AA}" destId="{51330EC2-2B48-E548-B32A-172928974147}" srcOrd="0" destOrd="0" presId="urn:microsoft.com/office/officeart/2005/8/layout/radial4"/>
    <dgm:cxn modelId="{2D327573-784A-8E47-B45B-920ABD283906}" srcId="{0026EAE8-64AC-8949-B438-C927DCE4C3AA}" destId="{8B3CD6F5-95D0-3E4C-9D04-A0E97203EF5A}" srcOrd="2" destOrd="0" parTransId="{74F205E5-D03F-394E-A09D-E7D49FC6C617}" sibTransId="{84C06C88-BC12-6B43-82CB-7472FD539529}"/>
    <dgm:cxn modelId="{A42A7F93-FF57-6E47-9F81-6524EBDBB6BF}" type="presOf" srcId="{761EF312-A1A1-BF42-943C-A17C5B4493A6}" destId="{E62D9B61-3AAA-784F-A544-0C6D420FB0CC}" srcOrd="0" destOrd="0" presId="urn:microsoft.com/office/officeart/2005/8/layout/radial4"/>
    <dgm:cxn modelId="{2E6221BC-EA9A-9644-A930-0010A2AF4BD9}" srcId="{C2B9239E-E884-BA41-9907-68F1A3878AE2}" destId="{0026EAE8-64AC-8949-B438-C927DCE4C3AA}" srcOrd="0" destOrd="0" parTransId="{C90FEF5E-E22D-6542-B716-4B751FD2D24A}" sibTransId="{E5B951F2-1406-BD4E-855D-28C41B752701}"/>
    <dgm:cxn modelId="{96B287CD-CB52-AA4C-A548-7E3C89719CB0}" type="presOf" srcId="{B3FBAA22-3507-4F4D-B7BA-2802197EA57F}" destId="{F9C53BE4-6E29-F54A-B222-70FE824C34C5}" srcOrd="0" destOrd="0" presId="urn:microsoft.com/office/officeart/2005/8/layout/radial4"/>
    <dgm:cxn modelId="{493F20CF-0228-E440-BE3A-8A7CAECB2E1F}" type="presOf" srcId="{5E62C328-ABFE-1E42-AAD6-57A4B1F7014A}" destId="{8929EA5F-DA17-584E-B22B-5EA36102BFDF}" srcOrd="0" destOrd="0" presId="urn:microsoft.com/office/officeart/2005/8/layout/radial4"/>
    <dgm:cxn modelId="{3B958DF0-6ADE-DB4A-9212-2CADD26DECA4}" type="presOf" srcId="{49C62A31-6E74-1148-85AE-BE68E0D03F8B}" destId="{4F3E47DF-3DDB-164A-B8E2-DE0453CF9BEE}" srcOrd="0" destOrd="0" presId="urn:microsoft.com/office/officeart/2005/8/layout/radial4"/>
    <dgm:cxn modelId="{C242F42A-AB69-654C-8580-41F5D10F436A}" type="presParOf" srcId="{78B1A21F-5958-C04F-847B-C1CF6D86606E}" destId="{51330EC2-2B48-E548-B32A-172928974147}" srcOrd="0" destOrd="0" presId="urn:microsoft.com/office/officeart/2005/8/layout/radial4"/>
    <dgm:cxn modelId="{E9D4AC42-A2D5-4C42-914B-10692CEF6842}" type="presParOf" srcId="{78B1A21F-5958-C04F-847B-C1CF6D86606E}" destId="{F9C53BE4-6E29-F54A-B222-70FE824C34C5}" srcOrd="1" destOrd="0" presId="urn:microsoft.com/office/officeart/2005/8/layout/radial4"/>
    <dgm:cxn modelId="{C3D0BB2E-6019-464C-A7A9-C6D696E58106}" type="presParOf" srcId="{78B1A21F-5958-C04F-847B-C1CF6D86606E}" destId="{E62D9B61-3AAA-784F-A544-0C6D420FB0CC}" srcOrd="2" destOrd="0" presId="urn:microsoft.com/office/officeart/2005/8/layout/radial4"/>
    <dgm:cxn modelId="{69FA887C-21BA-2F45-A839-ECBF0F7A9AB1}" type="presParOf" srcId="{78B1A21F-5958-C04F-847B-C1CF6D86606E}" destId="{4F3E47DF-3DDB-164A-B8E2-DE0453CF9BEE}" srcOrd="3" destOrd="0" presId="urn:microsoft.com/office/officeart/2005/8/layout/radial4"/>
    <dgm:cxn modelId="{5907211E-F1FC-E84B-8266-028B355B2EC4}" type="presParOf" srcId="{78B1A21F-5958-C04F-847B-C1CF6D86606E}" destId="{8929EA5F-DA17-584E-B22B-5EA36102BFDF}" srcOrd="4" destOrd="0" presId="urn:microsoft.com/office/officeart/2005/8/layout/radial4"/>
    <dgm:cxn modelId="{D598CB95-1FF1-DA4B-858A-FF996EE00173}" type="presParOf" srcId="{78B1A21F-5958-C04F-847B-C1CF6D86606E}" destId="{2C834AD9-B7C5-1548-A2FD-1351DDF5F988}" srcOrd="5" destOrd="0" presId="urn:microsoft.com/office/officeart/2005/8/layout/radial4"/>
    <dgm:cxn modelId="{19C6146A-03BA-924C-9E4B-6E93B8E29388}" type="presParOf" srcId="{78B1A21F-5958-C04F-847B-C1CF6D86606E}" destId="{F66AB064-E2CD-A245-8178-3177B1E9AAC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FA4526-4FAE-46CC-9191-305E5478F091}"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44551BA8-F37C-4390-9EBE-CEBEEA9A56E1}">
      <dgm:prSet/>
      <dgm:spPr/>
      <dgm:t>
        <a:bodyPr/>
        <a:lstStyle/>
        <a:p>
          <a:r>
            <a:rPr lang="en-US"/>
            <a:t>Treatment Plan: Visits scheduled 1x/wk for 8 wks </a:t>
          </a:r>
        </a:p>
      </dgm:t>
    </dgm:pt>
    <dgm:pt modelId="{548B0C22-B70A-4B31-8338-5FB8EE05A200}" type="parTrans" cxnId="{175BB5C8-A33A-4E6C-B25A-B05A79DA60B6}">
      <dgm:prSet/>
      <dgm:spPr/>
      <dgm:t>
        <a:bodyPr/>
        <a:lstStyle/>
        <a:p>
          <a:endParaRPr lang="en-US"/>
        </a:p>
      </dgm:t>
    </dgm:pt>
    <dgm:pt modelId="{83EF5B12-A324-4CE8-8CBC-FCDC93B329FB}" type="sibTrans" cxnId="{175BB5C8-A33A-4E6C-B25A-B05A79DA60B6}">
      <dgm:prSet/>
      <dgm:spPr/>
      <dgm:t>
        <a:bodyPr/>
        <a:lstStyle/>
        <a:p>
          <a:endParaRPr lang="en-US"/>
        </a:p>
      </dgm:t>
    </dgm:pt>
    <dgm:pt modelId="{E2AA39D6-5099-4D01-A281-6BBBC14519CB}">
      <dgm:prSet/>
      <dgm:spPr/>
      <dgm:t>
        <a:bodyPr/>
        <a:lstStyle/>
        <a:p>
          <a:r>
            <a:rPr lang="en-US"/>
            <a:t>Overview of Treatment Goals</a:t>
          </a:r>
        </a:p>
      </dgm:t>
    </dgm:pt>
    <dgm:pt modelId="{6B25BEA2-EE83-4DF2-ABB7-E3AE2B5D2219}" type="parTrans" cxnId="{8161325F-8763-436F-8FE4-CD128AE9C659}">
      <dgm:prSet/>
      <dgm:spPr/>
      <dgm:t>
        <a:bodyPr/>
        <a:lstStyle/>
        <a:p>
          <a:endParaRPr lang="en-US"/>
        </a:p>
      </dgm:t>
    </dgm:pt>
    <dgm:pt modelId="{DFC19CA7-7754-4950-85FE-8724A1BB84A6}" type="sibTrans" cxnId="{8161325F-8763-436F-8FE4-CD128AE9C659}">
      <dgm:prSet/>
      <dgm:spPr/>
      <dgm:t>
        <a:bodyPr/>
        <a:lstStyle/>
        <a:p>
          <a:endParaRPr lang="en-US"/>
        </a:p>
      </dgm:t>
    </dgm:pt>
    <dgm:pt modelId="{248CF1A2-BA6D-4824-AFA2-8A3A24B68E0D}">
      <dgm:prSet/>
      <dgm:spPr/>
      <dgm:t>
        <a:bodyPr/>
        <a:lstStyle/>
        <a:p>
          <a:r>
            <a:rPr lang="en-US" b="1"/>
            <a:t>Endurance training</a:t>
          </a:r>
        </a:p>
      </dgm:t>
    </dgm:pt>
    <dgm:pt modelId="{0D909DB5-1CC0-4FE7-B74B-663F8D37E991}" type="parTrans" cxnId="{9568E838-9671-43DD-ABB3-F9148700672B}">
      <dgm:prSet/>
      <dgm:spPr/>
      <dgm:t>
        <a:bodyPr/>
        <a:lstStyle/>
        <a:p>
          <a:endParaRPr lang="en-US"/>
        </a:p>
      </dgm:t>
    </dgm:pt>
    <dgm:pt modelId="{21A69CB1-C857-4066-A0D1-FF12EE7F2AD8}" type="sibTrans" cxnId="{9568E838-9671-43DD-ABB3-F9148700672B}">
      <dgm:prSet/>
      <dgm:spPr/>
      <dgm:t>
        <a:bodyPr/>
        <a:lstStyle/>
        <a:p>
          <a:endParaRPr lang="en-US"/>
        </a:p>
      </dgm:t>
    </dgm:pt>
    <dgm:pt modelId="{4934DA79-CC17-4BA3-BA3E-353940295174}">
      <dgm:prSet custT="1"/>
      <dgm:spPr/>
      <dgm:t>
        <a:bodyPr/>
        <a:lstStyle/>
        <a:p>
          <a:r>
            <a:rPr lang="en-US" sz="1950" b="1" dirty="0"/>
            <a:t>Multisensory integration and balance training</a:t>
          </a:r>
        </a:p>
      </dgm:t>
    </dgm:pt>
    <dgm:pt modelId="{CD5B2184-3FA8-4695-90F7-9D02F33A9DA3}" type="parTrans" cxnId="{27B77AE7-B665-4302-8097-FCEC37F2B467}">
      <dgm:prSet/>
      <dgm:spPr/>
      <dgm:t>
        <a:bodyPr/>
        <a:lstStyle/>
        <a:p>
          <a:endParaRPr lang="en-US"/>
        </a:p>
      </dgm:t>
    </dgm:pt>
    <dgm:pt modelId="{DFF37148-904C-4EE1-B431-5DE4C639AA18}" type="sibTrans" cxnId="{27B77AE7-B665-4302-8097-FCEC37F2B467}">
      <dgm:prSet/>
      <dgm:spPr/>
      <dgm:t>
        <a:bodyPr/>
        <a:lstStyle/>
        <a:p>
          <a:endParaRPr lang="en-US"/>
        </a:p>
      </dgm:t>
    </dgm:pt>
    <dgm:pt modelId="{4B7825AB-49F1-4B7B-9E5E-B14E4791A080}">
      <dgm:prSet/>
      <dgm:spPr/>
      <dgm:t>
        <a:bodyPr/>
        <a:lstStyle/>
        <a:p>
          <a:r>
            <a:rPr lang="en-US" b="1"/>
            <a:t>Balance confidence</a:t>
          </a:r>
        </a:p>
      </dgm:t>
    </dgm:pt>
    <dgm:pt modelId="{C0FDA8AC-94D6-4326-84FD-F7B3B0DF039F}" type="parTrans" cxnId="{41D037C7-C954-4618-B467-00BF395BC1B7}">
      <dgm:prSet/>
      <dgm:spPr/>
      <dgm:t>
        <a:bodyPr/>
        <a:lstStyle/>
        <a:p>
          <a:endParaRPr lang="en-US"/>
        </a:p>
      </dgm:t>
    </dgm:pt>
    <dgm:pt modelId="{58D7F7FE-EEB1-43FE-9097-7A56830D0462}" type="sibTrans" cxnId="{41D037C7-C954-4618-B467-00BF395BC1B7}">
      <dgm:prSet/>
      <dgm:spPr/>
      <dgm:t>
        <a:bodyPr/>
        <a:lstStyle/>
        <a:p>
          <a:endParaRPr lang="en-US"/>
        </a:p>
      </dgm:t>
    </dgm:pt>
    <dgm:pt modelId="{BBAE9B65-50A8-4252-BE6E-8DD10757F61E}">
      <dgm:prSet/>
      <dgm:spPr/>
      <dgm:t>
        <a:bodyPr/>
        <a:lstStyle/>
        <a:p>
          <a:r>
            <a:rPr lang="en-US" b="1"/>
            <a:t>Education</a:t>
          </a:r>
        </a:p>
      </dgm:t>
    </dgm:pt>
    <dgm:pt modelId="{5C5B6FF5-E2B0-432E-9C1A-59FC4AC72E8F}" type="parTrans" cxnId="{69EC4C23-F53C-473D-8531-C2241F8D1D9B}">
      <dgm:prSet/>
      <dgm:spPr/>
      <dgm:t>
        <a:bodyPr/>
        <a:lstStyle/>
        <a:p>
          <a:endParaRPr lang="en-US"/>
        </a:p>
      </dgm:t>
    </dgm:pt>
    <dgm:pt modelId="{AD3F5AE6-295E-4B62-98A5-5518CC03C071}" type="sibTrans" cxnId="{69EC4C23-F53C-473D-8531-C2241F8D1D9B}">
      <dgm:prSet/>
      <dgm:spPr/>
      <dgm:t>
        <a:bodyPr/>
        <a:lstStyle/>
        <a:p>
          <a:endParaRPr lang="en-US"/>
        </a:p>
      </dgm:t>
    </dgm:pt>
    <dgm:pt modelId="{C4FFCC64-6580-7A4B-BEAF-C64829AD69B8}">
      <dgm:prSet/>
      <dgm:spPr/>
      <dgm:t>
        <a:bodyPr/>
        <a:lstStyle/>
        <a:p>
          <a:r>
            <a:rPr lang="en-US" b="1"/>
            <a:t>Gait training</a:t>
          </a:r>
        </a:p>
      </dgm:t>
    </dgm:pt>
    <dgm:pt modelId="{D027C5F7-CAAC-0942-8328-E8DFAEBC378D}" type="parTrans" cxnId="{9E52A423-A6EF-3F48-AAF0-F468000856EF}">
      <dgm:prSet/>
      <dgm:spPr/>
      <dgm:t>
        <a:bodyPr/>
        <a:lstStyle/>
        <a:p>
          <a:endParaRPr lang="en-US"/>
        </a:p>
      </dgm:t>
    </dgm:pt>
    <dgm:pt modelId="{3583D050-1D8F-0041-B345-9D833FA4B2F5}" type="sibTrans" cxnId="{9E52A423-A6EF-3F48-AAF0-F468000856EF}">
      <dgm:prSet/>
      <dgm:spPr/>
      <dgm:t>
        <a:bodyPr/>
        <a:lstStyle/>
        <a:p>
          <a:endParaRPr lang="en-US"/>
        </a:p>
      </dgm:t>
    </dgm:pt>
    <dgm:pt modelId="{65D4FAE2-A701-AC40-9CC9-C91B14E32E6D}">
      <dgm:prSet/>
      <dgm:spPr/>
      <dgm:t>
        <a:bodyPr/>
        <a:lstStyle/>
        <a:p>
          <a:r>
            <a:rPr lang="en-US" b="1"/>
            <a:t>Gaze stabilization</a:t>
          </a:r>
        </a:p>
      </dgm:t>
    </dgm:pt>
    <dgm:pt modelId="{0C810A98-BCE6-0447-8D1A-96358DA0ACB6}" type="parTrans" cxnId="{671A4E90-B4AD-614A-921D-97AA1FD7E5BB}">
      <dgm:prSet/>
      <dgm:spPr/>
      <dgm:t>
        <a:bodyPr/>
        <a:lstStyle/>
        <a:p>
          <a:endParaRPr lang="en-US"/>
        </a:p>
      </dgm:t>
    </dgm:pt>
    <dgm:pt modelId="{A755399A-1EC2-CF41-BCAB-8096AF40B491}" type="sibTrans" cxnId="{671A4E90-B4AD-614A-921D-97AA1FD7E5BB}">
      <dgm:prSet/>
      <dgm:spPr/>
      <dgm:t>
        <a:bodyPr/>
        <a:lstStyle/>
        <a:p>
          <a:endParaRPr lang="en-US"/>
        </a:p>
      </dgm:t>
    </dgm:pt>
    <dgm:pt modelId="{30734A0C-C899-B545-AC4B-C67AF2F17D8E}">
      <dgm:prSet/>
      <dgm:spPr/>
      <dgm:t>
        <a:bodyPr/>
        <a:lstStyle/>
        <a:p>
          <a:r>
            <a:rPr lang="en-US" b="1"/>
            <a:t>Habituation</a:t>
          </a:r>
        </a:p>
      </dgm:t>
    </dgm:pt>
    <dgm:pt modelId="{3D1A0AF6-1EE9-DD48-96D7-86B936839A26}" type="parTrans" cxnId="{82482C76-A38E-9742-AB67-AD40D3252382}">
      <dgm:prSet/>
      <dgm:spPr/>
      <dgm:t>
        <a:bodyPr/>
        <a:lstStyle/>
        <a:p>
          <a:endParaRPr lang="en-US"/>
        </a:p>
      </dgm:t>
    </dgm:pt>
    <dgm:pt modelId="{D380A71B-D482-B24A-9AF7-A707CFDE97FB}" type="sibTrans" cxnId="{82482C76-A38E-9742-AB67-AD40D3252382}">
      <dgm:prSet/>
      <dgm:spPr/>
      <dgm:t>
        <a:bodyPr/>
        <a:lstStyle/>
        <a:p>
          <a:endParaRPr lang="en-US"/>
        </a:p>
      </dgm:t>
    </dgm:pt>
    <dgm:pt modelId="{F30E07AF-02B0-1C42-9CA5-2E1B4B5E256B}" type="pres">
      <dgm:prSet presAssocID="{ECFA4526-4FAE-46CC-9191-305E5478F091}" presName="Name0" presStyleCnt="0">
        <dgm:presLayoutVars>
          <dgm:dir/>
          <dgm:animLvl val="lvl"/>
          <dgm:resizeHandles val="exact"/>
        </dgm:presLayoutVars>
      </dgm:prSet>
      <dgm:spPr/>
    </dgm:pt>
    <dgm:pt modelId="{E381623F-C325-CE4D-B40B-429557C5499D}" type="pres">
      <dgm:prSet presAssocID="{E2AA39D6-5099-4D01-A281-6BBBC14519CB}" presName="boxAndChildren" presStyleCnt="0"/>
      <dgm:spPr/>
    </dgm:pt>
    <dgm:pt modelId="{99BC48BA-017B-284C-B4F8-ECF6FE0BAAD1}" type="pres">
      <dgm:prSet presAssocID="{E2AA39D6-5099-4D01-A281-6BBBC14519CB}" presName="parentTextBox" presStyleLbl="node1" presStyleIdx="0" presStyleCnt="2"/>
      <dgm:spPr/>
    </dgm:pt>
    <dgm:pt modelId="{1340B4FB-6D31-0644-B817-3C17F4C5A7AD}" type="pres">
      <dgm:prSet presAssocID="{E2AA39D6-5099-4D01-A281-6BBBC14519CB}" presName="entireBox" presStyleLbl="node1" presStyleIdx="0" presStyleCnt="2" custScaleY="44081"/>
      <dgm:spPr/>
    </dgm:pt>
    <dgm:pt modelId="{42674DFF-EAC2-4A42-BD30-AC8A54BD72CE}" type="pres">
      <dgm:prSet presAssocID="{E2AA39D6-5099-4D01-A281-6BBBC14519CB}" presName="descendantBox" presStyleCnt="0"/>
      <dgm:spPr/>
    </dgm:pt>
    <dgm:pt modelId="{3A5B6D8D-6555-F54D-89EC-E576EA78084A}" type="pres">
      <dgm:prSet presAssocID="{248CF1A2-BA6D-4824-AFA2-8A3A24B68E0D}" presName="childTextBox" presStyleLbl="fgAccFollowNode1" presStyleIdx="0" presStyleCnt="7">
        <dgm:presLayoutVars>
          <dgm:bulletEnabled val="1"/>
        </dgm:presLayoutVars>
      </dgm:prSet>
      <dgm:spPr/>
    </dgm:pt>
    <dgm:pt modelId="{16F3183F-1A46-4544-ABFC-D57CF6CAC25C}" type="pres">
      <dgm:prSet presAssocID="{4934DA79-CC17-4BA3-BA3E-353940295174}" presName="childTextBox" presStyleLbl="fgAccFollowNode1" presStyleIdx="1" presStyleCnt="7">
        <dgm:presLayoutVars>
          <dgm:bulletEnabled val="1"/>
        </dgm:presLayoutVars>
      </dgm:prSet>
      <dgm:spPr/>
    </dgm:pt>
    <dgm:pt modelId="{9C5998C7-18BF-5142-9DA6-EE37D0254F3E}" type="pres">
      <dgm:prSet presAssocID="{C4FFCC64-6580-7A4B-BEAF-C64829AD69B8}" presName="childTextBox" presStyleLbl="fgAccFollowNode1" presStyleIdx="2" presStyleCnt="7">
        <dgm:presLayoutVars>
          <dgm:bulletEnabled val="1"/>
        </dgm:presLayoutVars>
      </dgm:prSet>
      <dgm:spPr/>
    </dgm:pt>
    <dgm:pt modelId="{398AC277-FC15-CE4D-AD46-4E9D23EFB93A}" type="pres">
      <dgm:prSet presAssocID="{65D4FAE2-A701-AC40-9CC9-C91B14E32E6D}" presName="childTextBox" presStyleLbl="fgAccFollowNode1" presStyleIdx="3" presStyleCnt="7">
        <dgm:presLayoutVars>
          <dgm:bulletEnabled val="1"/>
        </dgm:presLayoutVars>
      </dgm:prSet>
      <dgm:spPr/>
    </dgm:pt>
    <dgm:pt modelId="{348D0C0C-2138-6C43-BAB9-7228ACCB227E}" type="pres">
      <dgm:prSet presAssocID="{30734A0C-C899-B545-AC4B-C67AF2F17D8E}" presName="childTextBox" presStyleLbl="fgAccFollowNode1" presStyleIdx="4" presStyleCnt="7">
        <dgm:presLayoutVars>
          <dgm:bulletEnabled val="1"/>
        </dgm:presLayoutVars>
      </dgm:prSet>
      <dgm:spPr/>
    </dgm:pt>
    <dgm:pt modelId="{149788F6-14AD-0848-B323-ACDD31334192}" type="pres">
      <dgm:prSet presAssocID="{4B7825AB-49F1-4B7B-9E5E-B14E4791A080}" presName="childTextBox" presStyleLbl="fgAccFollowNode1" presStyleIdx="5" presStyleCnt="7">
        <dgm:presLayoutVars>
          <dgm:bulletEnabled val="1"/>
        </dgm:presLayoutVars>
      </dgm:prSet>
      <dgm:spPr/>
    </dgm:pt>
    <dgm:pt modelId="{C1A13FF3-107A-5249-9C7A-E67F02F3F19A}" type="pres">
      <dgm:prSet presAssocID="{BBAE9B65-50A8-4252-BE6E-8DD10757F61E}" presName="childTextBox" presStyleLbl="fgAccFollowNode1" presStyleIdx="6" presStyleCnt="7">
        <dgm:presLayoutVars>
          <dgm:bulletEnabled val="1"/>
        </dgm:presLayoutVars>
      </dgm:prSet>
      <dgm:spPr/>
    </dgm:pt>
    <dgm:pt modelId="{1AD1EDBA-20C1-8443-8D62-0B473ED6DE99}" type="pres">
      <dgm:prSet presAssocID="{83EF5B12-A324-4CE8-8CBC-FCDC93B329FB}" presName="sp" presStyleCnt="0"/>
      <dgm:spPr/>
    </dgm:pt>
    <dgm:pt modelId="{DD1CA6CF-3B72-774B-A41F-0AF59C41C5AA}" type="pres">
      <dgm:prSet presAssocID="{44551BA8-F37C-4390-9EBE-CEBEEA9A56E1}" presName="arrowAndChildren" presStyleCnt="0"/>
      <dgm:spPr/>
    </dgm:pt>
    <dgm:pt modelId="{D7E3EC4E-AF4A-A146-89AD-27787BD1759E}" type="pres">
      <dgm:prSet presAssocID="{44551BA8-F37C-4390-9EBE-CEBEEA9A56E1}" presName="parentTextArrow" presStyleLbl="node1" presStyleIdx="1" presStyleCnt="2" custScaleY="28736" custLinFactNeighborX="-2980" custLinFactNeighborY="-13"/>
      <dgm:spPr/>
    </dgm:pt>
  </dgm:ptLst>
  <dgm:cxnLst>
    <dgm:cxn modelId="{EE896510-DA5A-4749-B3A5-28D55BF01737}" type="presOf" srcId="{65D4FAE2-A701-AC40-9CC9-C91B14E32E6D}" destId="{398AC277-FC15-CE4D-AD46-4E9D23EFB93A}" srcOrd="0" destOrd="0" presId="urn:microsoft.com/office/officeart/2005/8/layout/process4"/>
    <dgm:cxn modelId="{69EC4C23-F53C-473D-8531-C2241F8D1D9B}" srcId="{E2AA39D6-5099-4D01-A281-6BBBC14519CB}" destId="{BBAE9B65-50A8-4252-BE6E-8DD10757F61E}" srcOrd="6" destOrd="0" parTransId="{5C5B6FF5-E2B0-432E-9C1A-59FC4AC72E8F}" sibTransId="{AD3F5AE6-295E-4B62-98A5-5518CC03C071}"/>
    <dgm:cxn modelId="{9E52A423-A6EF-3F48-AAF0-F468000856EF}" srcId="{E2AA39D6-5099-4D01-A281-6BBBC14519CB}" destId="{C4FFCC64-6580-7A4B-BEAF-C64829AD69B8}" srcOrd="2" destOrd="0" parTransId="{D027C5F7-CAAC-0942-8328-E8DFAEBC378D}" sibTransId="{3583D050-1D8F-0041-B345-9D833FA4B2F5}"/>
    <dgm:cxn modelId="{B621B330-0182-4A4A-ABD4-EE7E1FDECEB8}" type="presOf" srcId="{C4FFCC64-6580-7A4B-BEAF-C64829AD69B8}" destId="{9C5998C7-18BF-5142-9DA6-EE37D0254F3E}" srcOrd="0" destOrd="0" presId="urn:microsoft.com/office/officeart/2005/8/layout/process4"/>
    <dgm:cxn modelId="{9568E838-9671-43DD-ABB3-F9148700672B}" srcId="{E2AA39D6-5099-4D01-A281-6BBBC14519CB}" destId="{248CF1A2-BA6D-4824-AFA2-8A3A24B68E0D}" srcOrd="0" destOrd="0" parTransId="{0D909DB5-1CC0-4FE7-B74B-663F8D37E991}" sibTransId="{21A69CB1-C857-4066-A0D1-FF12EE7F2AD8}"/>
    <dgm:cxn modelId="{8161325F-8763-436F-8FE4-CD128AE9C659}" srcId="{ECFA4526-4FAE-46CC-9191-305E5478F091}" destId="{E2AA39D6-5099-4D01-A281-6BBBC14519CB}" srcOrd="1" destOrd="0" parTransId="{6B25BEA2-EE83-4DF2-ABB7-E3AE2B5D2219}" sibTransId="{DFC19CA7-7754-4950-85FE-8724A1BB84A6}"/>
    <dgm:cxn modelId="{DB372173-67C9-6A41-9D66-C22596BA8528}" type="presOf" srcId="{30734A0C-C899-B545-AC4B-C67AF2F17D8E}" destId="{348D0C0C-2138-6C43-BAB9-7228ACCB227E}" srcOrd="0" destOrd="0" presId="urn:microsoft.com/office/officeart/2005/8/layout/process4"/>
    <dgm:cxn modelId="{23F53975-EC7D-2749-BEFE-59A7EB36FFF3}" type="presOf" srcId="{E2AA39D6-5099-4D01-A281-6BBBC14519CB}" destId="{99BC48BA-017B-284C-B4F8-ECF6FE0BAAD1}" srcOrd="0" destOrd="0" presId="urn:microsoft.com/office/officeart/2005/8/layout/process4"/>
    <dgm:cxn modelId="{82482C76-A38E-9742-AB67-AD40D3252382}" srcId="{E2AA39D6-5099-4D01-A281-6BBBC14519CB}" destId="{30734A0C-C899-B545-AC4B-C67AF2F17D8E}" srcOrd="4" destOrd="0" parTransId="{3D1A0AF6-1EE9-DD48-96D7-86B936839A26}" sibTransId="{D380A71B-D482-B24A-9AF7-A707CFDE97FB}"/>
    <dgm:cxn modelId="{706B2677-A265-AC4C-B930-965AE5E3E443}" type="presOf" srcId="{4934DA79-CC17-4BA3-BA3E-353940295174}" destId="{16F3183F-1A46-4544-ABFC-D57CF6CAC25C}" srcOrd="0" destOrd="0" presId="urn:microsoft.com/office/officeart/2005/8/layout/process4"/>
    <dgm:cxn modelId="{94A28077-6646-114C-B0ED-A6E741D0B3FE}" type="presOf" srcId="{ECFA4526-4FAE-46CC-9191-305E5478F091}" destId="{F30E07AF-02B0-1C42-9CA5-2E1B4B5E256B}" srcOrd="0" destOrd="0" presId="urn:microsoft.com/office/officeart/2005/8/layout/process4"/>
    <dgm:cxn modelId="{40C19C82-00FD-7C48-9434-A046D6CA3DB7}" type="presOf" srcId="{4B7825AB-49F1-4B7B-9E5E-B14E4791A080}" destId="{149788F6-14AD-0848-B323-ACDD31334192}" srcOrd="0" destOrd="0" presId="urn:microsoft.com/office/officeart/2005/8/layout/process4"/>
    <dgm:cxn modelId="{671A4E90-B4AD-614A-921D-97AA1FD7E5BB}" srcId="{E2AA39D6-5099-4D01-A281-6BBBC14519CB}" destId="{65D4FAE2-A701-AC40-9CC9-C91B14E32E6D}" srcOrd="3" destOrd="0" parTransId="{0C810A98-BCE6-0447-8D1A-96358DA0ACB6}" sibTransId="{A755399A-1EC2-CF41-BCAB-8096AF40B491}"/>
    <dgm:cxn modelId="{7F1DACAA-0B98-E24D-BFEC-99EED2684A2E}" type="presOf" srcId="{44551BA8-F37C-4390-9EBE-CEBEEA9A56E1}" destId="{D7E3EC4E-AF4A-A146-89AD-27787BD1759E}" srcOrd="0" destOrd="0" presId="urn:microsoft.com/office/officeart/2005/8/layout/process4"/>
    <dgm:cxn modelId="{274A52BF-8879-2446-9D31-A8A0FCBD14F2}" type="presOf" srcId="{E2AA39D6-5099-4D01-A281-6BBBC14519CB}" destId="{1340B4FB-6D31-0644-B817-3C17F4C5A7AD}" srcOrd="1" destOrd="0" presId="urn:microsoft.com/office/officeart/2005/8/layout/process4"/>
    <dgm:cxn modelId="{41D037C7-C954-4618-B467-00BF395BC1B7}" srcId="{E2AA39D6-5099-4D01-A281-6BBBC14519CB}" destId="{4B7825AB-49F1-4B7B-9E5E-B14E4791A080}" srcOrd="5" destOrd="0" parTransId="{C0FDA8AC-94D6-4326-84FD-F7B3B0DF039F}" sibTransId="{58D7F7FE-EEB1-43FE-9097-7A56830D0462}"/>
    <dgm:cxn modelId="{175BB5C8-A33A-4E6C-B25A-B05A79DA60B6}" srcId="{ECFA4526-4FAE-46CC-9191-305E5478F091}" destId="{44551BA8-F37C-4390-9EBE-CEBEEA9A56E1}" srcOrd="0" destOrd="0" parTransId="{548B0C22-B70A-4B31-8338-5FB8EE05A200}" sibTransId="{83EF5B12-A324-4CE8-8CBC-FCDC93B329FB}"/>
    <dgm:cxn modelId="{8E67B0CA-36F6-A745-8882-74332DAE4C01}" type="presOf" srcId="{BBAE9B65-50A8-4252-BE6E-8DD10757F61E}" destId="{C1A13FF3-107A-5249-9C7A-E67F02F3F19A}" srcOrd="0" destOrd="0" presId="urn:microsoft.com/office/officeart/2005/8/layout/process4"/>
    <dgm:cxn modelId="{9114D7CB-4AD1-8644-A79F-3E565E2C3B7C}" type="presOf" srcId="{248CF1A2-BA6D-4824-AFA2-8A3A24B68E0D}" destId="{3A5B6D8D-6555-F54D-89EC-E576EA78084A}" srcOrd="0" destOrd="0" presId="urn:microsoft.com/office/officeart/2005/8/layout/process4"/>
    <dgm:cxn modelId="{27B77AE7-B665-4302-8097-FCEC37F2B467}" srcId="{E2AA39D6-5099-4D01-A281-6BBBC14519CB}" destId="{4934DA79-CC17-4BA3-BA3E-353940295174}" srcOrd="1" destOrd="0" parTransId="{CD5B2184-3FA8-4695-90F7-9D02F33A9DA3}" sibTransId="{DFF37148-904C-4EE1-B431-5DE4C639AA18}"/>
    <dgm:cxn modelId="{94FC662B-197F-6148-B09E-1843F426D216}" type="presParOf" srcId="{F30E07AF-02B0-1C42-9CA5-2E1B4B5E256B}" destId="{E381623F-C325-CE4D-B40B-429557C5499D}" srcOrd="0" destOrd="0" presId="urn:microsoft.com/office/officeart/2005/8/layout/process4"/>
    <dgm:cxn modelId="{E2C9DE1A-10FF-5E4C-987E-1579E216B433}" type="presParOf" srcId="{E381623F-C325-CE4D-B40B-429557C5499D}" destId="{99BC48BA-017B-284C-B4F8-ECF6FE0BAAD1}" srcOrd="0" destOrd="0" presId="urn:microsoft.com/office/officeart/2005/8/layout/process4"/>
    <dgm:cxn modelId="{C60DFC3C-7608-3441-A429-8024BC946424}" type="presParOf" srcId="{E381623F-C325-CE4D-B40B-429557C5499D}" destId="{1340B4FB-6D31-0644-B817-3C17F4C5A7AD}" srcOrd="1" destOrd="0" presId="urn:microsoft.com/office/officeart/2005/8/layout/process4"/>
    <dgm:cxn modelId="{AD1D5B78-AEBE-FC42-926B-102D1C89D7DB}" type="presParOf" srcId="{E381623F-C325-CE4D-B40B-429557C5499D}" destId="{42674DFF-EAC2-4A42-BD30-AC8A54BD72CE}" srcOrd="2" destOrd="0" presId="urn:microsoft.com/office/officeart/2005/8/layout/process4"/>
    <dgm:cxn modelId="{610F6DC0-9972-3C4A-9C25-63939A88153F}" type="presParOf" srcId="{42674DFF-EAC2-4A42-BD30-AC8A54BD72CE}" destId="{3A5B6D8D-6555-F54D-89EC-E576EA78084A}" srcOrd="0" destOrd="0" presId="urn:microsoft.com/office/officeart/2005/8/layout/process4"/>
    <dgm:cxn modelId="{298317E1-870F-9644-9411-991613A496D6}" type="presParOf" srcId="{42674DFF-EAC2-4A42-BD30-AC8A54BD72CE}" destId="{16F3183F-1A46-4544-ABFC-D57CF6CAC25C}" srcOrd="1" destOrd="0" presId="urn:microsoft.com/office/officeart/2005/8/layout/process4"/>
    <dgm:cxn modelId="{3B8C3683-388D-E84C-87E9-B56472889A73}" type="presParOf" srcId="{42674DFF-EAC2-4A42-BD30-AC8A54BD72CE}" destId="{9C5998C7-18BF-5142-9DA6-EE37D0254F3E}" srcOrd="2" destOrd="0" presId="urn:microsoft.com/office/officeart/2005/8/layout/process4"/>
    <dgm:cxn modelId="{5FDBAE51-EA0D-7C41-A286-733BF440C1A9}" type="presParOf" srcId="{42674DFF-EAC2-4A42-BD30-AC8A54BD72CE}" destId="{398AC277-FC15-CE4D-AD46-4E9D23EFB93A}" srcOrd="3" destOrd="0" presId="urn:microsoft.com/office/officeart/2005/8/layout/process4"/>
    <dgm:cxn modelId="{368C1FDB-CFF5-854A-B7C3-2305A57F9BCA}" type="presParOf" srcId="{42674DFF-EAC2-4A42-BD30-AC8A54BD72CE}" destId="{348D0C0C-2138-6C43-BAB9-7228ACCB227E}" srcOrd="4" destOrd="0" presId="urn:microsoft.com/office/officeart/2005/8/layout/process4"/>
    <dgm:cxn modelId="{C39C7BB9-E4CA-D744-85CE-8588AD2CE2D5}" type="presParOf" srcId="{42674DFF-EAC2-4A42-BD30-AC8A54BD72CE}" destId="{149788F6-14AD-0848-B323-ACDD31334192}" srcOrd="5" destOrd="0" presId="urn:microsoft.com/office/officeart/2005/8/layout/process4"/>
    <dgm:cxn modelId="{BBC2A319-3A0F-5D42-B8C4-F3AA50767C20}" type="presParOf" srcId="{42674DFF-EAC2-4A42-BD30-AC8A54BD72CE}" destId="{C1A13FF3-107A-5249-9C7A-E67F02F3F19A}" srcOrd="6" destOrd="0" presId="urn:microsoft.com/office/officeart/2005/8/layout/process4"/>
    <dgm:cxn modelId="{CFE10861-5F77-4841-A24D-4A9B0DD9C188}" type="presParOf" srcId="{F30E07AF-02B0-1C42-9CA5-2E1B4B5E256B}" destId="{1AD1EDBA-20C1-8443-8D62-0B473ED6DE99}" srcOrd="1" destOrd="0" presId="urn:microsoft.com/office/officeart/2005/8/layout/process4"/>
    <dgm:cxn modelId="{A3E1EFF4-E2CA-3947-94C9-E4143DFEF80B}" type="presParOf" srcId="{F30E07AF-02B0-1C42-9CA5-2E1B4B5E256B}" destId="{DD1CA6CF-3B72-774B-A41F-0AF59C41C5AA}" srcOrd="2" destOrd="0" presId="urn:microsoft.com/office/officeart/2005/8/layout/process4"/>
    <dgm:cxn modelId="{F7912189-A1C5-E642-842E-9795FD76A915}" type="presParOf" srcId="{DD1CA6CF-3B72-774B-A41F-0AF59C41C5AA}" destId="{D7E3EC4E-AF4A-A146-89AD-27787BD1759E}"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30EC2-2B48-E548-B32A-172928974147}">
      <dsp:nvSpPr>
        <dsp:cNvPr id="0" name=""/>
        <dsp:cNvSpPr/>
      </dsp:nvSpPr>
      <dsp:spPr>
        <a:xfrm>
          <a:off x="1968170" y="1706494"/>
          <a:ext cx="1432636" cy="143263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t>Balance </a:t>
          </a:r>
        </a:p>
      </dsp:txBody>
      <dsp:txXfrm>
        <a:off x="2177975" y="1916299"/>
        <a:ext cx="1013026" cy="1013026"/>
      </dsp:txXfrm>
    </dsp:sp>
    <dsp:sp modelId="{F9C53BE4-6E29-F54A-B222-70FE824C34C5}">
      <dsp:nvSpPr>
        <dsp:cNvPr id="0" name=""/>
        <dsp:cNvSpPr/>
      </dsp:nvSpPr>
      <dsp:spPr>
        <a:xfrm rot="12900000">
          <a:off x="1046536" y="1456212"/>
          <a:ext cx="1098121" cy="40830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2D9B61-3AAA-784F-A544-0C6D420FB0CC}">
      <dsp:nvSpPr>
        <dsp:cNvPr id="0" name=""/>
        <dsp:cNvSpPr/>
      </dsp:nvSpPr>
      <dsp:spPr>
        <a:xfrm>
          <a:off x="465330" y="801032"/>
          <a:ext cx="1361004" cy="108880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a:t>Visual</a:t>
          </a:r>
        </a:p>
      </dsp:txBody>
      <dsp:txXfrm>
        <a:off x="497220" y="832922"/>
        <a:ext cx="1297224" cy="1025023"/>
      </dsp:txXfrm>
    </dsp:sp>
    <dsp:sp modelId="{4F3E47DF-3DDB-164A-B8E2-DE0453CF9BEE}">
      <dsp:nvSpPr>
        <dsp:cNvPr id="0" name=""/>
        <dsp:cNvSpPr/>
      </dsp:nvSpPr>
      <dsp:spPr>
        <a:xfrm rot="16200000">
          <a:off x="2135427" y="889371"/>
          <a:ext cx="1098121" cy="408301"/>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29EA5F-DA17-584E-B22B-5EA36102BFDF}">
      <dsp:nvSpPr>
        <dsp:cNvPr id="0" name=""/>
        <dsp:cNvSpPr/>
      </dsp:nvSpPr>
      <dsp:spPr>
        <a:xfrm>
          <a:off x="2003986" y="59"/>
          <a:ext cx="1361004" cy="108880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a:t>Vestibular</a:t>
          </a:r>
        </a:p>
      </dsp:txBody>
      <dsp:txXfrm>
        <a:off x="2035876" y="31949"/>
        <a:ext cx="1297224" cy="1025023"/>
      </dsp:txXfrm>
    </dsp:sp>
    <dsp:sp modelId="{2C834AD9-B7C5-1548-A2FD-1351DDF5F988}">
      <dsp:nvSpPr>
        <dsp:cNvPr id="0" name=""/>
        <dsp:cNvSpPr/>
      </dsp:nvSpPr>
      <dsp:spPr>
        <a:xfrm rot="19500000">
          <a:off x="3224318" y="1456212"/>
          <a:ext cx="1098121" cy="408301"/>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6AB064-E2CD-A245-8178-3177B1E9AACB}">
      <dsp:nvSpPr>
        <dsp:cNvPr id="0" name=""/>
        <dsp:cNvSpPr/>
      </dsp:nvSpPr>
      <dsp:spPr>
        <a:xfrm>
          <a:off x="3542641" y="801032"/>
          <a:ext cx="1361004" cy="108880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a:t>Somatosensory</a:t>
          </a:r>
        </a:p>
      </dsp:txBody>
      <dsp:txXfrm>
        <a:off x="3574531" y="832922"/>
        <a:ext cx="1297224" cy="10250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0B4FB-6D31-0644-B817-3C17F4C5A7AD}">
      <dsp:nvSpPr>
        <dsp:cNvPr id="0" name=""/>
        <dsp:cNvSpPr/>
      </dsp:nvSpPr>
      <dsp:spPr>
        <a:xfrm>
          <a:off x="0" y="1913403"/>
          <a:ext cx="11527746" cy="197457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kern="1200"/>
            <a:t>Overview of Treatment Goals</a:t>
          </a:r>
        </a:p>
      </dsp:txBody>
      <dsp:txXfrm>
        <a:off x="0" y="1913403"/>
        <a:ext cx="11527746" cy="1066270"/>
      </dsp:txXfrm>
    </dsp:sp>
    <dsp:sp modelId="{3A5B6D8D-6555-F54D-89EC-E576EA78084A}">
      <dsp:nvSpPr>
        <dsp:cNvPr id="0" name=""/>
        <dsp:cNvSpPr/>
      </dsp:nvSpPr>
      <dsp:spPr>
        <a:xfrm>
          <a:off x="1407" y="2990279"/>
          <a:ext cx="1646418" cy="2060534"/>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b="1" kern="1200"/>
            <a:t>Endurance training</a:t>
          </a:r>
        </a:p>
      </dsp:txBody>
      <dsp:txXfrm>
        <a:off x="1407" y="2990279"/>
        <a:ext cx="1646418" cy="2060534"/>
      </dsp:txXfrm>
    </dsp:sp>
    <dsp:sp modelId="{16F3183F-1A46-4544-ABFC-D57CF6CAC25C}">
      <dsp:nvSpPr>
        <dsp:cNvPr id="0" name=""/>
        <dsp:cNvSpPr/>
      </dsp:nvSpPr>
      <dsp:spPr>
        <a:xfrm>
          <a:off x="1647825" y="2990279"/>
          <a:ext cx="1646418" cy="2060534"/>
        </a:xfrm>
        <a:prstGeom prst="rect">
          <a:avLst/>
        </a:prstGeom>
        <a:solidFill>
          <a:schemeClr val="accent2">
            <a:tint val="40000"/>
            <a:alpha val="90000"/>
            <a:hueOff val="-645227"/>
            <a:satOff val="-3189"/>
            <a:lumOff val="-321"/>
            <a:alphaOff val="0"/>
          </a:schemeClr>
        </a:solidFill>
        <a:ln w="19050" cap="rnd" cmpd="sng" algn="ctr">
          <a:solidFill>
            <a:schemeClr val="accent2">
              <a:tint val="40000"/>
              <a:alpha val="90000"/>
              <a:hueOff val="-645227"/>
              <a:satOff val="-3189"/>
              <a:lumOff val="-3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66775">
            <a:lnSpc>
              <a:spcPct val="90000"/>
            </a:lnSpc>
            <a:spcBef>
              <a:spcPct val="0"/>
            </a:spcBef>
            <a:spcAft>
              <a:spcPct val="35000"/>
            </a:spcAft>
            <a:buNone/>
          </a:pPr>
          <a:r>
            <a:rPr lang="en-US" sz="1950" b="1" kern="1200" dirty="0"/>
            <a:t>Multisensory integration and balance training</a:t>
          </a:r>
        </a:p>
      </dsp:txBody>
      <dsp:txXfrm>
        <a:off x="1647825" y="2990279"/>
        <a:ext cx="1646418" cy="2060534"/>
      </dsp:txXfrm>
    </dsp:sp>
    <dsp:sp modelId="{9C5998C7-18BF-5142-9DA6-EE37D0254F3E}">
      <dsp:nvSpPr>
        <dsp:cNvPr id="0" name=""/>
        <dsp:cNvSpPr/>
      </dsp:nvSpPr>
      <dsp:spPr>
        <a:xfrm>
          <a:off x="3294244" y="2990279"/>
          <a:ext cx="1646418" cy="2060534"/>
        </a:xfrm>
        <a:prstGeom prst="rect">
          <a:avLst/>
        </a:prstGeom>
        <a:solidFill>
          <a:schemeClr val="accent2">
            <a:tint val="40000"/>
            <a:alpha val="90000"/>
            <a:hueOff val="-1290454"/>
            <a:satOff val="-6377"/>
            <a:lumOff val="-642"/>
            <a:alphaOff val="0"/>
          </a:schemeClr>
        </a:solidFill>
        <a:ln w="19050" cap="rnd" cmpd="sng" algn="ctr">
          <a:solidFill>
            <a:schemeClr val="accent2">
              <a:tint val="40000"/>
              <a:alpha val="90000"/>
              <a:hueOff val="-1290454"/>
              <a:satOff val="-6377"/>
              <a:lumOff val="-6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b="1" kern="1200"/>
            <a:t>Gait training</a:t>
          </a:r>
        </a:p>
      </dsp:txBody>
      <dsp:txXfrm>
        <a:off x="3294244" y="2990279"/>
        <a:ext cx="1646418" cy="2060534"/>
      </dsp:txXfrm>
    </dsp:sp>
    <dsp:sp modelId="{398AC277-FC15-CE4D-AD46-4E9D23EFB93A}">
      <dsp:nvSpPr>
        <dsp:cNvPr id="0" name=""/>
        <dsp:cNvSpPr/>
      </dsp:nvSpPr>
      <dsp:spPr>
        <a:xfrm>
          <a:off x="4940663" y="2990279"/>
          <a:ext cx="1646418" cy="2060534"/>
        </a:xfrm>
        <a:prstGeom prst="rect">
          <a:avLst/>
        </a:prstGeom>
        <a:solidFill>
          <a:schemeClr val="accent2">
            <a:tint val="40000"/>
            <a:alpha val="90000"/>
            <a:hueOff val="-1935681"/>
            <a:satOff val="-9566"/>
            <a:lumOff val="-962"/>
            <a:alphaOff val="0"/>
          </a:schemeClr>
        </a:solidFill>
        <a:ln w="19050" cap="rnd" cmpd="sng" algn="ctr">
          <a:solidFill>
            <a:schemeClr val="accent2">
              <a:tint val="40000"/>
              <a:alpha val="90000"/>
              <a:hueOff val="-1935681"/>
              <a:satOff val="-9566"/>
              <a:lumOff val="-9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b="1" kern="1200"/>
            <a:t>Gaze stabilization</a:t>
          </a:r>
        </a:p>
      </dsp:txBody>
      <dsp:txXfrm>
        <a:off x="4940663" y="2990279"/>
        <a:ext cx="1646418" cy="2060534"/>
      </dsp:txXfrm>
    </dsp:sp>
    <dsp:sp modelId="{348D0C0C-2138-6C43-BAB9-7228ACCB227E}">
      <dsp:nvSpPr>
        <dsp:cNvPr id="0" name=""/>
        <dsp:cNvSpPr/>
      </dsp:nvSpPr>
      <dsp:spPr>
        <a:xfrm>
          <a:off x="6587082" y="2990279"/>
          <a:ext cx="1646418" cy="2060534"/>
        </a:xfrm>
        <a:prstGeom prst="rect">
          <a:avLst/>
        </a:prstGeom>
        <a:solidFill>
          <a:schemeClr val="accent2">
            <a:tint val="40000"/>
            <a:alpha val="90000"/>
            <a:hueOff val="-2580908"/>
            <a:satOff val="-12755"/>
            <a:lumOff val="-1283"/>
            <a:alphaOff val="0"/>
          </a:schemeClr>
        </a:solidFill>
        <a:ln w="19050" cap="rnd" cmpd="sng" algn="ctr">
          <a:solidFill>
            <a:schemeClr val="accent2">
              <a:tint val="40000"/>
              <a:alpha val="90000"/>
              <a:hueOff val="-2580908"/>
              <a:satOff val="-12755"/>
              <a:lumOff val="-12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b="1" kern="1200"/>
            <a:t>Habituation</a:t>
          </a:r>
        </a:p>
      </dsp:txBody>
      <dsp:txXfrm>
        <a:off x="6587082" y="2990279"/>
        <a:ext cx="1646418" cy="2060534"/>
      </dsp:txXfrm>
    </dsp:sp>
    <dsp:sp modelId="{149788F6-14AD-0848-B323-ACDD31334192}">
      <dsp:nvSpPr>
        <dsp:cNvPr id="0" name=""/>
        <dsp:cNvSpPr/>
      </dsp:nvSpPr>
      <dsp:spPr>
        <a:xfrm>
          <a:off x="8233501" y="2990279"/>
          <a:ext cx="1646418" cy="2060534"/>
        </a:xfrm>
        <a:prstGeom prst="rect">
          <a:avLst/>
        </a:prstGeom>
        <a:solidFill>
          <a:schemeClr val="accent2">
            <a:tint val="40000"/>
            <a:alpha val="90000"/>
            <a:hueOff val="-3226134"/>
            <a:satOff val="-15943"/>
            <a:lumOff val="-1604"/>
            <a:alphaOff val="0"/>
          </a:schemeClr>
        </a:solidFill>
        <a:ln w="19050" cap="rnd" cmpd="sng" algn="ctr">
          <a:solidFill>
            <a:schemeClr val="accent2">
              <a:tint val="40000"/>
              <a:alpha val="90000"/>
              <a:hueOff val="-3226134"/>
              <a:satOff val="-15943"/>
              <a:lumOff val="-16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b="1" kern="1200"/>
            <a:t>Balance confidence</a:t>
          </a:r>
        </a:p>
      </dsp:txBody>
      <dsp:txXfrm>
        <a:off x="8233501" y="2990279"/>
        <a:ext cx="1646418" cy="2060534"/>
      </dsp:txXfrm>
    </dsp:sp>
    <dsp:sp modelId="{C1A13FF3-107A-5249-9C7A-E67F02F3F19A}">
      <dsp:nvSpPr>
        <dsp:cNvPr id="0" name=""/>
        <dsp:cNvSpPr/>
      </dsp:nvSpPr>
      <dsp:spPr>
        <a:xfrm>
          <a:off x="9879920" y="2990279"/>
          <a:ext cx="1646418" cy="2060534"/>
        </a:xfrm>
        <a:prstGeom prst="rect">
          <a:avLst/>
        </a:prstGeom>
        <a:solidFill>
          <a:schemeClr val="accent2">
            <a:tint val="40000"/>
            <a:alpha val="90000"/>
            <a:hueOff val="-3871361"/>
            <a:satOff val="-19132"/>
            <a:lumOff val="-1925"/>
            <a:alphaOff val="0"/>
          </a:schemeClr>
        </a:solidFill>
        <a:ln w="19050" cap="rnd" cmpd="sng" algn="ctr">
          <a:solidFill>
            <a:schemeClr val="accent2">
              <a:tint val="40000"/>
              <a:alpha val="90000"/>
              <a:hueOff val="-3871361"/>
              <a:satOff val="-19132"/>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b="1" kern="1200"/>
            <a:t>Education</a:t>
          </a:r>
        </a:p>
      </dsp:txBody>
      <dsp:txXfrm>
        <a:off x="9879920" y="2990279"/>
        <a:ext cx="1646418" cy="2060534"/>
      </dsp:txXfrm>
    </dsp:sp>
    <dsp:sp modelId="{D7E3EC4E-AF4A-A146-89AD-27787BD1759E}">
      <dsp:nvSpPr>
        <dsp:cNvPr id="0" name=""/>
        <dsp:cNvSpPr/>
      </dsp:nvSpPr>
      <dsp:spPr>
        <a:xfrm rot="10800000">
          <a:off x="0" y="0"/>
          <a:ext cx="11527746" cy="1979724"/>
        </a:xfrm>
        <a:prstGeom prst="upArrowCallout">
          <a:avLst/>
        </a:prstGeom>
        <a:solidFill>
          <a:schemeClr val="accent2">
            <a:hueOff val="-3110148"/>
            <a:satOff val="-16453"/>
            <a:lumOff val="-627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kern="1200"/>
            <a:t>Treatment Plan: Visits scheduled 1x/wk for 8 wks </a:t>
          </a:r>
        </a:p>
      </dsp:txBody>
      <dsp:txXfrm rot="10800000">
        <a:off x="0" y="0"/>
        <a:ext cx="11527746" cy="128636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3151B8-E17C-654C-8DC1-B373181F7CFD}" type="datetimeFigureOut">
              <a:rPr lang="en-US" smtClean="0"/>
              <a:t>4/27/23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444A8-20CA-8144-8F3E-DA6B68FD09A8}" type="slidenum">
              <a:rPr lang="en-US" smtClean="0"/>
              <a:t>‹#›</a:t>
            </a:fld>
            <a:endParaRPr lang="en-US"/>
          </a:p>
        </p:txBody>
      </p:sp>
    </p:spTree>
    <p:extLst>
      <p:ext uri="{BB962C8B-B14F-4D97-AF65-F5344CB8AC3E}">
        <p14:creationId xmlns:p14="http://schemas.microsoft.com/office/powerpoint/2010/main" val="2508729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endParaRPr lang="en-US"/>
          </a:p>
        </p:txBody>
      </p:sp>
    </p:spTree>
    <p:extLst>
      <p:ext uri="{BB962C8B-B14F-4D97-AF65-F5344CB8AC3E}">
        <p14:creationId xmlns:p14="http://schemas.microsoft.com/office/powerpoint/2010/main" val="3436446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r>
              <a:rPr lang="en-US"/>
              <a:t>References: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altLang="en-US" sz="1200">
                <a:ea typeface="ＭＳ Ｐゴシック" charset="-128"/>
              </a:rPr>
              <a:t>Herdman: </a:t>
            </a:r>
            <a:r>
              <a:rPr lang="en-US" altLang="en-US" sz="1200" u="sng">
                <a:ea typeface="ＭＳ Ｐゴシック" charset="-128"/>
              </a:rPr>
              <a:t>Vestibular Rehabilitation </a:t>
            </a:r>
            <a:r>
              <a:rPr lang="en-US" altLang="en-US" sz="1200">
                <a:ea typeface="ＭＳ Ｐゴシック" charset="-128"/>
              </a:rPr>
              <a:t>(4 ed</a:t>
            </a:r>
            <a:r>
              <a:rPr lang="en-US" altLang="en-US" sz="1200" u="sng">
                <a:ea typeface="ＭＳ Ｐゴシック" charset="-128"/>
              </a:rPr>
              <a:t>)</a:t>
            </a:r>
            <a:r>
              <a:rPr lang="en-US" altLang="en-US" sz="1200">
                <a:ea typeface="ＭＳ Ｐゴシック" charset="-128"/>
              </a:rPr>
              <a:t>, FA Davis, 2014</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altLang="en-US" sz="1200">
              <a:ea typeface="ＭＳ Ｐゴシック" charset="-128"/>
            </a:endParaRPr>
          </a:p>
          <a:p>
            <a:endParaRPr lang="en-US"/>
          </a:p>
        </p:txBody>
      </p:sp>
    </p:spTree>
    <p:extLst>
      <p:ext uri="{BB962C8B-B14F-4D97-AF65-F5344CB8AC3E}">
        <p14:creationId xmlns:p14="http://schemas.microsoft.com/office/powerpoint/2010/main" val="3227957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r>
              <a:rPr lang="en-US"/>
              <a:t>Gaze stabilization plus balance program results in superior improvements in dynamic balance for older adults with non-specific dizziness. Habituation training to decrease motion sensitivity with self-movement due to reports of dizziness with rapid position changes</a:t>
            </a:r>
          </a:p>
          <a:p>
            <a:endParaRPr lang="en-US"/>
          </a:p>
          <a:p>
            <a:r>
              <a:rPr lang="en-US"/>
              <a:t>References: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altLang="en-US" sz="1200">
                <a:ea typeface="ＭＳ Ｐゴシック" charset="-128"/>
              </a:rPr>
              <a:t>Herdman: </a:t>
            </a:r>
            <a:r>
              <a:rPr lang="en-US" altLang="en-US" sz="1200" u="sng">
                <a:ea typeface="ＭＳ Ｐゴシック" charset="-128"/>
              </a:rPr>
              <a:t>Vestibular Rehabilitation </a:t>
            </a:r>
            <a:r>
              <a:rPr lang="en-US" altLang="en-US" sz="1200">
                <a:ea typeface="ＭＳ Ｐゴシック" charset="-128"/>
              </a:rPr>
              <a:t>(4 ed</a:t>
            </a:r>
            <a:r>
              <a:rPr lang="en-US" altLang="en-US" sz="1200" u="sng">
                <a:ea typeface="ＭＳ Ｐゴシック" charset="-128"/>
              </a:rPr>
              <a:t>)</a:t>
            </a:r>
            <a:r>
              <a:rPr lang="en-US" altLang="en-US" sz="1200">
                <a:ea typeface="ＭＳ Ｐゴシック" charset="-128"/>
              </a:rPr>
              <a:t>, FA Davis, 2014</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a:solidFill>
                  <a:srgbClr val="000000"/>
                </a:solidFill>
                <a:effectLst/>
                <a:latin typeface="Calibri" panose="020F0502020204030204" pitchFamily="34" charset="0"/>
              </a:rPr>
              <a:t>Hall CD, Heusel-Gillig L, Tusa RJ, Herdman SJ. Efficacy of gaze stability exercises in older adults with dizziness. </a:t>
            </a:r>
            <a:r>
              <a:rPr lang="en-US" sz="1800" b="0" i="1" u="none" strike="noStrike">
                <a:solidFill>
                  <a:srgbClr val="000000"/>
                </a:solidFill>
                <a:effectLst/>
                <a:latin typeface="Calibri" panose="020F0502020204030204" pitchFamily="34" charset="0"/>
              </a:rPr>
              <a:t>Journal of Neurologic Physical Therapy</a:t>
            </a:r>
            <a:r>
              <a:rPr lang="en-US" sz="1800" b="0" i="0" u="none" strike="noStrike">
                <a:solidFill>
                  <a:srgbClr val="000000"/>
                </a:solidFill>
                <a:effectLst/>
                <a:latin typeface="Calibri" panose="020F0502020204030204" pitchFamily="34" charset="0"/>
              </a:rPr>
              <a:t>. 2010;34(2):64-69. doi:10.1097/npt.0b013e3181dde6d8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altLang="en-US" sz="1200">
              <a:ea typeface="ＭＳ Ｐゴシック" charset="-128"/>
            </a:endParaRPr>
          </a:p>
          <a:p>
            <a:endParaRPr lang="en-US"/>
          </a:p>
        </p:txBody>
      </p:sp>
    </p:spTree>
    <p:extLst>
      <p:ext uri="{BB962C8B-B14F-4D97-AF65-F5344CB8AC3E}">
        <p14:creationId xmlns:p14="http://schemas.microsoft.com/office/powerpoint/2010/main" val="2935021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r>
              <a:rPr lang="en-US"/>
              <a:t>References: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t>1. </a:t>
            </a:r>
            <a:r>
              <a:rPr lang="en-US" sz="1200" b="0" i="0" u="none" strike="noStrike">
                <a:solidFill>
                  <a:srgbClr val="000000"/>
                </a:solidFill>
                <a:effectLst/>
                <a:latin typeface="Calibri" panose="020F0502020204030204" pitchFamily="34" charset="0"/>
              </a:rPr>
              <a:t>Allison LK, Kiemel T, Jeka JJ. Sensory-challenge balance exercises improve multisensory reweighting in fall-prone older adults. </a:t>
            </a:r>
            <a:r>
              <a:rPr lang="en-US" sz="1200" b="0" i="1" u="none" strike="noStrike">
                <a:solidFill>
                  <a:srgbClr val="000000"/>
                </a:solidFill>
                <a:effectLst/>
                <a:latin typeface="Calibri" panose="020F0502020204030204" pitchFamily="34" charset="0"/>
              </a:rPr>
              <a:t>Journal of Neurologic Physical Therapy</a:t>
            </a:r>
            <a:r>
              <a:rPr lang="en-US" sz="1200" b="0" i="0" u="none" strike="noStrike">
                <a:solidFill>
                  <a:srgbClr val="000000"/>
                </a:solidFill>
                <a:effectLst/>
                <a:latin typeface="Calibri" panose="020F0502020204030204" pitchFamily="34" charset="0"/>
              </a:rPr>
              <a:t>. 2018;42(2):84-93. doi:10.1097/npt.0000000000000214  </a:t>
            </a:r>
          </a:p>
          <a:p>
            <a:endParaRPr lang="en-US"/>
          </a:p>
        </p:txBody>
      </p:sp>
    </p:spTree>
    <p:extLst>
      <p:ext uri="{BB962C8B-B14F-4D97-AF65-F5344CB8AC3E}">
        <p14:creationId xmlns:p14="http://schemas.microsoft.com/office/powerpoint/2010/main" val="2205159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r>
              <a:rPr lang="en-US" dirty="0"/>
              <a:t>References:</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dirty="0" err="1">
                <a:solidFill>
                  <a:srgbClr val="000000"/>
                </a:solidFill>
                <a:effectLst/>
                <a:latin typeface="Calibri" panose="020F0502020204030204" pitchFamily="34" charset="0"/>
              </a:rPr>
              <a:t>Voukelatos</a:t>
            </a:r>
            <a:r>
              <a:rPr lang="en-US" sz="1800" b="0" i="0" u="none" strike="noStrike" dirty="0">
                <a:solidFill>
                  <a:srgbClr val="000000"/>
                </a:solidFill>
                <a:effectLst/>
                <a:latin typeface="Calibri" panose="020F0502020204030204" pitchFamily="34" charset="0"/>
              </a:rPr>
              <a:t> A, Merom D, </a:t>
            </a:r>
            <a:r>
              <a:rPr lang="en-US" sz="1800" b="0" i="0" u="none" strike="noStrike" dirty="0" err="1">
                <a:solidFill>
                  <a:srgbClr val="000000"/>
                </a:solidFill>
                <a:effectLst/>
                <a:latin typeface="Calibri" panose="020F0502020204030204" pitchFamily="34" charset="0"/>
              </a:rPr>
              <a:t>Rissel</a:t>
            </a:r>
            <a:r>
              <a:rPr lang="en-US" sz="1800" b="0" i="0" u="none" strike="noStrike" dirty="0">
                <a:solidFill>
                  <a:srgbClr val="000000"/>
                </a:solidFill>
                <a:effectLst/>
                <a:latin typeface="Calibri" panose="020F0502020204030204" pitchFamily="34" charset="0"/>
              </a:rPr>
              <a:t> C, Sherrington C, Watson W, Waller K. The effect of walking on falls in older people: the “Easy Steps to Health” randomized controlled trial study protocol. BMC Public Health. 2011;11:888. doi:10.1186/1471-2458-11-888</a:t>
            </a:r>
            <a:r>
              <a:rPr lang="en-US" dirty="0">
                <a:effectLst/>
              </a:rPr>
              <a:t>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dirty="0">
                <a:solidFill>
                  <a:srgbClr val="000000"/>
                </a:solidFill>
                <a:effectLst/>
              </a:rPr>
              <a:t>American Heart Association. 12 week beginners walking program. </a:t>
            </a:r>
            <a:r>
              <a:rPr lang="en-US" b="0" i="0" u="none" strike="noStrike" dirty="0" err="1">
                <a:solidFill>
                  <a:srgbClr val="000000"/>
                </a:solidFill>
                <a:effectLst/>
              </a:rPr>
              <a:t>livgov.com</a:t>
            </a:r>
            <a:r>
              <a:rPr lang="en-US" b="0" i="0" u="none" strike="noStrike" dirty="0">
                <a:solidFill>
                  <a:srgbClr val="000000"/>
                </a:solidFill>
                <a:effectLst/>
              </a:rPr>
              <a:t>. https://</a:t>
            </a:r>
            <a:r>
              <a:rPr lang="en-US" b="0" i="0" u="none" strike="noStrike" dirty="0" err="1">
                <a:solidFill>
                  <a:srgbClr val="000000"/>
                </a:solidFill>
                <a:effectLst/>
              </a:rPr>
              <a:t>www.livgov.com</a:t>
            </a:r>
            <a:r>
              <a:rPr lang="en-US" b="0" i="0" u="none" strike="noStrike" dirty="0">
                <a:solidFill>
                  <a:srgbClr val="000000"/>
                </a:solidFill>
                <a:effectLst/>
              </a:rPr>
              <a:t>/</a:t>
            </a:r>
            <a:r>
              <a:rPr lang="en-US" b="0" i="0" u="none" strike="noStrike" dirty="0" err="1">
                <a:solidFill>
                  <a:srgbClr val="000000"/>
                </a:solidFill>
                <a:effectLst/>
              </a:rPr>
              <a:t>hr</a:t>
            </a:r>
            <a:r>
              <a:rPr lang="en-US" b="0" i="0" u="none" strike="noStrike" dirty="0">
                <a:solidFill>
                  <a:srgbClr val="000000"/>
                </a:solidFill>
                <a:effectLst/>
              </a:rPr>
              <a:t>/benefits/Documents/12-Week-Beginners-Walking-Program.pdf. Accessed April 21, 2023.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dirty="0">
                <a:solidFill>
                  <a:srgbClr val="000000"/>
                </a:solidFill>
                <a:effectLst/>
                <a:latin typeface="Calibri" panose="020F0502020204030204" pitchFamily="34" charset="0"/>
              </a:rPr>
              <a:t>Kalyani RR, Stein B, </a:t>
            </a:r>
            <a:r>
              <a:rPr lang="en-US" sz="1800" b="0" i="0" u="none" strike="noStrike" dirty="0" err="1">
                <a:solidFill>
                  <a:srgbClr val="000000"/>
                </a:solidFill>
                <a:effectLst/>
                <a:latin typeface="Calibri" panose="020F0502020204030204" pitchFamily="34" charset="0"/>
              </a:rPr>
              <a:t>Valiyil</a:t>
            </a:r>
            <a:r>
              <a:rPr lang="en-US" sz="1800" b="0" i="0" u="none" strike="noStrike" dirty="0">
                <a:solidFill>
                  <a:srgbClr val="000000"/>
                </a:solidFill>
                <a:effectLst/>
                <a:latin typeface="Calibri" panose="020F0502020204030204" pitchFamily="34" charset="0"/>
              </a:rPr>
              <a:t> R, </a:t>
            </a:r>
            <a:r>
              <a:rPr lang="en-US" sz="1800" b="0" i="0" u="none" strike="noStrike" dirty="0" err="1">
                <a:solidFill>
                  <a:srgbClr val="000000"/>
                </a:solidFill>
                <a:effectLst/>
                <a:latin typeface="Calibri" panose="020F0502020204030204" pitchFamily="34" charset="0"/>
              </a:rPr>
              <a:t>Manno</a:t>
            </a:r>
            <a:r>
              <a:rPr lang="en-US" sz="1800" b="0" i="0" u="none" strike="noStrike" dirty="0">
                <a:solidFill>
                  <a:srgbClr val="000000"/>
                </a:solidFill>
                <a:effectLst/>
                <a:latin typeface="Calibri" panose="020F0502020204030204" pitchFamily="34" charset="0"/>
              </a:rPr>
              <a:t> R, Maynard JW, Crews DC. Vitamin D treatment for the prevention of falls in older adults: Systematic review and meta-analysis. </a:t>
            </a:r>
            <a:r>
              <a:rPr lang="en-US" sz="1800" b="0" i="1" u="none" strike="noStrike" dirty="0">
                <a:solidFill>
                  <a:srgbClr val="000000"/>
                </a:solidFill>
                <a:effectLst/>
                <a:latin typeface="Calibri" panose="020F0502020204030204" pitchFamily="34" charset="0"/>
              </a:rPr>
              <a:t>Journal of the American Geriatrics Society</a:t>
            </a:r>
            <a:r>
              <a:rPr lang="en-US" sz="1800" b="0" i="0" u="none" strike="noStrike" dirty="0">
                <a:solidFill>
                  <a:srgbClr val="000000"/>
                </a:solidFill>
                <a:effectLst/>
                <a:latin typeface="Calibri" panose="020F0502020204030204" pitchFamily="34" charset="0"/>
              </a:rPr>
              <a:t>. 2010;58(7):1299-1310. doi:10.1111/j.1532-5415.2010.02949.x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b="0" i="0" u="none" strike="noStrike" dirty="0">
              <a:solidFill>
                <a:srgbClr val="000000"/>
              </a:solidFill>
              <a:effectLst/>
            </a:endParaRPr>
          </a:p>
          <a:p>
            <a:endParaRPr lang="en-US" dirty="0"/>
          </a:p>
        </p:txBody>
      </p:sp>
    </p:spTree>
    <p:extLst>
      <p:ext uri="{BB962C8B-B14F-4D97-AF65-F5344CB8AC3E}">
        <p14:creationId xmlns:p14="http://schemas.microsoft.com/office/powerpoint/2010/main" val="3703084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r>
              <a:rPr lang="en-US"/>
              <a:t>MDC for DGI = 2.9pts for community-dwelling older adults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t>MDC for BBS = 4.9pts for community-dwelling older adults with initial BBS score of 35-44</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t>MDC for ABC = </a:t>
            </a:r>
            <a:r>
              <a:rPr lang="en-US" b="0" i="0" u="none" strike="noStrike">
                <a:solidFill>
                  <a:srgbClr val="000000"/>
                </a:solidFill>
                <a:effectLst/>
                <a:latin typeface="Roboto" panose="020F0502020204030204" pitchFamily="34" charset="0"/>
              </a:rPr>
              <a:t>14.89pts for </a:t>
            </a:r>
            <a:r>
              <a:rPr lang="en-US"/>
              <a:t>community-dwelling older adults seeking outpatient rehabilitation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a:effectLst/>
                <a:latin typeface="Arial" panose="020B0604020202020204" pitchFamily="34" charset="0"/>
                <a:ea typeface="Calibri" panose="020F0502020204030204" pitchFamily="34" charset="0"/>
              </a:rPr>
              <a:t>Cutoff score for 5x STS: &gt;12sec in community dwelling older adults (65+ y.o.) </a:t>
            </a:r>
            <a:r>
              <a:rPr lang="en-US" sz="1200">
                <a:effectLst/>
                <a:latin typeface="Arial" panose="020B0604020202020204" pitchFamily="34" charset="0"/>
                <a:ea typeface="Calibri" panose="020F0502020204030204" pitchFamily="34" charset="0"/>
              </a:rPr>
              <a:t>predicts falls </a:t>
            </a:r>
            <a:endParaRPr lang="en-US"/>
          </a:p>
          <a:p>
            <a:endParaRPr lang="en-US"/>
          </a:p>
          <a:p>
            <a:r>
              <a:rPr lang="en-US"/>
              <a:t>References: </a:t>
            </a:r>
            <a:endParaRPr lang="en-US" b="0" i="0" u="none" strike="noStrike">
              <a:solidFill>
                <a:srgbClr val="000000"/>
              </a:solidFill>
              <a:effectLst/>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Dynamic gait index. Shirley Ryan AbilityLab. https://www.sralab.org/rehabilitation-measures/dynamic-gait-index. Accessed April 1, 2023.</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Berg balance scale. Shirley Ryan AbilityLab. https://www.sralab.org/rehabilitation-measures/berg-balance-scale. Published 2020. Accessed April 1, 2023.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Wang Y-C, Sindhu B, Lehman L, Li X, Yen S-C, Kapellusch J. Rasch analysis of the activities-specific balance confidence scale in older adults seeking outpatient rehabilitation services. </a:t>
            </a:r>
            <a:r>
              <a:rPr lang="en-US" b="0" i="1" u="none" strike="noStrike">
                <a:solidFill>
                  <a:srgbClr val="000000"/>
                </a:solidFill>
                <a:effectLst/>
              </a:rPr>
              <a:t>Journal of Orthopaedic &amp; Sports Physical Therapy</a:t>
            </a:r>
            <a:r>
              <a:rPr lang="en-US" b="0" i="0" u="none" strike="noStrike">
                <a:solidFill>
                  <a:srgbClr val="000000"/>
                </a:solidFill>
                <a:effectLst/>
              </a:rPr>
              <a:t>. 2018;48(7):574-583. doi:10.2519/jospt.2018.8023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Activities-specific balance confidence scale. Shirley Ryan AbilityLab. https://www.sralab.org/rehabilitation-measures/activities-specific-balance-confidence-scale. Accessed April 1, 2023.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a:effectLst/>
                <a:latin typeface="Arial" panose="020B0604020202020204" pitchFamily="34" charset="0"/>
                <a:ea typeface="Calibri" panose="020F0502020204030204" pitchFamily="34" charset="0"/>
              </a:rPr>
              <a:t>Lusardi MM, Fritz S, Middleton A, et al. Determining Risk of Falls in Community Dwelling Older Adults: A Systematic Review and Meta-analysis Using Posttest Probability. </a:t>
            </a:r>
            <a:r>
              <a:rPr lang="en-US" sz="1800" i="1">
                <a:effectLst/>
                <a:latin typeface="Arial" panose="020B0604020202020204" pitchFamily="34" charset="0"/>
                <a:ea typeface="Calibri" panose="020F0502020204030204" pitchFamily="34" charset="0"/>
              </a:rPr>
              <a:t>J Geriatr Phys Ther</a:t>
            </a:r>
            <a:r>
              <a:rPr lang="en-US" sz="1800">
                <a:effectLst/>
                <a:latin typeface="Arial" panose="020B0604020202020204" pitchFamily="34" charset="0"/>
                <a:ea typeface="Calibri" panose="020F0502020204030204" pitchFamily="34" charset="0"/>
              </a:rPr>
              <a:t>. 2017;40(1):1-36. doi:10.1519/JPT.0000000000000099</a:t>
            </a:r>
            <a:r>
              <a:rPr lang="en-US">
                <a:effectLst/>
              </a:rPr>
              <a:t> </a:t>
            </a:r>
            <a:endParaRPr lang="en-US" b="0" i="0" u="none" strike="noStrike">
              <a:solidFill>
                <a:srgbClr val="000000"/>
              </a:solidFill>
              <a:effectLst/>
            </a:endParaRPr>
          </a:p>
        </p:txBody>
      </p:sp>
    </p:spTree>
    <p:extLst>
      <p:ext uri="{BB962C8B-B14F-4D97-AF65-F5344CB8AC3E}">
        <p14:creationId xmlns:p14="http://schemas.microsoft.com/office/powerpoint/2010/main" val="1387550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endParaRPr lang="en-US"/>
          </a:p>
          <a:p>
            <a:r>
              <a:rPr lang="en-US"/>
              <a:t>References: </a:t>
            </a:r>
            <a:endParaRPr lang="en-US" b="0" i="0" u="none" strike="noStrike">
              <a:solidFill>
                <a:srgbClr val="000000"/>
              </a:solidFill>
              <a:effectLst/>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Dynamic gait index. Shirley Ryan AbilityLab. https://www.sralab.org/rehabilitation-measures/dynamic-gait-index. Accessed April 1, 2023.</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a:solidFill>
                  <a:srgbClr val="000000"/>
                </a:solidFill>
                <a:effectLst/>
                <a:latin typeface="Calibri" panose="020F0502020204030204" pitchFamily="34" charset="0"/>
              </a:rPr>
              <a:t>Wingert JR, Corle CE, Saccone DF, Lee J, Rote AE. Effects of a community-based Tai Chi program on balance, functional outcomes, and sensorimotor function in older adults. Physical &amp; Occupational Therapy In Geriatrics. 2020;38(2):129-150. doi:10.1080/02703181.2019.1709600 </a:t>
            </a:r>
            <a:r>
              <a:rPr lang="en-US">
                <a:effectLst/>
              </a:rPr>
              <a:t> </a:t>
            </a:r>
            <a:endParaRPr lang="en-US" b="0" i="0" u="none" strike="noStrike">
              <a:solidFill>
                <a:srgbClr val="000000"/>
              </a:solidFill>
              <a:effectLst/>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a:solidFill>
                  <a:srgbClr val="000000"/>
                </a:solidFill>
                <a:effectLst/>
                <a:latin typeface="Calibri" panose="020F0502020204030204" pitchFamily="34" charset="0"/>
              </a:rPr>
              <a:t>Xiao C-M. Effects of Long-Term Tai Chi Ball Practice on Balance Performance in Older Adults. J Am Geriatr Soc. 2014;62(5):984-985. doi:10.1111/jgs.12805</a:t>
            </a:r>
            <a:r>
              <a:rPr lang="en-US">
                <a:effectLst/>
              </a:rPr>
              <a:t> </a:t>
            </a:r>
            <a:endParaRPr lang="en-US" b="0" i="0" u="none" strike="noStrike">
              <a:solidFill>
                <a:srgbClr val="000000"/>
              </a:solidFill>
              <a:effectLst/>
            </a:endParaRPr>
          </a:p>
        </p:txBody>
      </p:sp>
    </p:spTree>
    <p:extLst>
      <p:ext uri="{BB962C8B-B14F-4D97-AF65-F5344CB8AC3E}">
        <p14:creationId xmlns:p14="http://schemas.microsoft.com/office/powerpoint/2010/main" val="3268141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r>
              <a:rPr lang="en-US"/>
              <a:t>References: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altLang="en-US" sz="1200">
                <a:ea typeface="ＭＳ Ｐゴシック" charset="-128"/>
              </a:rPr>
              <a:t>Herdman: </a:t>
            </a:r>
            <a:r>
              <a:rPr lang="en-US" altLang="en-US" sz="1200" u="sng">
                <a:ea typeface="ＭＳ Ｐゴシック" charset="-128"/>
              </a:rPr>
              <a:t>Vestibular Rehabilitation </a:t>
            </a:r>
            <a:r>
              <a:rPr lang="en-US" altLang="en-US" sz="1200">
                <a:ea typeface="ＭＳ Ｐゴシック" charset="-128"/>
              </a:rPr>
              <a:t>(4 ed</a:t>
            </a:r>
            <a:r>
              <a:rPr lang="en-US" altLang="en-US" sz="1200" u="sng">
                <a:ea typeface="ＭＳ Ｐゴシック" charset="-128"/>
              </a:rPr>
              <a:t>)</a:t>
            </a:r>
            <a:r>
              <a:rPr lang="en-US" altLang="en-US" sz="1200">
                <a:ea typeface="ＭＳ Ｐゴシック" charset="-128"/>
              </a:rPr>
              <a:t>, FA Davis, 2014</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Zhang S, Xu W, Zhu Y, Tian E, Kong W. Impaired multisensory integration predisposes the elderly people to fall: A systematic review. </a:t>
            </a:r>
            <a:r>
              <a:rPr lang="en-US" b="0" i="1" u="none" strike="noStrike">
                <a:solidFill>
                  <a:srgbClr val="000000"/>
                </a:solidFill>
                <a:effectLst/>
              </a:rPr>
              <a:t>Frontiers in Neuroscience</a:t>
            </a:r>
            <a:r>
              <a:rPr lang="en-US" b="0" i="0" u="none" strike="noStrike">
                <a:solidFill>
                  <a:srgbClr val="000000"/>
                </a:solidFill>
                <a:effectLst/>
              </a:rPr>
              <a:t>. 2020;14. doi:10.3389/fnins.2020.00411 </a:t>
            </a:r>
            <a:endParaRPr lang="en-US" b="0" i="0" u="none" strike="noStrike">
              <a:solidFill>
                <a:schemeClr val="tx1"/>
              </a:solidFill>
              <a:effectLst/>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Mahoney JR, Cotton K, Verghese J. Multisensory integration predicts balance and falls in older adults. </a:t>
            </a:r>
            <a:r>
              <a:rPr lang="en-US" b="0" i="1" u="none" strike="noStrike">
                <a:solidFill>
                  <a:srgbClr val="000000"/>
                </a:solidFill>
                <a:effectLst/>
              </a:rPr>
              <a:t>The Journals of Gerontology: Series A</a:t>
            </a:r>
            <a:r>
              <a:rPr lang="en-US" b="0" i="0" u="none" strike="noStrike">
                <a:solidFill>
                  <a:srgbClr val="000000"/>
                </a:solidFill>
                <a:effectLst/>
              </a:rPr>
              <a:t>. 2018;74(9):1429-1435. doi:10.1093/gerona/gly245 </a:t>
            </a:r>
          </a:p>
        </p:txBody>
      </p:sp>
    </p:spTree>
    <p:extLst>
      <p:ext uri="{BB962C8B-B14F-4D97-AF65-F5344CB8AC3E}">
        <p14:creationId xmlns:p14="http://schemas.microsoft.com/office/powerpoint/2010/main" val="2918066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a:solidFill>
                  <a:srgbClr val="000000"/>
                </a:solidFill>
                <a:effectLst/>
              </a:rPr>
              <a:t>References:</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altLang="en-US" sz="1200">
                <a:ea typeface="ＭＳ Ｐゴシック" charset="-128"/>
              </a:rPr>
              <a:t>Herdman: </a:t>
            </a:r>
            <a:r>
              <a:rPr lang="en-US" altLang="en-US" sz="1200" u="sng">
                <a:ea typeface="ＭＳ Ｐゴシック" charset="-128"/>
              </a:rPr>
              <a:t>Vestibular Rehabilitation </a:t>
            </a:r>
            <a:r>
              <a:rPr lang="en-US" altLang="en-US" sz="1200">
                <a:ea typeface="ＭＳ Ｐゴシック" charset="-128"/>
              </a:rPr>
              <a:t>(4 ed</a:t>
            </a:r>
            <a:r>
              <a:rPr lang="en-US" altLang="en-US" sz="1200" u="sng">
                <a:ea typeface="ＭＳ Ｐゴシック" charset="-128"/>
              </a:rPr>
              <a:t>)</a:t>
            </a:r>
            <a:r>
              <a:rPr lang="en-US" altLang="en-US" sz="1200">
                <a:ea typeface="ＭＳ Ｐゴシック" charset="-128"/>
              </a:rPr>
              <a:t>, FA Davis, 2014</a:t>
            </a:r>
          </a:p>
          <a:p>
            <a:pPr marL="228600" indent="-228600" algn="l">
              <a:buAutoNum type="arabicPeriod"/>
            </a:pPr>
            <a:r>
              <a:rPr lang="en-US" b="0" i="0" u="none" strike="noStrike">
                <a:solidFill>
                  <a:srgbClr val="000000"/>
                </a:solidFill>
                <a:effectLst/>
              </a:rPr>
              <a:t>Hu M-h., Woollacott MH. Multisensory training of standing balance in older adults: I. Postural stability and one-leg stance balance. </a:t>
            </a:r>
            <a:r>
              <a:rPr lang="en-US" b="0" i="1" u="none" strike="noStrike">
                <a:solidFill>
                  <a:srgbClr val="000000"/>
                </a:solidFill>
                <a:effectLst/>
              </a:rPr>
              <a:t>Journal of Gerontology</a:t>
            </a:r>
            <a:r>
              <a:rPr lang="en-US" b="0" i="0" u="none" strike="noStrike">
                <a:solidFill>
                  <a:srgbClr val="000000"/>
                </a:solidFill>
                <a:effectLst/>
              </a:rPr>
              <a:t>. 1994;49(2). doi:10.1093/geronj/49.2.m52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Kristinsdottir EK, Baldursdottir B. Effect of multi-sensory balance training for unsteady elderly people: Pilot study of the “Reykjavik model.” </a:t>
            </a:r>
            <a:r>
              <a:rPr lang="en-US" b="0" i="1" u="none" strike="noStrike">
                <a:solidFill>
                  <a:srgbClr val="000000"/>
                </a:solidFill>
                <a:effectLst/>
              </a:rPr>
              <a:t>Disability and Rehabilitation</a:t>
            </a:r>
            <a:r>
              <a:rPr lang="en-US" b="0" i="0" u="none" strike="noStrike">
                <a:solidFill>
                  <a:srgbClr val="000000"/>
                </a:solidFill>
                <a:effectLst/>
              </a:rPr>
              <a:t>. 2013;36(14):1211-1218. doi:10.3109/09638288.2013.835452 </a:t>
            </a:r>
          </a:p>
          <a:p>
            <a:pPr marL="228600" indent="-228600" algn="l">
              <a:buAutoNum type="arabicPeriod"/>
            </a:pPr>
            <a:endParaRPr lang="en-US" b="0" i="0" u="none" strike="noStrike">
              <a:solidFill>
                <a:srgbClr val="000000"/>
              </a:solidFill>
              <a:effectLst/>
            </a:endParaRPr>
          </a:p>
          <a:p>
            <a:endParaRPr lang="en-US"/>
          </a:p>
        </p:txBody>
      </p:sp>
    </p:spTree>
    <p:extLst>
      <p:ext uri="{BB962C8B-B14F-4D97-AF65-F5344CB8AC3E}">
        <p14:creationId xmlns:p14="http://schemas.microsoft.com/office/powerpoint/2010/main" val="274353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t>*Note that a report of increased dizziness with moving the eyes but keeping the head still could be indicative of an anxiety/psych component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a:ea typeface="ＭＳ Ｐゴシック" charset="-128"/>
              </a:rPr>
              <a:t>References: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a:ea typeface="ＭＳ Ｐゴシック" charset="-128"/>
              </a:rPr>
              <a:t>Herdman: </a:t>
            </a:r>
            <a:r>
              <a:rPr lang="en-US" altLang="en-US" sz="1200" u="sng">
                <a:ea typeface="ＭＳ Ｐゴシック" charset="-128"/>
              </a:rPr>
              <a:t>Vestibular Rehabilitation </a:t>
            </a:r>
            <a:r>
              <a:rPr lang="en-US" altLang="en-US" sz="1200">
                <a:ea typeface="ＭＳ Ｐゴシック" charset="-128"/>
              </a:rPr>
              <a:t>(4 ed</a:t>
            </a:r>
            <a:r>
              <a:rPr lang="en-US" altLang="en-US" sz="1200" u="sng">
                <a:ea typeface="ＭＳ Ｐゴシック" charset="-128"/>
              </a:rPr>
              <a:t>)</a:t>
            </a:r>
            <a:r>
              <a:rPr lang="en-US" altLang="en-US" sz="1200">
                <a:ea typeface="ＭＳ Ｐゴシック" charset="-128"/>
              </a:rPr>
              <a:t>, FA Davis, 2014</a:t>
            </a:r>
          </a:p>
          <a:p>
            <a:endParaRPr lang="en-US"/>
          </a:p>
        </p:txBody>
      </p:sp>
    </p:spTree>
    <p:extLst>
      <p:ext uri="{BB962C8B-B14F-4D97-AF65-F5344CB8AC3E}">
        <p14:creationId xmlns:p14="http://schemas.microsoft.com/office/powerpoint/2010/main" val="39563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dirty="0">
                <a:solidFill>
                  <a:srgbClr val="000000"/>
                </a:solidFill>
                <a:effectLst/>
              </a:rPr>
              <a:t>Performance on balance testing was limited by significant anxiety, resulting in slow/cautious movements and decreased performance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i="0" u="none" strike="noStrike" dirty="0">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Arial" panose="020B0604020202020204" pitchFamily="34" charset="0"/>
                <a:ea typeface="Calibri" panose="020F0502020204030204" pitchFamily="34" charset="0"/>
              </a:rPr>
              <a:t>DGI, BBS, ABC are part of the Outcome Measure Toolkit for Geriatric Fall/Balance Assessment</a:t>
            </a:r>
            <a:endParaRPr lang="en-US" b="0" i="0" u="none" strike="noStrike" dirty="0">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i="0" u="none" strike="noStrike" dirty="0">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dirty="0">
                <a:solidFill>
                  <a:srgbClr val="000000"/>
                </a:solidFill>
                <a:effectLst/>
              </a:rPr>
              <a:t>References: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dirty="0">
                <a:solidFill>
                  <a:srgbClr val="000000"/>
                </a:solidFill>
                <a:effectLst/>
              </a:rPr>
              <a:t>Dynamic gait index. Shirley Ryan AbilityLab. https://www.sralab.org/rehabilitation-measures/dynamic-gait-index. Accessed April 1, 2023.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dirty="0">
                <a:solidFill>
                  <a:srgbClr val="000000"/>
                </a:solidFill>
                <a:effectLst/>
              </a:rPr>
              <a:t>Berg balance scale. Shirley Ryan AbilityLab. https://www.sralab.org/rehabilitation-measures/berg-balance-scale. Published 2020. Accessed April 1, 2023.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dirty="0">
                <a:solidFill>
                  <a:srgbClr val="000000"/>
                </a:solidFill>
                <a:effectLst/>
                <a:latin typeface="Calibri" panose="020F0502020204030204" pitchFamily="34" charset="0"/>
              </a:rPr>
              <a:t>Activities-specific balance confidence scale. Shirley Ryan AbilityLab. https://www.sralab.org/rehabilitation-measures/activities-specific-balance-confidence-scale. Accessed April 1, 2023. </a:t>
            </a:r>
            <a:r>
              <a:rPr lang="en-US" dirty="0">
                <a:effectLst/>
              </a:rPr>
              <a:t> </a:t>
            </a:r>
            <a:endParaRPr lang="en-US" sz="1200" b="0" i="0" u="none" strike="noStrike" dirty="0">
              <a:solidFill>
                <a:srgbClr val="000000"/>
              </a:solidFill>
              <a:effectLst/>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2800" b="0" i="0" u="none" strike="noStrike" dirty="0">
                <a:solidFill>
                  <a:srgbClr val="000000"/>
                </a:solidFill>
                <a:effectLst/>
              </a:rPr>
              <a:t>APTA geriatrics. Outcome Measure Toolkit for Geriatric Fall/Balance Assessment. APTA Geriatrics. https://aptageriatrics.org/sig/balance-falls-special-interest-group-bakup/</a:t>
            </a:r>
            <a:r>
              <a:rPr lang="en-US" sz="2800" b="0" i="0" u="none" strike="noStrike" dirty="0" err="1">
                <a:solidFill>
                  <a:srgbClr val="000000"/>
                </a:solidFill>
                <a:effectLst/>
              </a:rPr>
              <a:t>bfsig</a:t>
            </a:r>
            <a:r>
              <a:rPr lang="en-US" sz="2800" b="0" i="0" u="none" strike="noStrike" dirty="0">
                <a:solidFill>
                  <a:srgbClr val="000000"/>
                </a:solidFill>
                <a:effectLst/>
              </a:rPr>
              <a:t>-outcome-toolkit/. Published 2020. Accessed April 21, 2023. </a:t>
            </a:r>
          </a:p>
          <a:p>
            <a:endParaRPr lang="en-US" dirty="0"/>
          </a:p>
        </p:txBody>
      </p:sp>
    </p:spTree>
    <p:extLst>
      <p:ext uri="{BB962C8B-B14F-4D97-AF65-F5344CB8AC3E}">
        <p14:creationId xmlns:p14="http://schemas.microsoft.com/office/powerpoint/2010/main" val="154860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a:effectLst/>
                <a:latin typeface="Arial" panose="020B0604020202020204" pitchFamily="34" charset="0"/>
                <a:ea typeface="Calibri" panose="020F0502020204030204" pitchFamily="34" charset="0"/>
              </a:rPr>
              <a:t>Patient with fatigue during assessment and required rest breaks between measures indicating decreased endurance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a:effectLst/>
                <a:latin typeface="Arial" panose="020B0604020202020204" pitchFamily="34" charset="0"/>
                <a:ea typeface="Calibri" panose="020F0502020204030204" pitchFamily="34" charset="0"/>
              </a:rPr>
              <a:t>5x STS and grip strength are part of the Outcome Measure Toolkit for Geriatric Fall/Balance Assessment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a:effectLst/>
                <a:latin typeface="Arial" panose="020B0604020202020204" pitchFamily="34" charset="0"/>
                <a:ea typeface="Calibri" panose="020F0502020204030204" pitchFamily="34" charset="0"/>
              </a:rPr>
              <a:t>References:</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sz="1800">
                <a:effectLst/>
                <a:latin typeface="Arial" panose="020B0604020202020204" pitchFamily="34" charset="0"/>
                <a:ea typeface="Calibri" panose="020F0502020204030204" pitchFamily="34" charset="0"/>
              </a:rPr>
              <a:t>Sampaio RAC, Sampaio PYS, Castaño LAA, et al. Cutoff values for appendicular skeletal muscle mass and strength in relation to fear of falling among Brazilian older adults: cross-sectional study. </a:t>
            </a:r>
            <a:r>
              <a:rPr lang="en-US" sz="1800" i="1">
                <a:effectLst/>
                <a:latin typeface="Arial" panose="020B0604020202020204" pitchFamily="34" charset="0"/>
                <a:ea typeface="Calibri" panose="020F0502020204030204" pitchFamily="34" charset="0"/>
              </a:rPr>
              <a:t>Sao Paulo Med J</a:t>
            </a:r>
            <a:r>
              <a:rPr lang="en-US" sz="1800">
                <a:effectLst/>
                <a:latin typeface="Arial" panose="020B0604020202020204" pitchFamily="34" charset="0"/>
                <a:ea typeface="Calibri" panose="020F0502020204030204" pitchFamily="34" charset="0"/>
              </a:rPr>
              <a:t>. 2017;135(5):434-443. doi:10.1590/1516-3180.2017.0049030517</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a:solidFill>
                  <a:srgbClr val="000000"/>
                </a:solidFill>
                <a:effectLst/>
              </a:rPr>
              <a:t>APTA geriatrics. Outcome Measure Toolkit for Geriatric Fall/Balance Assessment. APTA Geriatrics. https://aptageriatrics.org/sig/balance-falls-special-interest-group-bakup/bfsig-outcome-toolkit/. Published 2020. Accessed April 21, 2023. </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altLang="en-US" sz="1800">
                <a:ea typeface="ＭＳ Ｐゴシック" charset="-128"/>
              </a:rPr>
              <a:t>Herdman: </a:t>
            </a:r>
            <a:r>
              <a:rPr lang="en-US" altLang="en-US" sz="1800" u="sng">
                <a:ea typeface="ＭＳ Ｐゴシック" charset="-128"/>
              </a:rPr>
              <a:t>Vestibular Rehabilitation </a:t>
            </a:r>
            <a:r>
              <a:rPr lang="en-US" altLang="en-US" sz="1800">
                <a:ea typeface="ＭＳ Ｐゴシック" charset="-128"/>
              </a:rPr>
              <a:t>(4 ed</a:t>
            </a:r>
            <a:r>
              <a:rPr lang="en-US" altLang="en-US" sz="1800" u="sng">
                <a:ea typeface="ＭＳ Ｐゴシック" charset="-128"/>
              </a:rPr>
              <a:t>)</a:t>
            </a:r>
            <a:r>
              <a:rPr lang="en-US" altLang="en-US" sz="1800">
                <a:ea typeface="ＭＳ Ｐゴシック" charset="-128"/>
              </a:rPr>
              <a:t>, FA Davis, 2014</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endParaRPr lang="en-US" sz="1800" b="0" i="0" u="none" strike="noStrike">
              <a:solidFill>
                <a:srgbClr val="000000"/>
              </a:solidFill>
              <a:effectLst/>
            </a:endParaRP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endParaRPr lang="en-US" sz="1800" b="0" i="0" u="none" strike="noStrike">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a:effectLst/>
              <a:latin typeface="Times New Roman" panose="02020603050405020304" pitchFamily="18"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i="0" u="none" strike="noStrike">
              <a:solidFill>
                <a:srgbClr val="000000"/>
              </a:solidFill>
              <a:effectLst/>
            </a:endParaRPr>
          </a:p>
          <a:p>
            <a:endParaRPr lang="en-US"/>
          </a:p>
        </p:txBody>
      </p:sp>
    </p:spTree>
    <p:extLst>
      <p:ext uri="{BB962C8B-B14F-4D97-AF65-F5344CB8AC3E}">
        <p14:creationId xmlns:p14="http://schemas.microsoft.com/office/powerpoint/2010/main" val="24678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a:effectLst/>
                <a:latin typeface="Arial" panose="020B0604020202020204" pitchFamily="34" charset="0"/>
                <a:ea typeface="Calibri" panose="020F0502020204030204" pitchFamily="34" charset="0"/>
              </a:rPr>
              <a:t>mCTSIB: difficulty with condition 2 indicates impaired somatosensory integration, difficulty with condition 3 indicates impaired visual integration, difficulty with condition 4 indicates impairments in engaging vestibular system.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a:effectLst/>
                <a:latin typeface="Arial" panose="020B0604020202020204" pitchFamily="34" charset="0"/>
                <a:ea typeface="Calibri" panose="020F0502020204030204" pitchFamily="34" charset="0"/>
              </a:rPr>
              <a:t>DVA testing: functional test of VOR function which decreases with age and is associated with imbalance in older adults. 3 lines or more indicates impairment in gaze stabilization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a:effectLst/>
                <a:latin typeface="Arial" panose="020B0604020202020204" pitchFamily="34" charset="0"/>
                <a:ea typeface="Calibri" panose="020F0502020204030204" pitchFamily="34" charset="0"/>
              </a:rPr>
              <a:t>Testing for BPPV should be part of evaluation for dizzy older adult even if they don’t describe positional vertigo due to high prevalence in this population. Many older patients with BPPV may avoid provoking positions and therefore positional vertigo is unrecognized. Half of patients with BPPV report imbalance seemingly unprovoked by specific head movements or positions. Unrecognized BPPV is associated with falls and subsequent treatment with CRM reduces falls in elderly individuals.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a:effectLst/>
              <a:latin typeface="Arial" panose="020B0604020202020204" pitchFamily="34" charset="0"/>
              <a:ea typeface="Calibri" panose="020F0502020204030204" pitchFamily="34" charset="0"/>
            </a:endParaRPr>
          </a:p>
          <a:p>
            <a:r>
              <a:rPr lang="en-US"/>
              <a:t>References: </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altLang="en-US" sz="1800">
                <a:ea typeface="ＭＳ Ｐゴシック" charset="-128"/>
              </a:rPr>
              <a:t>Herdman: </a:t>
            </a:r>
            <a:r>
              <a:rPr lang="en-US" altLang="en-US" sz="1800" u="sng">
                <a:ea typeface="ＭＳ Ｐゴシック" charset="-128"/>
              </a:rPr>
              <a:t>Vestibular Rehabilitation </a:t>
            </a:r>
            <a:r>
              <a:rPr lang="en-US" altLang="en-US" sz="1800">
                <a:ea typeface="ＭＳ Ｐゴシック" charset="-128"/>
              </a:rPr>
              <a:t>(4 ed</a:t>
            </a:r>
            <a:r>
              <a:rPr lang="en-US" altLang="en-US" sz="1800" u="sng">
                <a:ea typeface="ＭＳ Ｐゴシック" charset="-128"/>
              </a:rPr>
              <a:t>)</a:t>
            </a:r>
            <a:r>
              <a:rPr lang="en-US" altLang="en-US" sz="1800">
                <a:ea typeface="ＭＳ Ｐゴシック" charset="-128"/>
              </a:rPr>
              <a:t>, FA Davis, 2014</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a:solidFill>
                  <a:srgbClr val="000000"/>
                </a:solidFill>
                <a:effectLst/>
              </a:rPr>
              <a:t>Lawson J, Bamiou D-E, Cohen HS, Newton J. Positional vertigo in a falls service. </a:t>
            </a:r>
            <a:r>
              <a:rPr lang="en-US" sz="1800" b="0" i="1" u="none" strike="noStrike">
                <a:solidFill>
                  <a:srgbClr val="000000"/>
                </a:solidFill>
                <a:effectLst/>
              </a:rPr>
              <a:t>Age and Ageing</a:t>
            </a:r>
            <a:r>
              <a:rPr lang="en-US" sz="1800" b="0" i="0" u="none" strike="noStrike">
                <a:solidFill>
                  <a:srgbClr val="000000"/>
                </a:solidFill>
                <a:effectLst/>
              </a:rPr>
              <a:t>. 2008;37(5):585-588. doi:10.1093/ageing/afn151 </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sz="1200" b="0" i="0" u="none" strike="noStrike">
                <a:solidFill>
                  <a:srgbClr val="000000"/>
                </a:solidFill>
                <a:effectLst/>
                <a:latin typeface="Calibri" panose="020F0502020204030204" pitchFamily="34" charset="0"/>
              </a:rPr>
              <a:t>Ganança FF, Gazzola JM, Ganança CF, Caovilla HH, Ganança MM, Cruz OL. Elderly falls associated with benign paroxysmal positional vertigo. Brazilian Journal of Otorhinolaryngology. 2010;76(1):113-120. doi:10.1590/s1808-86942010000100019  </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a:solidFill>
                  <a:srgbClr val="000000"/>
                </a:solidFill>
                <a:effectLst/>
                <a:latin typeface="Calibri" panose="020F0502020204030204" pitchFamily="34" charset="0"/>
              </a:rPr>
              <a:t>Wagner AR, Akinsola O, Chaudhari AM, Bigelow KE, Merfeld DM. Measuring vestibular contributions to age-related balance impairment: A Review. </a:t>
            </a:r>
            <a:r>
              <a:rPr lang="en-US" sz="1800" b="0" i="1" u="none" strike="noStrike">
                <a:solidFill>
                  <a:srgbClr val="000000"/>
                </a:solidFill>
                <a:effectLst/>
                <a:latin typeface="Calibri" panose="020F0502020204030204" pitchFamily="34" charset="0"/>
              </a:rPr>
              <a:t>Frontiers in Neurology</a:t>
            </a:r>
            <a:r>
              <a:rPr lang="en-US" sz="1800" b="0" i="0" u="none" strike="noStrike">
                <a:solidFill>
                  <a:srgbClr val="000000"/>
                </a:solidFill>
                <a:effectLst/>
                <a:latin typeface="Calibri" panose="020F0502020204030204" pitchFamily="34" charset="0"/>
              </a:rPr>
              <a:t>. 2021;12. doi:10.3389/fneur.2021.635305  </a:t>
            </a:r>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endParaRPr lang="en-US" sz="1200" b="0" i="0" u="none" strike="noStrike">
              <a:solidFill>
                <a:srgbClr val="000000"/>
              </a:solidFill>
              <a:effectLst/>
              <a:latin typeface="Calibri" panose="020F0502020204030204" pitchFamily="34" charset="0"/>
            </a:endParaRPr>
          </a:p>
          <a:p>
            <a:endParaRPr lang="en-US"/>
          </a:p>
        </p:txBody>
      </p:sp>
    </p:spTree>
    <p:extLst>
      <p:ext uri="{BB962C8B-B14F-4D97-AF65-F5344CB8AC3E}">
        <p14:creationId xmlns:p14="http://schemas.microsoft.com/office/powerpoint/2010/main" val="1883567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i="0" u="none" strike="noStrike">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a:solidFill>
                  <a:srgbClr val="000000"/>
                </a:solidFill>
                <a:effectLst/>
              </a:rPr>
              <a:t> </a:t>
            </a:r>
          </a:p>
          <a:p>
            <a:endParaRPr lang="en-US"/>
          </a:p>
        </p:txBody>
      </p:sp>
    </p:spTree>
    <p:extLst>
      <p:ext uri="{BB962C8B-B14F-4D97-AF65-F5344CB8AC3E}">
        <p14:creationId xmlns:p14="http://schemas.microsoft.com/office/powerpoint/2010/main" val="3530017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r>
              <a:rPr lang="en-US"/>
              <a:t>MDC for DGI = 2.9pts for community-dwelling older adults</a:t>
            </a:r>
          </a:p>
          <a:p>
            <a:endParaRPr lang="en-US"/>
          </a:p>
          <a:p>
            <a:r>
              <a:rPr lang="en-US"/>
              <a:t>References: </a:t>
            </a:r>
            <a:endParaRPr lang="en-US" b="0" i="0" u="none" strike="noStrike">
              <a:solidFill>
                <a:srgbClr val="000000"/>
              </a:solidFill>
              <a:effectLst/>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Dynamic gait index. Shirley Ryan AbilityLab. https://www.sralab.org/rehabilitation-measures/dynamic-gait-index. Accessed April 1, 2023.</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i="0" u="none" strike="noStrike">
                <a:solidFill>
                  <a:srgbClr val="000000"/>
                </a:solidFill>
                <a:effectLst/>
              </a:rPr>
              <a:t>Wingert JR, Corle CE, Saccone DF, Lee J, Rote AE. Effects of a community-based Tai Chi program on balance, functional outcomes, and sensorimotor function in older adults. </a:t>
            </a:r>
            <a:r>
              <a:rPr lang="en-US" b="0" i="1" u="none" strike="noStrike">
                <a:solidFill>
                  <a:srgbClr val="000000"/>
                </a:solidFill>
                <a:effectLst/>
              </a:rPr>
              <a:t>Physical &amp; Occupational Therapy In Geriatrics</a:t>
            </a:r>
            <a:r>
              <a:rPr lang="en-US" b="0" i="0" u="none" strike="noStrike">
                <a:solidFill>
                  <a:srgbClr val="000000"/>
                </a:solidFill>
                <a:effectLst/>
              </a:rPr>
              <a:t>. 2020;38(2):129-150. doi:10.1080/02703181.2019.1709600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a:solidFill>
                  <a:srgbClr val="000000"/>
                </a:solidFill>
                <a:effectLst/>
                <a:latin typeface="Calibri" panose="020F0502020204030204" pitchFamily="34" charset="0"/>
              </a:rPr>
              <a:t>Xiao C-M. Effects of Long-Term Tai Chi Ball Practice on Balance Performance in Older Adults. J Am Geriatr Soc. 2014;62(5):984-985. doi:10.1111/jgs.12805</a:t>
            </a:r>
            <a:r>
              <a:rPr lang="en-US">
                <a:effectLst/>
              </a:rPr>
              <a:t> </a:t>
            </a:r>
            <a:endParaRPr lang="en-US" b="0" i="0" u="none" strike="noStrike">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i="0" u="none" strike="noStrike">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i="0" u="none" strike="noStrike">
              <a:solidFill>
                <a:srgbClr val="000000"/>
              </a:solidFill>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a:solidFill>
                  <a:srgbClr val="000000"/>
                </a:solidFill>
                <a:effectLst/>
              </a:rPr>
              <a:t> </a:t>
            </a:r>
          </a:p>
          <a:p>
            <a:endParaRPr lang="en-US"/>
          </a:p>
        </p:txBody>
      </p:sp>
    </p:spTree>
    <p:extLst>
      <p:ext uri="{BB962C8B-B14F-4D97-AF65-F5344CB8AC3E}">
        <p14:creationId xmlns:p14="http://schemas.microsoft.com/office/powerpoint/2010/main" val="2560042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endParaRPr lang="en-US"/>
          </a:p>
        </p:txBody>
      </p:sp>
    </p:spTree>
    <p:extLst>
      <p:ext uri="{BB962C8B-B14F-4D97-AF65-F5344CB8AC3E}">
        <p14:creationId xmlns:p14="http://schemas.microsoft.com/office/powerpoint/2010/main" val="167448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177925"/>
            <a:ext cx="5657850" cy="3182938"/>
          </a:xfrm>
          <a:prstGeom prst="rect">
            <a:avLst/>
          </a:prstGeom>
          <a:noFill/>
          <a:ln w="12700">
            <a:solidFill>
              <a:prstClr val="black"/>
            </a:solidFill>
          </a:ln>
        </p:spPr>
      </p:sp>
      <p:sp>
        <p:nvSpPr>
          <p:cNvPr id="3" name="Notes Placeholder 2"/>
          <p:cNvSpPr>
            <a:spLocks noGrp="1"/>
          </p:cNvSpPr>
          <p:nvPr>
            <p:ph type="body" idx="1"/>
          </p:nvPr>
        </p:nvSpPr>
        <p:spPr>
          <a:xfrm>
            <a:off x="708025" y="4537075"/>
            <a:ext cx="5667375" cy="3713163"/>
          </a:xfrm>
          <a:prstGeom prst="rect">
            <a:avLst/>
          </a:prstGeom>
        </p:spPr>
        <p:txBody>
          <a:bodyPr/>
          <a:lstStyle/>
          <a:p>
            <a:endParaRPr lang="en-US" dirty="0"/>
          </a:p>
          <a:p>
            <a:r>
              <a:rPr lang="en-US" dirty="0"/>
              <a:t>References: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altLang="en-US" sz="1200" dirty="0">
                <a:ea typeface="ＭＳ Ｐゴシック" charset="-128"/>
              </a:rPr>
              <a:t>Herdman: </a:t>
            </a:r>
            <a:r>
              <a:rPr lang="en-US" altLang="en-US" sz="1200" u="sng" dirty="0">
                <a:ea typeface="ＭＳ Ｐゴシック" charset="-128"/>
              </a:rPr>
              <a:t>Vestibular Rehabilitation </a:t>
            </a:r>
            <a:r>
              <a:rPr lang="en-US" altLang="en-US" sz="1200" dirty="0">
                <a:ea typeface="ＭＳ Ｐゴシック" charset="-128"/>
              </a:rPr>
              <a:t>(4 ed</a:t>
            </a:r>
            <a:r>
              <a:rPr lang="en-US" altLang="en-US" sz="1200" u="sng" dirty="0">
                <a:ea typeface="ＭＳ Ｐゴシック" charset="-128"/>
              </a:rPr>
              <a:t>)</a:t>
            </a:r>
            <a:r>
              <a:rPr lang="en-US" altLang="en-US" sz="1200" dirty="0">
                <a:ea typeface="ＭＳ Ｐゴシック" charset="-128"/>
              </a:rPr>
              <a:t>, FA Davis, 2014</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b="0" i="0" u="none" strike="noStrike" dirty="0">
                <a:solidFill>
                  <a:srgbClr val="000000"/>
                </a:solidFill>
                <a:effectLst/>
                <a:latin typeface="Calibri" panose="020F0502020204030204" pitchFamily="34" charset="0"/>
              </a:rPr>
              <a:t>Hu M-h., Woollacott MH. Multisensory training of standing balance in older adults: I. Postural stability and one-leg stance balance. </a:t>
            </a:r>
            <a:r>
              <a:rPr lang="en-US" sz="1200" b="0" i="1" u="none" strike="noStrike" dirty="0">
                <a:solidFill>
                  <a:srgbClr val="000000"/>
                </a:solidFill>
                <a:effectLst/>
                <a:latin typeface="Calibri" panose="020F0502020204030204" pitchFamily="34" charset="0"/>
              </a:rPr>
              <a:t>Journal of Gerontology</a:t>
            </a:r>
            <a:r>
              <a:rPr lang="en-US" sz="1200" b="0" i="0" u="none" strike="noStrike" dirty="0">
                <a:solidFill>
                  <a:srgbClr val="000000"/>
                </a:solidFill>
                <a:effectLst/>
                <a:latin typeface="Calibri" panose="020F0502020204030204" pitchFamily="34" charset="0"/>
              </a:rPr>
              <a:t>. 1994;49(2). doi:10.1093/</a:t>
            </a:r>
            <a:r>
              <a:rPr lang="en-US" sz="1200" b="0" i="0" u="none" strike="noStrike" dirty="0" err="1">
                <a:solidFill>
                  <a:srgbClr val="000000"/>
                </a:solidFill>
                <a:effectLst/>
                <a:latin typeface="Calibri" panose="020F0502020204030204" pitchFamily="34" charset="0"/>
              </a:rPr>
              <a:t>geronj</a:t>
            </a:r>
            <a:r>
              <a:rPr lang="en-US" sz="1200" b="0" i="0" u="none" strike="noStrike" dirty="0">
                <a:solidFill>
                  <a:srgbClr val="000000"/>
                </a:solidFill>
                <a:effectLst/>
                <a:latin typeface="Calibri" panose="020F0502020204030204" pitchFamily="34" charset="0"/>
              </a:rPr>
              <a:t>/49.2.m52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800" b="0" i="0" u="none" strike="noStrike" dirty="0">
                <a:solidFill>
                  <a:srgbClr val="000000"/>
                </a:solidFill>
                <a:effectLst/>
                <a:latin typeface="Calibri" panose="020F0502020204030204" pitchFamily="34" charset="0"/>
              </a:rPr>
              <a:t>Allison LK, </a:t>
            </a:r>
            <a:r>
              <a:rPr lang="en-US" sz="1800" b="0" i="0" u="none" strike="noStrike" dirty="0" err="1">
                <a:solidFill>
                  <a:srgbClr val="000000"/>
                </a:solidFill>
                <a:effectLst/>
                <a:latin typeface="Calibri" panose="020F0502020204030204" pitchFamily="34" charset="0"/>
              </a:rPr>
              <a:t>Kiemel</a:t>
            </a:r>
            <a:r>
              <a:rPr lang="en-US" sz="1800" b="0" i="0" u="none" strike="noStrike" dirty="0">
                <a:solidFill>
                  <a:srgbClr val="000000"/>
                </a:solidFill>
                <a:effectLst/>
                <a:latin typeface="Calibri" panose="020F0502020204030204" pitchFamily="34" charset="0"/>
              </a:rPr>
              <a:t> T, </a:t>
            </a:r>
            <a:r>
              <a:rPr lang="en-US" sz="1800" b="0" i="0" u="none" strike="noStrike" dirty="0" err="1">
                <a:solidFill>
                  <a:srgbClr val="000000"/>
                </a:solidFill>
                <a:effectLst/>
                <a:latin typeface="Calibri" panose="020F0502020204030204" pitchFamily="34" charset="0"/>
              </a:rPr>
              <a:t>Jeka</a:t>
            </a:r>
            <a:r>
              <a:rPr lang="en-US" sz="1800" b="0" i="0" u="none" strike="noStrike" dirty="0">
                <a:solidFill>
                  <a:srgbClr val="000000"/>
                </a:solidFill>
                <a:effectLst/>
                <a:latin typeface="Calibri" panose="020F0502020204030204" pitchFamily="34" charset="0"/>
              </a:rPr>
              <a:t> JJ. Sensory-challenge balance exercises improve multisensory reweighting in fall-prone older adults. </a:t>
            </a:r>
            <a:r>
              <a:rPr lang="en-US" sz="1800" b="0" i="1" u="none" strike="noStrike" dirty="0">
                <a:solidFill>
                  <a:srgbClr val="000000"/>
                </a:solidFill>
                <a:effectLst/>
                <a:latin typeface="Calibri" panose="020F0502020204030204" pitchFamily="34" charset="0"/>
              </a:rPr>
              <a:t>Journal of Neurologic Physical Therapy</a:t>
            </a:r>
            <a:r>
              <a:rPr lang="en-US" sz="1800" b="0" i="0" u="none" strike="noStrike" dirty="0">
                <a:solidFill>
                  <a:srgbClr val="000000"/>
                </a:solidFill>
                <a:effectLst/>
                <a:latin typeface="Calibri" panose="020F0502020204030204" pitchFamily="34" charset="0"/>
              </a:rPr>
              <a:t>. 2018;42(2):84-93. doi:10.1097/npt.0000000000000214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sz="1200" b="0" i="0" u="none" strike="noStrike" dirty="0">
              <a:solidFill>
                <a:srgbClr val="000000"/>
              </a:solidFill>
              <a:effectLst/>
              <a:latin typeface="Calibri" panose="020F0502020204030204" pitchFamily="34" charset="0"/>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altLang="en-US" sz="1200" dirty="0">
              <a:ea typeface="ＭＳ Ｐゴシック" charset="-128"/>
            </a:endParaRPr>
          </a:p>
          <a:p>
            <a:endParaRPr lang="en-US" dirty="0"/>
          </a:p>
        </p:txBody>
      </p:sp>
    </p:spTree>
    <p:extLst>
      <p:ext uri="{BB962C8B-B14F-4D97-AF65-F5344CB8AC3E}">
        <p14:creationId xmlns:p14="http://schemas.microsoft.com/office/powerpoint/2010/main" val="1401054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863667" cy="6858000"/>
          </a:xfrm>
          <a:prstGeom prst="rect">
            <a:avLst/>
          </a:prstGeom>
        </p:spPr>
      </p:pic>
      <p:sp>
        <p:nvSpPr>
          <p:cNvPr id="2" name="Title 1"/>
          <p:cNvSpPr>
            <a:spLocks noGrp="1"/>
          </p:cNvSpPr>
          <p:nvPr>
            <p:ph type="ctrTitle"/>
          </p:nvPr>
        </p:nvSpPr>
        <p:spPr>
          <a:xfrm>
            <a:off x="3658631" y="1964267"/>
            <a:ext cx="7618971"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3658631" y="4385734"/>
            <a:ext cx="7618971"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003082" y="5870577"/>
            <a:ext cx="1616231" cy="377825"/>
          </a:xfrm>
        </p:spPr>
        <p:txBody>
          <a:bodyPr/>
          <a:lstStyle/>
          <a:p>
            <a:pPr>
              <a:defRPr/>
            </a:pPr>
            <a:endParaRPr lang="en-US"/>
          </a:p>
        </p:txBody>
      </p:sp>
      <p:sp>
        <p:nvSpPr>
          <p:cNvPr id="5" name="Footer Placeholder 4"/>
          <p:cNvSpPr>
            <a:spLocks noGrp="1"/>
          </p:cNvSpPr>
          <p:nvPr>
            <p:ph type="ftr" sz="quarter" idx="11"/>
          </p:nvPr>
        </p:nvSpPr>
        <p:spPr>
          <a:xfrm>
            <a:off x="3658632" y="5870577"/>
            <a:ext cx="5242849" cy="377825"/>
          </a:xfrm>
        </p:spPr>
        <p:txBody>
          <a:bodyPr/>
          <a:lstStyle/>
          <a:p>
            <a:pPr>
              <a:defRPr/>
            </a:pPr>
            <a:endParaRPr lang="en-US"/>
          </a:p>
        </p:txBody>
      </p:sp>
      <p:sp>
        <p:nvSpPr>
          <p:cNvPr id="6" name="Slide Number Placeholder 5"/>
          <p:cNvSpPr>
            <a:spLocks noGrp="1"/>
          </p:cNvSpPr>
          <p:nvPr>
            <p:ph type="sldNum" sz="quarter" idx="12"/>
          </p:nvPr>
        </p:nvSpPr>
        <p:spPr>
          <a:xfrm>
            <a:off x="10720913" y="5870577"/>
            <a:ext cx="556688" cy="377825"/>
          </a:xfrm>
        </p:spPr>
        <p:txBody>
          <a:bodyPr/>
          <a:lstStyle/>
          <a:p>
            <a:fld id="{2C49DDC3-EAAA-F747-9F4F-5772319DD847}" type="slidenum">
              <a:rPr lang="en-US" altLang="en-US" smtClean="0"/>
              <a:pPr/>
              <a:t>‹#›</a:t>
            </a:fld>
            <a:endParaRPr lang="en-US" altLang="en-US"/>
          </a:p>
        </p:txBody>
      </p:sp>
    </p:spTree>
    <p:extLst>
      <p:ext uri="{BB962C8B-B14F-4D97-AF65-F5344CB8AC3E}">
        <p14:creationId xmlns:p14="http://schemas.microsoft.com/office/powerpoint/2010/main" val="115102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1" y="4732865"/>
            <a:ext cx="103632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19201" y="932112"/>
            <a:ext cx="9144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Drag picture to placeholder or click icon to add</a:t>
            </a:r>
          </a:p>
        </p:txBody>
      </p:sp>
      <p:sp>
        <p:nvSpPr>
          <p:cNvPr id="4" name="Text Placeholder 3"/>
          <p:cNvSpPr>
            <a:spLocks noGrp="1"/>
          </p:cNvSpPr>
          <p:nvPr>
            <p:ph type="body" sz="half" idx="2"/>
          </p:nvPr>
        </p:nvSpPr>
        <p:spPr>
          <a:xfrm>
            <a:off x="609601" y="5299603"/>
            <a:ext cx="103632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FF6933D-F5CA-A742-9BC1-66CB1964665E}" type="slidenum">
              <a:rPr lang="en-US" altLang="en-US" smtClean="0"/>
              <a:pPr/>
              <a:t>‹#›</a:t>
            </a:fld>
            <a:endParaRPr lang="en-US" altLang="en-US"/>
          </a:p>
        </p:txBody>
      </p:sp>
    </p:spTree>
    <p:extLst>
      <p:ext uri="{BB962C8B-B14F-4D97-AF65-F5344CB8AC3E}">
        <p14:creationId xmlns:p14="http://schemas.microsoft.com/office/powerpoint/2010/main" val="376691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5" y="609603"/>
            <a:ext cx="103631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09603" y="4343400"/>
            <a:ext cx="103631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FF6933D-F5CA-A742-9BC1-66CB1964665E}" type="slidenum">
              <a:rPr lang="en-US" altLang="en-US" smtClean="0"/>
              <a:pPr/>
              <a:t>‹#›</a:t>
            </a:fld>
            <a:endParaRPr lang="en-US" altLang="en-US"/>
          </a:p>
        </p:txBody>
      </p:sp>
    </p:spTree>
    <p:extLst>
      <p:ext uri="{BB962C8B-B14F-4D97-AF65-F5344CB8AC3E}">
        <p14:creationId xmlns:p14="http://schemas.microsoft.com/office/powerpoint/2010/main" val="2513524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14" name="TextBox 13"/>
          <p:cNvSpPr txBox="1"/>
          <p:nvPr/>
        </p:nvSpPr>
        <p:spPr>
          <a:xfrm>
            <a:off x="562395" y="718114"/>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314401" y="2751671"/>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172154" y="609603"/>
            <a:ext cx="9455063"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318229" y="3352800"/>
            <a:ext cx="9168177"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16355" y="4343400"/>
            <a:ext cx="103632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FF6933D-F5CA-A742-9BC1-66CB1964665E}" type="slidenum">
              <a:rPr lang="en-US" altLang="en-US" smtClean="0"/>
              <a:pPr/>
              <a:t>‹#›</a:t>
            </a:fld>
            <a:endParaRPr lang="en-US" altLang="en-US"/>
          </a:p>
        </p:txBody>
      </p:sp>
    </p:spTree>
    <p:extLst>
      <p:ext uri="{BB962C8B-B14F-4D97-AF65-F5344CB8AC3E}">
        <p14:creationId xmlns:p14="http://schemas.microsoft.com/office/powerpoint/2010/main" val="3183691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2" y="3291648"/>
            <a:ext cx="103632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760448"/>
            <a:ext cx="10363203"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FF6933D-F5CA-A742-9BC1-66CB1964665E}" type="slidenum">
              <a:rPr lang="en-US" altLang="en-US" smtClean="0"/>
              <a:pPr/>
              <a:t>‹#›</a:t>
            </a:fld>
            <a:endParaRPr lang="en-US" altLang="en-US"/>
          </a:p>
        </p:txBody>
      </p:sp>
    </p:spTree>
    <p:extLst>
      <p:ext uri="{BB962C8B-B14F-4D97-AF65-F5344CB8AC3E}">
        <p14:creationId xmlns:p14="http://schemas.microsoft.com/office/powerpoint/2010/main" val="558297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11" name="TextBox 10"/>
          <p:cNvSpPr txBox="1"/>
          <p:nvPr/>
        </p:nvSpPr>
        <p:spPr>
          <a:xfrm>
            <a:off x="562395" y="718114"/>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6" name="TextBox 15"/>
          <p:cNvSpPr txBox="1"/>
          <p:nvPr/>
        </p:nvSpPr>
        <p:spPr>
          <a:xfrm>
            <a:off x="10314401" y="2751671"/>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172154" y="609603"/>
            <a:ext cx="9455063"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09601" y="3886200"/>
            <a:ext cx="103632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09601" y="4775200"/>
            <a:ext cx="103632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FF6933D-F5CA-A742-9BC1-66CB1964665E}" type="slidenum">
              <a:rPr lang="en-US" altLang="en-US" smtClean="0"/>
              <a:pPr/>
              <a:t>‹#›</a:t>
            </a:fld>
            <a:endParaRPr lang="en-US" altLang="en-US"/>
          </a:p>
        </p:txBody>
      </p:sp>
    </p:spTree>
    <p:extLst>
      <p:ext uri="{BB962C8B-B14F-4D97-AF65-F5344CB8AC3E}">
        <p14:creationId xmlns:p14="http://schemas.microsoft.com/office/powerpoint/2010/main" val="374166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19254" y="609603"/>
            <a:ext cx="103632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19254" y="3505200"/>
            <a:ext cx="103632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19253" y="4343400"/>
            <a:ext cx="103632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FF6933D-F5CA-A742-9BC1-66CB1964665E}" type="slidenum">
              <a:rPr lang="en-US" altLang="en-US" smtClean="0"/>
              <a:pPr/>
              <a:t>‹#›</a:t>
            </a:fld>
            <a:endParaRPr lang="en-US" altLang="en-US"/>
          </a:p>
        </p:txBody>
      </p:sp>
    </p:spTree>
    <p:extLst>
      <p:ext uri="{BB962C8B-B14F-4D97-AF65-F5344CB8AC3E}">
        <p14:creationId xmlns:p14="http://schemas.microsoft.com/office/powerpoint/2010/main" val="405165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8" name="Title 1"/>
          <p:cNvSpPr>
            <a:spLocks noGrp="1"/>
          </p:cNvSpPr>
          <p:nvPr>
            <p:ph type="title"/>
          </p:nvPr>
        </p:nvSpPr>
        <p:spPr>
          <a:xfrm>
            <a:off x="609600" y="609602"/>
            <a:ext cx="103632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F63380-C620-B448-BADF-5F6D5C508ADC}" type="slidenum">
              <a:rPr lang="en-US" altLang="en-US" smtClean="0"/>
              <a:pPr/>
              <a:t>‹#›</a:t>
            </a:fld>
            <a:endParaRPr lang="en-US" altLang="en-US"/>
          </a:p>
        </p:txBody>
      </p:sp>
    </p:spTree>
    <p:extLst>
      <p:ext uri="{BB962C8B-B14F-4D97-AF65-F5344CB8AC3E}">
        <p14:creationId xmlns:p14="http://schemas.microsoft.com/office/powerpoint/2010/main" val="3125785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Vertical Title 1"/>
          <p:cNvSpPr>
            <a:spLocks noGrp="1"/>
          </p:cNvSpPr>
          <p:nvPr>
            <p:ph type="title" orient="vert"/>
          </p:nvPr>
        </p:nvSpPr>
        <p:spPr>
          <a:xfrm>
            <a:off x="8737305" y="609601"/>
            <a:ext cx="2235495"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7986912"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97E534C-FD52-9845-89D9-D7C01E9139BD}" type="slidenum">
              <a:rPr lang="en-US" altLang="en-US" smtClean="0"/>
              <a:pPr/>
              <a:t>‹#›</a:t>
            </a:fld>
            <a:endParaRPr lang="en-US" altLang="en-US"/>
          </a:p>
        </p:txBody>
      </p:sp>
    </p:spTree>
    <p:extLst>
      <p:ext uri="{BB962C8B-B14F-4D97-AF65-F5344CB8AC3E}">
        <p14:creationId xmlns:p14="http://schemas.microsoft.com/office/powerpoint/2010/main" val="3061302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20BEB07C-B083-384C-8E42-090F4340F0CA}"/>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319AE76-2E59-134A-9251-BDB53C14D33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072D9C03-16DB-7440-9260-F273EDC2D493}"/>
              </a:ext>
            </a:extLst>
          </p:cNvPr>
          <p:cNvSpPr>
            <a:spLocks noGrp="1"/>
          </p:cNvSpPr>
          <p:nvPr>
            <p:ph type="sldNum" sz="quarter" idx="12"/>
          </p:nvPr>
        </p:nvSpPr>
        <p:spPr/>
        <p:txBody>
          <a:bodyPr/>
          <a:lstStyle>
            <a:lvl1pPr>
              <a:defRPr/>
            </a:lvl1pPr>
          </a:lstStyle>
          <a:p>
            <a:fld id="{EFB70ED8-2697-1B49-AF4D-E9A87A086519}" type="slidenum">
              <a:rPr lang="en-US" altLang="en-US"/>
              <a:pPr/>
              <a:t>‹#›</a:t>
            </a:fld>
            <a:endParaRPr lang="en-US" altLang="en-US"/>
          </a:p>
        </p:txBody>
      </p:sp>
    </p:spTree>
    <p:extLst>
      <p:ext uri="{BB962C8B-B14F-4D97-AF65-F5344CB8AC3E}">
        <p14:creationId xmlns:p14="http://schemas.microsoft.com/office/powerpoint/2010/main" val="35805903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9684A21A-6F0B-FA4E-9CB6-16115CC07329}"/>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18263EA3-79A1-7C4B-BFCC-E03989D6D8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0E755E62-423E-214E-97C0-5C2313AEC9AF}"/>
              </a:ext>
            </a:extLst>
          </p:cNvPr>
          <p:cNvSpPr>
            <a:spLocks noGrp="1"/>
          </p:cNvSpPr>
          <p:nvPr>
            <p:ph type="sldNum" sz="quarter" idx="12"/>
          </p:nvPr>
        </p:nvSpPr>
        <p:spPr/>
        <p:txBody>
          <a:bodyPr/>
          <a:lstStyle>
            <a:lvl1pPr>
              <a:defRPr/>
            </a:lvl1pPr>
          </a:lstStyle>
          <a:p>
            <a:fld id="{173DCB2D-2CD3-C047-94D2-61499ABFC790}" type="slidenum">
              <a:rPr lang="en-US" altLang="en-US"/>
              <a:pPr/>
              <a:t>‹#›</a:t>
            </a:fld>
            <a:endParaRPr lang="en-US" altLang="en-US"/>
          </a:p>
        </p:txBody>
      </p:sp>
    </p:spTree>
    <p:extLst>
      <p:ext uri="{BB962C8B-B14F-4D97-AF65-F5344CB8AC3E}">
        <p14:creationId xmlns:p14="http://schemas.microsoft.com/office/powerpoint/2010/main" val="62386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8E352E7-2878-D24F-9822-FE38FB00BEB0}" type="slidenum">
              <a:rPr lang="en-US" altLang="en-US" smtClean="0"/>
              <a:pPr/>
              <a:t>‹#›</a:t>
            </a:fld>
            <a:endParaRPr lang="en-US" altLang="en-US"/>
          </a:p>
        </p:txBody>
      </p:sp>
    </p:spTree>
    <p:extLst>
      <p:ext uri="{BB962C8B-B14F-4D97-AF65-F5344CB8AC3E}">
        <p14:creationId xmlns:p14="http://schemas.microsoft.com/office/powerpoint/2010/main" val="4057165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a:p>
        </p:txBody>
      </p:sp>
      <p:sp>
        <p:nvSpPr>
          <p:cNvPr id="5" name="Rectangle 2">
            <a:extLst>
              <a:ext uri="{FF2B5EF4-FFF2-40B4-BE49-F238E27FC236}">
                <a16:creationId xmlns:a16="http://schemas.microsoft.com/office/drawing/2014/main" id="{7314FBF1-5B78-6B45-9BCE-9E0B3322E2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BE66049F-4104-8846-9590-38A0A599FF36}"/>
              </a:ext>
            </a:extLst>
          </p:cNvPr>
          <p:cNvSpPr>
            <a:spLocks noGrp="1" noChangeArrowheads="1"/>
          </p:cNvSpPr>
          <p:nvPr>
            <p:ph type="sldNum" sz="quarter" idx="11"/>
          </p:nvPr>
        </p:nvSpPr>
        <p:spPr>
          <a:ln/>
        </p:spPr>
        <p:txBody>
          <a:bodyPr/>
          <a:lstStyle>
            <a:lvl1pPr>
              <a:defRPr/>
            </a:lvl1pPr>
          </a:lstStyle>
          <a:p>
            <a:fld id="{2AEFA9F8-2F68-D145-9451-BED4FAE2C06D}" type="slidenum">
              <a:rPr lang="en-US" altLang="en-US"/>
              <a:pPr/>
              <a:t>‹#›</a:t>
            </a:fld>
            <a:endParaRPr lang="en-US" altLang="en-US"/>
          </a:p>
        </p:txBody>
      </p:sp>
      <p:sp>
        <p:nvSpPr>
          <p:cNvPr id="7" name="Rectangle 14">
            <a:extLst>
              <a:ext uri="{FF2B5EF4-FFF2-40B4-BE49-F238E27FC236}">
                <a16:creationId xmlns:a16="http://schemas.microsoft.com/office/drawing/2014/main" id="{05EE8DC7-4C9D-2645-83B5-9D5CB4B1700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9744283"/>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a:extLst>
              <a:ext uri="{FF2B5EF4-FFF2-40B4-BE49-F238E27FC236}">
                <a16:creationId xmlns:a16="http://schemas.microsoft.com/office/drawing/2014/main" id="{A2D8D972-F944-6849-A47B-F7143E843DC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67C98068-7AF0-7E4B-AC5A-91D93809BFAD}"/>
              </a:ext>
            </a:extLst>
          </p:cNvPr>
          <p:cNvSpPr>
            <a:spLocks noGrp="1" noChangeArrowheads="1"/>
          </p:cNvSpPr>
          <p:nvPr>
            <p:ph type="sldNum" sz="quarter" idx="11"/>
          </p:nvPr>
        </p:nvSpPr>
        <p:spPr>
          <a:ln/>
        </p:spPr>
        <p:txBody>
          <a:bodyPr/>
          <a:lstStyle>
            <a:lvl1pPr>
              <a:defRPr/>
            </a:lvl1pPr>
          </a:lstStyle>
          <a:p>
            <a:fld id="{469616FD-2065-C04F-B7D1-03DEE9A0A902}" type="slidenum">
              <a:rPr lang="en-US" altLang="en-US"/>
              <a:pPr/>
              <a:t>‹#›</a:t>
            </a:fld>
            <a:endParaRPr lang="en-US" altLang="en-US"/>
          </a:p>
        </p:txBody>
      </p:sp>
      <p:sp>
        <p:nvSpPr>
          <p:cNvPr id="5" name="Rectangle 14">
            <a:extLst>
              <a:ext uri="{FF2B5EF4-FFF2-40B4-BE49-F238E27FC236}">
                <a16:creationId xmlns:a16="http://schemas.microsoft.com/office/drawing/2014/main" id="{224A3BB8-DBEB-DF42-9711-914075C06DE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0270871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3" y="3308581"/>
            <a:ext cx="103632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09601" y="4777381"/>
            <a:ext cx="103632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926147F-747D-EE46-ABBB-2E5840D24671}" type="slidenum">
              <a:rPr lang="en-US" altLang="en-US" smtClean="0"/>
              <a:pPr/>
              <a:t>‹#›</a:t>
            </a:fld>
            <a:endParaRPr lang="en-US" altLang="en-US"/>
          </a:p>
        </p:txBody>
      </p:sp>
    </p:spTree>
    <p:extLst>
      <p:ext uri="{BB962C8B-B14F-4D97-AF65-F5344CB8AC3E}">
        <p14:creationId xmlns:p14="http://schemas.microsoft.com/office/powerpoint/2010/main" val="345560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1" y="2142068"/>
            <a:ext cx="508406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88737" y="2142069"/>
            <a:ext cx="5084064"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CD04865-980B-7547-913F-FE5DF5EE3BDE}" type="slidenum">
              <a:rPr lang="en-US" altLang="en-US" smtClean="0"/>
              <a:pPr/>
              <a:t>‹#›</a:t>
            </a:fld>
            <a:endParaRPr lang="en-US" altLang="en-US"/>
          </a:p>
        </p:txBody>
      </p:sp>
    </p:spTree>
    <p:extLst>
      <p:ext uri="{BB962C8B-B14F-4D97-AF65-F5344CB8AC3E}">
        <p14:creationId xmlns:p14="http://schemas.microsoft.com/office/powerpoint/2010/main" val="1789623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991307" y="2218267"/>
            <a:ext cx="472080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870201"/>
            <a:ext cx="508406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81493" y="2218267"/>
            <a:ext cx="469130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88736" y="2870201"/>
            <a:ext cx="508406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03665640-5A52-F245-B816-F85C25996123}" type="slidenum">
              <a:rPr lang="en-US" altLang="en-US" smtClean="0"/>
              <a:pPr/>
              <a:t>‹#›</a:t>
            </a:fld>
            <a:endParaRPr lang="en-US" altLang="en-US"/>
          </a:p>
        </p:txBody>
      </p:sp>
    </p:spTree>
    <p:extLst>
      <p:ext uri="{BB962C8B-B14F-4D97-AF65-F5344CB8AC3E}">
        <p14:creationId xmlns:p14="http://schemas.microsoft.com/office/powerpoint/2010/main" val="227486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1" y="609602"/>
            <a:ext cx="103632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F5D30AE-C0B3-E542-87A8-98FF7CD2EE44}" type="slidenum">
              <a:rPr lang="en-US" altLang="en-US" smtClean="0"/>
              <a:pPr/>
              <a:t>‹#›</a:t>
            </a:fld>
            <a:endParaRPr lang="en-US" altLang="en-US"/>
          </a:p>
        </p:txBody>
      </p:sp>
    </p:spTree>
    <p:extLst>
      <p:ext uri="{BB962C8B-B14F-4D97-AF65-F5344CB8AC3E}">
        <p14:creationId xmlns:p14="http://schemas.microsoft.com/office/powerpoint/2010/main" val="325422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18E5E38-6960-A04A-8270-7EE87FACD644}" type="slidenum">
              <a:rPr lang="en-US" altLang="en-US" smtClean="0"/>
              <a:pPr/>
              <a:t>‹#›</a:t>
            </a:fld>
            <a:endParaRPr lang="en-US" altLang="en-US"/>
          </a:p>
        </p:txBody>
      </p:sp>
    </p:spTree>
    <p:extLst>
      <p:ext uri="{BB962C8B-B14F-4D97-AF65-F5344CB8AC3E}">
        <p14:creationId xmlns:p14="http://schemas.microsoft.com/office/powerpoint/2010/main" val="378168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15624" y="1557868"/>
            <a:ext cx="3817213"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808193" y="609601"/>
            <a:ext cx="6170633"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5624" y="2997201"/>
            <a:ext cx="3817213"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7DCA3EF-1F98-A145-929E-D51B3BB67CE0}" type="slidenum">
              <a:rPr lang="en-US" altLang="en-US" smtClean="0"/>
              <a:pPr/>
              <a:t>‹#›</a:t>
            </a:fld>
            <a:endParaRPr lang="en-US" altLang="en-US"/>
          </a:p>
        </p:txBody>
      </p:sp>
    </p:spTree>
    <p:extLst>
      <p:ext uri="{BB962C8B-B14F-4D97-AF65-F5344CB8AC3E}">
        <p14:creationId xmlns:p14="http://schemas.microsoft.com/office/powerpoint/2010/main" val="700523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16171" y="1735672"/>
            <a:ext cx="5462939"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6705600" y="914400"/>
            <a:ext cx="42672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Drag picture to placeholder or click icon to add</a:t>
            </a:r>
          </a:p>
        </p:txBody>
      </p:sp>
      <p:sp>
        <p:nvSpPr>
          <p:cNvPr id="4" name="Text Placeholder 3"/>
          <p:cNvSpPr>
            <a:spLocks noGrp="1"/>
          </p:cNvSpPr>
          <p:nvPr>
            <p:ph type="body" sz="half" idx="2"/>
          </p:nvPr>
        </p:nvSpPr>
        <p:spPr>
          <a:xfrm>
            <a:off x="616171" y="3107272"/>
            <a:ext cx="5462939"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1890D23-6526-4D43-9EE0-87B514F632B9}" type="slidenum">
              <a:rPr lang="en-US" altLang="en-US" smtClean="0"/>
              <a:pPr/>
              <a:t>‹#›</a:t>
            </a:fld>
            <a:endParaRPr lang="en-US" altLang="en-US"/>
          </a:p>
        </p:txBody>
      </p:sp>
    </p:spTree>
    <p:extLst>
      <p:ext uri="{BB962C8B-B14F-4D97-AF65-F5344CB8AC3E}">
        <p14:creationId xmlns:p14="http://schemas.microsoft.com/office/powerpoint/2010/main" val="420932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609602"/>
            <a:ext cx="103632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142069"/>
            <a:ext cx="103632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98283" y="5870577"/>
            <a:ext cx="1616231"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609601" y="5870577"/>
            <a:ext cx="798708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10416113" y="5870577"/>
            <a:ext cx="556688"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F6933D-F5CA-A742-9BC1-66CB1964665E}" type="slidenum">
              <a:rPr lang="en-US" altLang="en-US" smtClean="0"/>
              <a:pPr/>
              <a:t>‹#›</a:t>
            </a:fld>
            <a:endParaRPr lang="en-US" altLang="en-US"/>
          </a:p>
        </p:txBody>
      </p:sp>
    </p:spTree>
    <p:extLst>
      <p:ext uri="{BB962C8B-B14F-4D97-AF65-F5344CB8AC3E}">
        <p14:creationId xmlns:p14="http://schemas.microsoft.com/office/powerpoint/2010/main" val="38746945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8.jpe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1030">
            <a:extLst>
              <a:ext uri="{FF2B5EF4-FFF2-40B4-BE49-F238E27FC236}">
                <a16:creationId xmlns:a16="http://schemas.microsoft.com/office/drawing/2014/main" id="{6AF6706C-CF07-43A1-BCC4-CBA5D33820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033" name="Rectangle 1032">
            <a:extLst>
              <a:ext uri="{FF2B5EF4-FFF2-40B4-BE49-F238E27FC236}">
                <a16:creationId xmlns:a16="http://schemas.microsoft.com/office/drawing/2014/main" id="{1F94DC1C-47D1-41D7-8B1B-9A036D6140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035" name="Picture 1034">
            <a:extLst>
              <a:ext uri="{FF2B5EF4-FFF2-40B4-BE49-F238E27FC236}">
                <a16:creationId xmlns:a16="http://schemas.microsoft.com/office/drawing/2014/main" id="{811383CE-CE86-4E1C-B289-798EB9E6E0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51622"/>
          <a:stretch/>
        </p:blipFill>
        <p:spPr>
          <a:xfrm>
            <a:off x="1" y="0"/>
            <a:ext cx="5896768" cy="6856214"/>
          </a:xfrm>
          <a:prstGeom prst="rect">
            <a:avLst/>
          </a:prstGeom>
        </p:spPr>
      </p:pic>
      <p:sp>
        <p:nvSpPr>
          <p:cNvPr id="2" name="Title 1">
            <a:extLst>
              <a:ext uri="{FF2B5EF4-FFF2-40B4-BE49-F238E27FC236}">
                <a16:creationId xmlns:a16="http://schemas.microsoft.com/office/drawing/2014/main" id="{8B99AD2E-E1C7-3E11-83D4-B87E557E087F}"/>
              </a:ext>
            </a:extLst>
          </p:cNvPr>
          <p:cNvSpPr>
            <a:spLocks noGrp="1"/>
          </p:cNvSpPr>
          <p:nvPr>
            <p:ph type="title"/>
          </p:nvPr>
        </p:nvSpPr>
        <p:spPr>
          <a:xfrm>
            <a:off x="486876" y="2032000"/>
            <a:ext cx="4513792" cy="2819398"/>
          </a:xfrm>
        </p:spPr>
        <p:txBody>
          <a:bodyPr vert="horz" lIns="91440" tIns="45720" rIns="91440" bIns="45720" rtlCol="0" anchor="b">
            <a:normAutofit fontScale="90000"/>
          </a:bodyPr>
          <a:lstStyle/>
          <a:p>
            <a:pPr algn="r">
              <a:lnSpc>
                <a:spcPct val="90000"/>
              </a:lnSpc>
            </a:pPr>
            <a:r>
              <a:rPr lang="en-US" sz="4000" dirty="0">
                <a:solidFill>
                  <a:srgbClr val="FFFFFF"/>
                </a:solidFill>
              </a:rPr>
              <a:t>Case Example: </a:t>
            </a:r>
            <a:br>
              <a:rPr lang="en-US" sz="4000" dirty="0">
                <a:solidFill>
                  <a:srgbClr val="FFFFFF"/>
                </a:solidFill>
              </a:rPr>
            </a:br>
            <a:r>
              <a:rPr lang="en-US" sz="4000" dirty="0">
                <a:solidFill>
                  <a:srgbClr val="FFFFFF"/>
                </a:solidFill>
              </a:rPr>
              <a:t>older adult multisensory integration impairment </a:t>
            </a:r>
          </a:p>
        </p:txBody>
      </p:sp>
      <p:sp useBgFill="1">
        <p:nvSpPr>
          <p:cNvPr id="1037" name="Freeform 5">
            <a:extLst>
              <a:ext uri="{FF2B5EF4-FFF2-40B4-BE49-F238E27FC236}">
                <a16:creationId xmlns:a16="http://schemas.microsoft.com/office/drawing/2014/main" id="{AC12A592-C02D-46EF-8E1F-9335DB8D71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1039" name="Freeform 14">
            <a:extLst>
              <a:ext uri="{FF2B5EF4-FFF2-40B4-BE49-F238E27FC236}">
                <a16:creationId xmlns:a16="http://schemas.microsoft.com/office/drawing/2014/main" id="{24005816-5BCA-4665-8A58-5580F8E9C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1" name="Group 1040">
            <a:extLst>
              <a:ext uri="{FF2B5EF4-FFF2-40B4-BE49-F238E27FC236}">
                <a16:creationId xmlns:a16="http://schemas.microsoft.com/office/drawing/2014/main" id="{BF07F359-8CA3-4854-91E7-EE60040205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1042" name="Straight Connector 1041">
              <a:extLst>
                <a:ext uri="{FF2B5EF4-FFF2-40B4-BE49-F238E27FC236}">
                  <a16:creationId xmlns:a16="http://schemas.microsoft.com/office/drawing/2014/main" id="{8A7FCE86-4904-4337-8D0A-3ABA73F609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a16="http://schemas.microsoft.com/office/drawing/2014/main" id="{BA32C234-504D-411A-A62B-C1CFD8CE74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4" name="Straight Connector 1043">
              <a:extLst>
                <a:ext uri="{FF2B5EF4-FFF2-40B4-BE49-F238E27FC236}">
                  <a16:creationId xmlns:a16="http://schemas.microsoft.com/office/drawing/2014/main" id="{881593A9-FD94-454C-9225-478E907061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5" name="Straight Connector 1044">
              <a:extLst>
                <a:ext uri="{FF2B5EF4-FFF2-40B4-BE49-F238E27FC236}">
                  <a16:creationId xmlns:a16="http://schemas.microsoft.com/office/drawing/2014/main" id="{FA3524A1-6DED-4D15-ADE5-F797DBCEC7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6" name="Straight Connector 1045">
              <a:extLst>
                <a:ext uri="{FF2B5EF4-FFF2-40B4-BE49-F238E27FC236}">
                  <a16:creationId xmlns:a16="http://schemas.microsoft.com/office/drawing/2014/main" id="{AA8491CF-856E-4A54-84A5-45C558D41A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7" name="Straight Connector 1046">
              <a:extLst>
                <a:ext uri="{FF2B5EF4-FFF2-40B4-BE49-F238E27FC236}">
                  <a16:creationId xmlns:a16="http://schemas.microsoft.com/office/drawing/2014/main" id="{AD63A388-BF18-4ABD-96E0-5946B1ABB1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8" name="Straight Connector 1047">
              <a:extLst>
                <a:ext uri="{FF2B5EF4-FFF2-40B4-BE49-F238E27FC236}">
                  <a16:creationId xmlns:a16="http://schemas.microsoft.com/office/drawing/2014/main" id="{9CF6D779-BD20-4058-AC29-AF4E2510C2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9" name="Straight Connector 1048">
              <a:extLst>
                <a:ext uri="{FF2B5EF4-FFF2-40B4-BE49-F238E27FC236}">
                  <a16:creationId xmlns:a16="http://schemas.microsoft.com/office/drawing/2014/main" id="{4189C0F2-FCB0-4636-9B05-F9FCBB2020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0" name="Straight Connector 1049">
              <a:extLst>
                <a:ext uri="{FF2B5EF4-FFF2-40B4-BE49-F238E27FC236}">
                  <a16:creationId xmlns:a16="http://schemas.microsoft.com/office/drawing/2014/main" id="{E74CB59A-0AC3-4235-A93D-73EE124669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1" name="Straight Connector 1050">
              <a:extLst>
                <a:ext uri="{FF2B5EF4-FFF2-40B4-BE49-F238E27FC236}">
                  <a16:creationId xmlns:a16="http://schemas.microsoft.com/office/drawing/2014/main" id="{2B6E97A3-E95A-4D79-A8F8-1945EA2634F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2" name="Straight Connector 1051">
              <a:extLst>
                <a:ext uri="{FF2B5EF4-FFF2-40B4-BE49-F238E27FC236}">
                  <a16:creationId xmlns:a16="http://schemas.microsoft.com/office/drawing/2014/main" id="{9F4ABF86-0905-4DE8-8F0B-D10D3D6F9C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3" name="Straight Connector 1052">
              <a:extLst>
                <a:ext uri="{FF2B5EF4-FFF2-40B4-BE49-F238E27FC236}">
                  <a16:creationId xmlns:a16="http://schemas.microsoft.com/office/drawing/2014/main" id="{4FAAFEF7-DFA1-48C7-9E4E-FF7B1453C7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4" name="Straight Connector 1053">
              <a:extLst>
                <a:ext uri="{FF2B5EF4-FFF2-40B4-BE49-F238E27FC236}">
                  <a16:creationId xmlns:a16="http://schemas.microsoft.com/office/drawing/2014/main" id="{ED828735-DFD9-4894-8461-77A2FB0C92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5" name="Straight Connector 1054">
              <a:extLst>
                <a:ext uri="{FF2B5EF4-FFF2-40B4-BE49-F238E27FC236}">
                  <a16:creationId xmlns:a16="http://schemas.microsoft.com/office/drawing/2014/main" id="{7A6C2585-E93E-489D-8819-FCEE3CFF11C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E57C1F25-FC5C-4082-B4F6-888F8E467EE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7" name="Straight Connector 1056">
              <a:extLst>
                <a:ext uri="{FF2B5EF4-FFF2-40B4-BE49-F238E27FC236}">
                  <a16:creationId xmlns:a16="http://schemas.microsoft.com/office/drawing/2014/main" id="{F5DF4BDB-CA1D-4DA1-8D26-6BAEE0A21A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8" name="Straight Connector 1057">
              <a:extLst>
                <a:ext uri="{FF2B5EF4-FFF2-40B4-BE49-F238E27FC236}">
                  <a16:creationId xmlns:a16="http://schemas.microsoft.com/office/drawing/2014/main" id="{3315D2A0-DDA4-4A25-9CC7-7F90CCF0C4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9" name="Straight Connector 1058">
              <a:extLst>
                <a:ext uri="{FF2B5EF4-FFF2-40B4-BE49-F238E27FC236}">
                  <a16:creationId xmlns:a16="http://schemas.microsoft.com/office/drawing/2014/main" id="{75312B72-7E7D-4B0B-960E-7D7C9540EBD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id="{C48B42BB-3C0E-4546-957B-AB593E308C9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1" name="Straight Connector 1060">
              <a:extLst>
                <a:ext uri="{FF2B5EF4-FFF2-40B4-BE49-F238E27FC236}">
                  <a16:creationId xmlns:a16="http://schemas.microsoft.com/office/drawing/2014/main" id="{437809D5-5F69-4BC6-A661-44B2A8A682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id="{B269CB4C-8BB5-4F63-8961-7EB8FE56D4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3" name="Straight Connector 1062">
              <a:extLst>
                <a:ext uri="{FF2B5EF4-FFF2-40B4-BE49-F238E27FC236}">
                  <a16:creationId xmlns:a16="http://schemas.microsoft.com/office/drawing/2014/main" id="{D5E7B60C-3F52-49EA-99F5-BE42AF88DD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4" name="Straight Connector 1063">
              <a:extLst>
                <a:ext uri="{FF2B5EF4-FFF2-40B4-BE49-F238E27FC236}">
                  <a16:creationId xmlns:a16="http://schemas.microsoft.com/office/drawing/2014/main" id="{1C5E885C-0F0D-4E11-8B78-4CE951E2692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5" name="Straight Connector 1064">
              <a:extLst>
                <a:ext uri="{FF2B5EF4-FFF2-40B4-BE49-F238E27FC236}">
                  <a16:creationId xmlns:a16="http://schemas.microsoft.com/office/drawing/2014/main" id="{4BFA6E20-F564-4CA4-9150-FDD50B02CD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6" name="Straight Connector 1065">
              <a:extLst>
                <a:ext uri="{FF2B5EF4-FFF2-40B4-BE49-F238E27FC236}">
                  <a16:creationId xmlns:a16="http://schemas.microsoft.com/office/drawing/2014/main" id="{C3C02C6B-B913-486F-ACAE-432DE1F7704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7" name="Straight Connector 1066">
              <a:extLst>
                <a:ext uri="{FF2B5EF4-FFF2-40B4-BE49-F238E27FC236}">
                  <a16:creationId xmlns:a16="http://schemas.microsoft.com/office/drawing/2014/main" id="{B6B5EE64-D401-45A4-82D4-85D4BF5C8EC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8" name="Straight Connector 1067">
              <a:extLst>
                <a:ext uri="{FF2B5EF4-FFF2-40B4-BE49-F238E27FC236}">
                  <a16:creationId xmlns:a16="http://schemas.microsoft.com/office/drawing/2014/main" id="{5F622D05-678C-405E-A74F-8D92A9C644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9" name="Straight Connector 1068">
              <a:extLst>
                <a:ext uri="{FF2B5EF4-FFF2-40B4-BE49-F238E27FC236}">
                  <a16:creationId xmlns:a16="http://schemas.microsoft.com/office/drawing/2014/main" id="{D8E01EF1-6517-49CC-9891-1BD6D0F49D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0" name="Straight Connector 1069">
              <a:extLst>
                <a:ext uri="{FF2B5EF4-FFF2-40B4-BE49-F238E27FC236}">
                  <a16:creationId xmlns:a16="http://schemas.microsoft.com/office/drawing/2014/main" id="{EC93E79A-63A6-4782-9D2C-BC50CD3B94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1" name="Straight Connector 1070">
              <a:extLst>
                <a:ext uri="{FF2B5EF4-FFF2-40B4-BE49-F238E27FC236}">
                  <a16:creationId xmlns:a16="http://schemas.microsoft.com/office/drawing/2014/main" id="{46C4B4DB-9B57-4C69-96EB-3E1910CEF4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2" name="Straight Connector 1071">
              <a:extLst>
                <a:ext uri="{FF2B5EF4-FFF2-40B4-BE49-F238E27FC236}">
                  <a16:creationId xmlns:a16="http://schemas.microsoft.com/office/drawing/2014/main" id="{9BBDCDA7-4ECB-42B1-8524-3D30023D6B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3" name="Straight Connector 1072">
              <a:extLst>
                <a:ext uri="{FF2B5EF4-FFF2-40B4-BE49-F238E27FC236}">
                  <a16:creationId xmlns:a16="http://schemas.microsoft.com/office/drawing/2014/main" id="{C7483057-DCDA-4BC6-8E99-7EAD94E878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4" name="Straight Connector 1073">
              <a:extLst>
                <a:ext uri="{FF2B5EF4-FFF2-40B4-BE49-F238E27FC236}">
                  <a16:creationId xmlns:a16="http://schemas.microsoft.com/office/drawing/2014/main" id="{E5C35A56-0BFD-443F-8C2B-CA73A3BFE9E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5" name="Straight Connector 1074">
              <a:extLst>
                <a:ext uri="{FF2B5EF4-FFF2-40B4-BE49-F238E27FC236}">
                  <a16:creationId xmlns:a16="http://schemas.microsoft.com/office/drawing/2014/main" id="{214A0AE5-3A88-4D5D-845C-5E906888C8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6" name="Straight Connector 1075">
              <a:extLst>
                <a:ext uri="{FF2B5EF4-FFF2-40B4-BE49-F238E27FC236}">
                  <a16:creationId xmlns:a16="http://schemas.microsoft.com/office/drawing/2014/main" id="{44D7BF13-EDB8-4740-A3C5-87E2E7C6766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7" name="Straight Connector 1076">
              <a:extLst>
                <a:ext uri="{FF2B5EF4-FFF2-40B4-BE49-F238E27FC236}">
                  <a16:creationId xmlns:a16="http://schemas.microsoft.com/office/drawing/2014/main" id="{16DAB64F-4B49-434F-BFB6-0BEB41AFB6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8" name="Straight Connector 1077">
              <a:extLst>
                <a:ext uri="{FF2B5EF4-FFF2-40B4-BE49-F238E27FC236}">
                  <a16:creationId xmlns:a16="http://schemas.microsoft.com/office/drawing/2014/main" id="{93B5AD9A-BDA6-42CE-A1C0-C072103072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9" name="Straight Connector 1078">
              <a:extLst>
                <a:ext uri="{FF2B5EF4-FFF2-40B4-BE49-F238E27FC236}">
                  <a16:creationId xmlns:a16="http://schemas.microsoft.com/office/drawing/2014/main" id="{5FD67DCC-475F-4BED-A634-FCDD63176B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0" name="Straight Connector 1079">
              <a:extLst>
                <a:ext uri="{FF2B5EF4-FFF2-40B4-BE49-F238E27FC236}">
                  <a16:creationId xmlns:a16="http://schemas.microsoft.com/office/drawing/2014/main" id="{ED276E23-C86D-408D-821A-1E9A44CAEA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1" name="Straight Connector 1080">
              <a:extLst>
                <a:ext uri="{FF2B5EF4-FFF2-40B4-BE49-F238E27FC236}">
                  <a16:creationId xmlns:a16="http://schemas.microsoft.com/office/drawing/2014/main" id="{A879A029-D911-41C4-B218-E41871762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2" name="Straight Connector 1081">
              <a:extLst>
                <a:ext uri="{FF2B5EF4-FFF2-40B4-BE49-F238E27FC236}">
                  <a16:creationId xmlns:a16="http://schemas.microsoft.com/office/drawing/2014/main" id="{E9C7C9F5-65FB-4EF9-9AAD-F7E1FC14B8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3" name="Straight Connector 1082">
              <a:extLst>
                <a:ext uri="{FF2B5EF4-FFF2-40B4-BE49-F238E27FC236}">
                  <a16:creationId xmlns:a16="http://schemas.microsoft.com/office/drawing/2014/main" id="{6115B885-5742-431C-BA48-96FC1F6D22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4" name="Straight Connector 1083">
              <a:extLst>
                <a:ext uri="{FF2B5EF4-FFF2-40B4-BE49-F238E27FC236}">
                  <a16:creationId xmlns:a16="http://schemas.microsoft.com/office/drawing/2014/main" id="{6ACE37A6-0062-4B86-B4E6-18088040CDC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5" name="Straight Connector 1084">
              <a:extLst>
                <a:ext uri="{FF2B5EF4-FFF2-40B4-BE49-F238E27FC236}">
                  <a16:creationId xmlns:a16="http://schemas.microsoft.com/office/drawing/2014/main" id="{0A8679B4-56BA-43AB-A0A2-E2DA3E20530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6" name="Straight Connector 1085">
              <a:extLst>
                <a:ext uri="{FF2B5EF4-FFF2-40B4-BE49-F238E27FC236}">
                  <a16:creationId xmlns:a16="http://schemas.microsoft.com/office/drawing/2014/main" id="{80DE24D2-627B-4C47-A858-A572BCDBACF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7" name="Straight Connector 1086">
              <a:extLst>
                <a:ext uri="{FF2B5EF4-FFF2-40B4-BE49-F238E27FC236}">
                  <a16:creationId xmlns:a16="http://schemas.microsoft.com/office/drawing/2014/main" id="{B612A33E-5DE0-4E4D-9469-0BD0B3E0E72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8" name="Straight Connector 1087">
              <a:extLst>
                <a:ext uri="{FF2B5EF4-FFF2-40B4-BE49-F238E27FC236}">
                  <a16:creationId xmlns:a16="http://schemas.microsoft.com/office/drawing/2014/main" id="{91673515-5E42-490F-85A0-45658D81C6C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9" name="Straight Connector 1088">
              <a:extLst>
                <a:ext uri="{FF2B5EF4-FFF2-40B4-BE49-F238E27FC236}">
                  <a16:creationId xmlns:a16="http://schemas.microsoft.com/office/drawing/2014/main" id="{6B048C17-3768-4DAF-A7AE-B2E71749702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BAA4E6AA-9D65-4EED-91CB-87A5762ED0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1" name="Straight Connector 1090">
              <a:extLst>
                <a:ext uri="{FF2B5EF4-FFF2-40B4-BE49-F238E27FC236}">
                  <a16:creationId xmlns:a16="http://schemas.microsoft.com/office/drawing/2014/main" id="{DB48B9EB-BBF2-48D7-A1D7-720D94506B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2" name="Straight Connector 1091">
              <a:extLst>
                <a:ext uri="{FF2B5EF4-FFF2-40B4-BE49-F238E27FC236}">
                  <a16:creationId xmlns:a16="http://schemas.microsoft.com/office/drawing/2014/main" id="{21492B79-7338-4309-8667-BB29A7BC7B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3" name="Straight Connector 1092">
              <a:extLst>
                <a:ext uri="{FF2B5EF4-FFF2-40B4-BE49-F238E27FC236}">
                  <a16:creationId xmlns:a16="http://schemas.microsoft.com/office/drawing/2014/main" id="{0352FD87-EC9C-4EB5-9ACC-A152F78FC8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4" name="Straight Connector 1093">
              <a:extLst>
                <a:ext uri="{FF2B5EF4-FFF2-40B4-BE49-F238E27FC236}">
                  <a16:creationId xmlns:a16="http://schemas.microsoft.com/office/drawing/2014/main" id="{FF2CEA1F-EFA8-4353-B5F8-CCE27955A12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5" name="Straight Connector 1094">
              <a:extLst>
                <a:ext uri="{FF2B5EF4-FFF2-40B4-BE49-F238E27FC236}">
                  <a16:creationId xmlns:a16="http://schemas.microsoft.com/office/drawing/2014/main" id="{63E2723F-2530-4636-9A19-8F11B15662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4A9EE901-51C9-4292-BB45-5EDB8568A0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555407C2-7321-48CD-811F-92C71F701C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E5298A8A-2787-4153-BDA2-E939BFD5141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C45057B3-3FAB-42ED-AF52-F00BB07FA52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0" name="Straight Connector 1099">
              <a:extLst>
                <a:ext uri="{FF2B5EF4-FFF2-40B4-BE49-F238E27FC236}">
                  <a16:creationId xmlns:a16="http://schemas.microsoft.com/office/drawing/2014/main" id="{DA3F09E9-F476-4352-90E3-6A15C74268B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1" name="Straight Connector 1100">
              <a:extLst>
                <a:ext uri="{FF2B5EF4-FFF2-40B4-BE49-F238E27FC236}">
                  <a16:creationId xmlns:a16="http://schemas.microsoft.com/office/drawing/2014/main" id="{128F7C5C-CECC-45A8-8A1F-D679534D4C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2" name="Straight Connector 1101">
              <a:extLst>
                <a:ext uri="{FF2B5EF4-FFF2-40B4-BE49-F238E27FC236}">
                  <a16:creationId xmlns:a16="http://schemas.microsoft.com/office/drawing/2014/main" id="{FFFDFE9C-2017-4831-9F1B-6A03B58B10D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3" name="Straight Connector 1102">
              <a:extLst>
                <a:ext uri="{FF2B5EF4-FFF2-40B4-BE49-F238E27FC236}">
                  <a16:creationId xmlns:a16="http://schemas.microsoft.com/office/drawing/2014/main" id="{01BC942F-09CF-4A51-85A5-E23E2D71C8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4" name="Straight Connector 1103">
              <a:extLst>
                <a:ext uri="{FF2B5EF4-FFF2-40B4-BE49-F238E27FC236}">
                  <a16:creationId xmlns:a16="http://schemas.microsoft.com/office/drawing/2014/main" id="{1456B520-137F-484D-A1B1-7DA5C3F823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9ECA29F0-381E-4770-97BF-54C4E52201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D43CCF9F-8F11-4676-82F3-DEE8A48C8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6FA620FD-6A45-4754-BF42-A9FA44966D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DC4D38F3-F3A2-42F4-8B57-DE978EC4AD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3C26D30E-A91E-4A5B-A419-0B9D79D57C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ADAB3EBC-722A-462E-AAAE-506E50038E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1" name="Straight Connector 1110">
              <a:extLst>
                <a:ext uri="{FF2B5EF4-FFF2-40B4-BE49-F238E27FC236}">
                  <a16:creationId xmlns:a16="http://schemas.microsoft.com/office/drawing/2014/main" id="{CBAABC17-832F-48CF-B0D7-0F7DE54607F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2" name="Straight Connector 1111">
              <a:extLst>
                <a:ext uri="{FF2B5EF4-FFF2-40B4-BE49-F238E27FC236}">
                  <a16:creationId xmlns:a16="http://schemas.microsoft.com/office/drawing/2014/main" id="{E1FCA513-75D7-414B-BE8F-D780746A1A6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3" name="Straight Connector 1112">
              <a:extLst>
                <a:ext uri="{FF2B5EF4-FFF2-40B4-BE49-F238E27FC236}">
                  <a16:creationId xmlns:a16="http://schemas.microsoft.com/office/drawing/2014/main" id="{F2EDEC73-B6F5-473F-934A-CEF57604A8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4" name="Straight Connector 1113">
              <a:extLst>
                <a:ext uri="{FF2B5EF4-FFF2-40B4-BE49-F238E27FC236}">
                  <a16:creationId xmlns:a16="http://schemas.microsoft.com/office/drawing/2014/main" id="{5B987884-C452-4492-A9F8-2770D3373B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5" name="Straight Connector 1114">
              <a:extLst>
                <a:ext uri="{FF2B5EF4-FFF2-40B4-BE49-F238E27FC236}">
                  <a16:creationId xmlns:a16="http://schemas.microsoft.com/office/drawing/2014/main" id="{9D978AF2-B7BB-4E05-81F1-1A5DBD1CB4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D7AD4D45-C3AB-458E-B826-0FACBD0DF3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A6E15555-6738-463C-B7DF-86429F2F96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AE487172-B4C3-4D13-A562-EF0BA3DD96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08E66297-1295-432A-AA84-7BB2341C19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pic>
        <p:nvPicPr>
          <p:cNvPr id="1026" name="Picture 2" descr="The Three Bodily Balance Systems — Science of Falling">
            <a:extLst>
              <a:ext uri="{FF2B5EF4-FFF2-40B4-BE49-F238E27FC236}">
                <a16:creationId xmlns:a16="http://schemas.microsoft.com/office/drawing/2014/main" id="{B8DB1211-D10C-DA0A-5AC1-F3B2846C48B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664679" y="2457363"/>
            <a:ext cx="5124328" cy="316427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B32BFC43-AEDE-1F54-C76C-BA13BC8A55BD}"/>
              </a:ext>
            </a:extLst>
          </p:cNvPr>
          <p:cNvSpPr txBox="1">
            <a:spLocks/>
          </p:cNvSpPr>
          <p:nvPr/>
        </p:nvSpPr>
        <p:spPr>
          <a:xfrm>
            <a:off x="640199" y="5017298"/>
            <a:ext cx="4513792" cy="645311"/>
          </a:xfrm>
          <a:prstGeom prst="rect">
            <a:avLst/>
          </a:prstGeom>
          <a:effectLst/>
        </p:spPr>
        <p:txBody>
          <a:bodyPr vert="horz" lIns="91440" tIns="45720" rIns="91440" bIns="45720" rtlCol="0" anchor="b">
            <a:normAutofit fontScale="97500"/>
          </a:bodyPr>
          <a:lstStyle>
            <a:lvl1pPr algn="l" defTabSz="457200" rtl="0" eaLnBrk="1" latinLnBrk="0" hangingPunct="1">
              <a:spcBef>
                <a:spcPct val="0"/>
              </a:spcBef>
              <a:buNone/>
              <a:defRPr sz="2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lnSpc>
                <a:spcPct val="90000"/>
              </a:lnSpc>
            </a:pPr>
            <a:r>
              <a:rPr lang="en-US" sz="3200" dirty="0">
                <a:solidFill>
                  <a:srgbClr val="FFFFFF"/>
                </a:solidFill>
              </a:rPr>
              <a:t>By: Ashlyn Warren</a:t>
            </a:r>
          </a:p>
        </p:txBody>
      </p:sp>
    </p:spTree>
    <p:extLst>
      <p:ext uri="{BB962C8B-B14F-4D97-AF65-F5344CB8AC3E}">
        <p14:creationId xmlns:p14="http://schemas.microsoft.com/office/powerpoint/2010/main" val="269763107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FAE5-CA42-39C6-429F-1E310F17511E}"/>
              </a:ext>
            </a:extLst>
          </p:cNvPr>
          <p:cNvSpPr>
            <a:spLocks noGrp="1"/>
          </p:cNvSpPr>
          <p:nvPr>
            <p:ph type="title"/>
          </p:nvPr>
        </p:nvSpPr>
        <p:spPr/>
        <p:txBody>
          <a:bodyPr/>
          <a:lstStyle/>
          <a:p>
            <a:r>
              <a:rPr lang="en-US"/>
              <a:t>PT goals</a:t>
            </a:r>
          </a:p>
        </p:txBody>
      </p:sp>
      <p:sp>
        <p:nvSpPr>
          <p:cNvPr id="3" name="Content Placeholder 2">
            <a:extLst>
              <a:ext uri="{FF2B5EF4-FFF2-40B4-BE49-F238E27FC236}">
                <a16:creationId xmlns:a16="http://schemas.microsoft.com/office/drawing/2014/main" id="{A814D440-84FB-E561-077A-470FEA26F20B}"/>
              </a:ext>
            </a:extLst>
          </p:cNvPr>
          <p:cNvSpPr>
            <a:spLocks noGrp="1"/>
          </p:cNvSpPr>
          <p:nvPr>
            <p:ph idx="1"/>
          </p:nvPr>
        </p:nvSpPr>
        <p:spPr>
          <a:xfrm>
            <a:off x="609599" y="1905000"/>
            <a:ext cx="11217639" cy="4648200"/>
          </a:xfrm>
        </p:spPr>
        <p:txBody>
          <a:bodyPr>
            <a:normAutofit/>
          </a:bodyPr>
          <a:lstStyle/>
          <a:p>
            <a:r>
              <a:rPr lang="en-US" sz="2600" dirty="0"/>
              <a:t>PT goals: Improve functional balance, falls risk, endurance, and participation</a:t>
            </a:r>
          </a:p>
          <a:p>
            <a:pPr lvl="1"/>
            <a:r>
              <a:rPr lang="en-US" sz="2200" dirty="0"/>
              <a:t>In 8 weeks, pt will score 13 points or higher on the DGI, representing the MDC for DGI and demonstrating significant improvement in dynamic stability. </a:t>
            </a:r>
          </a:p>
          <a:p>
            <a:pPr lvl="1"/>
            <a:r>
              <a:rPr lang="en-US" sz="2200" dirty="0"/>
              <a:t>In 8 wks., pt will perform quick positional changes such as sit&gt;stand and quick turns with 0/10 dizziness and no evidence of imbalance to indicate habituation and improved ability to safely perform ADLs</a:t>
            </a:r>
          </a:p>
          <a:p>
            <a:pPr lvl="1"/>
            <a:r>
              <a:rPr lang="en-US" sz="2200" dirty="0"/>
              <a:t>In 8 weeks, pt will tolerate 30 minutes of walking outdoors with one rest break or less to indicate improved endurance and activity tolerance.</a:t>
            </a:r>
          </a:p>
          <a:p>
            <a:pPr lvl="1"/>
            <a:r>
              <a:rPr lang="en-US" sz="2200" dirty="0"/>
              <a:t>In 8 weeks, pt will register for a Tai Chi class at the senior center, indicating improved ability to participate in community activities and maintain balance improvements.</a:t>
            </a:r>
          </a:p>
          <a:p>
            <a:endParaRPr lang="en-US" dirty="0"/>
          </a:p>
        </p:txBody>
      </p:sp>
    </p:spTree>
    <p:extLst>
      <p:ext uri="{BB962C8B-B14F-4D97-AF65-F5344CB8AC3E}">
        <p14:creationId xmlns:p14="http://schemas.microsoft.com/office/powerpoint/2010/main" val="122038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3ACF-50AD-E46E-44D7-79B6DB81A58F}"/>
              </a:ext>
            </a:extLst>
          </p:cNvPr>
          <p:cNvSpPr>
            <a:spLocks noGrp="1"/>
          </p:cNvSpPr>
          <p:nvPr>
            <p:ph type="title"/>
          </p:nvPr>
        </p:nvSpPr>
        <p:spPr>
          <a:xfrm>
            <a:off x="404423" y="444709"/>
            <a:ext cx="7598569" cy="1456267"/>
          </a:xfrm>
        </p:spPr>
        <p:txBody>
          <a:bodyPr>
            <a:normAutofit/>
          </a:bodyPr>
          <a:lstStyle/>
          <a:p>
            <a:r>
              <a:rPr lang="en-US" dirty="0"/>
              <a:t>Treatment Plan Overview</a:t>
            </a:r>
          </a:p>
        </p:txBody>
      </p:sp>
      <p:graphicFrame>
        <p:nvGraphicFramePr>
          <p:cNvPr id="5" name="Content Placeholder 2">
            <a:extLst>
              <a:ext uri="{FF2B5EF4-FFF2-40B4-BE49-F238E27FC236}">
                <a16:creationId xmlns:a16="http://schemas.microsoft.com/office/drawing/2014/main" id="{439897A5-CC17-41B5-EC83-AA5C70A7B3ED}"/>
              </a:ext>
            </a:extLst>
          </p:cNvPr>
          <p:cNvGraphicFramePr>
            <a:graphicFrameLocks noGrp="1"/>
          </p:cNvGraphicFramePr>
          <p:nvPr>
            <p:ph idx="1"/>
            <p:extLst>
              <p:ext uri="{D42A27DB-BD31-4B8C-83A1-F6EECF244321}">
                <p14:modId xmlns:p14="http://schemas.microsoft.com/office/powerpoint/2010/main" val="1357913814"/>
              </p:ext>
            </p:extLst>
          </p:nvPr>
        </p:nvGraphicFramePr>
        <p:xfrm>
          <a:off x="404424" y="1573967"/>
          <a:ext cx="11527746" cy="50516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4177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0241-807D-FD5D-EE08-BE0ADDB77FEF}"/>
              </a:ext>
            </a:extLst>
          </p:cNvPr>
          <p:cNvSpPr>
            <a:spLocks noGrp="1"/>
          </p:cNvSpPr>
          <p:nvPr>
            <p:ph type="title"/>
          </p:nvPr>
        </p:nvSpPr>
        <p:spPr>
          <a:xfrm>
            <a:off x="537275" y="244099"/>
            <a:ext cx="7772400" cy="1456267"/>
          </a:xfrm>
        </p:spPr>
        <p:txBody>
          <a:bodyPr/>
          <a:lstStyle/>
          <a:p>
            <a:r>
              <a:rPr lang="en-US" dirty="0"/>
              <a:t>Treatment plan - sessions</a:t>
            </a:r>
          </a:p>
        </p:txBody>
      </p:sp>
      <p:sp>
        <p:nvSpPr>
          <p:cNvPr id="3" name="Content Placeholder 2">
            <a:extLst>
              <a:ext uri="{FF2B5EF4-FFF2-40B4-BE49-F238E27FC236}">
                <a16:creationId xmlns:a16="http://schemas.microsoft.com/office/drawing/2014/main" id="{AA5BFB0C-5AB5-A116-E464-FE2BC3A795D1}"/>
              </a:ext>
            </a:extLst>
          </p:cNvPr>
          <p:cNvSpPr>
            <a:spLocks noGrp="1"/>
          </p:cNvSpPr>
          <p:nvPr>
            <p:ph idx="1"/>
          </p:nvPr>
        </p:nvSpPr>
        <p:spPr>
          <a:xfrm>
            <a:off x="495946" y="1339313"/>
            <a:ext cx="11158779" cy="5410199"/>
          </a:xfrm>
        </p:spPr>
        <p:txBody>
          <a:bodyPr>
            <a:normAutofit/>
          </a:bodyPr>
          <a:lstStyle/>
          <a:p>
            <a:r>
              <a:rPr lang="en-US" sz="2800" dirty="0"/>
              <a:t>Endurance training: warm up on recumbent bike prior to </a:t>
            </a:r>
            <a:r>
              <a:rPr lang="en-US" sz="2800" dirty="0" err="1"/>
              <a:t>tx</a:t>
            </a:r>
            <a:r>
              <a:rPr lang="en-US" sz="2800" dirty="0"/>
              <a:t> </a:t>
            </a:r>
          </a:p>
          <a:p>
            <a:r>
              <a:rPr lang="en-US" sz="2800" dirty="0"/>
              <a:t>Multisensory integration training</a:t>
            </a:r>
          </a:p>
          <a:p>
            <a:pPr lvl="1"/>
            <a:r>
              <a:rPr lang="en-US" sz="2400" dirty="0"/>
              <a:t>To train the somatosensory system: reduced/absent vision on stable surface</a:t>
            </a:r>
          </a:p>
          <a:p>
            <a:pPr lvl="2"/>
            <a:r>
              <a:rPr lang="en-US" sz="2000" dirty="0"/>
              <a:t>Standing conditions: eyes closed, head turns/nods, and with complex visual environments </a:t>
            </a:r>
            <a:r>
              <a:rPr lang="en-US" sz="2000" dirty="0">
                <a:sym typeface="Wingdings" pitchFamily="2" charset="2"/>
              </a:rPr>
              <a:t> </a:t>
            </a:r>
            <a:r>
              <a:rPr lang="en-US" sz="2000" dirty="0"/>
              <a:t>progressed with narrowing BOS, weight shifts </a:t>
            </a:r>
            <a:r>
              <a:rPr lang="en-US" sz="2000" dirty="0" err="1"/>
              <a:t>fwd</a:t>
            </a:r>
            <a:r>
              <a:rPr lang="en-US" sz="2000" dirty="0"/>
              <a:t>, </a:t>
            </a:r>
            <a:r>
              <a:rPr lang="en-US" sz="2000" dirty="0" err="1"/>
              <a:t>bwd</a:t>
            </a:r>
            <a:r>
              <a:rPr lang="en-US" sz="2000" dirty="0"/>
              <a:t>, lateral, and cognitive dual-task</a:t>
            </a:r>
          </a:p>
          <a:p>
            <a:pPr lvl="1"/>
            <a:r>
              <a:rPr lang="en-US" sz="2400" dirty="0"/>
              <a:t>To train the visual system: unstable surface with stable visual target</a:t>
            </a:r>
          </a:p>
          <a:p>
            <a:pPr lvl="2"/>
            <a:r>
              <a:rPr lang="en-US" sz="2000" dirty="0"/>
              <a:t>Standing on foam surface and rocker board </a:t>
            </a:r>
            <a:r>
              <a:rPr lang="en-US" sz="2000" dirty="0">
                <a:sym typeface="Wingdings" pitchFamily="2" charset="2"/>
              </a:rPr>
              <a:t> progressed with narrowing BOS a</a:t>
            </a:r>
            <a:r>
              <a:rPr lang="en-US" sz="2000" dirty="0"/>
              <a:t>nd weight shifts </a:t>
            </a:r>
            <a:r>
              <a:rPr lang="en-US" sz="2000" dirty="0" err="1"/>
              <a:t>fwd</a:t>
            </a:r>
            <a:r>
              <a:rPr lang="en-US" sz="2000" dirty="0"/>
              <a:t>, </a:t>
            </a:r>
            <a:r>
              <a:rPr lang="en-US" sz="2000" dirty="0" err="1"/>
              <a:t>bwd</a:t>
            </a:r>
            <a:r>
              <a:rPr lang="en-US" sz="2000" dirty="0"/>
              <a:t>, lateral, and cognitive dual-task</a:t>
            </a:r>
            <a:endParaRPr lang="en-US" sz="2000" dirty="0">
              <a:sym typeface="Wingdings" pitchFamily="2" charset="2"/>
            </a:endParaRPr>
          </a:p>
          <a:p>
            <a:pPr lvl="1"/>
            <a:r>
              <a:rPr lang="en-US" sz="2400" dirty="0"/>
              <a:t>To train the vestibular system: reduced/absent vision AND unstable surface</a:t>
            </a:r>
          </a:p>
          <a:p>
            <a:pPr lvl="2"/>
            <a:r>
              <a:rPr lang="en-US" sz="2000" dirty="0"/>
              <a:t>Standing conditions: foam/rocker board AND eyes closed or dim lighting  </a:t>
            </a:r>
            <a:r>
              <a:rPr lang="en-US" sz="2000" dirty="0">
                <a:sym typeface="Wingdings" pitchFamily="2" charset="2"/>
              </a:rPr>
              <a:t> progressed by narrowing BOS, </a:t>
            </a:r>
            <a:r>
              <a:rPr lang="en-US" sz="2000" dirty="0"/>
              <a:t>and cognitive dual-task</a:t>
            </a:r>
            <a:endParaRPr lang="en-US" sz="2000" dirty="0">
              <a:sym typeface="Wingdings" pitchFamily="2" charset="2"/>
            </a:endParaRPr>
          </a:p>
        </p:txBody>
      </p:sp>
    </p:spTree>
    <p:extLst>
      <p:ext uri="{BB962C8B-B14F-4D97-AF65-F5344CB8AC3E}">
        <p14:creationId xmlns:p14="http://schemas.microsoft.com/office/powerpoint/2010/main" val="1467983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0241-807D-FD5D-EE08-BE0ADDB77FEF}"/>
              </a:ext>
            </a:extLst>
          </p:cNvPr>
          <p:cNvSpPr>
            <a:spLocks noGrp="1"/>
          </p:cNvSpPr>
          <p:nvPr>
            <p:ph type="title"/>
          </p:nvPr>
        </p:nvSpPr>
        <p:spPr/>
        <p:txBody>
          <a:bodyPr/>
          <a:lstStyle/>
          <a:p>
            <a:r>
              <a:rPr lang="en-US"/>
              <a:t>Treatment plan - sessions</a:t>
            </a:r>
          </a:p>
        </p:txBody>
      </p:sp>
      <p:sp>
        <p:nvSpPr>
          <p:cNvPr id="3" name="Content Placeholder 2">
            <a:extLst>
              <a:ext uri="{FF2B5EF4-FFF2-40B4-BE49-F238E27FC236}">
                <a16:creationId xmlns:a16="http://schemas.microsoft.com/office/drawing/2014/main" id="{AA5BFB0C-5AB5-A116-E464-FE2BC3A795D1}"/>
              </a:ext>
            </a:extLst>
          </p:cNvPr>
          <p:cNvSpPr>
            <a:spLocks noGrp="1"/>
          </p:cNvSpPr>
          <p:nvPr>
            <p:ph idx="1"/>
          </p:nvPr>
        </p:nvSpPr>
        <p:spPr>
          <a:xfrm>
            <a:off x="609600" y="1881267"/>
            <a:ext cx="11277600" cy="4699415"/>
          </a:xfrm>
        </p:spPr>
        <p:txBody>
          <a:bodyPr>
            <a:normAutofit/>
          </a:bodyPr>
          <a:lstStyle/>
          <a:p>
            <a:r>
              <a:rPr lang="en-US" sz="2600" dirty="0">
                <a:sym typeface="Wingdings" pitchFamily="2" charset="2"/>
              </a:rPr>
              <a:t>Balance strategies: Instruction on performance of ankle, hip, and step strategy to correct perturbations with focus on ankle strategy for minor LOB due to overuse of hip strategy</a:t>
            </a:r>
          </a:p>
          <a:p>
            <a:pPr lvl="1"/>
            <a:r>
              <a:rPr lang="en-US" sz="2200" dirty="0"/>
              <a:t>Perturbations included rocker board conditions, ball catch/throw, manual perturbations while performing overground walking, and push/pull perturbations to elicit desired strategy</a:t>
            </a:r>
          </a:p>
          <a:p>
            <a:r>
              <a:rPr lang="en-US" sz="2600" dirty="0"/>
              <a:t>Gait training: quick turns, quick stops/starts, variable speeds, obstacle negotiation, uneven terrain, head turns and head nods while focusing on target, tandem walking, gait with eyes closed, </a:t>
            </a:r>
            <a:r>
              <a:rPr lang="en-US" sz="2600" dirty="0" err="1"/>
              <a:t>fwd</a:t>
            </a:r>
            <a:r>
              <a:rPr lang="en-US" sz="2600" dirty="0"/>
              <a:t> and </a:t>
            </a:r>
            <a:r>
              <a:rPr lang="en-US" sz="2600" dirty="0" err="1"/>
              <a:t>bwd</a:t>
            </a:r>
            <a:r>
              <a:rPr lang="en-US" sz="2600" dirty="0"/>
              <a:t> walking, lunge walking</a:t>
            </a:r>
          </a:p>
          <a:p>
            <a:endParaRPr lang="en-US" dirty="0"/>
          </a:p>
          <a:p>
            <a:endParaRPr lang="en-US" dirty="0"/>
          </a:p>
        </p:txBody>
      </p:sp>
    </p:spTree>
    <p:extLst>
      <p:ext uri="{BB962C8B-B14F-4D97-AF65-F5344CB8AC3E}">
        <p14:creationId xmlns:p14="http://schemas.microsoft.com/office/powerpoint/2010/main" val="4094273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0241-807D-FD5D-EE08-BE0ADDB77FEF}"/>
              </a:ext>
            </a:extLst>
          </p:cNvPr>
          <p:cNvSpPr>
            <a:spLocks noGrp="1"/>
          </p:cNvSpPr>
          <p:nvPr>
            <p:ph type="title"/>
          </p:nvPr>
        </p:nvSpPr>
        <p:spPr/>
        <p:txBody>
          <a:bodyPr/>
          <a:lstStyle/>
          <a:p>
            <a:r>
              <a:rPr lang="en-US"/>
              <a:t>Treatment plan - sessions</a:t>
            </a:r>
          </a:p>
        </p:txBody>
      </p:sp>
      <p:sp>
        <p:nvSpPr>
          <p:cNvPr id="3" name="Content Placeholder 2">
            <a:extLst>
              <a:ext uri="{FF2B5EF4-FFF2-40B4-BE49-F238E27FC236}">
                <a16:creationId xmlns:a16="http://schemas.microsoft.com/office/drawing/2014/main" id="{AA5BFB0C-5AB5-A116-E464-FE2BC3A795D1}"/>
              </a:ext>
            </a:extLst>
          </p:cNvPr>
          <p:cNvSpPr>
            <a:spLocks noGrp="1"/>
          </p:cNvSpPr>
          <p:nvPr>
            <p:ph idx="1"/>
          </p:nvPr>
        </p:nvSpPr>
        <p:spPr>
          <a:xfrm>
            <a:off x="609599" y="2065865"/>
            <a:ext cx="11202649" cy="4604758"/>
          </a:xfrm>
        </p:spPr>
        <p:txBody>
          <a:bodyPr>
            <a:normAutofit/>
          </a:bodyPr>
          <a:lstStyle/>
          <a:p>
            <a:r>
              <a:rPr lang="en-US" sz="2400" dirty="0"/>
              <a:t>Gaze stabilization exercises: x1 and x2 viewing in sitting, then progressed to standing and walking with increased speed of head movements and more complicated backgrounds</a:t>
            </a:r>
          </a:p>
          <a:p>
            <a:r>
              <a:rPr lang="en-US" sz="2400" dirty="0"/>
              <a:t>Habituation: rapid performance of provocative movements (sit to stand with head turn, standing pivot turns, sit to bend </a:t>
            </a:r>
            <a:r>
              <a:rPr lang="en-US" sz="2400" dirty="0" err="1"/>
              <a:t>fwd</a:t>
            </a:r>
            <a:r>
              <a:rPr lang="en-US" sz="2400" dirty="0"/>
              <a:t>)</a:t>
            </a:r>
          </a:p>
          <a:p>
            <a:r>
              <a:rPr lang="en-US" sz="2400" dirty="0"/>
              <a:t>Balance confidence: progressing activity gradually to challenge the pt while also allowing her to experience success, which will translate to decreased fear avoidance</a:t>
            </a:r>
          </a:p>
          <a:p>
            <a:r>
              <a:rPr lang="en-US" sz="2400" dirty="0"/>
              <a:t>Education: installing nightlights in hallways and bathroom; importance of HEP and maintaining physical activity at home; cessation of furniture walking</a:t>
            </a:r>
          </a:p>
          <a:p>
            <a:endParaRPr lang="en-US" dirty="0"/>
          </a:p>
          <a:p>
            <a:endParaRPr lang="en-US" dirty="0"/>
          </a:p>
        </p:txBody>
      </p:sp>
    </p:spTree>
    <p:extLst>
      <p:ext uri="{BB962C8B-B14F-4D97-AF65-F5344CB8AC3E}">
        <p14:creationId xmlns:p14="http://schemas.microsoft.com/office/powerpoint/2010/main" val="294202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3ACF-50AD-E46E-44D7-79B6DB81A58F}"/>
              </a:ext>
            </a:extLst>
          </p:cNvPr>
          <p:cNvSpPr>
            <a:spLocks noGrp="1"/>
          </p:cNvSpPr>
          <p:nvPr>
            <p:ph type="title"/>
          </p:nvPr>
        </p:nvSpPr>
        <p:spPr/>
        <p:txBody>
          <a:bodyPr/>
          <a:lstStyle/>
          <a:p>
            <a:r>
              <a:rPr lang="en-US"/>
              <a:t>Treatment plan - HEP</a:t>
            </a:r>
          </a:p>
        </p:txBody>
      </p:sp>
      <p:sp>
        <p:nvSpPr>
          <p:cNvPr id="3" name="Content Placeholder 2">
            <a:extLst>
              <a:ext uri="{FF2B5EF4-FFF2-40B4-BE49-F238E27FC236}">
                <a16:creationId xmlns:a16="http://schemas.microsoft.com/office/drawing/2014/main" id="{3A2CA825-E0FE-3521-ECD7-824A254DE740}"/>
              </a:ext>
            </a:extLst>
          </p:cNvPr>
          <p:cNvSpPr>
            <a:spLocks noGrp="1"/>
          </p:cNvSpPr>
          <p:nvPr>
            <p:ph idx="1"/>
          </p:nvPr>
        </p:nvSpPr>
        <p:spPr>
          <a:xfrm>
            <a:off x="609600" y="2026446"/>
            <a:ext cx="11292590" cy="4137284"/>
          </a:xfrm>
        </p:spPr>
        <p:txBody>
          <a:bodyPr>
            <a:normAutofit/>
          </a:bodyPr>
          <a:lstStyle/>
          <a:p>
            <a:r>
              <a:rPr lang="en-US" sz="2800" dirty="0"/>
              <a:t>HEP: </a:t>
            </a:r>
          </a:p>
          <a:p>
            <a:pPr lvl="1"/>
            <a:r>
              <a:rPr lang="en-US" sz="2400" dirty="0"/>
              <a:t>Corner balance exercises: narrow BOS – EO, EC, HT, HN </a:t>
            </a:r>
            <a:r>
              <a:rPr lang="en-US" sz="2400" dirty="0">
                <a:sym typeface="Wingdings" pitchFamily="2" charset="2"/>
              </a:rPr>
              <a:t> progressed to feet together, semi-tandem, and eventually tandem</a:t>
            </a:r>
            <a:endParaRPr lang="en-US" sz="2400" dirty="0"/>
          </a:p>
          <a:p>
            <a:pPr lvl="1"/>
            <a:r>
              <a:rPr lang="en-US" sz="2400" dirty="0"/>
              <a:t>Sit to stands: with 2-finger support; focusing on eccentric control </a:t>
            </a:r>
            <a:r>
              <a:rPr lang="en-US" sz="2400" dirty="0">
                <a:sym typeface="Wingdings" pitchFamily="2" charset="2"/>
              </a:rPr>
              <a:t> progressed to no UE support </a:t>
            </a:r>
          </a:p>
          <a:p>
            <a:pPr lvl="1"/>
            <a:r>
              <a:rPr lang="en-US" sz="2400" dirty="0">
                <a:sym typeface="Wingdings" pitchFamily="2" charset="2"/>
              </a:rPr>
              <a:t>Gaze stabilization: performed 3x/day; horizontal and vertical x1 viewing in sitting with plain background  progressed to standing and then to more complicated background/outside; increasing speed as able; progressed to x2 viewing</a:t>
            </a:r>
            <a:endParaRPr lang="en-US" sz="2400" dirty="0"/>
          </a:p>
        </p:txBody>
      </p:sp>
      <p:pic>
        <p:nvPicPr>
          <p:cNvPr id="1028" name="Picture 4" descr="Old Woman Sit To Stand Exercise Once Standing Raise Your Head So You Are  Looking Forward">
            <a:extLst>
              <a:ext uri="{FF2B5EF4-FFF2-40B4-BE49-F238E27FC236}">
                <a16:creationId xmlns:a16="http://schemas.microsoft.com/office/drawing/2014/main" id="{C4B5F207-A566-B851-1A93-F40217456D0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3333" b="16667"/>
          <a:stretch/>
        </p:blipFill>
        <p:spPr bwMode="auto">
          <a:xfrm>
            <a:off x="7791762" y="439437"/>
            <a:ext cx="3390900" cy="2034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446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1983-1207-1BFB-448F-3FC370618BD4}"/>
              </a:ext>
            </a:extLst>
          </p:cNvPr>
          <p:cNvSpPr>
            <a:spLocks noGrp="1"/>
          </p:cNvSpPr>
          <p:nvPr>
            <p:ph type="title"/>
          </p:nvPr>
        </p:nvSpPr>
        <p:spPr/>
        <p:txBody>
          <a:bodyPr/>
          <a:lstStyle/>
          <a:p>
            <a:r>
              <a:rPr lang="en-US"/>
              <a:t>Treatment plan – HEP and Referrals</a:t>
            </a:r>
          </a:p>
        </p:txBody>
      </p:sp>
      <p:sp>
        <p:nvSpPr>
          <p:cNvPr id="3" name="Content Placeholder 2">
            <a:extLst>
              <a:ext uri="{FF2B5EF4-FFF2-40B4-BE49-F238E27FC236}">
                <a16:creationId xmlns:a16="http://schemas.microsoft.com/office/drawing/2014/main" id="{1611A9F4-0E16-F01E-4703-D33E4044736B}"/>
              </a:ext>
            </a:extLst>
          </p:cNvPr>
          <p:cNvSpPr>
            <a:spLocks noGrp="1"/>
          </p:cNvSpPr>
          <p:nvPr>
            <p:ph idx="1"/>
          </p:nvPr>
        </p:nvSpPr>
        <p:spPr>
          <a:xfrm>
            <a:off x="609600" y="1755100"/>
            <a:ext cx="11322570" cy="4855562"/>
          </a:xfrm>
        </p:spPr>
        <p:txBody>
          <a:bodyPr>
            <a:normAutofit/>
          </a:bodyPr>
          <a:lstStyle/>
          <a:p>
            <a:r>
              <a:rPr lang="en-US" sz="2800" dirty="0"/>
              <a:t>HEP Cont.:</a:t>
            </a:r>
          </a:p>
          <a:p>
            <a:pPr lvl="1"/>
            <a:r>
              <a:rPr lang="en-US" sz="2400" dirty="0"/>
              <a:t>Walking program: progressive distances outside with grandson, beginning in a familiar environment that allows for rest due to deconditioning </a:t>
            </a:r>
            <a:r>
              <a:rPr lang="en-US" sz="2400" dirty="0">
                <a:sym typeface="Wingdings" pitchFamily="2" charset="2"/>
              </a:rPr>
              <a:t> progressed to incorporating 180deg turns, HN &amp; HT, and walking at park and working towards beach with grandson</a:t>
            </a:r>
          </a:p>
          <a:p>
            <a:pPr lvl="2"/>
            <a:r>
              <a:rPr lang="en-US" sz="2400" dirty="0"/>
              <a:t>Utilized the 12-wk beginner health workout by the AHA to guide program</a:t>
            </a:r>
          </a:p>
          <a:p>
            <a:r>
              <a:rPr lang="en-US" sz="2800" dirty="0"/>
              <a:t>Referrals: Psych referral for anxiety; Nutritionist referral for Vitamin D and Calcium supplementation due to falls </a:t>
            </a:r>
            <a:r>
              <a:rPr lang="en-US" sz="2800" dirty="0" err="1"/>
              <a:t>hx</a:t>
            </a:r>
            <a:endParaRPr lang="en-US" sz="2800" dirty="0"/>
          </a:p>
          <a:p>
            <a:endParaRPr lang="en-US" dirty="0"/>
          </a:p>
        </p:txBody>
      </p:sp>
    </p:spTree>
    <p:extLst>
      <p:ext uri="{BB962C8B-B14F-4D97-AF65-F5344CB8AC3E}">
        <p14:creationId xmlns:p14="http://schemas.microsoft.com/office/powerpoint/2010/main" val="413741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3102-5F16-5606-5396-CB98C3344510}"/>
              </a:ext>
            </a:extLst>
          </p:cNvPr>
          <p:cNvSpPr>
            <a:spLocks noGrp="1"/>
          </p:cNvSpPr>
          <p:nvPr>
            <p:ph type="title"/>
          </p:nvPr>
        </p:nvSpPr>
        <p:spPr/>
        <p:txBody>
          <a:bodyPr/>
          <a:lstStyle/>
          <a:p>
            <a:r>
              <a:rPr lang="en-US"/>
              <a:t>Progress and outcomes</a:t>
            </a:r>
          </a:p>
        </p:txBody>
      </p:sp>
      <p:sp>
        <p:nvSpPr>
          <p:cNvPr id="3" name="Content Placeholder 2">
            <a:extLst>
              <a:ext uri="{FF2B5EF4-FFF2-40B4-BE49-F238E27FC236}">
                <a16:creationId xmlns:a16="http://schemas.microsoft.com/office/drawing/2014/main" id="{18D2A610-CF36-0C97-BA40-D1366232493A}"/>
              </a:ext>
            </a:extLst>
          </p:cNvPr>
          <p:cNvSpPr>
            <a:spLocks noGrp="1"/>
          </p:cNvSpPr>
          <p:nvPr>
            <p:ph idx="1"/>
          </p:nvPr>
        </p:nvSpPr>
        <p:spPr>
          <a:xfrm>
            <a:off x="609600" y="1752598"/>
            <a:ext cx="11307580" cy="4858064"/>
          </a:xfrm>
        </p:spPr>
        <p:txBody>
          <a:bodyPr>
            <a:normAutofit/>
          </a:bodyPr>
          <a:lstStyle/>
          <a:p>
            <a:r>
              <a:rPr lang="en-US" sz="2400" dirty="0"/>
              <a:t>Improved static and dynamic balance, balance confidence (though does not meet MDC), dizziness, functional LE strength, and improved utilization of visual, somatosensory, and vestibular inputs to maintain balance</a:t>
            </a:r>
          </a:p>
          <a:p>
            <a:pPr lvl="1"/>
            <a:r>
              <a:rPr lang="en-US" sz="2200" dirty="0"/>
              <a:t>DGI: 10 </a:t>
            </a:r>
            <a:r>
              <a:rPr lang="en-US" sz="2200" dirty="0">
                <a:sym typeface="Wingdings" pitchFamily="2" charset="2"/>
              </a:rPr>
              <a:t> 16</a:t>
            </a:r>
          </a:p>
          <a:p>
            <a:pPr lvl="1"/>
            <a:r>
              <a:rPr lang="en-US" sz="2200" dirty="0">
                <a:sym typeface="Wingdings" pitchFamily="2" charset="2"/>
              </a:rPr>
              <a:t>BBS: 39  49/56</a:t>
            </a:r>
            <a:r>
              <a:rPr lang="en-US" sz="2200" dirty="0"/>
              <a:t>  </a:t>
            </a:r>
          </a:p>
          <a:p>
            <a:pPr lvl="1"/>
            <a:r>
              <a:rPr lang="en-US" sz="2200" dirty="0"/>
              <a:t>ABC: 48% </a:t>
            </a:r>
            <a:r>
              <a:rPr lang="en-US" sz="2200" dirty="0">
                <a:sym typeface="Wingdings" pitchFamily="2" charset="2"/>
              </a:rPr>
              <a:t> 59%</a:t>
            </a:r>
          </a:p>
          <a:p>
            <a:pPr lvl="1"/>
            <a:r>
              <a:rPr lang="en-US" sz="2200" dirty="0">
                <a:sym typeface="Wingdings" pitchFamily="2" charset="2"/>
              </a:rPr>
              <a:t>DHI: 15  6</a:t>
            </a:r>
          </a:p>
          <a:p>
            <a:pPr lvl="1"/>
            <a:r>
              <a:rPr lang="en-US" sz="2200" dirty="0">
                <a:sym typeface="Wingdings" pitchFamily="2" charset="2"/>
              </a:rPr>
              <a:t>5x STS: unable  11.6 secs</a:t>
            </a:r>
          </a:p>
          <a:p>
            <a:pPr lvl="1"/>
            <a:r>
              <a:rPr lang="en-US" sz="2200" dirty="0" err="1">
                <a:sym typeface="Wingdings" pitchFamily="2" charset="2"/>
              </a:rPr>
              <a:t>mCTSIB</a:t>
            </a:r>
            <a:r>
              <a:rPr lang="en-US" sz="2200" dirty="0">
                <a:sym typeface="Wingdings" pitchFamily="2" charset="2"/>
              </a:rPr>
              <a:t>: co</a:t>
            </a:r>
            <a:r>
              <a:rPr lang="en-US" sz="2200" dirty="0"/>
              <a:t>ndition 1 (30sec), condition 2 (19 </a:t>
            </a:r>
            <a:r>
              <a:rPr lang="en-US" sz="2200" dirty="0">
                <a:sym typeface="Wingdings" pitchFamily="2" charset="2"/>
              </a:rPr>
              <a:t> 25sec</a:t>
            </a:r>
            <a:r>
              <a:rPr lang="en-US" sz="2200" dirty="0"/>
              <a:t>), condition 3 (21 </a:t>
            </a:r>
            <a:r>
              <a:rPr lang="en-US" sz="2200" dirty="0">
                <a:sym typeface="Wingdings" pitchFamily="2" charset="2"/>
              </a:rPr>
              <a:t> 27sec</a:t>
            </a:r>
            <a:r>
              <a:rPr lang="en-US" sz="2200" dirty="0"/>
              <a:t>), condition 4 (10 </a:t>
            </a:r>
            <a:r>
              <a:rPr lang="en-US" sz="2200" dirty="0">
                <a:sym typeface="Wingdings" pitchFamily="2" charset="2"/>
              </a:rPr>
              <a:t> 17sec</a:t>
            </a:r>
            <a:r>
              <a:rPr lang="en-US" sz="2200" dirty="0"/>
              <a:t>) </a:t>
            </a:r>
            <a:r>
              <a:rPr lang="en-US" sz="2200" dirty="0">
                <a:sym typeface="Wingdings" pitchFamily="2" charset="2"/>
              </a:rPr>
              <a:t>with decreased postural sway compared to IE observed in conditions 2-4</a:t>
            </a:r>
          </a:p>
        </p:txBody>
      </p:sp>
    </p:spTree>
    <p:extLst>
      <p:ext uri="{BB962C8B-B14F-4D97-AF65-F5344CB8AC3E}">
        <p14:creationId xmlns:p14="http://schemas.microsoft.com/office/powerpoint/2010/main" val="1095207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3102-5F16-5606-5396-CB98C3344510}"/>
              </a:ext>
            </a:extLst>
          </p:cNvPr>
          <p:cNvSpPr>
            <a:spLocks noGrp="1"/>
          </p:cNvSpPr>
          <p:nvPr>
            <p:ph type="title"/>
          </p:nvPr>
        </p:nvSpPr>
        <p:spPr/>
        <p:txBody>
          <a:bodyPr/>
          <a:lstStyle/>
          <a:p>
            <a:r>
              <a:rPr lang="en-US"/>
              <a:t>Progress and outcomes</a:t>
            </a:r>
          </a:p>
        </p:txBody>
      </p:sp>
      <p:sp>
        <p:nvSpPr>
          <p:cNvPr id="3" name="Content Placeholder 2">
            <a:extLst>
              <a:ext uri="{FF2B5EF4-FFF2-40B4-BE49-F238E27FC236}">
                <a16:creationId xmlns:a16="http://schemas.microsoft.com/office/drawing/2014/main" id="{18D2A610-CF36-0C97-BA40-D1366232493A}"/>
              </a:ext>
            </a:extLst>
          </p:cNvPr>
          <p:cNvSpPr>
            <a:spLocks noGrp="1"/>
          </p:cNvSpPr>
          <p:nvPr>
            <p:ph idx="1"/>
          </p:nvPr>
        </p:nvSpPr>
        <p:spPr>
          <a:xfrm>
            <a:off x="452203" y="1752324"/>
            <a:ext cx="11509948" cy="4800876"/>
          </a:xfrm>
        </p:spPr>
        <p:txBody>
          <a:bodyPr>
            <a:normAutofit/>
          </a:bodyPr>
          <a:lstStyle/>
          <a:p>
            <a:r>
              <a:rPr lang="en-US" sz="2400" dirty="0"/>
              <a:t>Barbara met all goals </a:t>
            </a:r>
          </a:p>
          <a:p>
            <a:pPr lvl="1"/>
            <a:r>
              <a:rPr lang="en-US" sz="2200" dirty="0"/>
              <a:t>Significant improvements in dynamic stability (DGI: 10 </a:t>
            </a:r>
            <a:r>
              <a:rPr lang="en-US" sz="2200" dirty="0">
                <a:sym typeface="Wingdings" pitchFamily="2" charset="2"/>
              </a:rPr>
              <a:t> 16)</a:t>
            </a:r>
          </a:p>
          <a:p>
            <a:pPr lvl="1"/>
            <a:r>
              <a:rPr lang="en-US" sz="2200" dirty="0">
                <a:sym typeface="Wingdings" pitchFamily="2" charset="2"/>
              </a:rPr>
              <a:t>Absence of dizziness with rapid position changes and pt reports increased stability and confidence with ADLs and mobility at home</a:t>
            </a:r>
          </a:p>
          <a:p>
            <a:pPr lvl="1"/>
            <a:r>
              <a:rPr lang="en-US" sz="2200" dirty="0">
                <a:sym typeface="Wingdings" pitchFamily="2" charset="2"/>
              </a:rPr>
              <a:t>Endurance improvements noted with ability to walk outdoors safely for 30+ mins with one 5-minute rest break</a:t>
            </a:r>
          </a:p>
          <a:p>
            <a:pPr lvl="1"/>
            <a:r>
              <a:rPr lang="en-US" sz="2200" dirty="0"/>
              <a:t>Participation improvements with Barbara meeting her goal of enrolling in an aquatics class at the senior center and a supervised balance class doing Tai Chi</a:t>
            </a:r>
          </a:p>
        </p:txBody>
      </p:sp>
      <p:pic>
        <p:nvPicPr>
          <p:cNvPr id="1028" name="Picture 4" descr="790+ Senior Balance Illustrations, Royalty-Free Vector Graphics &amp; Clip Art  - iStock | Senior balance rehab, Senior balance one leg, Senior balance  exercise">
            <a:extLst>
              <a:ext uri="{FF2B5EF4-FFF2-40B4-BE49-F238E27FC236}">
                <a16:creationId xmlns:a16="http://schemas.microsoft.com/office/drawing/2014/main" id="{C3CE1C5C-B99A-8661-8A4C-526A5F33B8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8511" y="304800"/>
            <a:ext cx="3261422" cy="1837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874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07378-FC22-16BA-4020-03C1767F49D7}"/>
              </a:ext>
            </a:extLst>
          </p:cNvPr>
          <p:cNvSpPr>
            <a:spLocks noGrp="1"/>
          </p:cNvSpPr>
          <p:nvPr>
            <p:ph type="title"/>
          </p:nvPr>
        </p:nvSpPr>
        <p:spPr/>
        <p:txBody>
          <a:bodyPr/>
          <a:lstStyle/>
          <a:p>
            <a:r>
              <a:rPr lang="en-US"/>
              <a:t>Discussion and clinical application</a:t>
            </a:r>
          </a:p>
        </p:txBody>
      </p:sp>
      <p:sp>
        <p:nvSpPr>
          <p:cNvPr id="3" name="Content Placeholder 2">
            <a:extLst>
              <a:ext uri="{FF2B5EF4-FFF2-40B4-BE49-F238E27FC236}">
                <a16:creationId xmlns:a16="http://schemas.microsoft.com/office/drawing/2014/main" id="{2669D727-EBCD-F82E-3BF6-2B479469FF82}"/>
              </a:ext>
            </a:extLst>
          </p:cNvPr>
          <p:cNvSpPr>
            <a:spLocks noGrp="1"/>
          </p:cNvSpPr>
          <p:nvPr>
            <p:ph idx="1"/>
          </p:nvPr>
        </p:nvSpPr>
        <p:spPr>
          <a:xfrm>
            <a:off x="609599" y="1812286"/>
            <a:ext cx="11217639" cy="4633484"/>
          </a:xfrm>
        </p:spPr>
        <p:txBody>
          <a:bodyPr>
            <a:normAutofit/>
          </a:bodyPr>
          <a:lstStyle/>
          <a:p>
            <a:r>
              <a:rPr lang="en-US" sz="2400"/>
              <a:t>Balance is influenced by the integration of visual, vestibular, and somatosensory inputs, which decline with age</a:t>
            </a:r>
          </a:p>
          <a:p>
            <a:r>
              <a:rPr lang="en-US" sz="2400"/>
              <a:t>Impairments in the integration of these inputs are correlated with increased falls risk and balance deficits in the elderly</a:t>
            </a:r>
            <a:endParaRPr lang="en-US" sz="2400" baseline="30000"/>
          </a:p>
          <a:p>
            <a:r>
              <a:rPr lang="en-US" sz="2400"/>
              <a:t>It is theorized that older adults who present with balance deficits utilize </a:t>
            </a:r>
            <a:r>
              <a:rPr lang="en-US" sz="2400" u="sng"/>
              <a:t>all </a:t>
            </a:r>
            <a:r>
              <a:rPr lang="en-US" sz="2400"/>
              <a:t>the information from their environment instead of weighing the inputs and choosing those that provide accurate/beneficial balance information</a:t>
            </a:r>
            <a:endParaRPr lang="en-US" sz="2400" baseline="30000"/>
          </a:p>
        </p:txBody>
      </p:sp>
    </p:spTree>
    <p:extLst>
      <p:ext uri="{BB962C8B-B14F-4D97-AF65-F5344CB8AC3E}">
        <p14:creationId xmlns:p14="http://schemas.microsoft.com/office/powerpoint/2010/main" val="130900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31A6F-F6F7-8922-A359-21DB70D13C6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80CF44C-61FD-37BC-DA7A-376BE6B2674C}"/>
              </a:ext>
            </a:extLst>
          </p:cNvPr>
          <p:cNvSpPr>
            <a:spLocks noGrp="1"/>
          </p:cNvSpPr>
          <p:nvPr>
            <p:ph idx="1"/>
          </p:nvPr>
        </p:nvSpPr>
        <p:spPr/>
        <p:txBody>
          <a:bodyPr>
            <a:normAutofit lnSpcReduction="10000"/>
          </a:bodyPr>
          <a:lstStyle/>
          <a:p>
            <a:r>
              <a:rPr lang="en-US" sz="2400" dirty="0"/>
              <a:t>Barbara is a 76 </a:t>
            </a:r>
            <a:r>
              <a:rPr lang="en-US" sz="2400" dirty="0" err="1"/>
              <a:t>y.o</a:t>
            </a:r>
            <a:r>
              <a:rPr lang="en-US" sz="2400" dirty="0"/>
              <a:t>. female who presents to the clinic through direct access for complaints of “dizziness” and balance problems over the past 6 years</a:t>
            </a:r>
          </a:p>
          <a:p>
            <a:r>
              <a:rPr lang="en-US" sz="2400" dirty="0"/>
              <a:t>Lives alone and enjoys cooking for her church and spending time with her grandson who lives in town</a:t>
            </a:r>
          </a:p>
          <a:p>
            <a:r>
              <a:rPr lang="en-US" sz="2400" dirty="0"/>
              <a:t>Used to enjoy going to the beach, swimming, and going for walks at the park, but has not been able in the past year due to worsening balance and fear of falling </a:t>
            </a:r>
          </a:p>
          <a:p>
            <a:r>
              <a:rPr lang="en-US" sz="2400" dirty="0"/>
              <a:t>Barbara rarely gets outside anymore and limits herself to short distances in familiar environments</a:t>
            </a:r>
          </a:p>
          <a:p>
            <a:endParaRPr lang="en-US" dirty="0"/>
          </a:p>
        </p:txBody>
      </p:sp>
    </p:spTree>
    <p:extLst>
      <p:ext uri="{BB962C8B-B14F-4D97-AF65-F5344CB8AC3E}">
        <p14:creationId xmlns:p14="http://schemas.microsoft.com/office/powerpoint/2010/main" val="425848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D41EE-774A-F689-94E8-6F63664A6FA3}"/>
              </a:ext>
            </a:extLst>
          </p:cNvPr>
          <p:cNvSpPr>
            <a:spLocks noGrp="1"/>
          </p:cNvSpPr>
          <p:nvPr>
            <p:ph type="title"/>
          </p:nvPr>
        </p:nvSpPr>
        <p:spPr/>
        <p:txBody>
          <a:bodyPr/>
          <a:lstStyle/>
          <a:p>
            <a:r>
              <a:rPr lang="en-US"/>
              <a:t>Discussion and clinical application</a:t>
            </a:r>
          </a:p>
        </p:txBody>
      </p:sp>
      <p:sp>
        <p:nvSpPr>
          <p:cNvPr id="3" name="Content Placeholder 2">
            <a:extLst>
              <a:ext uri="{FF2B5EF4-FFF2-40B4-BE49-F238E27FC236}">
                <a16:creationId xmlns:a16="http://schemas.microsoft.com/office/drawing/2014/main" id="{C74CEAE6-7BC0-4FBE-5668-CA59F4EC5BB2}"/>
              </a:ext>
            </a:extLst>
          </p:cNvPr>
          <p:cNvSpPr>
            <a:spLocks noGrp="1"/>
          </p:cNvSpPr>
          <p:nvPr>
            <p:ph idx="1"/>
          </p:nvPr>
        </p:nvSpPr>
        <p:spPr>
          <a:xfrm>
            <a:off x="609600" y="1752325"/>
            <a:ext cx="11307580" cy="4858337"/>
          </a:xfrm>
        </p:spPr>
        <p:txBody>
          <a:bodyPr>
            <a:normAutofit/>
          </a:bodyPr>
          <a:lstStyle/>
          <a:p>
            <a:r>
              <a:rPr lang="en-US" sz="2400" dirty="0"/>
              <a:t>Beneficial treatments for patients with non-vestibular dizziness should be patient specific, but may include gait and balance training, vestibular rehabilitation (gaze stability and habituation), endurance activities, and dual-task activities </a:t>
            </a:r>
          </a:p>
          <a:p>
            <a:r>
              <a:rPr lang="en-US" sz="2400" dirty="0"/>
              <a:t>As demonstrated in this case with Barbara and in the literature, balance training focused on improving the integration of the three balance systems is effective for improving balance and reducing falls risk in older adults</a:t>
            </a:r>
          </a:p>
        </p:txBody>
      </p:sp>
    </p:spTree>
    <p:extLst>
      <p:ext uri="{BB962C8B-B14F-4D97-AF65-F5344CB8AC3E}">
        <p14:creationId xmlns:p14="http://schemas.microsoft.com/office/powerpoint/2010/main" val="187703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6A78-6F6C-9DF1-8100-C5BF9D10FF63}"/>
              </a:ext>
            </a:extLst>
          </p:cNvPr>
          <p:cNvSpPr>
            <a:spLocks noGrp="1"/>
          </p:cNvSpPr>
          <p:nvPr>
            <p:ph type="title"/>
          </p:nvPr>
        </p:nvSpPr>
        <p:spPr>
          <a:xfrm>
            <a:off x="609600" y="162672"/>
            <a:ext cx="10363200" cy="1456267"/>
          </a:xfrm>
        </p:spPr>
        <p:txBody>
          <a:bodyPr/>
          <a:lstStyle/>
          <a:p>
            <a:r>
              <a:rPr lang="en-US" dirty="0"/>
              <a:t>References</a:t>
            </a:r>
          </a:p>
        </p:txBody>
      </p:sp>
      <p:sp>
        <p:nvSpPr>
          <p:cNvPr id="3" name="Content Placeholder 2">
            <a:extLst>
              <a:ext uri="{FF2B5EF4-FFF2-40B4-BE49-F238E27FC236}">
                <a16:creationId xmlns:a16="http://schemas.microsoft.com/office/drawing/2014/main" id="{6CEC428D-94AE-E8B1-57AE-4E06A6750829}"/>
              </a:ext>
            </a:extLst>
          </p:cNvPr>
          <p:cNvSpPr>
            <a:spLocks noGrp="1"/>
          </p:cNvSpPr>
          <p:nvPr>
            <p:ph idx="1"/>
          </p:nvPr>
        </p:nvSpPr>
        <p:spPr>
          <a:xfrm>
            <a:off x="609600" y="1424067"/>
            <a:ext cx="10363200" cy="5096654"/>
          </a:xfrm>
        </p:spPr>
        <p:txBody>
          <a:bodyPr>
            <a:normAutofit fontScale="70000" lnSpcReduction="20000"/>
          </a:bodyPr>
          <a:lstStyle/>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Herdman PT PhD FAPTA SJ, </a:t>
            </a:r>
            <a:r>
              <a:rPr lang="en-US" sz="2000" dirty="0" err="1">
                <a:effectLst/>
                <a:ea typeface="Times New Roman" panose="02020603050405020304" pitchFamily="18" charset="0"/>
                <a:cs typeface="Calibri" panose="020F0502020204030204" pitchFamily="34" charset="0"/>
              </a:rPr>
              <a:t>Clendaniel</a:t>
            </a:r>
            <a:r>
              <a:rPr lang="en-US" sz="2000" dirty="0">
                <a:effectLst/>
                <a:ea typeface="Times New Roman" panose="02020603050405020304" pitchFamily="18" charset="0"/>
                <a:cs typeface="Calibri" panose="020F0502020204030204" pitchFamily="34" charset="0"/>
              </a:rPr>
              <a:t> PT PhD R. </a:t>
            </a:r>
            <a:r>
              <a:rPr lang="en-US" sz="2000" i="1" dirty="0">
                <a:effectLst/>
                <a:ea typeface="Times New Roman" panose="02020603050405020304" pitchFamily="18" charset="0"/>
                <a:cs typeface="Calibri" panose="020F0502020204030204" pitchFamily="34" charset="0"/>
              </a:rPr>
              <a:t>Vestibular Rehabilitation (Contemporary Perspectives in Rehabilitation)</a:t>
            </a:r>
            <a:r>
              <a:rPr lang="en-US" sz="2000" dirty="0">
                <a:effectLst/>
                <a:ea typeface="Times New Roman" panose="02020603050405020304" pitchFamily="18" charset="0"/>
                <a:cs typeface="Calibri" panose="020F0502020204030204" pitchFamily="34" charset="0"/>
              </a:rPr>
              <a:t>. 4th ed. F.A. Davis Company; 2014:544.</a:t>
            </a:r>
            <a:endParaRPr lang="en-US" sz="20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Therapeutic Research Center. Potentially Harmful Drugs in the Elderly: Beers List and More. PHARMACIST’S LETTER / PRESCRIBER’S LETTER. 2007.</a:t>
            </a:r>
            <a:endParaRPr lang="en-US" sz="20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APTA geriatrics. Outcome Measure Toolkit for Geriatric Fall/Balance Assessment. APTA Geriatrics. https://aptageriatrics.org/sig/balance-falls-special-interest-group-</a:t>
            </a:r>
            <a:r>
              <a:rPr lang="en-US" sz="2000" dirty="0" err="1">
                <a:effectLst/>
                <a:ea typeface="Times New Roman" panose="02020603050405020304" pitchFamily="18" charset="0"/>
                <a:cs typeface="Calibri" panose="020F0502020204030204" pitchFamily="34" charset="0"/>
              </a:rPr>
              <a:t>bakup</a:t>
            </a:r>
            <a:r>
              <a:rPr lang="en-US" sz="2000" dirty="0">
                <a:effectLst/>
                <a:ea typeface="Times New Roman" panose="02020603050405020304" pitchFamily="18" charset="0"/>
                <a:cs typeface="Calibri" panose="020F0502020204030204" pitchFamily="34" charset="0"/>
              </a:rPr>
              <a:t>/</a:t>
            </a:r>
            <a:r>
              <a:rPr lang="en-US" sz="2000" dirty="0" err="1">
                <a:effectLst/>
                <a:ea typeface="Times New Roman" panose="02020603050405020304" pitchFamily="18" charset="0"/>
                <a:cs typeface="Calibri" panose="020F0502020204030204" pitchFamily="34" charset="0"/>
              </a:rPr>
              <a:t>bfsig</a:t>
            </a:r>
            <a:r>
              <a:rPr lang="en-US" sz="2000" dirty="0">
                <a:effectLst/>
                <a:ea typeface="Times New Roman" panose="02020603050405020304" pitchFamily="18" charset="0"/>
                <a:cs typeface="Calibri" panose="020F0502020204030204" pitchFamily="34" charset="0"/>
              </a:rPr>
              <a:t>-outcome-toolkit/. Published 2020. Accessed April 21, 2023. </a:t>
            </a:r>
            <a:endParaRPr lang="en-US" sz="20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Lawson J, </a:t>
            </a:r>
            <a:r>
              <a:rPr lang="en-US" sz="2000" dirty="0" err="1">
                <a:effectLst/>
                <a:ea typeface="Times New Roman" panose="02020603050405020304" pitchFamily="18" charset="0"/>
                <a:cs typeface="Calibri" panose="020F0502020204030204" pitchFamily="34" charset="0"/>
              </a:rPr>
              <a:t>Bamiou</a:t>
            </a:r>
            <a:r>
              <a:rPr lang="en-US" sz="2000" dirty="0">
                <a:effectLst/>
                <a:ea typeface="Times New Roman" panose="02020603050405020304" pitchFamily="18" charset="0"/>
                <a:cs typeface="Calibri" panose="020F0502020204030204" pitchFamily="34" charset="0"/>
              </a:rPr>
              <a:t> D-E, Cohen HS, Newton J. Positional vertigo in a falls service. Age and Ageing. 2008;37(5):585-588. doi:10.1093/ageing/afn151 </a:t>
            </a:r>
            <a:endParaRPr lang="en-US" sz="20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Lawson J, </a:t>
            </a:r>
            <a:r>
              <a:rPr lang="en-US" sz="2000" dirty="0" err="1">
                <a:effectLst/>
                <a:ea typeface="Times New Roman" panose="02020603050405020304" pitchFamily="18" charset="0"/>
                <a:cs typeface="Calibri" panose="020F0502020204030204" pitchFamily="34" charset="0"/>
              </a:rPr>
              <a:t>Bamiou</a:t>
            </a:r>
            <a:r>
              <a:rPr lang="en-US" sz="2000" dirty="0">
                <a:effectLst/>
                <a:ea typeface="Times New Roman" panose="02020603050405020304" pitchFamily="18" charset="0"/>
                <a:cs typeface="Calibri" panose="020F0502020204030204" pitchFamily="34" charset="0"/>
              </a:rPr>
              <a:t> D-E, Cohen HS, Newton J. Positional vertigo in a falls service. Age and Ageing. 2008;37(5):585-588. doi:10.1093/ageing/afn151 </a:t>
            </a:r>
            <a:endParaRPr lang="en-US" sz="20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Sampaio RAC, Sampaio PYS, </a:t>
            </a:r>
            <a:r>
              <a:rPr lang="en-US" sz="2000" dirty="0" err="1">
                <a:effectLst/>
                <a:ea typeface="Times New Roman" panose="02020603050405020304" pitchFamily="18" charset="0"/>
                <a:cs typeface="Calibri" panose="020F0502020204030204" pitchFamily="34" charset="0"/>
              </a:rPr>
              <a:t>Castaño</a:t>
            </a:r>
            <a:r>
              <a:rPr lang="en-US" sz="2000" dirty="0">
                <a:effectLst/>
                <a:ea typeface="Times New Roman" panose="02020603050405020304" pitchFamily="18" charset="0"/>
                <a:cs typeface="Calibri" panose="020F0502020204030204" pitchFamily="34" charset="0"/>
              </a:rPr>
              <a:t> LAA, et al. Cutoff values for appendicular skeletal muscle mass and strength in relation to fear of falling among Brazilian older adults: cross-sectional study. Sao Paulo Med J. 2017;135(5):434-443. doi:10.1590/1516-3180.2017.0049030517</a:t>
            </a:r>
            <a:endParaRPr lang="en-US" sz="20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Dynamic gait index. Shirley Ryan AbilityLab. https://www.sralab.org/rehabilitation-measures/dynamic-gait-index. Accessed April 1, 2023.</a:t>
            </a:r>
            <a:endParaRPr lang="en-US" sz="20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effectLst/>
                <a:ea typeface="Times New Roman" panose="02020603050405020304" pitchFamily="18" charset="0"/>
                <a:cs typeface="Calibri" panose="020F0502020204030204" pitchFamily="34" charset="0"/>
              </a:rPr>
              <a:t>Berg balance scale. Shirley Ryan AbilityLab. https://www.sralab.org/rehabilitation-measures/berg-balance-scale. Published 2020. Accessed April 1, 2023. </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52226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9F8B5-3CB2-90A3-5458-56AF7C70BB05}"/>
              </a:ext>
            </a:extLst>
          </p:cNvPr>
          <p:cNvSpPr>
            <a:spLocks noGrp="1"/>
          </p:cNvSpPr>
          <p:nvPr>
            <p:ph type="title"/>
          </p:nvPr>
        </p:nvSpPr>
        <p:spPr>
          <a:xfrm>
            <a:off x="609600" y="189878"/>
            <a:ext cx="10363200" cy="1456267"/>
          </a:xfrm>
        </p:spPr>
        <p:txBody>
          <a:bodyPr/>
          <a:lstStyle/>
          <a:p>
            <a:r>
              <a:rPr lang="en-US" dirty="0"/>
              <a:t>References</a:t>
            </a:r>
          </a:p>
        </p:txBody>
      </p:sp>
      <p:sp>
        <p:nvSpPr>
          <p:cNvPr id="3" name="Content Placeholder 2">
            <a:extLst>
              <a:ext uri="{FF2B5EF4-FFF2-40B4-BE49-F238E27FC236}">
                <a16:creationId xmlns:a16="http://schemas.microsoft.com/office/drawing/2014/main" id="{7FFC72CB-77C3-EC58-F3A3-D7FE0CEFFEFF}"/>
              </a:ext>
            </a:extLst>
          </p:cNvPr>
          <p:cNvSpPr>
            <a:spLocks noGrp="1"/>
          </p:cNvSpPr>
          <p:nvPr>
            <p:ph idx="1"/>
          </p:nvPr>
        </p:nvSpPr>
        <p:spPr>
          <a:xfrm>
            <a:off x="609600" y="1289154"/>
            <a:ext cx="10363200" cy="5177853"/>
          </a:xfrm>
        </p:spPr>
        <p:txBody>
          <a:bodyPr>
            <a:normAutofit fontScale="77500" lnSpcReduction="20000"/>
          </a:bodyPr>
          <a:lstStyle/>
          <a:p>
            <a:pPr marL="342900" marR="0" lvl="0" indent="-342900">
              <a:lnSpc>
                <a:spcPct val="150000"/>
              </a:lnSpc>
              <a:spcBef>
                <a:spcPts val="0"/>
              </a:spcBef>
              <a:spcAft>
                <a:spcPts val="0"/>
              </a:spcAft>
              <a:buFont typeface="+mj-lt"/>
              <a:buAutoNum type="arabicPeriod" startAt="9"/>
            </a:pPr>
            <a:r>
              <a:rPr lang="en-US" sz="1800" dirty="0">
                <a:effectLst/>
                <a:ea typeface="Times New Roman" panose="02020603050405020304" pitchFamily="18" charset="0"/>
                <a:cs typeface="Calibri" panose="020F0502020204030204" pitchFamily="34" charset="0"/>
              </a:rPr>
              <a:t>Activities-specific balance confidence scale. Shirley Ryan AbilityLab. https://www.sralab.org/rehabilitation-measures/activities-specific-balance-confidence-scale. Accessed April 1, 2023.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9"/>
            </a:pPr>
            <a:r>
              <a:rPr lang="en-US" sz="1800" dirty="0">
                <a:effectLst/>
                <a:ea typeface="Times New Roman" panose="02020603050405020304" pitchFamily="18" charset="0"/>
                <a:cs typeface="Calibri" panose="020F0502020204030204" pitchFamily="34" charset="0"/>
              </a:rPr>
              <a:t>Wang Y-C, Sindhu B, Lehman L, Li X, Yen S-C, </a:t>
            </a:r>
            <a:r>
              <a:rPr lang="en-US" sz="1800" dirty="0" err="1">
                <a:effectLst/>
                <a:ea typeface="Times New Roman" panose="02020603050405020304" pitchFamily="18" charset="0"/>
                <a:cs typeface="Calibri" panose="020F0502020204030204" pitchFamily="34" charset="0"/>
              </a:rPr>
              <a:t>Kapellusch</a:t>
            </a:r>
            <a:r>
              <a:rPr lang="en-US" sz="1800" dirty="0">
                <a:effectLst/>
                <a:ea typeface="Times New Roman" panose="02020603050405020304" pitchFamily="18" charset="0"/>
                <a:cs typeface="Calibri" panose="020F0502020204030204" pitchFamily="34" charset="0"/>
              </a:rPr>
              <a:t> J. Rasch analysis of the activities-specific balance confidence scale in older adults seeking outpatient rehabilitation services. Journal of </a:t>
            </a:r>
            <a:r>
              <a:rPr lang="en-US" sz="1800" dirty="0" err="1">
                <a:effectLst/>
                <a:ea typeface="Times New Roman" panose="02020603050405020304" pitchFamily="18" charset="0"/>
                <a:cs typeface="Calibri" panose="020F0502020204030204" pitchFamily="34" charset="0"/>
              </a:rPr>
              <a:t>Orthopaedic</a:t>
            </a:r>
            <a:r>
              <a:rPr lang="en-US" sz="1800" dirty="0">
                <a:effectLst/>
                <a:ea typeface="Times New Roman" panose="02020603050405020304" pitchFamily="18" charset="0"/>
                <a:cs typeface="Calibri" panose="020F0502020204030204" pitchFamily="34" charset="0"/>
              </a:rPr>
              <a:t> &amp; Sports Physical Therapy. 2018;48(7):574-583. doi:10.2519/jospt.2018.8023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9"/>
            </a:pPr>
            <a:r>
              <a:rPr lang="en-US" sz="1800" dirty="0">
                <a:effectLst/>
                <a:ea typeface="Times New Roman" panose="02020603050405020304" pitchFamily="18" charset="0"/>
                <a:cs typeface="Calibri" panose="020F0502020204030204" pitchFamily="34" charset="0"/>
              </a:rPr>
              <a:t>Lusardi MM, Fritz S, Middleton A, et al. Determining Risk of Falls in Community Dwelling Older Adults: A Systematic Review and Meta-analysis Using Posttest Probability. J </a:t>
            </a:r>
            <a:r>
              <a:rPr lang="en-US" sz="1800" dirty="0" err="1">
                <a:effectLst/>
                <a:ea typeface="Times New Roman" panose="02020603050405020304" pitchFamily="18" charset="0"/>
                <a:cs typeface="Calibri" panose="020F0502020204030204" pitchFamily="34" charset="0"/>
              </a:rPr>
              <a:t>Geriatr</a:t>
            </a:r>
            <a:r>
              <a:rPr lang="en-US" sz="1800" dirty="0">
                <a:effectLst/>
                <a:ea typeface="Times New Roman" panose="02020603050405020304" pitchFamily="18" charset="0"/>
                <a:cs typeface="Calibri" panose="020F0502020204030204" pitchFamily="34" charset="0"/>
              </a:rPr>
              <a:t> Phys </a:t>
            </a:r>
            <a:r>
              <a:rPr lang="en-US" sz="1800" dirty="0" err="1">
                <a:effectLst/>
                <a:ea typeface="Times New Roman" panose="02020603050405020304" pitchFamily="18" charset="0"/>
                <a:cs typeface="Calibri" panose="020F0502020204030204" pitchFamily="34" charset="0"/>
              </a:rPr>
              <a:t>Ther</a:t>
            </a:r>
            <a:r>
              <a:rPr lang="en-US" sz="1800" dirty="0">
                <a:effectLst/>
                <a:ea typeface="Times New Roman" panose="02020603050405020304" pitchFamily="18" charset="0"/>
                <a:cs typeface="Calibri" panose="020F0502020204030204" pitchFamily="34" charset="0"/>
              </a:rPr>
              <a:t>. 2017;40(1):1-36. doi:10.1519/JPT.0000000000000099</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9"/>
            </a:pPr>
            <a:r>
              <a:rPr lang="en-US" sz="1800" dirty="0">
                <a:effectLst/>
                <a:ea typeface="Times New Roman" panose="02020603050405020304" pitchFamily="18" charset="0"/>
                <a:cs typeface="Calibri" panose="020F0502020204030204" pitchFamily="34" charset="0"/>
              </a:rPr>
              <a:t>Wingert JR, </a:t>
            </a:r>
            <a:r>
              <a:rPr lang="en-US" sz="1800" dirty="0" err="1">
                <a:effectLst/>
                <a:ea typeface="Times New Roman" panose="02020603050405020304" pitchFamily="18" charset="0"/>
                <a:cs typeface="Calibri" panose="020F0502020204030204" pitchFamily="34" charset="0"/>
              </a:rPr>
              <a:t>Corle</a:t>
            </a:r>
            <a:r>
              <a:rPr lang="en-US" sz="1800" dirty="0">
                <a:effectLst/>
                <a:ea typeface="Times New Roman" panose="02020603050405020304" pitchFamily="18" charset="0"/>
                <a:cs typeface="Calibri" panose="020F0502020204030204" pitchFamily="34" charset="0"/>
              </a:rPr>
              <a:t> CE, </a:t>
            </a:r>
            <a:r>
              <a:rPr lang="en-US" sz="1800" dirty="0" err="1">
                <a:effectLst/>
                <a:ea typeface="Times New Roman" panose="02020603050405020304" pitchFamily="18" charset="0"/>
                <a:cs typeface="Calibri" panose="020F0502020204030204" pitchFamily="34" charset="0"/>
              </a:rPr>
              <a:t>Saccone</a:t>
            </a:r>
            <a:r>
              <a:rPr lang="en-US" sz="1800" dirty="0">
                <a:effectLst/>
                <a:ea typeface="Times New Roman" panose="02020603050405020304" pitchFamily="18" charset="0"/>
                <a:cs typeface="Calibri" panose="020F0502020204030204" pitchFamily="34" charset="0"/>
              </a:rPr>
              <a:t> DF, Lee J, Rote AE. Effects of a community-based Tai Chi program on balance, functional outcomes, and sensorimotor function in older adults. Physical &amp; Occupational Therapy In Geriatrics. 2020;38(2):129-150. doi:10.1080/02703181.2019.1709600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9"/>
            </a:pPr>
            <a:r>
              <a:rPr lang="en-US" sz="1800" dirty="0">
                <a:effectLst/>
                <a:ea typeface="Times New Roman" panose="02020603050405020304" pitchFamily="18" charset="0"/>
                <a:cs typeface="Calibri" panose="020F0502020204030204" pitchFamily="34" charset="0"/>
              </a:rPr>
              <a:t>Xiao C-M. Effects of Long-Term Tai Chi Ball Practice on Balance Performance in Older Adults. J Am </a:t>
            </a:r>
            <a:r>
              <a:rPr lang="en-US" sz="1800" dirty="0" err="1">
                <a:effectLst/>
                <a:ea typeface="Times New Roman" panose="02020603050405020304" pitchFamily="18" charset="0"/>
                <a:cs typeface="Calibri" panose="020F0502020204030204" pitchFamily="34" charset="0"/>
              </a:rPr>
              <a:t>Geriatr</a:t>
            </a:r>
            <a:r>
              <a:rPr lang="en-US" sz="1800" dirty="0">
                <a:effectLst/>
                <a:ea typeface="Times New Roman" panose="02020603050405020304" pitchFamily="18" charset="0"/>
                <a:cs typeface="Calibri" panose="020F0502020204030204" pitchFamily="34" charset="0"/>
              </a:rPr>
              <a:t> Soc. 2014;62(5):984-985. doi:10.1111/jgs.12805</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9"/>
            </a:pPr>
            <a:r>
              <a:rPr lang="en-US" sz="1800" dirty="0" err="1">
                <a:effectLst/>
                <a:ea typeface="Times New Roman" panose="02020603050405020304" pitchFamily="18" charset="0"/>
                <a:cs typeface="Calibri" panose="020F0502020204030204" pitchFamily="34" charset="0"/>
              </a:rPr>
              <a:t>Voukelatos</a:t>
            </a:r>
            <a:r>
              <a:rPr lang="en-US" sz="1800" dirty="0">
                <a:effectLst/>
                <a:ea typeface="Times New Roman" panose="02020603050405020304" pitchFamily="18" charset="0"/>
                <a:cs typeface="Calibri" panose="020F0502020204030204" pitchFamily="34" charset="0"/>
              </a:rPr>
              <a:t> A, Merom D, </a:t>
            </a:r>
            <a:r>
              <a:rPr lang="en-US" sz="1800" dirty="0" err="1">
                <a:effectLst/>
                <a:ea typeface="Times New Roman" panose="02020603050405020304" pitchFamily="18" charset="0"/>
                <a:cs typeface="Calibri" panose="020F0502020204030204" pitchFamily="34" charset="0"/>
              </a:rPr>
              <a:t>Rissel</a:t>
            </a:r>
            <a:r>
              <a:rPr lang="en-US" sz="1800" dirty="0">
                <a:effectLst/>
                <a:ea typeface="Times New Roman" panose="02020603050405020304" pitchFamily="18" charset="0"/>
                <a:cs typeface="Calibri" panose="020F0502020204030204" pitchFamily="34" charset="0"/>
              </a:rPr>
              <a:t> C, Sherrington C, Watson W, Waller K. The effect of walking on falls in older people: the “Easy Steps to Health” randomized controlled trial study protocol. BMC Public Health. 2011;11:888. doi:10.1186/1471-2458-11-888</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9"/>
            </a:pPr>
            <a:r>
              <a:rPr lang="en-US" sz="1800" dirty="0">
                <a:effectLst/>
                <a:ea typeface="Times New Roman" panose="02020603050405020304" pitchFamily="18" charset="0"/>
                <a:cs typeface="Calibri" panose="020F0502020204030204" pitchFamily="34" charset="0"/>
              </a:rPr>
              <a:t>American Heart Association. 12 week beginners walking program. </a:t>
            </a:r>
            <a:r>
              <a:rPr lang="en-US" sz="1800" dirty="0" err="1">
                <a:effectLst/>
                <a:ea typeface="Times New Roman" panose="02020603050405020304" pitchFamily="18" charset="0"/>
                <a:cs typeface="Calibri" panose="020F0502020204030204" pitchFamily="34" charset="0"/>
              </a:rPr>
              <a:t>livgov.com</a:t>
            </a:r>
            <a:r>
              <a:rPr lang="en-US" sz="1800" dirty="0">
                <a:effectLst/>
                <a:ea typeface="Times New Roman" panose="02020603050405020304" pitchFamily="18" charset="0"/>
                <a:cs typeface="Calibri" panose="020F0502020204030204" pitchFamily="34" charset="0"/>
              </a:rPr>
              <a:t>. https://</a:t>
            </a:r>
            <a:r>
              <a:rPr lang="en-US" sz="1800" dirty="0" err="1">
                <a:effectLst/>
                <a:ea typeface="Times New Roman" panose="02020603050405020304" pitchFamily="18" charset="0"/>
                <a:cs typeface="Calibri" panose="020F0502020204030204" pitchFamily="34" charset="0"/>
              </a:rPr>
              <a:t>www.livgov.com</a:t>
            </a:r>
            <a:r>
              <a:rPr lang="en-US" sz="1800" dirty="0">
                <a:effectLst/>
                <a:ea typeface="Times New Roman" panose="02020603050405020304" pitchFamily="18" charset="0"/>
                <a:cs typeface="Calibri" panose="020F0502020204030204" pitchFamily="34" charset="0"/>
              </a:rPr>
              <a:t>/</a:t>
            </a:r>
            <a:r>
              <a:rPr lang="en-US" sz="1800" dirty="0" err="1">
                <a:effectLst/>
                <a:ea typeface="Times New Roman" panose="02020603050405020304" pitchFamily="18" charset="0"/>
                <a:cs typeface="Calibri" panose="020F0502020204030204" pitchFamily="34" charset="0"/>
              </a:rPr>
              <a:t>hr</a:t>
            </a:r>
            <a:r>
              <a:rPr lang="en-US" sz="1800" dirty="0">
                <a:effectLst/>
                <a:ea typeface="Times New Roman" panose="02020603050405020304" pitchFamily="18" charset="0"/>
                <a:cs typeface="Calibri" panose="020F0502020204030204" pitchFamily="34" charset="0"/>
              </a:rPr>
              <a:t>/benefits/Documents/12-Week-Beginners-Walking-Program.pdf. Accessed April 21, 2023.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9"/>
            </a:pPr>
            <a:r>
              <a:rPr lang="en-US" sz="1800" dirty="0">
                <a:effectLst/>
                <a:ea typeface="Times New Roman" panose="02020603050405020304" pitchFamily="18" charset="0"/>
                <a:cs typeface="Calibri" panose="020F0502020204030204" pitchFamily="34" charset="0"/>
              </a:rPr>
              <a:t>Kalyani RR, Stein B, </a:t>
            </a:r>
            <a:r>
              <a:rPr lang="en-US" sz="1800" dirty="0" err="1">
                <a:effectLst/>
                <a:ea typeface="Times New Roman" panose="02020603050405020304" pitchFamily="18" charset="0"/>
                <a:cs typeface="Calibri" panose="020F0502020204030204" pitchFamily="34" charset="0"/>
              </a:rPr>
              <a:t>Valiyil</a:t>
            </a:r>
            <a:r>
              <a:rPr lang="en-US" sz="1800" dirty="0">
                <a:effectLst/>
                <a:ea typeface="Times New Roman" panose="02020603050405020304" pitchFamily="18" charset="0"/>
                <a:cs typeface="Calibri" panose="020F0502020204030204" pitchFamily="34" charset="0"/>
              </a:rPr>
              <a:t> R, </a:t>
            </a:r>
            <a:r>
              <a:rPr lang="en-US" sz="1800" dirty="0" err="1">
                <a:effectLst/>
                <a:ea typeface="Times New Roman" panose="02020603050405020304" pitchFamily="18" charset="0"/>
                <a:cs typeface="Calibri" panose="020F0502020204030204" pitchFamily="34" charset="0"/>
              </a:rPr>
              <a:t>Manno</a:t>
            </a:r>
            <a:r>
              <a:rPr lang="en-US" sz="1800" dirty="0">
                <a:effectLst/>
                <a:ea typeface="Times New Roman" panose="02020603050405020304" pitchFamily="18" charset="0"/>
                <a:cs typeface="Calibri" panose="020F0502020204030204" pitchFamily="34" charset="0"/>
              </a:rPr>
              <a:t> R, Maynard JW, Crews DC. Vitamin D treatment for the prevention of falls in older adults: Systematic review and meta-analysis. </a:t>
            </a:r>
            <a:r>
              <a:rPr lang="en-US" sz="1800" i="1" dirty="0">
                <a:effectLst/>
                <a:ea typeface="Times New Roman" panose="02020603050405020304" pitchFamily="18" charset="0"/>
                <a:cs typeface="Calibri" panose="020F0502020204030204" pitchFamily="34" charset="0"/>
              </a:rPr>
              <a:t>Journal of the American Geriatrics Society</a:t>
            </a:r>
            <a:r>
              <a:rPr lang="en-US" sz="1800" dirty="0">
                <a:effectLst/>
                <a:ea typeface="Times New Roman" panose="02020603050405020304" pitchFamily="18" charset="0"/>
                <a:cs typeface="Calibri" panose="020F0502020204030204" pitchFamily="34" charset="0"/>
              </a:rPr>
              <a:t>. 2010;58(7):1299-1310. doi:10.1111/j.1532-5415.2010.02949.x </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0085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B79F7-97B7-09B1-2B03-EEAFF341B889}"/>
              </a:ext>
            </a:extLst>
          </p:cNvPr>
          <p:cNvSpPr>
            <a:spLocks noGrp="1"/>
          </p:cNvSpPr>
          <p:nvPr>
            <p:ph type="title"/>
          </p:nvPr>
        </p:nvSpPr>
        <p:spPr>
          <a:xfrm>
            <a:off x="609600" y="338664"/>
            <a:ext cx="10363200" cy="1456267"/>
          </a:xfrm>
        </p:spPr>
        <p:txBody>
          <a:bodyPr/>
          <a:lstStyle/>
          <a:p>
            <a:r>
              <a:rPr lang="en-US" dirty="0"/>
              <a:t>References</a:t>
            </a:r>
          </a:p>
        </p:txBody>
      </p:sp>
      <p:sp>
        <p:nvSpPr>
          <p:cNvPr id="3" name="Content Placeholder 2">
            <a:extLst>
              <a:ext uri="{FF2B5EF4-FFF2-40B4-BE49-F238E27FC236}">
                <a16:creationId xmlns:a16="http://schemas.microsoft.com/office/drawing/2014/main" id="{A20F74C8-0838-5C15-9EF6-C63883298ECF}"/>
              </a:ext>
            </a:extLst>
          </p:cNvPr>
          <p:cNvSpPr>
            <a:spLocks noGrp="1"/>
          </p:cNvSpPr>
          <p:nvPr>
            <p:ph idx="1"/>
          </p:nvPr>
        </p:nvSpPr>
        <p:spPr>
          <a:xfrm>
            <a:off x="609600" y="1604433"/>
            <a:ext cx="10363200" cy="3649133"/>
          </a:xfrm>
        </p:spPr>
        <p:txBody>
          <a:bodyPr>
            <a:normAutofit fontScale="85000" lnSpcReduction="20000"/>
          </a:bodyPr>
          <a:lstStyle/>
          <a:p>
            <a:pPr marL="342900" indent="-342900">
              <a:lnSpc>
                <a:spcPct val="150000"/>
              </a:lnSpc>
              <a:spcAft>
                <a:spcPts val="0"/>
              </a:spcAft>
              <a:buFont typeface="+mj-lt"/>
              <a:buAutoNum type="arabicPeriod" startAt="17"/>
            </a:pPr>
            <a:r>
              <a:rPr lang="en-US" sz="1800" dirty="0">
                <a:effectLst/>
                <a:ea typeface="Times New Roman" panose="02020603050405020304" pitchFamily="18" charset="0"/>
                <a:cs typeface="Calibri" panose="020F0502020204030204" pitchFamily="34" charset="0"/>
              </a:rPr>
              <a:t>Zhang S, Xu W, Zhu Y, Tian E, Kong W. Impaired multisensory integration predisposes the elderly people to fall: A systematic review. Frontiers in Neuroscience. 2020;14. doi:10.3389/fnins.2020.00411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17"/>
            </a:pPr>
            <a:r>
              <a:rPr lang="en-US" sz="1800" dirty="0">
                <a:effectLst/>
                <a:ea typeface="Times New Roman" panose="02020603050405020304" pitchFamily="18" charset="0"/>
                <a:cs typeface="Calibri" panose="020F0502020204030204" pitchFamily="34" charset="0"/>
              </a:rPr>
              <a:t>Mahoney JR, Cotton K, </a:t>
            </a:r>
            <a:r>
              <a:rPr lang="en-US" sz="1800" dirty="0" err="1">
                <a:effectLst/>
                <a:ea typeface="Times New Roman" panose="02020603050405020304" pitchFamily="18" charset="0"/>
                <a:cs typeface="Calibri" panose="020F0502020204030204" pitchFamily="34" charset="0"/>
              </a:rPr>
              <a:t>Verghese</a:t>
            </a:r>
            <a:r>
              <a:rPr lang="en-US" sz="1800" dirty="0">
                <a:effectLst/>
                <a:ea typeface="Times New Roman" panose="02020603050405020304" pitchFamily="18" charset="0"/>
                <a:cs typeface="Calibri" panose="020F0502020204030204" pitchFamily="34" charset="0"/>
              </a:rPr>
              <a:t> J. Multisensory integration predicts balance and falls in older adults. The Journals of Gerontology: Series A. 2018;74(9):1429-1435. doi:10.1093/</a:t>
            </a:r>
            <a:r>
              <a:rPr lang="en-US" sz="1800" dirty="0" err="1">
                <a:effectLst/>
                <a:ea typeface="Times New Roman" panose="02020603050405020304" pitchFamily="18" charset="0"/>
                <a:cs typeface="Calibri" panose="020F0502020204030204" pitchFamily="34" charset="0"/>
              </a:rPr>
              <a:t>gerona</a:t>
            </a:r>
            <a:r>
              <a:rPr lang="en-US" sz="1800" dirty="0">
                <a:effectLst/>
                <a:ea typeface="Times New Roman" panose="02020603050405020304" pitchFamily="18" charset="0"/>
                <a:cs typeface="Calibri" panose="020F0502020204030204" pitchFamily="34" charset="0"/>
              </a:rPr>
              <a:t>/gly245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17"/>
            </a:pPr>
            <a:r>
              <a:rPr lang="en-US" sz="1800" dirty="0">
                <a:effectLst/>
                <a:ea typeface="Times New Roman" panose="02020603050405020304" pitchFamily="18" charset="0"/>
                <a:cs typeface="Calibri" panose="020F0502020204030204" pitchFamily="34" charset="0"/>
              </a:rPr>
              <a:t>Allison LK, </a:t>
            </a:r>
            <a:r>
              <a:rPr lang="en-US" sz="1800" dirty="0" err="1">
                <a:effectLst/>
                <a:ea typeface="Times New Roman" panose="02020603050405020304" pitchFamily="18" charset="0"/>
                <a:cs typeface="Calibri" panose="020F0502020204030204" pitchFamily="34" charset="0"/>
              </a:rPr>
              <a:t>Kiemel</a:t>
            </a:r>
            <a:r>
              <a:rPr lang="en-US" sz="1800" dirty="0">
                <a:effectLst/>
                <a:ea typeface="Times New Roman" panose="02020603050405020304" pitchFamily="18" charset="0"/>
                <a:cs typeface="Calibri" panose="020F0502020204030204" pitchFamily="34" charset="0"/>
              </a:rPr>
              <a:t> T, </a:t>
            </a:r>
            <a:r>
              <a:rPr lang="en-US" sz="1800" dirty="0" err="1">
                <a:effectLst/>
                <a:ea typeface="Times New Roman" panose="02020603050405020304" pitchFamily="18" charset="0"/>
                <a:cs typeface="Calibri" panose="020F0502020204030204" pitchFamily="34" charset="0"/>
              </a:rPr>
              <a:t>Jeka</a:t>
            </a:r>
            <a:r>
              <a:rPr lang="en-US" sz="1800" dirty="0">
                <a:effectLst/>
                <a:ea typeface="Times New Roman" panose="02020603050405020304" pitchFamily="18" charset="0"/>
                <a:cs typeface="Calibri" panose="020F0502020204030204" pitchFamily="34" charset="0"/>
              </a:rPr>
              <a:t> JJ. Sensory-challenge balance exercises improve multisensory reweighting in fall-prone older adults. </a:t>
            </a:r>
            <a:r>
              <a:rPr lang="en-US" sz="1800" i="1" dirty="0">
                <a:effectLst/>
                <a:ea typeface="Times New Roman" panose="02020603050405020304" pitchFamily="18" charset="0"/>
                <a:cs typeface="Calibri" panose="020F0502020204030204" pitchFamily="34" charset="0"/>
              </a:rPr>
              <a:t>Journal of Neurologic Physical Therapy</a:t>
            </a:r>
            <a:r>
              <a:rPr lang="en-US" sz="1800" dirty="0">
                <a:effectLst/>
                <a:ea typeface="Times New Roman" panose="02020603050405020304" pitchFamily="18" charset="0"/>
                <a:cs typeface="Calibri" panose="020F0502020204030204" pitchFamily="34" charset="0"/>
              </a:rPr>
              <a:t>. 2018;42(2):84-93. doi:10.1097/npt.0000000000000214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17"/>
            </a:pPr>
            <a:r>
              <a:rPr lang="en-US" sz="1800" dirty="0">
                <a:effectLst/>
                <a:ea typeface="Times New Roman" panose="02020603050405020304" pitchFamily="18" charset="0"/>
                <a:cs typeface="Calibri" panose="020F0502020204030204" pitchFamily="34" charset="0"/>
              </a:rPr>
              <a:t>Hu M-h., Woollacott MH. Multisensory training of standing balance in older adults: I. Postural stability and one-leg stance balance. </a:t>
            </a:r>
            <a:r>
              <a:rPr lang="en-US" sz="1800" i="1" dirty="0">
                <a:effectLst/>
                <a:ea typeface="Times New Roman" panose="02020603050405020304" pitchFamily="18" charset="0"/>
                <a:cs typeface="Calibri" panose="020F0502020204030204" pitchFamily="34" charset="0"/>
              </a:rPr>
              <a:t>Journal of Gerontology</a:t>
            </a:r>
            <a:r>
              <a:rPr lang="en-US" sz="1800" dirty="0">
                <a:effectLst/>
                <a:ea typeface="Times New Roman" panose="02020603050405020304" pitchFamily="18" charset="0"/>
                <a:cs typeface="Calibri" panose="020F0502020204030204" pitchFamily="34" charset="0"/>
              </a:rPr>
              <a:t>. 1994;49(2). doi:10.1093/</a:t>
            </a:r>
            <a:r>
              <a:rPr lang="en-US" sz="1800" dirty="0" err="1">
                <a:effectLst/>
                <a:ea typeface="Times New Roman" panose="02020603050405020304" pitchFamily="18" charset="0"/>
                <a:cs typeface="Calibri" panose="020F0502020204030204" pitchFamily="34" charset="0"/>
              </a:rPr>
              <a:t>geronj</a:t>
            </a:r>
            <a:r>
              <a:rPr lang="en-US" sz="1800" dirty="0">
                <a:effectLst/>
                <a:ea typeface="Times New Roman" panose="02020603050405020304" pitchFamily="18" charset="0"/>
                <a:cs typeface="Calibri" panose="020F0502020204030204" pitchFamily="34" charset="0"/>
              </a:rPr>
              <a:t>/49.2.m52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17"/>
            </a:pPr>
            <a:r>
              <a:rPr lang="en-US" sz="1800" dirty="0">
                <a:effectLst/>
                <a:ea typeface="Times New Roman" panose="02020603050405020304" pitchFamily="18" charset="0"/>
                <a:cs typeface="Calibri" panose="020F0502020204030204" pitchFamily="34" charset="0"/>
              </a:rPr>
              <a:t>Wagner AR, </a:t>
            </a:r>
            <a:r>
              <a:rPr lang="en-US" sz="1800" dirty="0" err="1">
                <a:effectLst/>
                <a:ea typeface="Times New Roman" panose="02020603050405020304" pitchFamily="18" charset="0"/>
                <a:cs typeface="Calibri" panose="020F0502020204030204" pitchFamily="34" charset="0"/>
              </a:rPr>
              <a:t>Akinsola</a:t>
            </a:r>
            <a:r>
              <a:rPr lang="en-US" sz="1800" dirty="0">
                <a:effectLst/>
                <a:ea typeface="Times New Roman" panose="02020603050405020304" pitchFamily="18" charset="0"/>
                <a:cs typeface="Calibri" panose="020F0502020204030204" pitchFamily="34" charset="0"/>
              </a:rPr>
              <a:t> O, Chaudhari AM, Bigelow KE, </a:t>
            </a:r>
            <a:r>
              <a:rPr lang="en-US" sz="1800" dirty="0" err="1">
                <a:effectLst/>
                <a:ea typeface="Times New Roman" panose="02020603050405020304" pitchFamily="18" charset="0"/>
                <a:cs typeface="Calibri" panose="020F0502020204030204" pitchFamily="34" charset="0"/>
              </a:rPr>
              <a:t>Merfeld</a:t>
            </a:r>
            <a:r>
              <a:rPr lang="en-US" sz="1800" dirty="0">
                <a:effectLst/>
                <a:ea typeface="Times New Roman" panose="02020603050405020304" pitchFamily="18" charset="0"/>
                <a:cs typeface="Calibri" panose="020F0502020204030204" pitchFamily="34" charset="0"/>
              </a:rPr>
              <a:t> DM. Measuring vestibular contributions to age-related balance impairment: A Review. </a:t>
            </a:r>
            <a:r>
              <a:rPr lang="en-US" sz="1800" i="1" dirty="0">
                <a:effectLst/>
                <a:ea typeface="Times New Roman" panose="02020603050405020304" pitchFamily="18" charset="0"/>
                <a:cs typeface="Calibri" panose="020F0502020204030204" pitchFamily="34" charset="0"/>
              </a:rPr>
              <a:t>Frontiers in Neurology</a:t>
            </a:r>
            <a:r>
              <a:rPr lang="en-US" sz="1800" dirty="0">
                <a:effectLst/>
                <a:ea typeface="Times New Roman" panose="02020603050405020304" pitchFamily="18" charset="0"/>
                <a:cs typeface="Calibri" panose="020F0502020204030204" pitchFamily="34" charset="0"/>
              </a:rPr>
              <a:t>. 2021;12. doi:10.3389/fneur.2021.635305 </a:t>
            </a:r>
            <a:endParaRPr lang="en-US" sz="1800" dirty="0">
              <a:effectLs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startAt="17"/>
            </a:pPr>
            <a:r>
              <a:rPr lang="en-US" sz="1800" dirty="0">
                <a:effectLst/>
                <a:ea typeface="Times New Roman" panose="02020603050405020304" pitchFamily="18" charset="0"/>
                <a:cs typeface="Calibri" panose="020F0502020204030204" pitchFamily="34" charset="0"/>
              </a:rPr>
              <a:t>Hall CD, </a:t>
            </a:r>
            <a:r>
              <a:rPr lang="en-US" sz="1800" dirty="0" err="1">
                <a:effectLst/>
                <a:ea typeface="Times New Roman" panose="02020603050405020304" pitchFamily="18" charset="0"/>
                <a:cs typeface="Calibri" panose="020F0502020204030204" pitchFamily="34" charset="0"/>
              </a:rPr>
              <a:t>Heusel-Gillig</a:t>
            </a:r>
            <a:r>
              <a:rPr lang="en-US" sz="1800" dirty="0">
                <a:effectLst/>
                <a:ea typeface="Times New Roman" panose="02020603050405020304" pitchFamily="18" charset="0"/>
                <a:cs typeface="Calibri" panose="020F0502020204030204" pitchFamily="34" charset="0"/>
              </a:rPr>
              <a:t> L, </a:t>
            </a:r>
            <a:r>
              <a:rPr lang="en-US" sz="1800" dirty="0" err="1">
                <a:effectLst/>
                <a:ea typeface="Times New Roman" panose="02020603050405020304" pitchFamily="18" charset="0"/>
                <a:cs typeface="Calibri" panose="020F0502020204030204" pitchFamily="34" charset="0"/>
              </a:rPr>
              <a:t>Tusa</a:t>
            </a:r>
            <a:r>
              <a:rPr lang="en-US" sz="1800" dirty="0">
                <a:effectLst/>
                <a:ea typeface="Times New Roman" panose="02020603050405020304" pitchFamily="18" charset="0"/>
                <a:cs typeface="Calibri" panose="020F0502020204030204" pitchFamily="34" charset="0"/>
              </a:rPr>
              <a:t> RJ, Herdman SJ. Efficacy of gaze stability exercises in older adults with dizziness. </a:t>
            </a:r>
            <a:r>
              <a:rPr lang="en-US" sz="1800" i="1" dirty="0">
                <a:effectLst/>
                <a:ea typeface="Times New Roman" panose="02020603050405020304" pitchFamily="18" charset="0"/>
                <a:cs typeface="Calibri" panose="020F0502020204030204" pitchFamily="34" charset="0"/>
              </a:rPr>
              <a:t>Journal of Neurologic Physical Therapy</a:t>
            </a:r>
            <a:r>
              <a:rPr lang="en-US" sz="1800" dirty="0">
                <a:effectLst/>
                <a:ea typeface="Times New Roman" panose="02020603050405020304" pitchFamily="18" charset="0"/>
                <a:cs typeface="Calibri" panose="020F0502020204030204" pitchFamily="34" charset="0"/>
              </a:rPr>
              <a:t>. 2010;34(2):64-69. doi:10.1097/npt.0b013e3181dde6d8 </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921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74F24-A261-3217-A955-F924FAE44723}"/>
              </a:ext>
            </a:extLst>
          </p:cNvPr>
          <p:cNvSpPr>
            <a:spLocks noGrp="1"/>
          </p:cNvSpPr>
          <p:nvPr>
            <p:ph type="title"/>
          </p:nvPr>
        </p:nvSpPr>
        <p:spPr/>
        <p:txBody>
          <a:bodyPr/>
          <a:lstStyle/>
          <a:p>
            <a:r>
              <a:rPr lang="en-US" dirty="0"/>
              <a:t>Patient history </a:t>
            </a:r>
          </a:p>
        </p:txBody>
      </p:sp>
      <p:sp>
        <p:nvSpPr>
          <p:cNvPr id="3" name="Content Placeholder 2">
            <a:extLst>
              <a:ext uri="{FF2B5EF4-FFF2-40B4-BE49-F238E27FC236}">
                <a16:creationId xmlns:a16="http://schemas.microsoft.com/office/drawing/2014/main" id="{971E4798-F854-09F2-B897-DE0013B47B47}"/>
              </a:ext>
            </a:extLst>
          </p:cNvPr>
          <p:cNvSpPr>
            <a:spLocks noGrp="1"/>
          </p:cNvSpPr>
          <p:nvPr>
            <p:ph idx="1"/>
          </p:nvPr>
        </p:nvSpPr>
        <p:spPr>
          <a:xfrm>
            <a:off x="609600" y="1376684"/>
            <a:ext cx="10972800" cy="4380651"/>
          </a:xfrm>
        </p:spPr>
        <p:txBody>
          <a:bodyPr>
            <a:normAutofit/>
          </a:bodyPr>
          <a:lstStyle/>
          <a:p>
            <a:r>
              <a:rPr lang="en-US" sz="2400" dirty="0"/>
              <a:t>PMH: Bilateral TKA 9 yrs. ago, HBP controlled by medication</a:t>
            </a:r>
          </a:p>
          <a:p>
            <a:r>
              <a:rPr lang="en-US" sz="2400" dirty="0"/>
              <a:t>Falls history: patient reports two falls w/o major injury and several near falls within the past 6 months. One fall happened while getting out of bed at night to use the bathroom and the other occurred while walking into church on gravel parking lot </a:t>
            </a:r>
          </a:p>
          <a:p>
            <a:r>
              <a:rPr lang="en-US" sz="2400" dirty="0"/>
              <a:t>Red flags: central signs absent along with all other red flags, no medications listed on Beers Criteria or ototoxic medications</a:t>
            </a:r>
          </a:p>
        </p:txBody>
      </p:sp>
      <p:pic>
        <p:nvPicPr>
          <p:cNvPr id="4098" name="Picture 2" descr="Elderly With Stick And Slip Injury Icon Lines Style People Injury Symbol  Stock Illustration - Download Image Now - iStock">
            <a:extLst>
              <a:ext uri="{FF2B5EF4-FFF2-40B4-BE49-F238E27FC236}">
                <a16:creationId xmlns:a16="http://schemas.microsoft.com/office/drawing/2014/main" id="{E5FE5E4E-396D-B746-58DA-29B5849620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0214" y="179494"/>
            <a:ext cx="2091266" cy="2091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73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3F15-6520-C2E1-2C62-F9843B089ED0}"/>
              </a:ext>
            </a:extLst>
          </p:cNvPr>
          <p:cNvSpPr>
            <a:spLocks noGrp="1"/>
          </p:cNvSpPr>
          <p:nvPr>
            <p:ph type="title"/>
          </p:nvPr>
        </p:nvSpPr>
        <p:spPr>
          <a:xfrm>
            <a:off x="350520" y="353906"/>
            <a:ext cx="7772400" cy="1456267"/>
          </a:xfrm>
        </p:spPr>
        <p:txBody>
          <a:bodyPr/>
          <a:lstStyle/>
          <a:p>
            <a:r>
              <a:rPr lang="en-US" dirty="0"/>
              <a:t>Patient history </a:t>
            </a:r>
          </a:p>
        </p:txBody>
      </p:sp>
      <p:sp>
        <p:nvSpPr>
          <p:cNvPr id="3" name="Content Placeholder 2">
            <a:extLst>
              <a:ext uri="{FF2B5EF4-FFF2-40B4-BE49-F238E27FC236}">
                <a16:creationId xmlns:a16="http://schemas.microsoft.com/office/drawing/2014/main" id="{17A55B85-5AB4-9610-555E-D6DAAB87D9D8}"/>
              </a:ext>
            </a:extLst>
          </p:cNvPr>
          <p:cNvSpPr>
            <a:spLocks noGrp="1"/>
          </p:cNvSpPr>
          <p:nvPr>
            <p:ph idx="1"/>
          </p:nvPr>
        </p:nvSpPr>
        <p:spPr>
          <a:xfrm>
            <a:off x="609600" y="1676400"/>
            <a:ext cx="11231880" cy="4827694"/>
          </a:xfrm>
        </p:spPr>
        <p:txBody>
          <a:bodyPr>
            <a:normAutofit lnSpcReduction="10000"/>
          </a:bodyPr>
          <a:lstStyle/>
          <a:p>
            <a:r>
              <a:rPr lang="en-US" sz="2800" dirty="0"/>
              <a:t>Tempo: </a:t>
            </a:r>
          </a:p>
          <a:p>
            <a:pPr lvl="1"/>
            <a:r>
              <a:rPr lang="en-US" sz="2400" dirty="0"/>
              <a:t>Chronic dizziness/imbalance with gradual worsening of symptoms over past 6 yrs. No illness or medication change coinciding with onset</a:t>
            </a:r>
          </a:p>
          <a:p>
            <a:r>
              <a:rPr lang="en-US" sz="2800" dirty="0"/>
              <a:t>Symptoms: </a:t>
            </a:r>
          </a:p>
          <a:p>
            <a:pPr lvl="1"/>
            <a:r>
              <a:rPr lang="en-US" sz="2400" dirty="0"/>
              <a:t>Denies nausea/vomiting/spinning. Pt w/ difficult time describing dizzy complaint. When asked if </a:t>
            </a:r>
            <a:r>
              <a:rPr lang="en-US" sz="2400" dirty="0" err="1"/>
              <a:t>sxs</a:t>
            </a:r>
            <a:r>
              <a:rPr lang="en-US" sz="2400" dirty="0"/>
              <a:t> were felt in the head or related to balance, pt says mostly balance</a:t>
            </a:r>
          </a:p>
          <a:p>
            <a:r>
              <a:rPr lang="en-US" sz="2800" dirty="0"/>
              <a:t>Circumstance:</a:t>
            </a:r>
          </a:p>
          <a:p>
            <a:pPr lvl="1"/>
            <a:r>
              <a:rPr lang="en-US" sz="2400" dirty="0"/>
              <a:t>Symptoms worse with changing position such as standing up or turning quickly. Also worse with walking in dim lighting or on uneven/soft surfaces. </a:t>
            </a:r>
            <a:r>
              <a:rPr lang="en-US" sz="2400" dirty="0" err="1"/>
              <a:t>Sxs</a:t>
            </a:r>
            <a:r>
              <a:rPr lang="en-US" sz="2400" dirty="0"/>
              <a:t> sometimes triggered when moving the eyes but keeping the head still*</a:t>
            </a:r>
          </a:p>
        </p:txBody>
      </p:sp>
    </p:spTree>
    <p:extLst>
      <p:ext uri="{BB962C8B-B14F-4D97-AF65-F5344CB8AC3E}">
        <p14:creationId xmlns:p14="http://schemas.microsoft.com/office/powerpoint/2010/main" val="400038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3446C-77EE-57E1-B936-DD200A44BA1A}"/>
              </a:ext>
            </a:extLst>
          </p:cNvPr>
          <p:cNvSpPr>
            <a:spLocks noGrp="1"/>
          </p:cNvSpPr>
          <p:nvPr>
            <p:ph type="title"/>
          </p:nvPr>
        </p:nvSpPr>
        <p:spPr/>
        <p:txBody>
          <a:bodyPr/>
          <a:lstStyle/>
          <a:p>
            <a:r>
              <a:rPr lang="en-US"/>
              <a:t>Patient goals</a:t>
            </a:r>
          </a:p>
        </p:txBody>
      </p:sp>
      <p:sp>
        <p:nvSpPr>
          <p:cNvPr id="3" name="Content Placeholder 2">
            <a:extLst>
              <a:ext uri="{FF2B5EF4-FFF2-40B4-BE49-F238E27FC236}">
                <a16:creationId xmlns:a16="http://schemas.microsoft.com/office/drawing/2014/main" id="{83245905-E22A-6B3B-40FD-A03872179BF1}"/>
              </a:ext>
            </a:extLst>
          </p:cNvPr>
          <p:cNvSpPr>
            <a:spLocks noGrp="1"/>
          </p:cNvSpPr>
          <p:nvPr>
            <p:ph idx="1"/>
          </p:nvPr>
        </p:nvSpPr>
        <p:spPr>
          <a:xfrm>
            <a:off x="609600" y="1791549"/>
            <a:ext cx="10363200" cy="3649133"/>
          </a:xfrm>
        </p:spPr>
        <p:txBody>
          <a:bodyPr>
            <a:normAutofit/>
          </a:bodyPr>
          <a:lstStyle/>
          <a:p>
            <a:r>
              <a:rPr lang="en-US" sz="2400" dirty="0"/>
              <a:t>Barbara would like to be able to walk on the beach again and be able to participate in an exercise class at the local senior center</a:t>
            </a:r>
          </a:p>
          <a:p>
            <a:r>
              <a:rPr lang="en-US" sz="2400" dirty="0"/>
              <a:t>Barbara is also intent on maintaining her independence and would like to improve her balance and endurance without the use of an assistive device</a:t>
            </a:r>
          </a:p>
        </p:txBody>
      </p:sp>
      <p:pic>
        <p:nvPicPr>
          <p:cNvPr id="2050" name="Picture 2" descr="Free Learning Goals Cliparts, Download Free Learning Goals Cliparts png  images, Free ClipArts on Clipart Library">
            <a:extLst>
              <a:ext uri="{FF2B5EF4-FFF2-40B4-BE49-F238E27FC236}">
                <a16:creationId xmlns:a16="http://schemas.microsoft.com/office/drawing/2014/main" id="{D86C3815-CBD2-74D0-1FFB-F9DE28619616}"/>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foregroundMark x1="21192" y1="36527" x2="21192" y2="36527"/>
                        <a14:foregroundMark x1="21192" y1="26946" x2="21192" y2="26946"/>
                        <a14:foregroundMark x1="21192" y1="23952" x2="21192" y2="23952"/>
                        <a14:foregroundMark x1="34106" y1="23952" x2="34106" y2="23952"/>
                        <a14:foregroundMark x1="34768" y1="34731" x2="34768" y2="34731"/>
                        <a14:foregroundMark x1="48344" y1="23353" x2="48344" y2="23353"/>
                        <a14:foregroundMark x1="48344" y1="35928" x2="48344" y2="35928"/>
                        <a14:foregroundMark x1="59934" y1="23952" x2="59934" y2="23952"/>
                        <a14:foregroundMark x1="61921" y1="33533" x2="61921" y2="33533"/>
                        <a14:foregroundMark x1="61258" y1="26347" x2="61258" y2="26347"/>
                        <a14:foregroundMark x1="61258" y1="22156" x2="61258" y2="22156"/>
                        <a14:foregroundMark x1="74172" y1="29940" x2="74172" y2="29940"/>
                        <a14:foregroundMark x1="74172" y1="27545" x2="74172" y2="27545"/>
                        <a14:foregroundMark x1="74503" y1="23353" x2="74503" y2="23353"/>
                        <a14:foregroundMark x1="75166" y1="21557" x2="75166" y2="21557"/>
                        <a14:foregroundMark x1="20530" y1="22754" x2="20530" y2="22754"/>
                      </a14:backgroundRemoval>
                    </a14:imgEffect>
                  </a14:imgLayer>
                </a14:imgProps>
              </a:ext>
              <a:ext uri="{28A0092B-C50C-407E-A947-70E740481C1C}">
                <a14:useLocalDpi xmlns:a14="http://schemas.microsoft.com/office/drawing/2010/main" val="0"/>
              </a:ext>
            </a:extLst>
          </a:blip>
          <a:srcRect/>
          <a:stretch>
            <a:fillRect/>
          </a:stretch>
        </p:blipFill>
        <p:spPr bwMode="auto">
          <a:xfrm>
            <a:off x="7098186" y="0"/>
            <a:ext cx="4296645" cy="2383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61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A38E-3337-600C-11FB-22B511F8C035}"/>
              </a:ext>
            </a:extLst>
          </p:cNvPr>
          <p:cNvSpPr>
            <a:spLocks noGrp="1"/>
          </p:cNvSpPr>
          <p:nvPr>
            <p:ph type="title"/>
          </p:nvPr>
        </p:nvSpPr>
        <p:spPr/>
        <p:txBody>
          <a:bodyPr/>
          <a:lstStyle/>
          <a:p>
            <a:r>
              <a:rPr lang="en-US" dirty="0"/>
              <a:t>Evaluation and Assessment </a:t>
            </a:r>
          </a:p>
        </p:txBody>
      </p:sp>
      <p:sp>
        <p:nvSpPr>
          <p:cNvPr id="3" name="Content Placeholder 2">
            <a:extLst>
              <a:ext uri="{FF2B5EF4-FFF2-40B4-BE49-F238E27FC236}">
                <a16:creationId xmlns:a16="http://schemas.microsoft.com/office/drawing/2014/main" id="{C924363B-F0FF-8DB0-87FF-9B38ED8F79CA}"/>
              </a:ext>
            </a:extLst>
          </p:cNvPr>
          <p:cNvSpPr>
            <a:spLocks noGrp="1"/>
          </p:cNvSpPr>
          <p:nvPr>
            <p:ph idx="1"/>
          </p:nvPr>
        </p:nvSpPr>
        <p:spPr/>
        <p:txBody>
          <a:bodyPr>
            <a:normAutofit/>
          </a:bodyPr>
          <a:lstStyle/>
          <a:p>
            <a:r>
              <a:rPr lang="en-US" sz="2800" dirty="0"/>
              <a:t>Outcome Measures / Assessments </a:t>
            </a:r>
          </a:p>
          <a:p>
            <a:pPr lvl="1"/>
            <a:r>
              <a:rPr lang="en-US" sz="2400" dirty="0"/>
              <a:t>DGI = 10/24 </a:t>
            </a:r>
            <a:r>
              <a:rPr lang="en-US" sz="2400" dirty="0">
                <a:sym typeface="Wingdings" pitchFamily="2" charset="2"/>
              </a:rPr>
              <a:t> indicates dec dynamic balance and increased risk of falls (DGI&lt;19)</a:t>
            </a:r>
            <a:endParaRPr lang="en-US" sz="2400" dirty="0"/>
          </a:p>
          <a:p>
            <a:pPr lvl="2"/>
            <a:r>
              <a:rPr lang="en-US" sz="2000" dirty="0"/>
              <a:t>Mild impairment in items 1 and 5. Moderate impairment in all others. </a:t>
            </a:r>
          </a:p>
          <a:p>
            <a:pPr lvl="1"/>
            <a:r>
              <a:rPr lang="en-US" sz="2400" dirty="0"/>
              <a:t>BBS = 39/56 </a:t>
            </a:r>
            <a:r>
              <a:rPr lang="en-US" sz="2400" dirty="0">
                <a:sym typeface="Wingdings" pitchFamily="2" charset="2"/>
              </a:rPr>
              <a:t> indicates almost a 100% risk of falls (BBS&lt;40)</a:t>
            </a:r>
            <a:endParaRPr lang="en-US" sz="2400" dirty="0"/>
          </a:p>
          <a:p>
            <a:pPr lvl="1"/>
            <a:r>
              <a:rPr lang="en-US" sz="2400" dirty="0"/>
              <a:t>ABC = 48% </a:t>
            </a:r>
            <a:r>
              <a:rPr lang="en-US" sz="2400" dirty="0">
                <a:sym typeface="Wingdings" pitchFamily="2" charset="2"/>
              </a:rPr>
              <a:t> indicates impaired balance confidence and increased falls risk</a:t>
            </a:r>
            <a:r>
              <a:rPr lang="en-US" sz="2400" dirty="0"/>
              <a:t> </a:t>
            </a:r>
          </a:p>
          <a:p>
            <a:pPr lvl="1"/>
            <a:r>
              <a:rPr lang="en-US" sz="2400" dirty="0"/>
              <a:t>DHI = 15/100</a:t>
            </a:r>
          </a:p>
        </p:txBody>
      </p:sp>
    </p:spTree>
    <p:extLst>
      <p:ext uri="{BB962C8B-B14F-4D97-AF65-F5344CB8AC3E}">
        <p14:creationId xmlns:p14="http://schemas.microsoft.com/office/powerpoint/2010/main" val="285659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A38E-3337-600C-11FB-22B511F8C035}"/>
              </a:ext>
            </a:extLst>
          </p:cNvPr>
          <p:cNvSpPr>
            <a:spLocks noGrp="1"/>
          </p:cNvSpPr>
          <p:nvPr>
            <p:ph type="title"/>
          </p:nvPr>
        </p:nvSpPr>
        <p:spPr/>
        <p:txBody>
          <a:bodyPr/>
          <a:lstStyle/>
          <a:p>
            <a:r>
              <a:rPr lang="en-US"/>
              <a:t>Evaluation and Assessment </a:t>
            </a:r>
          </a:p>
        </p:txBody>
      </p:sp>
      <p:sp>
        <p:nvSpPr>
          <p:cNvPr id="3" name="Content Placeholder 2">
            <a:extLst>
              <a:ext uri="{FF2B5EF4-FFF2-40B4-BE49-F238E27FC236}">
                <a16:creationId xmlns:a16="http://schemas.microsoft.com/office/drawing/2014/main" id="{C924363B-F0FF-8DB0-87FF-9B38ED8F79CA}"/>
              </a:ext>
            </a:extLst>
          </p:cNvPr>
          <p:cNvSpPr>
            <a:spLocks noGrp="1"/>
          </p:cNvSpPr>
          <p:nvPr>
            <p:ph idx="1"/>
          </p:nvPr>
        </p:nvSpPr>
        <p:spPr>
          <a:xfrm>
            <a:off x="609599" y="1869830"/>
            <a:ext cx="11157679" cy="4572000"/>
          </a:xfrm>
        </p:spPr>
        <p:txBody>
          <a:bodyPr>
            <a:normAutofit/>
          </a:bodyPr>
          <a:lstStyle/>
          <a:p>
            <a:r>
              <a:rPr lang="en-US" sz="2800" dirty="0"/>
              <a:t>Outcome Measures / Assessments Cont.</a:t>
            </a:r>
          </a:p>
          <a:p>
            <a:pPr lvl="1"/>
            <a:r>
              <a:rPr lang="en-US" sz="2400" dirty="0"/>
              <a:t>5x STS = n/a </a:t>
            </a:r>
            <a:r>
              <a:rPr lang="en-US" sz="2400" dirty="0">
                <a:sym typeface="Wingdings" pitchFamily="2" charset="2"/>
              </a:rPr>
              <a:t> unable to complete without UE support, indicates decreased functional LE strength. Though likely a fear avoidance component as she is able to complete with light 2-finger support</a:t>
            </a:r>
            <a:endParaRPr lang="en-US" sz="2400" dirty="0"/>
          </a:p>
          <a:p>
            <a:pPr lvl="1"/>
            <a:r>
              <a:rPr lang="en-US" sz="2400" dirty="0"/>
              <a:t>ROM: WFL </a:t>
            </a:r>
          </a:p>
          <a:p>
            <a:pPr lvl="1"/>
            <a:r>
              <a:rPr lang="en-US" sz="2400" dirty="0"/>
              <a:t>Sensation: intact light touch grossly</a:t>
            </a:r>
          </a:p>
          <a:p>
            <a:pPr lvl="1"/>
            <a:r>
              <a:rPr lang="en-US" sz="2400" dirty="0"/>
              <a:t>Grip Strength: 22 Kg </a:t>
            </a:r>
            <a:r>
              <a:rPr lang="en-US" sz="2400" dirty="0">
                <a:sym typeface="Wingdings" pitchFamily="2" charset="2"/>
              </a:rPr>
              <a:t> above the cut-off for frailty; note that grip strength is a good measure of overall strength in the elderly </a:t>
            </a:r>
          </a:p>
          <a:p>
            <a:pPr lvl="1"/>
            <a:r>
              <a:rPr lang="en-US" sz="2400" dirty="0"/>
              <a:t>Balance and gait: wide BOS and shortened step length bilat. Upon walking into the treatment room, she grabs for furniture and walls where available. </a:t>
            </a:r>
          </a:p>
        </p:txBody>
      </p:sp>
    </p:spTree>
    <p:extLst>
      <p:ext uri="{BB962C8B-B14F-4D97-AF65-F5344CB8AC3E}">
        <p14:creationId xmlns:p14="http://schemas.microsoft.com/office/powerpoint/2010/main" val="326691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FB8BD-F3F4-4517-D21E-892C6F4C8E7C}"/>
              </a:ext>
            </a:extLst>
          </p:cNvPr>
          <p:cNvSpPr>
            <a:spLocks noGrp="1"/>
          </p:cNvSpPr>
          <p:nvPr>
            <p:ph type="title"/>
          </p:nvPr>
        </p:nvSpPr>
        <p:spPr>
          <a:xfrm>
            <a:off x="609600" y="372533"/>
            <a:ext cx="10363200" cy="1456267"/>
          </a:xfrm>
        </p:spPr>
        <p:txBody>
          <a:bodyPr/>
          <a:lstStyle/>
          <a:p>
            <a:r>
              <a:rPr lang="en-US" dirty="0"/>
              <a:t>Evaluation and Assessment </a:t>
            </a:r>
          </a:p>
        </p:txBody>
      </p:sp>
      <p:sp>
        <p:nvSpPr>
          <p:cNvPr id="3" name="Content Placeholder 2">
            <a:extLst>
              <a:ext uri="{FF2B5EF4-FFF2-40B4-BE49-F238E27FC236}">
                <a16:creationId xmlns:a16="http://schemas.microsoft.com/office/drawing/2014/main" id="{47BE7734-F87D-17E4-204D-AB3EDAB2C4B4}"/>
              </a:ext>
            </a:extLst>
          </p:cNvPr>
          <p:cNvSpPr>
            <a:spLocks noGrp="1"/>
          </p:cNvSpPr>
          <p:nvPr>
            <p:ph idx="1"/>
          </p:nvPr>
        </p:nvSpPr>
        <p:spPr>
          <a:xfrm>
            <a:off x="609600" y="2031167"/>
            <a:ext cx="10872866" cy="4826833"/>
          </a:xfrm>
        </p:spPr>
        <p:txBody>
          <a:bodyPr>
            <a:normAutofit lnSpcReduction="10000"/>
          </a:bodyPr>
          <a:lstStyle/>
          <a:p>
            <a:r>
              <a:rPr lang="en-US" sz="2800" dirty="0"/>
              <a:t>Outcome Measures / Assessments Cont.</a:t>
            </a:r>
          </a:p>
          <a:p>
            <a:pPr lvl="1"/>
            <a:r>
              <a:rPr lang="en-US" sz="2400" dirty="0" err="1"/>
              <a:t>mCTSIB</a:t>
            </a:r>
            <a:r>
              <a:rPr lang="en-US" sz="2400" dirty="0"/>
              <a:t>: condition 1 (30sec), condition 2 (19sec), condition 3 (21sec), condition 4 (10sec)</a:t>
            </a:r>
          </a:p>
          <a:p>
            <a:pPr lvl="2"/>
            <a:r>
              <a:rPr lang="en-US" sz="2200" dirty="0"/>
              <a:t>Increased postural sway in conditions 2-4</a:t>
            </a:r>
          </a:p>
          <a:p>
            <a:pPr lvl="2"/>
            <a:r>
              <a:rPr lang="en-US" sz="2200" dirty="0"/>
              <a:t>Impairments in visual, vestibular, and somatosensory systems with greatest impairment in vestibular</a:t>
            </a:r>
          </a:p>
          <a:p>
            <a:pPr lvl="1"/>
            <a:r>
              <a:rPr lang="en-US" sz="2200" dirty="0"/>
              <a:t>Oculomotor Exam: (-) spontaneous nystagmus, gaze evoked nystagmus, saccades, and smooth pursuits</a:t>
            </a:r>
          </a:p>
          <a:p>
            <a:pPr lvl="1"/>
            <a:r>
              <a:rPr lang="en-US" sz="2200" dirty="0"/>
              <a:t>Head Thrust: (-) absence of corrective saccades </a:t>
            </a:r>
          </a:p>
          <a:p>
            <a:pPr lvl="1"/>
            <a:r>
              <a:rPr lang="en-US" sz="2200" dirty="0"/>
              <a:t>DVA testing: (+) 3-line difference</a:t>
            </a:r>
          </a:p>
          <a:p>
            <a:pPr lvl="1"/>
            <a:r>
              <a:rPr lang="en-US" sz="2200" dirty="0"/>
              <a:t>BPPV testing: (-) Dix-Hallpike</a:t>
            </a:r>
          </a:p>
          <a:p>
            <a:endParaRPr lang="en-US" dirty="0"/>
          </a:p>
          <a:p>
            <a:endParaRPr lang="en-US" dirty="0"/>
          </a:p>
        </p:txBody>
      </p:sp>
    </p:spTree>
    <p:extLst>
      <p:ext uri="{BB962C8B-B14F-4D97-AF65-F5344CB8AC3E}">
        <p14:creationId xmlns:p14="http://schemas.microsoft.com/office/powerpoint/2010/main" val="411967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FAE5-CA42-39C6-429F-1E310F17511E}"/>
              </a:ext>
            </a:extLst>
          </p:cNvPr>
          <p:cNvSpPr>
            <a:spLocks noGrp="1"/>
          </p:cNvSpPr>
          <p:nvPr>
            <p:ph type="title"/>
          </p:nvPr>
        </p:nvSpPr>
        <p:spPr>
          <a:xfrm>
            <a:off x="346022" y="737017"/>
            <a:ext cx="7772400" cy="1456267"/>
          </a:xfrm>
        </p:spPr>
        <p:txBody>
          <a:bodyPr>
            <a:normAutofit/>
          </a:bodyPr>
          <a:lstStyle/>
          <a:p>
            <a:r>
              <a:rPr lang="en-US" sz="3200" dirty="0"/>
              <a:t>Diagnosis</a:t>
            </a:r>
          </a:p>
        </p:txBody>
      </p:sp>
      <p:sp>
        <p:nvSpPr>
          <p:cNvPr id="3" name="Content Placeholder 2">
            <a:extLst>
              <a:ext uri="{FF2B5EF4-FFF2-40B4-BE49-F238E27FC236}">
                <a16:creationId xmlns:a16="http://schemas.microsoft.com/office/drawing/2014/main" id="{A814D440-84FB-E561-077A-470FEA26F20B}"/>
              </a:ext>
            </a:extLst>
          </p:cNvPr>
          <p:cNvSpPr>
            <a:spLocks noGrp="1"/>
          </p:cNvSpPr>
          <p:nvPr>
            <p:ph idx="1"/>
          </p:nvPr>
        </p:nvSpPr>
        <p:spPr>
          <a:xfrm>
            <a:off x="352895" y="2115899"/>
            <a:ext cx="11493083" cy="3609370"/>
          </a:xfrm>
        </p:spPr>
        <p:txBody>
          <a:bodyPr>
            <a:normAutofit/>
          </a:bodyPr>
          <a:lstStyle/>
          <a:p>
            <a:r>
              <a:rPr lang="en-US" sz="2800" dirty="0"/>
              <a:t>Diagnosis: Impaired multisensory integration</a:t>
            </a:r>
          </a:p>
          <a:p>
            <a:r>
              <a:rPr lang="en-US" sz="2800" dirty="0"/>
              <a:t>Problems: Decreased static and dynamic balance, gait abnormalities, decreased endurance, impaired postural control, impaired gaze stability, disuse disequilibrium, and increased falls risk</a:t>
            </a:r>
            <a:endParaRPr lang="en-US" sz="2000" dirty="0"/>
          </a:p>
        </p:txBody>
      </p:sp>
      <p:graphicFrame>
        <p:nvGraphicFramePr>
          <p:cNvPr id="4" name="Diagram 3">
            <a:extLst>
              <a:ext uri="{FF2B5EF4-FFF2-40B4-BE49-F238E27FC236}">
                <a16:creationId xmlns:a16="http://schemas.microsoft.com/office/drawing/2014/main" id="{A8474038-F311-8D90-9242-FA61501E787F}"/>
              </a:ext>
            </a:extLst>
          </p:cNvPr>
          <p:cNvGraphicFramePr/>
          <p:nvPr>
            <p:extLst>
              <p:ext uri="{D42A27DB-BD31-4B8C-83A1-F6EECF244321}">
                <p14:modId xmlns:p14="http://schemas.microsoft.com/office/powerpoint/2010/main" val="3190488206"/>
              </p:ext>
            </p:extLst>
          </p:nvPr>
        </p:nvGraphicFramePr>
        <p:xfrm>
          <a:off x="6982917" y="205627"/>
          <a:ext cx="5368977" cy="3139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3057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4160</Words>
  <Application>Microsoft Macintosh PowerPoint</Application>
  <PresentationFormat>Widescreen</PresentationFormat>
  <Paragraphs>230</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Roboto</vt:lpstr>
      <vt:lpstr>Times New Roman</vt:lpstr>
      <vt:lpstr>Celestial</vt:lpstr>
      <vt:lpstr>Case Example:  older adult multisensory integration impairment </vt:lpstr>
      <vt:lpstr>Introduction</vt:lpstr>
      <vt:lpstr>Patient history </vt:lpstr>
      <vt:lpstr>Patient history </vt:lpstr>
      <vt:lpstr>Patient goals</vt:lpstr>
      <vt:lpstr>Evaluation and Assessment </vt:lpstr>
      <vt:lpstr>Evaluation and Assessment </vt:lpstr>
      <vt:lpstr>Evaluation and Assessment </vt:lpstr>
      <vt:lpstr>Diagnosis</vt:lpstr>
      <vt:lpstr>PT goals</vt:lpstr>
      <vt:lpstr>Treatment Plan Overview</vt:lpstr>
      <vt:lpstr>Treatment plan - sessions</vt:lpstr>
      <vt:lpstr>Treatment plan - sessions</vt:lpstr>
      <vt:lpstr>Treatment plan - sessions</vt:lpstr>
      <vt:lpstr>Treatment plan - HEP</vt:lpstr>
      <vt:lpstr>Treatment plan – HEP and Referrals</vt:lpstr>
      <vt:lpstr>Progress and outcomes</vt:lpstr>
      <vt:lpstr>Progress and outcomes</vt:lpstr>
      <vt:lpstr>Discussion and clinical application</vt:lpstr>
      <vt:lpstr>Discussion and clinical application</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Example:  older adult multisensory integration impairment </dc:title>
  <dc:creator>Warren, Mary Ashlyn</dc:creator>
  <cp:lastModifiedBy>Warren, Mary Ashlyn</cp:lastModifiedBy>
  <cp:revision>1</cp:revision>
  <dcterms:created xsi:type="dcterms:W3CDTF">2023-04-27T21:13:15Z</dcterms:created>
  <dcterms:modified xsi:type="dcterms:W3CDTF">2023-04-27T21:32:38Z</dcterms:modified>
</cp:coreProperties>
</file>