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1" r:id="rId2"/>
    <p:sldId id="264" r:id="rId3"/>
    <p:sldId id="322" r:id="rId4"/>
    <p:sldId id="305" r:id="rId5"/>
    <p:sldId id="323" r:id="rId6"/>
    <p:sldId id="324" r:id="rId7"/>
    <p:sldId id="32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B1723-112F-FD46-B8B6-164CC82EA5D4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43B3-CB1B-D94D-9163-F13B9E71B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5EAE3-2027-BE49-BBD2-9EB97351D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93AE-3255-B5FD-78DF-9899DE27F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591BB-3BBD-2A9E-CCB0-A791A1DCF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CBD8-675C-BEC4-9F36-C011F77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EDD3-3D72-C9C7-E5AC-4E7FDAA3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961F-2C88-96F2-2A34-14B1282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7483-709F-256C-1E5B-6022CA3F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8FB59-2B9B-52AF-CC64-FD634CD7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F75F-ABCA-A8BA-32B3-DDA941D5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508C-9ABB-36B1-6879-5B64ADB6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01BD-9EC1-0A26-6A08-AA0E14AD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B6FC2-074E-B0DD-F884-D1A9D9EC2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FDF08-E8B0-E45E-9D5C-2C14FEC1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9A22-C247-4D79-EC22-FA1D619C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F365-07D3-7AAE-98AC-A36EB7C3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C738-06FD-37FB-4842-DE6E96AF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61BE-962C-D6BB-1BB3-B1A9727A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5189-F99C-3EE9-7C2E-1A45B7A7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9B57-AF1F-9B11-1EB8-445A0162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3532-EEF2-CF3E-92AC-7EE55647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CE720-DA2D-9FFB-FC68-B26CC351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B30D-7FC2-0AC4-3C2C-EE3E552E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1E74-7365-1FA6-7605-556935C3C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4A56-9FA8-FB5B-F593-83658C55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7287-D85F-EED0-1906-89750E40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269FA-10F1-5403-EED7-7EA0CF6B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8236-23DD-AC6C-AF48-29496E96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C68F-04D5-73E2-BCDC-3A89CC5DC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7914B-6A08-1EB6-9C3E-FF745710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E4AE7-B238-94E5-1DA4-7B9A8507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993BA-6B8E-E566-8B5E-68154176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EF200-8B1D-6872-9860-2A915AFD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F72B-5E14-AC0B-9214-6CFF28C1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07692-ACD7-DBF1-74B0-17DD6AC8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46161-9173-8426-AA80-A2AAB1C9E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DF4E3-CDF3-ED4E-1F98-394688A08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4ABFF-0087-51A3-E2A5-433BAE847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2209D-6E6F-98BC-27DD-6E350B41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C0A5B-50CC-3903-3FDC-4D26A0FA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F83C0-E02F-A7B1-AC0F-87B46075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E336-6566-5771-5334-75A29265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C25B7-AD1C-63EB-7F71-618F2722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65D06-89EB-A60E-E02B-EED110F9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344D5-3EB7-EA34-4404-1F61CF9E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6AD3-1AF2-756C-6249-F998600D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3FFCD-5CD1-8D77-4F8D-A6A1C345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76735-2D8B-AF27-0DEC-A38C658B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6CC3-C0D8-1E9A-8587-A7F153E3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7792-7F7A-8178-C83E-D6B0246D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8C0C5-E4B1-4B4E-E324-525906A5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ACCBC-0641-12EF-B19B-436A864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8D1C-D5F0-4755-B6CE-168E39B4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198B0-0FD2-30F7-BB88-84FFAB13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CFF7-5ABD-3FF9-8FEA-FBEF8B76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A6E45-3A42-0242-5F85-D282EC772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AC264-EC0E-DA54-36FA-9015BAA4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B2BCA-400B-4D25-6B04-C888912F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B13CA-5930-39B7-E910-9A828BB6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A88A3-1B5E-1273-A424-A7D8A721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B4056-137D-C597-7018-7D531C1B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0BBD9-2516-5585-2169-6E875799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EB8C-F64D-1AAE-319A-BFF8875A6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E805-BD4D-C64B-841F-EA08CFB9D0F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B8F6-B451-4D29-B874-AC1406867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D6EC-A464-920B-B459-0F3FA7540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9234-59AD-C344-8A6A-03114E64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93F3-307D-1945-934B-D1A48FFD0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5545"/>
            <a:ext cx="9144000" cy="217186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Patient 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13E45-B7B0-0220-4F12-8E3E9469E833}"/>
              </a:ext>
            </a:extLst>
          </p:cNvPr>
          <p:cNvSpPr txBox="1"/>
          <p:nvPr/>
        </p:nvSpPr>
        <p:spPr>
          <a:xfrm>
            <a:off x="795647" y="463138"/>
            <a:ext cx="416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Lastly…</a:t>
            </a:r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B096A510-8F8D-5B3A-11AA-6E517DA7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31:13 AM">
            <a:hlinkClick r:id="" action="ppaction://media"/>
            <a:extLst>
              <a:ext uri="{FF2B5EF4-FFF2-40B4-BE49-F238E27FC236}">
                <a16:creationId xmlns:a16="http://schemas.microsoft.com/office/drawing/2014/main" id="{88EC02FF-0DC6-BEE4-E598-D6558E0FF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7074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1 (Patient 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Chronic LBP and L hip pain for over 15 years due to excess driving for job</a:t>
            </a:r>
          </a:p>
          <a:p>
            <a:r>
              <a:rPr lang="en-US" dirty="0"/>
              <a:t>64 years old, lives in England, unable to afford any physiotherapy</a:t>
            </a:r>
          </a:p>
          <a:p>
            <a:r>
              <a:rPr lang="en-US" dirty="0"/>
              <a:t>Pain began in late 30s, patient Q notes part of depression was due to memories of life before pain</a:t>
            </a:r>
          </a:p>
          <a:p>
            <a:r>
              <a:rPr lang="en-US" dirty="0"/>
              <a:t>Medically retired due to pain limiting ability to drive</a:t>
            </a:r>
          </a:p>
          <a:p>
            <a:r>
              <a:rPr lang="en-US" dirty="0"/>
              <a:t>On final day of work, considered running car into a pole driving over 70mph but decided to call suicide hotline instead</a:t>
            </a:r>
          </a:p>
          <a:p>
            <a:r>
              <a:rPr lang="en-US" dirty="0"/>
              <a:t>Everything changed when L hip replaced after being on waiting list for years</a:t>
            </a:r>
          </a:p>
          <a:p>
            <a:r>
              <a:rPr lang="en-US" dirty="0"/>
              <a:t>Significant difficulties with severe depression and anxiety throughout years in pain</a:t>
            </a:r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168154F5-2928-79A5-CD5C-0188A8DA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34:41 AM">
            <a:hlinkClick r:id="" action="ppaction://media"/>
            <a:extLst>
              <a:ext uri="{FF2B5EF4-FFF2-40B4-BE49-F238E27FC236}">
                <a16:creationId xmlns:a16="http://schemas.microsoft.com/office/drawing/2014/main" id="{21DFD29F-58A4-9543-A8BA-6CDB8F609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1362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1 (Patient 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pain caused inability to walk more than 100 yards with walking sticks </a:t>
            </a:r>
          </a:p>
          <a:p>
            <a:r>
              <a:rPr lang="en-US" dirty="0"/>
              <a:t>After hip replacement, pain eased with movement and a lot of motivation to get better returned</a:t>
            </a:r>
          </a:p>
          <a:p>
            <a:r>
              <a:rPr lang="en-US" dirty="0"/>
              <a:t>Sleep massively affected by pain and restless leg syndrome</a:t>
            </a:r>
          </a:p>
          <a:p>
            <a:r>
              <a:rPr lang="en-US" dirty="0"/>
              <a:t>Referred to psychologist for over 10 years now, saved life</a:t>
            </a:r>
          </a:p>
          <a:p>
            <a:r>
              <a:rPr lang="en-US" dirty="0"/>
              <a:t>On meds for depression, sleep, pain currently</a:t>
            </a:r>
          </a:p>
          <a:p>
            <a:r>
              <a:rPr lang="en-US" dirty="0"/>
              <a:t>Used to take morphine until physiotherapist friend suggested to discontinue due to tolerance/dependence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15CF47E7-12C2-D1E4-1688-F2F31AB0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36:39 AM">
            <a:hlinkClick r:id="" action="ppaction://media"/>
            <a:extLst>
              <a:ext uri="{FF2B5EF4-FFF2-40B4-BE49-F238E27FC236}">
                <a16:creationId xmlns:a16="http://schemas.microsoft.com/office/drawing/2014/main" id="{CC5D49E9-A890-CC55-C2BA-2461687BF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638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1 (Patient 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Discontinued morphine immediately and went through weeks of withdrawals year prior to hip replacement</a:t>
            </a:r>
          </a:p>
          <a:p>
            <a:r>
              <a:rPr lang="en-US" dirty="0"/>
              <a:t>Retained around 50% of friends through years of pain, the rest didn’t know how to handle new state and fell out of life</a:t>
            </a:r>
          </a:p>
          <a:p>
            <a:r>
              <a:rPr lang="en-US" dirty="0"/>
              <a:t>Supportive family made a huge difference</a:t>
            </a:r>
          </a:p>
          <a:p>
            <a:r>
              <a:rPr lang="en-US" dirty="0"/>
              <a:t>Now Patient Q practices sword fighting 1.5 hours/week and goes on moderate walks with wife every day</a:t>
            </a:r>
          </a:p>
          <a:p>
            <a:r>
              <a:rPr lang="en-US" dirty="0"/>
              <a:t>Still in pain but significantly less, gets better as the day goes on with movement</a:t>
            </a:r>
          </a:p>
          <a:p>
            <a:r>
              <a:rPr lang="en-US" dirty="0"/>
              <a:t>Stresses importance of mental health treatment concurrently with exercise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53D010AE-A404-46A3-6D04-0F4B6FCD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38:13 AM">
            <a:hlinkClick r:id="" action="ppaction://media"/>
            <a:extLst>
              <a:ext uri="{FF2B5EF4-FFF2-40B4-BE49-F238E27FC236}">
                <a16:creationId xmlns:a16="http://schemas.microsoft.com/office/drawing/2014/main" id="{00AD0F05-27F1-C72E-6C90-78D635B76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9938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2 (Patient 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Chronic LBP, L hip pain, and sciatica starting in middle school due to scoliosis and leg length discrepancy</a:t>
            </a:r>
          </a:p>
          <a:p>
            <a:r>
              <a:rPr lang="en-US" dirty="0"/>
              <a:t>Early 50s, lives in NC, been in physical therapy 3 separate times for pelvic PT and severe sciatica</a:t>
            </a:r>
          </a:p>
          <a:p>
            <a:r>
              <a:rPr lang="en-US" dirty="0"/>
              <a:t> Still works a desk job in an office, and takes care of disabled child</a:t>
            </a:r>
          </a:p>
          <a:p>
            <a:r>
              <a:rPr lang="en-US" dirty="0"/>
              <a:t>Experiences flare ups of pain and sciatica, on bad days can’t stay standing for more than 15 mins without finding a place to sit </a:t>
            </a:r>
          </a:p>
          <a:p>
            <a:r>
              <a:rPr lang="en-US" dirty="0"/>
              <a:t>Significant wight gain due to lack of movement</a:t>
            </a:r>
          </a:p>
          <a:p>
            <a:r>
              <a:rPr lang="en-US" dirty="0"/>
              <a:t>Notes significantly decreased confidence and productivity on bad days due to pain</a:t>
            </a:r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F667A479-5488-0C81-2D97-CD99D90F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40:31 AM">
            <a:hlinkClick r:id="" action="ppaction://media"/>
            <a:extLst>
              <a:ext uri="{FF2B5EF4-FFF2-40B4-BE49-F238E27FC236}">
                <a16:creationId xmlns:a16="http://schemas.microsoft.com/office/drawing/2014/main" id="{79909068-89EC-FA4C-736B-8448AFE38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1375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2 (Patient 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Consistent fear of how others view her, tries not to show when she is in severe pain</a:t>
            </a:r>
          </a:p>
          <a:p>
            <a:r>
              <a:rPr lang="en-US" dirty="0"/>
              <a:t>Fear of holding others back by changing the dynamic of groups due to need to sit consistently and move slowly</a:t>
            </a:r>
          </a:p>
          <a:p>
            <a:r>
              <a:rPr lang="en-US" dirty="0"/>
              <a:t>Once was concerned about a job interview requiring going on a tour, this fear of having to walk around and not “look bad” really broke self esteem</a:t>
            </a:r>
          </a:p>
          <a:p>
            <a:r>
              <a:rPr lang="en-US" dirty="0"/>
              <a:t>One bad PT experience without patient-therapist bond, felt no progression occurred</a:t>
            </a:r>
          </a:p>
          <a:p>
            <a:r>
              <a:rPr lang="en-US" dirty="0"/>
              <a:t>Current PT experience is significantly better due to strong bond and feelings of comfort and understanding</a:t>
            </a:r>
          </a:p>
          <a:p>
            <a:endParaRPr lang="en-US" dirty="0"/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5245ED0C-250C-7D3F-F16D-CF2CCDB0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41:42 AM">
            <a:hlinkClick r:id="" action="ppaction://media"/>
            <a:extLst>
              <a:ext uri="{FF2B5EF4-FFF2-40B4-BE49-F238E27FC236}">
                <a16:creationId xmlns:a16="http://schemas.microsoft.com/office/drawing/2014/main" id="{392BE0D8-37ED-AFCA-E57B-4D7B4D92D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8525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2 (Patient 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Takes sleeping meds and a lot of NSAIDS</a:t>
            </a:r>
          </a:p>
          <a:p>
            <a:r>
              <a:rPr lang="en-US" dirty="0"/>
              <a:t>Has never consulted a psychologist or therapist due to pain, sometimes believes she should but is concerned about her image</a:t>
            </a:r>
          </a:p>
          <a:p>
            <a:r>
              <a:rPr lang="en-US" dirty="0"/>
              <a:t>Emphasizes tricky balance between wanting to be acknowledged but not wanting to be treated differently </a:t>
            </a:r>
          </a:p>
          <a:p>
            <a:r>
              <a:rPr lang="en-US" dirty="0"/>
              <a:t>Emphasizes importance of feeling heard and patient-therapist bond</a:t>
            </a:r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421ABF72-B392-3C92-A55B-658EFBCA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42:42 AM">
            <a:hlinkClick r:id="" action="ppaction://media"/>
            <a:extLst>
              <a:ext uri="{FF2B5EF4-FFF2-40B4-BE49-F238E27FC236}">
                <a16:creationId xmlns:a16="http://schemas.microsoft.com/office/drawing/2014/main" id="{E8266C83-5C8E-6917-D522-E48B7BEC0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5663" y="6246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2656-D7AB-DB4F-9A34-A67769D3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54E1-F23D-1348-8B48-F5052525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provides significantly easier access to physical therapy than England</a:t>
            </a:r>
          </a:p>
          <a:p>
            <a:r>
              <a:rPr lang="en-US" dirty="0"/>
              <a:t>Patient Q had more fear avoidance behavior whereas Patient W had more fear of perception behavior</a:t>
            </a:r>
          </a:p>
          <a:p>
            <a:r>
              <a:rPr lang="en-US" dirty="0"/>
              <a:t>Similar location and bouts of pain, significantly different attitudes</a:t>
            </a:r>
          </a:p>
          <a:p>
            <a:r>
              <a:rPr lang="en-US" dirty="0"/>
              <a:t>Could be in part due to Patient Q’s prior memories of life without pain vs Patient W knew no different than pain</a:t>
            </a:r>
          </a:p>
          <a:p>
            <a:r>
              <a:rPr lang="en-US" dirty="0"/>
              <a:t>Shows need for in depth evaluation and different treatment styles</a:t>
            </a:r>
          </a:p>
        </p:txBody>
      </p:sp>
      <p:pic>
        <p:nvPicPr>
          <p:cNvPr id="4" name="Picture 20" descr="OnlineLabels Clip Art - Back Pain">
            <a:extLst>
              <a:ext uri="{FF2B5EF4-FFF2-40B4-BE49-F238E27FC236}">
                <a16:creationId xmlns:a16="http://schemas.microsoft.com/office/drawing/2014/main" id="{D8FE2006-8FF5-B5C8-B69C-F092913C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60" y="-1"/>
            <a:ext cx="826140" cy="9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25, 2023 at 10:46:02 AM">
            <a:hlinkClick r:id="" action="ppaction://media"/>
            <a:extLst>
              <a:ext uri="{FF2B5EF4-FFF2-40B4-BE49-F238E27FC236}">
                <a16:creationId xmlns:a16="http://schemas.microsoft.com/office/drawing/2014/main" id="{D56D774A-73FE-0703-9D2D-0BA07CA19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3988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634</Words>
  <Application>Microsoft Macintosh PowerPoint</Application>
  <PresentationFormat>Widescreen</PresentationFormat>
  <Paragraphs>49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Patient Experiences</vt:lpstr>
      <vt:lpstr>Patient Experience 1 (Patient Q)</vt:lpstr>
      <vt:lpstr>Patient Experience 1 (Patient Q)</vt:lpstr>
      <vt:lpstr>Patient Experience 1 (Patient Q)</vt:lpstr>
      <vt:lpstr>Patient Experience 2 (Patient W)</vt:lpstr>
      <vt:lpstr>Patient Experience 2 (Patient W)</vt:lpstr>
      <vt:lpstr>Patient Experience 2 (Patient W)</vt:lpstr>
      <vt:lpstr>Patient Case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Experiences</dc:title>
  <dc:creator>Christopher Greaney</dc:creator>
  <cp:lastModifiedBy>Christopher Greaney</cp:lastModifiedBy>
  <cp:revision>1</cp:revision>
  <dcterms:created xsi:type="dcterms:W3CDTF">2023-04-25T15:49:38Z</dcterms:created>
  <dcterms:modified xsi:type="dcterms:W3CDTF">2023-04-25T15:51:16Z</dcterms:modified>
</cp:coreProperties>
</file>