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322" r:id="rId2"/>
    <p:sldId id="259" r:id="rId3"/>
    <p:sldId id="324" r:id="rId4"/>
    <p:sldId id="325" r:id="rId5"/>
    <p:sldId id="323" r:id="rId6"/>
    <p:sldId id="329" r:id="rId7"/>
    <p:sldId id="326" r:id="rId8"/>
    <p:sldId id="327" r:id="rId9"/>
    <p:sldId id="330" r:id="rId10"/>
    <p:sldId id="332" r:id="rId11"/>
    <p:sldId id="334" r:id="rId12"/>
    <p:sldId id="333" r:id="rId13"/>
    <p:sldId id="338" r:id="rId14"/>
    <p:sldId id="337" r:id="rId15"/>
    <p:sldId id="328" r:id="rId16"/>
    <p:sldId id="336" r:id="rId17"/>
    <p:sldId id="297" r:id="rId18"/>
  </p:sldIdLst>
  <p:sldSz cx="12190413" cy="6859588"/>
  <p:notesSz cx="6858000" cy="9144000"/>
  <p:embeddedFontLst>
    <p:embeddedFont>
      <p:font typeface="굴림체" panose="020B0609000101010101" pitchFamily="49" charset="-127"/>
      <p:regular r:id="rId21"/>
    </p:embeddedFont>
    <p:embeddedFont>
      <p:font typeface="맑은 고딕" panose="020B0503020000020004" pitchFamily="34" charset="-127"/>
      <p:regular r:id="rId22"/>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Fira Sans" panose="020B0503050000020004" pitchFamily="34" charset="0"/>
      <p:regular r:id="rId30"/>
      <p:bold r:id="rId31"/>
      <p:italic r:id="rId32"/>
      <p:boldItalic r:id="rId33"/>
    </p:embeddedFont>
    <p:embeddedFont>
      <p:font typeface="Noto Sans" panose="020B050204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a:defRPr lang="ko-KR"/>
    </a:defPPr>
    <a:lvl1pPr marL="0" algn="l" defTabSz="995690" rtl="0" eaLnBrk="1" latinLnBrk="1" hangingPunct="1">
      <a:defRPr sz="2000" kern="1200">
        <a:solidFill>
          <a:schemeClr val="tx1"/>
        </a:solidFill>
        <a:latin typeface="+mn-lt"/>
        <a:ea typeface="+mn-ea"/>
        <a:cs typeface="+mn-cs"/>
      </a:defRPr>
    </a:lvl1pPr>
    <a:lvl2pPr marL="497845" algn="l" defTabSz="995690" rtl="0" eaLnBrk="1" latinLnBrk="1" hangingPunct="1">
      <a:defRPr sz="2000" kern="1200">
        <a:solidFill>
          <a:schemeClr val="tx1"/>
        </a:solidFill>
        <a:latin typeface="+mn-lt"/>
        <a:ea typeface="+mn-ea"/>
        <a:cs typeface="+mn-cs"/>
      </a:defRPr>
    </a:lvl2pPr>
    <a:lvl3pPr marL="995690" algn="l" defTabSz="995690" rtl="0" eaLnBrk="1" latinLnBrk="1" hangingPunct="1">
      <a:defRPr sz="2000" kern="1200">
        <a:solidFill>
          <a:schemeClr val="tx1"/>
        </a:solidFill>
        <a:latin typeface="+mn-lt"/>
        <a:ea typeface="+mn-ea"/>
        <a:cs typeface="+mn-cs"/>
      </a:defRPr>
    </a:lvl3pPr>
    <a:lvl4pPr marL="1493535" algn="l" defTabSz="995690" rtl="0" eaLnBrk="1" latinLnBrk="1" hangingPunct="1">
      <a:defRPr sz="2000" kern="1200">
        <a:solidFill>
          <a:schemeClr val="tx1"/>
        </a:solidFill>
        <a:latin typeface="+mn-lt"/>
        <a:ea typeface="+mn-ea"/>
        <a:cs typeface="+mn-cs"/>
      </a:defRPr>
    </a:lvl4pPr>
    <a:lvl5pPr marL="1991380" algn="l" defTabSz="995690" rtl="0" eaLnBrk="1" latinLnBrk="1" hangingPunct="1">
      <a:defRPr sz="2000" kern="1200">
        <a:solidFill>
          <a:schemeClr val="tx1"/>
        </a:solidFill>
        <a:latin typeface="+mn-lt"/>
        <a:ea typeface="+mn-ea"/>
        <a:cs typeface="+mn-cs"/>
      </a:defRPr>
    </a:lvl5pPr>
    <a:lvl6pPr marL="2489225" algn="l" defTabSz="995690" rtl="0" eaLnBrk="1" latinLnBrk="1" hangingPunct="1">
      <a:defRPr sz="2000" kern="1200">
        <a:solidFill>
          <a:schemeClr val="tx1"/>
        </a:solidFill>
        <a:latin typeface="+mn-lt"/>
        <a:ea typeface="+mn-ea"/>
        <a:cs typeface="+mn-cs"/>
      </a:defRPr>
    </a:lvl6pPr>
    <a:lvl7pPr marL="2987070" algn="l" defTabSz="995690" rtl="0" eaLnBrk="1" latinLnBrk="1" hangingPunct="1">
      <a:defRPr sz="2000" kern="1200">
        <a:solidFill>
          <a:schemeClr val="tx1"/>
        </a:solidFill>
        <a:latin typeface="+mn-lt"/>
        <a:ea typeface="+mn-ea"/>
        <a:cs typeface="+mn-cs"/>
      </a:defRPr>
    </a:lvl7pPr>
    <a:lvl8pPr marL="3484916" algn="l" defTabSz="995690" rtl="0" eaLnBrk="1" latinLnBrk="1" hangingPunct="1">
      <a:defRPr sz="2000" kern="1200">
        <a:solidFill>
          <a:schemeClr val="tx1"/>
        </a:solidFill>
        <a:latin typeface="+mn-lt"/>
        <a:ea typeface="+mn-ea"/>
        <a:cs typeface="+mn-cs"/>
      </a:defRPr>
    </a:lvl8pPr>
    <a:lvl9pPr marL="3982761" algn="l" defTabSz="995690" rtl="0" eaLnBrk="1" latinLnBrk="1"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D0C"/>
    <a:srgbClr val="706B06"/>
    <a:srgbClr val="827B07"/>
    <a:srgbClr val="817B06"/>
    <a:srgbClr val="4A5A74"/>
    <a:srgbClr val="2B4A71"/>
    <a:srgbClr val="2A4465"/>
    <a:srgbClr val="ADCF2B"/>
    <a:srgbClr val="F8AD01"/>
    <a:srgbClr val="0E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3132" autoAdjust="0"/>
  </p:normalViewPr>
  <p:slideViewPr>
    <p:cSldViewPr>
      <p:cViewPr varScale="1">
        <p:scale>
          <a:sx n="75" d="100"/>
          <a:sy n="75" d="100"/>
        </p:scale>
        <p:origin x="753" y="30"/>
      </p:cViewPr>
      <p:guideLst>
        <p:guide orient="horz" pos="2160"/>
        <p:guide pos="2880"/>
        <p:guide orient="horz" pos="2161"/>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8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handoutMaster" Target="handoutMasters/handoutMaster1.xml"/><Relationship Id="rId41" Type="http://schemas.openxmlformats.org/officeDocument/2006/relationships/font" Target="fonts/font2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Injury</a:t>
            </a:r>
            <a:r>
              <a:rPr lang="en-US" baseline="0" dirty="0"/>
              <a:t> location from</a:t>
            </a:r>
            <a:r>
              <a:rPr lang="en-US" dirty="0"/>
              <a:t> a study </a:t>
            </a:r>
          </a:p>
          <a:p>
            <a:pPr>
              <a:defRPr/>
            </a:pPr>
            <a:r>
              <a:rPr lang="en-US" dirty="0"/>
              <a:t>that included 846 climbers</a:t>
            </a:r>
          </a:p>
        </c:rich>
      </c:tx>
      <c:layout>
        <c:manualLayout>
          <c:xMode val="edge"/>
          <c:yMode val="edge"/>
          <c:x val="0.61898030033929119"/>
          <c:y val="6.797760264424199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Percent of all climbing injuries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8F6-4CD0-90C1-A7B65DB4238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8F6-4CD0-90C1-A7B65DB4238C}"/>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8F6-4CD0-90C1-A7B65DB4238C}"/>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8F6-4CD0-90C1-A7B65DB4238C}"/>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78F6-4CD0-90C1-A7B65DB4238C}"/>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78F6-4CD0-90C1-A7B65DB4238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78F6-4CD0-90C1-A7B65DB4238C}"/>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78F6-4CD0-90C1-A7B65DB4238C}"/>
              </c:ext>
            </c:extLst>
          </c:dPt>
          <c:dLbls>
            <c:dLbl>
              <c:idx val="3"/>
              <c:layout>
                <c:manualLayout>
                  <c:x val="0.15536249674231709"/>
                  <c:y val="8.54882491771350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8F6-4CD0-90C1-A7B65DB4238C}"/>
                </c:ext>
              </c:extLst>
            </c:dLbl>
            <c:dLbl>
              <c:idx val="4"/>
              <c:layout>
                <c:manualLayout>
                  <c:x val="-8.0349656734353472E-2"/>
                  <c:y val="4.44770643421021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8F6-4CD0-90C1-A7B65DB4238C}"/>
                </c:ext>
              </c:extLst>
            </c:dLbl>
            <c:dLbl>
              <c:idx val="5"/>
              <c:layout>
                <c:manualLayout>
                  <c:x val="-7.4169718450064051E-2"/>
                  <c:y val="-2.84051509414704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8F6-4CD0-90C1-A7B65DB4238C}"/>
                </c:ext>
              </c:extLst>
            </c:dLbl>
            <c:dLbl>
              <c:idx val="6"/>
              <c:layout>
                <c:manualLayout>
                  <c:x val="7.8089643066235163E-3"/>
                  <c:y val="-7.59857813668278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8F6-4CD0-90C1-A7B65DB4238C}"/>
                </c:ext>
              </c:extLst>
            </c:dLbl>
            <c:dLbl>
              <c:idx val="7"/>
              <c:layout>
                <c:manualLayout>
                  <c:x val="5.9647650986065795E-2"/>
                  <c:y val="-1.03522339861804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8F6-4CD0-90C1-A7B65DB4238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Sheet1!$A$2:$A$9</c:f>
              <c:strCache>
                <c:ptCount val="8"/>
                <c:pt idx="0">
                  <c:v>Finger</c:v>
                </c:pt>
                <c:pt idx="1">
                  <c:v>Shoulder</c:v>
                </c:pt>
                <c:pt idx="2">
                  <c:v>Hand</c:v>
                </c:pt>
                <c:pt idx="3">
                  <c:v>Forearm and elbow</c:v>
                </c:pt>
                <c:pt idx="4">
                  <c:v>Lower leg and foot</c:v>
                </c:pt>
                <c:pt idx="5">
                  <c:v>Knee</c:v>
                </c:pt>
                <c:pt idx="6">
                  <c:v>Trunk and Spine</c:v>
                </c:pt>
                <c:pt idx="7">
                  <c:v>Other</c:v>
                </c:pt>
              </c:strCache>
            </c:strRef>
          </c:cat>
          <c:val>
            <c:numRef>
              <c:f>Sheet1!$B$2:$B$9</c:f>
              <c:numCache>
                <c:formatCode>General</c:formatCode>
                <c:ptCount val="8"/>
                <c:pt idx="0">
                  <c:v>52</c:v>
                </c:pt>
                <c:pt idx="1">
                  <c:v>17</c:v>
                </c:pt>
                <c:pt idx="2">
                  <c:v>13</c:v>
                </c:pt>
                <c:pt idx="3">
                  <c:v>9</c:v>
                </c:pt>
                <c:pt idx="4">
                  <c:v>4</c:v>
                </c:pt>
                <c:pt idx="5">
                  <c:v>2</c:v>
                </c:pt>
                <c:pt idx="6">
                  <c:v>2</c:v>
                </c:pt>
                <c:pt idx="7">
                  <c:v>1</c:v>
                </c:pt>
              </c:numCache>
            </c:numRef>
          </c:val>
          <c:extLst>
            <c:ext xmlns:c16="http://schemas.microsoft.com/office/drawing/2014/chart" uri="{C3380CC4-5D6E-409C-BE32-E72D297353CC}">
              <c16:uniqueId val="{00000010-78F6-4CD0-90C1-A7B65DB4238C}"/>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CFBE2-2B8D-499C-81C9-2CD5B3EB8E93}" type="datetimeFigureOut">
              <a:rPr lang="ko-KR" altLang="en-US" smtClean="0"/>
              <a:pPr/>
              <a:t>2023-04-27</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4DD7E-3179-445A-81DB-781C4554AFF2}" type="slidenum">
              <a:rPr lang="ko-KR" altLang="en-US" smtClean="0"/>
              <a:pPr/>
              <a:t>‹#›</a:t>
            </a:fld>
            <a:endParaRPr lang="ko-KR" altLang="en-US"/>
          </a:p>
        </p:txBody>
      </p:sp>
    </p:spTree>
    <p:extLst>
      <p:ext uri="{BB962C8B-B14F-4D97-AF65-F5344CB8AC3E}">
        <p14:creationId xmlns:p14="http://schemas.microsoft.com/office/powerpoint/2010/main" val="2469536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45AC5-813F-4ED1-B011-8EA17CB93331}" type="datetimeFigureOut">
              <a:rPr lang="ko-KR" altLang="en-US" smtClean="0"/>
              <a:pPr/>
              <a:t>2023-04-27</a:t>
            </a:fld>
            <a:endParaRPr lang="ko-KR" altLang="en-US"/>
          </a:p>
        </p:txBody>
      </p:sp>
      <p:sp>
        <p:nvSpPr>
          <p:cNvPr id="4" name="슬라이드 이미지 개체 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4B90-27FD-422C-8CC6-2AADAD122D08}" type="slidenum">
              <a:rPr lang="ko-KR" altLang="en-US" smtClean="0"/>
              <a:pPr/>
              <a:t>‹#›</a:t>
            </a:fld>
            <a:endParaRPr lang="ko-KR" altLang="en-US"/>
          </a:p>
        </p:txBody>
      </p:sp>
    </p:spTree>
    <p:extLst>
      <p:ext uri="{BB962C8B-B14F-4D97-AF65-F5344CB8AC3E}">
        <p14:creationId xmlns:p14="http://schemas.microsoft.com/office/powerpoint/2010/main" val="268707270"/>
      </p:ext>
    </p:extLst>
  </p:cSld>
  <p:clrMap bg1="lt1" tx1="dk1" bg2="lt2" tx2="dk2" accent1="accent1" accent2="accent2" accent3="accent3" accent4="accent4" accent5="accent5" accent6="accent6" hlink="hlink" folHlink="folHlink"/>
  <p:notesStyle>
    <a:lvl1pPr marL="0" algn="l" defTabSz="995690" rtl="0" eaLnBrk="1" latinLnBrk="1" hangingPunct="1">
      <a:defRPr sz="1300" kern="1200">
        <a:solidFill>
          <a:schemeClr val="tx1"/>
        </a:solidFill>
        <a:latin typeface="+mn-lt"/>
        <a:ea typeface="+mn-ea"/>
        <a:cs typeface="+mn-cs"/>
      </a:defRPr>
    </a:lvl1pPr>
    <a:lvl2pPr marL="497845" algn="l" defTabSz="995690" rtl="0" eaLnBrk="1" latinLnBrk="1" hangingPunct="1">
      <a:defRPr sz="1300" kern="1200">
        <a:solidFill>
          <a:schemeClr val="tx1"/>
        </a:solidFill>
        <a:latin typeface="+mn-lt"/>
        <a:ea typeface="+mn-ea"/>
        <a:cs typeface="+mn-cs"/>
      </a:defRPr>
    </a:lvl2pPr>
    <a:lvl3pPr marL="995690" algn="l" defTabSz="995690" rtl="0" eaLnBrk="1" latinLnBrk="1" hangingPunct="1">
      <a:defRPr sz="1300" kern="1200">
        <a:solidFill>
          <a:schemeClr val="tx1"/>
        </a:solidFill>
        <a:latin typeface="+mn-lt"/>
        <a:ea typeface="+mn-ea"/>
        <a:cs typeface="+mn-cs"/>
      </a:defRPr>
    </a:lvl3pPr>
    <a:lvl4pPr marL="1493535" algn="l" defTabSz="995690" rtl="0" eaLnBrk="1" latinLnBrk="1" hangingPunct="1">
      <a:defRPr sz="1300" kern="1200">
        <a:solidFill>
          <a:schemeClr val="tx1"/>
        </a:solidFill>
        <a:latin typeface="+mn-lt"/>
        <a:ea typeface="+mn-ea"/>
        <a:cs typeface="+mn-cs"/>
      </a:defRPr>
    </a:lvl4pPr>
    <a:lvl5pPr marL="1991380" algn="l" defTabSz="995690" rtl="0" eaLnBrk="1" latinLnBrk="1" hangingPunct="1">
      <a:defRPr sz="1300" kern="1200">
        <a:solidFill>
          <a:schemeClr val="tx1"/>
        </a:solidFill>
        <a:latin typeface="+mn-lt"/>
        <a:ea typeface="+mn-ea"/>
        <a:cs typeface="+mn-cs"/>
      </a:defRPr>
    </a:lvl5pPr>
    <a:lvl6pPr marL="2489225" algn="l" defTabSz="995690" rtl="0" eaLnBrk="1" latinLnBrk="1" hangingPunct="1">
      <a:defRPr sz="1300" kern="1200">
        <a:solidFill>
          <a:schemeClr val="tx1"/>
        </a:solidFill>
        <a:latin typeface="+mn-lt"/>
        <a:ea typeface="+mn-ea"/>
        <a:cs typeface="+mn-cs"/>
      </a:defRPr>
    </a:lvl6pPr>
    <a:lvl7pPr marL="2987070" algn="l" defTabSz="995690" rtl="0" eaLnBrk="1" latinLnBrk="1" hangingPunct="1">
      <a:defRPr sz="1300" kern="1200">
        <a:solidFill>
          <a:schemeClr val="tx1"/>
        </a:solidFill>
        <a:latin typeface="+mn-lt"/>
        <a:ea typeface="+mn-ea"/>
        <a:cs typeface="+mn-cs"/>
      </a:defRPr>
    </a:lvl7pPr>
    <a:lvl8pPr marL="3484916" algn="l" defTabSz="995690" rtl="0" eaLnBrk="1" latinLnBrk="1" hangingPunct="1">
      <a:defRPr sz="1300" kern="1200">
        <a:solidFill>
          <a:schemeClr val="tx1"/>
        </a:solidFill>
        <a:latin typeface="+mn-lt"/>
        <a:ea typeface="+mn-ea"/>
        <a:cs typeface="+mn-cs"/>
      </a:defRPr>
    </a:lvl8pPr>
    <a:lvl9pPr marL="3982761" algn="l" defTabSz="995690" rtl="0" eaLnBrk="1" latinLnBrk="1"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2588" y="685800"/>
            <a:ext cx="6092825" cy="3429000"/>
          </a:xfrm>
        </p:spPr>
      </p:sp>
      <p:sp>
        <p:nvSpPr>
          <p:cNvPr id="3" name="슬라이드 노트 개체 틀 2"/>
          <p:cNvSpPr>
            <a:spLocks noGrp="1"/>
          </p:cNvSpPr>
          <p:nvPr>
            <p:ph type="body" idx="1"/>
          </p:nvPr>
        </p:nvSpPr>
        <p:spPr/>
        <p:txBody>
          <a:bodyPr>
            <a:normAutofit/>
          </a:bodyPr>
          <a:lstStyle/>
          <a:p>
            <a:r>
              <a:rPr lang="en-US" altLang="ko-KR" dirty="0"/>
              <a:t>Combining rock climbing knowledge with anatomy/physiology and training principles and research on rehab techniques</a:t>
            </a:r>
          </a:p>
          <a:p>
            <a:r>
              <a:rPr lang="en-US" altLang="ko-KR" dirty="0"/>
              <a:t>Something I wanted to put together to have for PTs who want to learn about the unique demands of climbing and for climbers to know about preventing injury and understanding the medical side a bit </a:t>
            </a:r>
            <a:endParaRPr lang="ko-KR" altLang="en-US" dirty="0"/>
          </a:p>
        </p:txBody>
      </p:sp>
      <p:sp>
        <p:nvSpPr>
          <p:cNvPr id="4" name="슬라이드 번호 개체 틀 3"/>
          <p:cNvSpPr>
            <a:spLocks noGrp="1"/>
          </p:cNvSpPr>
          <p:nvPr>
            <p:ph type="sldNum" sz="quarter" idx="10"/>
          </p:nvPr>
        </p:nvSpPr>
        <p:spPr/>
        <p:txBody>
          <a:bodyPr/>
          <a:lstStyle/>
          <a:p>
            <a:fld id="{A5504B90-27FD-422C-8CC6-2AADAD122D08}" type="slidenum">
              <a:rPr lang="ko-KR" altLang="en-US" smtClean="0"/>
              <a:pPr/>
              <a:t>1</a:t>
            </a:fld>
            <a:endParaRPr lang="ko-KR" altLang="en-US" dirty="0"/>
          </a:p>
        </p:txBody>
      </p:sp>
    </p:spTree>
    <p:extLst>
      <p:ext uri="{BB962C8B-B14F-4D97-AF65-F5344CB8AC3E}">
        <p14:creationId xmlns:p14="http://schemas.microsoft.com/office/powerpoint/2010/main" val="233910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overuse injury, inflammation of tendon sheath, frequent cumulative microtrauma may not allow enough time for the tendons to heal</a:t>
            </a:r>
          </a:p>
          <a:p>
            <a:r>
              <a:rPr lang="en-US" dirty="0"/>
              <a:t>Similar to area of pulley pain</a:t>
            </a:r>
          </a:p>
          <a:p>
            <a:r>
              <a:rPr lang="en-US" b="0" i="0" dirty="0"/>
              <a:t>can have rapid onset from one hard session or slower onset from constant overuse</a:t>
            </a:r>
          </a:p>
          <a:p>
            <a:r>
              <a:rPr lang="en-US" b="0" i="0" dirty="0"/>
              <a:t>FDP – flexes DIP, jugs, open grip</a:t>
            </a:r>
          </a:p>
          <a:p>
            <a:r>
              <a:rPr lang="en-US" b="0" i="0" dirty="0"/>
              <a:t>FDS – flexes PIP, full crimp</a:t>
            </a:r>
          </a:p>
          <a:p>
            <a:r>
              <a:rPr lang="en-US" b="0" i="0" dirty="0"/>
              <a:t>Progression to trigger finger </a:t>
            </a:r>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10</a:t>
            </a:fld>
            <a:endParaRPr lang="ko-KR" altLang="en-US"/>
          </a:p>
        </p:txBody>
      </p:sp>
    </p:spTree>
    <p:extLst>
      <p:ext uri="{BB962C8B-B14F-4D97-AF65-F5344CB8AC3E}">
        <p14:creationId xmlns:p14="http://schemas.microsoft.com/office/powerpoint/2010/main" val="382008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11</a:t>
            </a:fld>
            <a:endParaRPr lang="ko-KR" altLang="en-US"/>
          </a:p>
        </p:txBody>
      </p:sp>
    </p:spTree>
    <p:extLst>
      <p:ext uri="{BB962C8B-B14F-4D97-AF65-F5344CB8AC3E}">
        <p14:creationId xmlns:p14="http://schemas.microsoft.com/office/powerpoint/2010/main" val="679339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57200" marR="0" lvl="1" indent="0" algn="l" defTabSz="995690" rtl="0" eaLnBrk="1" fontAlgn="auto" latinLnBrk="1" hangingPunct="1">
              <a:lnSpc>
                <a:spcPct val="107000"/>
              </a:lnSpc>
              <a:spcBef>
                <a:spcPts val="0"/>
              </a:spcBef>
              <a:spcAft>
                <a:spcPts val="800"/>
              </a:spcAft>
              <a:buClrTx/>
              <a:buSzTx/>
              <a:buFont typeface="Calibri" panose="020F0502020204030204" pitchFamily="34" charset="0"/>
              <a:buNone/>
              <a:tabLst/>
              <a:defRPr/>
            </a:pPr>
            <a:r>
              <a:rPr lang="en-US" sz="2400" b="0" i="0" dirty="0">
                <a:solidFill>
                  <a:srgbClr val="212121"/>
                </a:solidFill>
                <a:effectLst/>
                <a:latin typeface="BlinkMacSystemFont"/>
              </a:rPr>
              <a:t>Warmup</a:t>
            </a:r>
          </a:p>
          <a:p>
            <a:pPr marL="800100" marR="0" lvl="1" indent="-342900" algn="l" defTabSz="995690" rtl="0" eaLnBrk="1" fontAlgn="auto" latinLnBrk="1" hangingPunct="1">
              <a:lnSpc>
                <a:spcPct val="107000"/>
              </a:lnSpc>
              <a:spcBef>
                <a:spcPts val="0"/>
              </a:spcBef>
              <a:spcAft>
                <a:spcPts val="800"/>
              </a:spcAft>
              <a:buClrTx/>
              <a:buSzTx/>
              <a:buFont typeface="Arial" panose="020B0604020202020204" pitchFamily="34" charset="0"/>
              <a:buChar char="•"/>
              <a:tabLst/>
              <a:defRPr/>
            </a:pPr>
            <a:r>
              <a:rPr lang="en-US" sz="2400" b="0" i="0" dirty="0">
                <a:solidFill>
                  <a:srgbClr val="212121"/>
                </a:solidFill>
                <a:effectLst/>
                <a:latin typeface="BlinkMacSystemFont"/>
              </a:rPr>
              <a:t>Both passive and active warm-up can evoke temperature, metabolic, neural and psychology-related effects, including increased anaerobic metabolism, elevated oxygen uptake kinetics and post-activation potentiation.</a:t>
            </a:r>
            <a:r>
              <a:rPr lang="en-US" sz="2400" b="0" i="0" baseline="30000" dirty="0">
                <a:solidFill>
                  <a:srgbClr val="212121"/>
                </a:solidFill>
                <a:effectLst/>
                <a:latin typeface="BlinkMacSystemFont"/>
              </a:rPr>
              <a:t>21</a:t>
            </a:r>
            <a:endPar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endParaRPr>
          </a:p>
          <a:p>
            <a:pPr marL="742950" marR="0" lvl="1" indent="-285750" algn="l" defTabSz="995690" rtl="0" eaLnBrk="1" fontAlgn="auto" latinLnBrk="1" hangingPunct="1">
              <a:lnSpc>
                <a:spcPct val="107000"/>
              </a:lnSpc>
              <a:spcBef>
                <a:spcPts val="0"/>
              </a:spcBef>
              <a:spcAft>
                <a:spcPts val="800"/>
              </a:spcAft>
              <a:buClrTx/>
              <a:buSzTx/>
              <a:buFont typeface="Arial" panose="020B0604020202020204" pitchFamily="34" charset="0"/>
              <a:buChar char="•"/>
              <a:tabLst/>
              <a:defRPr/>
            </a:pP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After a warming-up, the course of the tendon could become more even and regular preventing peak forces at distinct points of the flexor tendon sheath</a:t>
            </a:r>
            <a:r>
              <a:rPr lang="en-US" sz="1800" baseline="300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8</a:t>
            </a:r>
            <a:endPar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endParaRPr>
          </a:p>
          <a:p>
            <a:pPr marL="742950" marR="0" lvl="1" indent="-285750" algn="l" defTabSz="995690" rtl="0" eaLnBrk="1" fontAlgn="auto" latinLnBrk="1" hangingPunct="1">
              <a:lnSpc>
                <a:spcPct val="107000"/>
              </a:lnSpc>
              <a:spcBef>
                <a:spcPts val="0"/>
              </a:spcBef>
              <a:spcAft>
                <a:spcPts val="800"/>
              </a:spcAft>
              <a:buClrTx/>
              <a:buSzTx/>
              <a:buFont typeface="Arial" panose="020B0604020202020204" pitchFamily="34" charset="0"/>
              <a:buChar char="•"/>
              <a:tabLst/>
              <a:defRPr/>
            </a:pP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“distance of bowstringing over the distal edge of the A2 pulley in the crimp grip position increased by 0.6 mm (30%, from 1.15 to 1.75 mm) after about 100 climbing moves which accords to 50 cyclic loads in crimp grip for each hand.”</a:t>
            </a:r>
            <a:r>
              <a:rPr lang="en-US" sz="1800" baseline="300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8 </a:t>
            </a:r>
            <a:r>
              <a:rPr lang="en-US" sz="1800" baseline="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This would be about 3 middle to long routes to be ready for maximum loading</a:t>
            </a:r>
            <a:endParaRPr lang="en-US" sz="1800" baseline="300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endParaRPr>
          </a:p>
          <a:p>
            <a:pPr marL="742950" marR="0" lvl="1" indent="-285750" algn="l" defTabSz="995690" rtl="0" eaLnBrk="1" fontAlgn="auto" latinLnBrk="1" hangingPunct="1">
              <a:lnSpc>
                <a:spcPct val="107000"/>
              </a:lnSpc>
              <a:spcBef>
                <a:spcPts val="0"/>
              </a:spcBef>
              <a:spcAft>
                <a:spcPts val="800"/>
              </a:spcAft>
              <a:buClrTx/>
              <a:buSzTx/>
              <a:buFont typeface="Arial" panose="020B0604020202020204" pitchFamily="34" charset="0"/>
              <a:buChar char="•"/>
              <a:tabLst/>
              <a:defRPr/>
            </a:pP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Both </a:t>
            </a:r>
            <a:r>
              <a:rPr lang="en-US" sz="1800" dirty="0">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taping</a:t>
            </a: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and weight training reduced injury rates in sport climbing and bouldering. However, the authors did not find any support for stretching, yoga, using instructors, regulating equipment usage, taking supplements, heating hands before climbing, and corticosteroid injections as injury prevention measures for sport climbing.</a:t>
            </a:r>
            <a:r>
              <a:rPr lang="en-US" sz="1800" baseline="300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4</a:t>
            </a:r>
            <a:endPar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endParaRPr>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12</a:t>
            </a:fld>
            <a:endParaRPr lang="ko-KR" altLang="en-US"/>
          </a:p>
        </p:txBody>
      </p:sp>
    </p:spTree>
    <p:extLst>
      <p:ext uri="{BB962C8B-B14F-4D97-AF65-F5344CB8AC3E}">
        <p14:creationId xmlns:p14="http://schemas.microsoft.com/office/powerpoint/2010/main" val="212340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742950" marR="0" lvl="1" indent="-285750" algn="l" defTabSz="995690" rtl="0" eaLnBrk="1" fontAlgn="auto" latinLnBrk="1" hangingPunct="1">
              <a:lnSpc>
                <a:spcPct val="107000"/>
              </a:lnSpc>
              <a:spcBef>
                <a:spcPts val="0"/>
              </a:spcBef>
              <a:spcAft>
                <a:spcPts val="800"/>
              </a:spcAft>
              <a:buClrTx/>
              <a:buSzTx/>
              <a:buFont typeface="Calibri" panose="020F0502020204030204" pitchFamily="34" charset="0"/>
              <a:buChar char="-"/>
              <a:tabLst/>
              <a:defRPr/>
            </a:pPr>
            <a:r>
              <a:rPr lang="en-US" sz="18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rPr>
              <a:t>Less structured sport than most, lack of coaching and formal training, important to make sure you are monitoring load, listening to body</a:t>
            </a:r>
          </a:p>
          <a:p>
            <a:pPr marL="742950" marR="0" lvl="1" indent="-285750" algn="l" defTabSz="995690" rtl="0" eaLnBrk="1" fontAlgn="auto" latinLnBrk="1" hangingPunct="1">
              <a:lnSpc>
                <a:spcPct val="107000"/>
              </a:lnSpc>
              <a:spcBef>
                <a:spcPts val="0"/>
              </a:spcBef>
              <a:spcAft>
                <a:spcPts val="800"/>
              </a:spcAft>
              <a:buClrTx/>
              <a:buSzTx/>
              <a:buFont typeface="Calibri" panose="020F0502020204030204" pitchFamily="34" charset="0"/>
              <a:buChar char="-"/>
              <a:tabLst/>
              <a:defRPr/>
            </a:pPr>
            <a:r>
              <a:rPr lang="en-US" sz="1800" dirty="0">
                <a:solidFill>
                  <a:srgbClr val="000000"/>
                </a:solidFill>
                <a:effectLst/>
                <a:latin typeface="Times New Roman" panose="02020603050405020304" pitchFamily="18" charset="0"/>
                <a:ea typeface="PMingLiU" panose="020B0604030504040204" pitchFamily="18" charset="-120"/>
              </a:rPr>
              <a:t>Core stability can help improve hip mobility which is important for climbers to be able to stay close to the wall, utilize a high foot positions, and prevent injury. </a:t>
            </a:r>
          </a:p>
          <a:p>
            <a:pPr marL="742950" marR="0" lvl="1" indent="-285750" algn="l" defTabSz="995690" rtl="0" eaLnBrk="1" fontAlgn="auto" latinLnBrk="1" hangingPunct="1">
              <a:lnSpc>
                <a:spcPct val="107000"/>
              </a:lnSpc>
              <a:spcBef>
                <a:spcPts val="0"/>
              </a:spcBef>
              <a:spcAft>
                <a:spcPts val="800"/>
              </a:spcAft>
              <a:buClrTx/>
              <a:buSzTx/>
              <a:buFont typeface="Calibri" panose="020F0502020204030204" pitchFamily="34" charset="0"/>
              <a:buChar char="-"/>
              <a:tabLst/>
              <a:defRPr/>
            </a:pPr>
            <a:r>
              <a:rPr lang="en-US" sz="1800" dirty="0">
                <a:solidFill>
                  <a:srgbClr val="000000"/>
                </a:solidFill>
                <a:effectLst/>
                <a:latin typeface="Times New Roman" panose="02020603050405020304" pitchFamily="18" charset="0"/>
                <a:ea typeface="PMingLiU" panose="020B0604030504040204" pitchFamily="18" charset="-120"/>
              </a:rPr>
              <a:t>Strength training</a:t>
            </a:r>
          </a:p>
          <a:p>
            <a:pPr marL="1240795" marR="0" lvl="2" indent="-285750" algn="l" defTabSz="995690" rtl="0" eaLnBrk="1" fontAlgn="auto" latinLnBrk="1" hangingPunct="1">
              <a:lnSpc>
                <a:spcPct val="107000"/>
              </a:lnSpc>
              <a:spcBef>
                <a:spcPts val="0"/>
              </a:spcBef>
              <a:spcAft>
                <a:spcPts val="800"/>
              </a:spcAft>
              <a:buClrTx/>
              <a:buSzTx/>
              <a:buFont typeface="Calibri" panose="020F0502020204030204" pitchFamily="34" charset="0"/>
              <a:buChar char="-"/>
              <a:tabLst/>
              <a:defRPr/>
            </a:pPr>
            <a:r>
              <a:rPr lang="en-US" sz="2400" dirty="0"/>
              <a:t>1 – strengthening the muscles involved in performing proper movement; 2 – formation of functional movement to develop exercises for coordinated work of the muscles of the torso, upper and lower extremities.</a:t>
            </a:r>
          </a:p>
          <a:p>
            <a:pPr marL="1240795" marR="0" lvl="2" indent="-285750" algn="l" defTabSz="995690" rtl="0" eaLnBrk="1" fontAlgn="auto" latinLnBrk="1" hangingPunct="1">
              <a:lnSpc>
                <a:spcPct val="107000"/>
              </a:lnSpc>
              <a:spcBef>
                <a:spcPts val="0"/>
              </a:spcBef>
              <a:spcAft>
                <a:spcPts val="800"/>
              </a:spcAft>
              <a:buClrTx/>
              <a:buSzTx/>
              <a:buFont typeface="Calibri" panose="020F0502020204030204" pitchFamily="34" charset="0"/>
              <a:buChar char="-"/>
              <a:tabLst/>
              <a:defRPr/>
            </a:pPr>
            <a:r>
              <a:rPr lang="en-US" sz="2400" dirty="0">
                <a:effectLst/>
                <a:latin typeface="Times New Roman" panose="02020603050405020304" pitchFamily="18" charset="0"/>
                <a:ea typeface="PMingLiU" panose="020B0604030504040204" pitchFamily="18" charset="-120"/>
              </a:rPr>
              <a:t>Closed chain: hand/foot is fixed and cannot move, why - most climbing is closed chain and training closed chain promotes eccentric contractions, use whole kinetic chain (UE core and LE), and train co-contractions, examples include pushups and pullups vs free weights</a:t>
            </a:r>
            <a:endParaRPr lang="en-US" sz="1800" dirty="0">
              <a:effectLst/>
              <a:latin typeface="Times New Roman" panose="02020603050405020304" pitchFamily="18" charset="0"/>
              <a:ea typeface="PMingLiU" panose="020B0604030504040204" pitchFamily="18" charset="-120"/>
            </a:endParaRPr>
          </a:p>
          <a:p>
            <a:pPr marL="742950" marR="0" lvl="1" indent="-285750" algn="l" defTabSz="995690" rtl="0" eaLnBrk="1" fontAlgn="auto" latinLnBrk="1" hangingPunct="1">
              <a:lnSpc>
                <a:spcPct val="107000"/>
              </a:lnSpc>
              <a:spcBef>
                <a:spcPts val="0"/>
              </a:spcBef>
              <a:spcAft>
                <a:spcPts val="800"/>
              </a:spcAft>
              <a:buClrTx/>
              <a:buSzTx/>
              <a:buFont typeface="Calibri" panose="020F0502020204030204" pitchFamily="34" charset="0"/>
              <a:buChar char="-"/>
              <a:tabLst/>
              <a:defRPr/>
            </a:pPr>
            <a:endParaRPr lang="en-US" sz="18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lgn="l" defTabSz="995690" rtl="0" eaLnBrk="1" fontAlgn="auto" latinLnBrk="1" hangingPunct="1">
              <a:lnSpc>
                <a:spcPct val="107000"/>
              </a:lnSpc>
              <a:spcBef>
                <a:spcPts val="0"/>
              </a:spcBef>
              <a:spcAft>
                <a:spcPts val="800"/>
              </a:spcAft>
              <a:buClrTx/>
              <a:buSzTx/>
              <a:buFont typeface="Calibri" panose="020F0502020204030204" pitchFamily="34" charset="0"/>
              <a:buChar char="-"/>
              <a:tabLst/>
              <a:defRPr/>
            </a:pPr>
            <a:endParaRPr lang="en-US" sz="18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lnSpc>
                <a:spcPct val="107000"/>
              </a:lnSpc>
              <a:spcBef>
                <a:spcPts val="0"/>
              </a:spcBef>
              <a:spcAft>
                <a:spcPts val="800"/>
              </a:spcAft>
              <a:buFont typeface="Calibri" panose="020F0502020204030204" pitchFamily="34" charset="0"/>
              <a:buChar char="-"/>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13</a:t>
            </a:fld>
            <a:endParaRPr lang="ko-KR" altLang="en-US"/>
          </a:p>
        </p:txBody>
      </p:sp>
    </p:spTree>
    <p:extLst>
      <p:ext uri="{BB962C8B-B14F-4D97-AF65-F5344CB8AC3E}">
        <p14:creationId xmlns:p14="http://schemas.microsoft.com/office/powerpoint/2010/main" val="263828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14</a:t>
            </a:fld>
            <a:endParaRPr lang="ko-KR" altLang="en-US"/>
          </a:p>
        </p:txBody>
      </p:sp>
    </p:spTree>
    <p:extLst>
      <p:ext uri="{BB962C8B-B14F-4D97-AF65-F5344CB8AC3E}">
        <p14:creationId xmlns:p14="http://schemas.microsoft.com/office/powerpoint/2010/main" val="41366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have </a:t>
            </a:r>
            <a:r>
              <a:rPr lang="en-US" dirty="0" err="1"/>
              <a:t>instagrams</a:t>
            </a:r>
            <a:r>
              <a:rPr lang="en-US" dirty="0"/>
              <a:t> as well</a:t>
            </a:r>
          </a:p>
          <a:p>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16</a:t>
            </a:fld>
            <a:endParaRPr lang="ko-KR" altLang="en-US"/>
          </a:p>
        </p:txBody>
      </p:sp>
    </p:spTree>
    <p:extLst>
      <p:ext uri="{BB962C8B-B14F-4D97-AF65-F5344CB8AC3E}">
        <p14:creationId xmlns:p14="http://schemas.microsoft.com/office/powerpoint/2010/main" val="1151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2</a:t>
            </a:fld>
            <a:endParaRPr lang="ko-KR" altLang="en-US"/>
          </a:p>
        </p:txBody>
      </p:sp>
    </p:spTree>
    <p:extLst>
      <p:ext uri="{BB962C8B-B14F-4D97-AF65-F5344CB8AC3E}">
        <p14:creationId xmlns:p14="http://schemas.microsoft.com/office/powerpoint/2010/main" val="109092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load on immature skeleton, failure to monitor training load</a:t>
            </a:r>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3</a:t>
            </a:fld>
            <a:endParaRPr lang="ko-KR" altLang="en-US"/>
          </a:p>
        </p:txBody>
      </p:sp>
    </p:spTree>
    <p:extLst>
      <p:ext uri="{BB962C8B-B14F-4D97-AF65-F5344CB8AC3E}">
        <p14:creationId xmlns:p14="http://schemas.microsoft.com/office/powerpoint/2010/main" val="341320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Fingers are the most commonly injured so we are going to focus on that in this </a:t>
            </a:r>
            <a:r>
              <a:rPr lang="en-US" dirty="0" err="1"/>
              <a:t>powerpoint</a:t>
            </a:r>
            <a:r>
              <a:rPr lang="en-US" dirty="0"/>
              <a:t>, and go through 5 diagnoses</a:t>
            </a:r>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4</a:t>
            </a:fld>
            <a:endParaRPr lang="ko-KR" altLang="en-US"/>
          </a:p>
        </p:txBody>
      </p:sp>
    </p:spTree>
    <p:extLst>
      <p:ext uri="{BB962C8B-B14F-4D97-AF65-F5344CB8AC3E}">
        <p14:creationId xmlns:p14="http://schemas.microsoft.com/office/powerpoint/2010/main" val="175372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ira Sans" panose="020B0503050000020004" pitchFamily="34" charset="0"/>
              </a:rPr>
              <a:t>Just threw this knee injury analysis in here since the LE is often overlooked in climbing training</a:t>
            </a:r>
          </a:p>
          <a:p>
            <a:r>
              <a:rPr lang="en-US" b="0" i="0" dirty="0">
                <a:solidFill>
                  <a:srgbClr val="333333"/>
                </a:solidFill>
                <a:effectLst/>
                <a:latin typeface="Fira Sans" panose="020B0503050000020004" pitchFamily="34" charset="0"/>
              </a:rPr>
              <a:t>Meniscus tears can occur when routes require the climber to use a frog position with knee flexion and external rotation, applying an upward pushing force. </a:t>
            </a:r>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5</a:t>
            </a:fld>
            <a:endParaRPr lang="ko-KR" altLang="en-US"/>
          </a:p>
        </p:txBody>
      </p:sp>
    </p:spTree>
    <p:extLst>
      <p:ext uri="{BB962C8B-B14F-4D97-AF65-F5344CB8AC3E}">
        <p14:creationId xmlns:p14="http://schemas.microsoft.com/office/powerpoint/2010/main" val="7282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skill level comes smaller holds, higher use of crimp grip which puts more stress on finger joints/tendons</a:t>
            </a:r>
          </a:p>
          <a:p>
            <a:r>
              <a:rPr lang="en-US" dirty="0"/>
              <a:t>So more knee injuries in less experienced (from last slide) climbers but more finger injuries in more experienced climbers? That would make sense</a:t>
            </a:r>
          </a:p>
          <a:p>
            <a:r>
              <a:rPr lang="en-US" b="0" i="0" dirty="0">
                <a:solidFill>
                  <a:srgbClr val="111111"/>
                </a:solidFill>
                <a:effectLst/>
                <a:latin typeface="Roboto" panose="02000000000000000000" pitchFamily="2" charset="0"/>
              </a:rPr>
              <a:t>In the </a:t>
            </a:r>
            <a:r>
              <a:rPr lang="en-US" b="1" i="0" dirty="0">
                <a:solidFill>
                  <a:srgbClr val="111111"/>
                </a:solidFill>
                <a:effectLst/>
                <a:latin typeface="Roboto" panose="02000000000000000000" pitchFamily="2" charset="0"/>
              </a:rPr>
              <a:t>crimp</a:t>
            </a:r>
            <a:r>
              <a:rPr lang="en-US" b="0" i="0" dirty="0">
                <a:solidFill>
                  <a:srgbClr val="111111"/>
                </a:solidFill>
                <a:effectLst/>
                <a:latin typeface="Roboto" panose="02000000000000000000" pitchFamily="2" charset="0"/>
              </a:rPr>
              <a:t> </a:t>
            </a:r>
            <a:r>
              <a:rPr lang="en-US" b="1" i="0" dirty="0">
                <a:solidFill>
                  <a:srgbClr val="111111"/>
                </a:solidFill>
                <a:effectLst/>
                <a:latin typeface="Roboto" panose="02000000000000000000" pitchFamily="2" charset="0"/>
              </a:rPr>
              <a:t>grip</a:t>
            </a:r>
            <a:r>
              <a:rPr lang="en-US" b="0" i="0" dirty="0">
                <a:solidFill>
                  <a:srgbClr val="111111"/>
                </a:solidFill>
                <a:effectLst/>
                <a:latin typeface="Roboto" panose="02000000000000000000" pitchFamily="2" charset="0"/>
              </a:rPr>
              <a:t> the FDP generated more flexion force in small sized holds whereas the FDS generated more force in the larger holds. During the </a:t>
            </a:r>
            <a:r>
              <a:rPr lang="en-US" b="1" i="0" dirty="0">
                <a:solidFill>
                  <a:srgbClr val="111111"/>
                </a:solidFill>
                <a:effectLst/>
                <a:latin typeface="Roboto" panose="02000000000000000000" pitchFamily="2" charset="0"/>
              </a:rPr>
              <a:t>slope</a:t>
            </a:r>
            <a:r>
              <a:rPr lang="en-US" b="0" i="0" dirty="0">
                <a:solidFill>
                  <a:srgbClr val="111111"/>
                </a:solidFill>
                <a:effectLst/>
                <a:latin typeface="Roboto" panose="02000000000000000000" pitchFamily="2" charset="0"/>
              </a:rPr>
              <a:t> </a:t>
            </a:r>
            <a:r>
              <a:rPr lang="en-US" b="1" i="0" dirty="0">
                <a:solidFill>
                  <a:srgbClr val="111111"/>
                </a:solidFill>
                <a:effectLst/>
                <a:latin typeface="Roboto" panose="02000000000000000000" pitchFamily="2" charset="0"/>
              </a:rPr>
              <a:t>grip</a:t>
            </a:r>
            <a:r>
              <a:rPr lang="en-US" b="0" i="0" dirty="0">
                <a:solidFill>
                  <a:srgbClr val="111111"/>
                </a:solidFill>
                <a:effectLst/>
                <a:latin typeface="Roboto" panose="02000000000000000000" pitchFamily="2" charset="0"/>
              </a:rPr>
              <a:t> the FDP was more effective than the FDS. While both tendons were loaded, the flexion force was always greater during </a:t>
            </a:r>
            <a:r>
              <a:rPr lang="en-US" b="1" i="0" dirty="0">
                <a:solidFill>
                  <a:srgbClr val="111111"/>
                </a:solidFill>
                <a:effectLst/>
                <a:latin typeface="Roboto" panose="02000000000000000000" pitchFamily="2" charset="0"/>
              </a:rPr>
              <a:t>crimp</a:t>
            </a:r>
            <a:r>
              <a:rPr lang="en-US" b="0" i="0" dirty="0">
                <a:solidFill>
                  <a:srgbClr val="111111"/>
                </a:solidFill>
                <a:effectLst/>
                <a:latin typeface="Roboto" panose="02000000000000000000" pitchFamily="2" charset="0"/>
              </a:rPr>
              <a:t> </a:t>
            </a:r>
            <a:r>
              <a:rPr lang="en-US" b="1" i="0" dirty="0">
                <a:solidFill>
                  <a:srgbClr val="111111"/>
                </a:solidFill>
                <a:effectLst/>
                <a:latin typeface="Roboto" panose="02000000000000000000" pitchFamily="2" charset="0"/>
              </a:rPr>
              <a:t>grip</a:t>
            </a:r>
            <a:r>
              <a:rPr lang="en-US" b="0" i="0" dirty="0">
                <a:solidFill>
                  <a:srgbClr val="111111"/>
                </a:solidFill>
                <a:effectLst/>
                <a:latin typeface="Roboto" panose="02000000000000000000" pitchFamily="2" charset="0"/>
              </a:rPr>
              <a:t> compared with the </a:t>
            </a:r>
            <a:r>
              <a:rPr lang="en-US" b="1" i="0" dirty="0">
                <a:solidFill>
                  <a:srgbClr val="111111"/>
                </a:solidFill>
                <a:effectLst/>
                <a:latin typeface="Roboto" panose="02000000000000000000" pitchFamily="2" charset="0"/>
              </a:rPr>
              <a:t>slope</a:t>
            </a:r>
            <a:r>
              <a:rPr lang="en-US" b="0" i="0" dirty="0">
                <a:solidFill>
                  <a:srgbClr val="111111"/>
                </a:solidFill>
                <a:effectLst/>
                <a:latin typeface="Roboto" panose="02000000000000000000" pitchFamily="2" charset="0"/>
              </a:rPr>
              <a:t> </a:t>
            </a:r>
            <a:r>
              <a:rPr lang="en-US" b="1" i="0" dirty="0">
                <a:solidFill>
                  <a:srgbClr val="111111"/>
                </a:solidFill>
                <a:effectLst/>
                <a:latin typeface="Roboto" panose="02000000000000000000" pitchFamily="2" charset="0"/>
              </a:rPr>
              <a:t>grip</a:t>
            </a:r>
            <a:r>
              <a:rPr lang="en-US" b="0" i="0" dirty="0">
                <a:solidFill>
                  <a:srgbClr val="111111"/>
                </a:solidFill>
                <a:effectLst/>
                <a:latin typeface="Roboto" panose="02000000000000000000" pitchFamily="2" charset="0"/>
              </a:rPr>
              <a:t>.</a:t>
            </a:r>
          </a:p>
          <a:p>
            <a:r>
              <a:rPr lang="en-US" b="0" i="0" dirty="0">
                <a:solidFill>
                  <a:srgbClr val="111111"/>
                </a:solidFill>
                <a:effectLst/>
                <a:latin typeface="Roboto" panose="02000000000000000000" pitchFamily="2" charset="0"/>
              </a:rPr>
              <a:t>Crimp-FDP generated more force, this is the one that inserts all the way across DIP joints (this grip is always capable of stronger flexion force with both tendons than slope)</a:t>
            </a:r>
          </a:p>
          <a:p>
            <a:r>
              <a:rPr lang="en-US" b="0" i="0" dirty="0">
                <a:solidFill>
                  <a:srgbClr val="111111"/>
                </a:solidFill>
                <a:effectLst/>
                <a:latin typeface="Roboto" panose="02000000000000000000" pitchFamily="2" charset="0"/>
              </a:rPr>
              <a:t>Slope-FDS</a:t>
            </a:r>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6</a:t>
            </a:fld>
            <a:endParaRPr lang="ko-KR" altLang="en-US"/>
          </a:p>
        </p:txBody>
      </p:sp>
    </p:spTree>
    <p:extLst>
      <p:ext uri="{BB962C8B-B14F-4D97-AF65-F5344CB8AC3E}">
        <p14:creationId xmlns:p14="http://schemas.microsoft.com/office/powerpoint/2010/main" val="279705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Most common climbing injury overall</a:t>
            </a:r>
          </a:p>
          <a:p>
            <a:r>
              <a:rPr lang="en-US" dirty="0"/>
              <a:t>A4&gt;A2&gt;A3</a:t>
            </a:r>
          </a:p>
          <a:p>
            <a:pPr marL="0" marR="0" lvl="0" indent="0" algn="l" defTabSz="995690" rtl="0" eaLnBrk="1" fontAlgn="auto" latinLnBrk="1" hangingPunct="1">
              <a:lnSpc>
                <a:spcPct val="100000"/>
              </a:lnSpc>
              <a:spcBef>
                <a:spcPts val="0"/>
              </a:spcBef>
              <a:spcAft>
                <a:spcPts val="0"/>
              </a:spcAft>
              <a:buClrTx/>
              <a:buSzTx/>
              <a:buFontTx/>
              <a:buNone/>
              <a:tabLst/>
              <a:defRPr/>
            </a:pPr>
            <a:r>
              <a:rPr lang="en-US" i="0" dirty="0"/>
              <a:t>A4 and A2 especially which attach directly to bone</a:t>
            </a:r>
          </a:p>
          <a:p>
            <a:pPr marL="0" marR="0" lvl="0" indent="0" algn="l" defTabSz="995690" rtl="0" eaLnBrk="1" fontAlgn="auto" latinLnBrk="1" hangingPunct="1">
              <a:lnSpc>
                <a:spcPct val="100000"/>
              </a:lnSpc>
              <a:spcBef>
                <a:spcPts val="0"/>
              </a:spcBef>
              <a:spcAft>
                <a:spcPts val="0"/>
              </a:spcAft>
              <a:buClrTx/>
              <a:buSzTx/>
              <a:buFontTx/>
              <a:buNone/>
              <a:tabLst/>
              <a:defRPr/>
            </a:pPr>
            <a:r>
              <a:rPr lang="en-US" i="0" dirty="0"/>
              <a:t>CRIMPS</a:t>
            </a:r>
          </a:p>
          <a:p>
            <a:pPr marL="0" marR="0" lvl="0" indent="0" algn="l" defTabSz="995690" rtl="0" eaLnBrk="1" fontAlgn="auto" latinLnBrk="1"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rPr>
              <a:t>Pulleys are the annular connective tissue that wrap around the finger flexor tendons on the palmar side of the fingers to hold them down to the bone like eyelets on a fishing rod.</a:t>
            </a:r>
          </a:p>
          <a:p>
            <a:pPr marL="0" marR="0" lvl="0" indent="0" algn="l" defTabSz="995690" rtl="0" eaLnBrk="1" fontAlgn="auto" latinLnBrk="1"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rPr>
              <a:t>One RCT shows that when taping is used on fingers with pulley tears, strength was able to be increased by 13%, but in healthy fingers, there was no effect on strength.</a:t>
            </a:r>
            <a:r>
              <a:rPr lang="en-US" sz="1800" baseline="30000" dirty="0">
                <a:solidFill>
                  <a:srgbClr val="000000"/>
                </a:solidFill>
                <a:effectLst/>
                <a:latin typeface="Arial" panose="020B0604020202020204" pitchFamily="34" charset="0"/>
              </a:rPr>
              <a:t> </a:t>
            </a:r>
            <a:r>
              <a:rPr lang="en-US" sz="1800" dirty="0">
                <a:solidFill>
                  <a:srgbClr val="000000"/>
                </a:solidFill>
                <a:effectLst/>
                <a:latin typeface="Arial" panose="020B0604020202020204" pitchFamily="34" charset="0"/>
              </a:rPr>
              <a:t>H-tape when used on the injured fingers was also able to decrease the Tendon-Bone-Distance by 16%. Its application for this use makes sense in the case of rupture to slightly help reduce bowstringing of the flexor tendon and reduce some of the tension that otherwise would be placed on the injured pulley, but it seems with all pulleys intact and that flexor tendon already approximated to the bone, there is no difference.</a:t>
            </a:r>
          </a:p>
          <a:p>
            <a:pPr marL="0" marR="0" lvl="0" indent="0" algn="l" defTabSz="995690" rtl="0" eaLnBrk="1" fontAlgn="auto" latinLnBrk="1" hangingPunct="1">
              <a:lnSpc>
                <a:spcPct val="100000"/>
              </a:lnSpc>
              <a:spcBef>
                <a:spcPts val="0"/>
              </a:spcBef>
              <a:spcAft>
                <a:spcPts val="0"/>
              </a:spcAft>
              <a:buClrTx/>
              <a:buSzTx/>
              <a:buFontTx/>
              <a:buNone/>
              <a:tabLst/>
              <a:defRPr/>
            </a:pPr>
            <a:r>
              <a:rPr lang="en-US" sz="1800" i="0" dirty="0">
                <a:solidFill>
                  <a:srgbClr val="000000"/>
                </a:solidFill>
                <a:effectLst/>
                <a:latin typeface="Arial" panose="020B0604020202020204" pitchFamily="34" charset="0"/>
              </a:rPr>
              <a:t>H tape procedure: </a:t>
            </a:r>
            <a:r>
              <a:rPr lang="en-US" dirty="0"/>
              <a:t>A tape of a length of 10 cm and a width of 1.5 cm is cut in half longitudinally from both ends, leaving a bridge of 1 cm standing in the middle (Figure 5a). After adjusting the proximal straps at the distal end of the proximal phalanx, the PIP joint is flexed and the remaining two distal straps are wrapped tightly around the proximal part of the middle phalanx</a:t>
            </a:r>
            <a:endParaRPr lang="en-US" i="0" dirty="0"/>
          </a:p>
          <a:p>
            <a:endParaRPr lang="en-US" dirty="0"/>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7</a:t>
            </a:fld>
            <a:endParaRPr lang="ko-KR" altLang="en-US"/>
          </a:p>
        </p:txBody>
      </p:sp>
    </p:spTree>
    <p:extLst>
      <p:ext uri="{BB962C8B-B14F-4D97-AF65-F5344CB8AC3E}">
        <p14:creationId xmlns:p14="http://schemas.microsoft.com/office/powerpoint/2010/main" val="319472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POCKETS</a:t>
            </a:r>
          </a:p>
          <a:p>
            <a:r>
              <a:rPr lang="en-US" dirty="0"/>
              <a:t>Little, ring, and middle fingers share a muscle belly FDP, index finger has its own muscle belly within the FDP</a:t>
            </a:r>
          </a:p>
          <a:p>
            <a:r>
              <a:rPr lang="en-US" dirty="0"/>
              <a:t>3</a:t>
            </a:r>
            <a:r>
              <a:rPr lang="en-US" baseline="30000" dirty="0"/>
              <a:t>rd</a:t>
            </a:r>
            <a:r>
              <a:rPr lang="en-US" dirty="0"/>
              <a:t> and 4</a:t>
            </a:r>
            <a:r>
              <a:rPr lang="en-US" baseline="30000" dirty="0"/>
              <a:t>th</a:t>
            </a:r>
            <a:r>
              <a:rPr lang="en-US" dirty="0"/>
              <a:t> lumbricals</a:t>
            </a:r>
          </a:p>
          <a:p>
            <a:r>
              <a:rPr lang="en-US" dirty="0"/>
              <a:t>Quadriga effect: pocket grip stronger with other fingers in flexion too since they share a common muscle belly but also causes a lot of shearing to lumbricals</a:t>
            </a:r>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8</a:t>
            </a:fld>
            <a:endParaRPr lang="ko-KR" altLang="en-US"/>
          </a:p>
        </p:txBody>
      </p:sp>
    </p:spTree>
    <p:extLst>
      <p:ext uri="{BB962C8B-B14F-4D97-AF65-F5344CB8AC3E}">
        <p14:creationId xmlns:p14="http://schemas.microsoft.com/office/powerpoint/2010/main" val="288432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 phalanx, middle finger &gt; ring finger</a:t>
            </a:r>
          </a:p>
          <a:p>
            <a:r>
              <a:rPr lang="en-US" dirty="0"/>
              <a:t>Around puberty when growth plate is most vulnerable, 13 years old, males as the growth plates fuse earlier in girls, becoming more and more common</a:t>
            </a:r>
          </a:p>
          <a:p>
            <a:r>
              <a:rPr lang="en-US" dirty="0"/>
              <a:t>81% </a:t>
            </a:r>
            <a:r>
              <a:rPr lang="en-US" dirty="0" err="1"/>
              <a:t>saltar</a:t>
            </a:r>
            <a:r>
              <a:rPr lang="en-US" dirty="0"/>
              <a:t> </a:t>
            </a:r>
            <a:r>
              <a:rPr lang="en-US" dirty="0" err="1"/>
              <a:t>harris</a:t>
            </a:r>
            <a:r>
              <a:rPr lang="en-US" dirty="0"/>
              <a:t> type 3</a:t>
            </a:r>
          </a:p>
          <a:p>
            <a:r>
              <a:rPr lang="en-US" b="0" i="0" dirty="0">
                <a:solidFill>
                  <a:srgbClr val="333333"/>
                </a:solidFill>
                <a:effectLst/>
                <a:latin typeface="Fira Sans" panose="020B0503050000020004" pitchFamily="34" charset="0"/>
              </a:rPr>
              <a:t>Prior to starting the return to climb protocol, the youth climber must be pain free, have full range of motion of joints of the finger, have minimal swelling over the growth plate, and have evidence of healing on radiographs including bridging bone across epiphyseal </a:t>
            </a:r>
            <a:r>
              <a:rPr lang="en-US" b="0" i="0" dirty="0" err="1">
                <a:solidFill>
                  <a:srgbClr val="333333"/>
                </a:solidFill>
                <a:effectLst/>
                <a:latin typeface="Fira Sans" panose="020B0503050000020004" pitchFamily="34" charset="0"/>
              </a:rPr>
              <a:t>lucency</a:t>
            </a:r>
            <a:r>
              <a:rPr lang="en-US" b="0" i="0" dirty="0">
                <a:solidFill>
                  <a:srgbClr val="333333"/>
                </a:solidFill>
                <a:effectLst/>
                <a:latin typeface="Fira Sans" panose="020B0503050000020004" pitchFamily="34" charset="0"/>
              </a:rPr>
              <a:t> and normal appearance of physis.</a:t>
            </a:r>
          </a:p>
          <a:p>
            <a:r>
              <a:rPr lang="en-US" b="0" i="0" dirty="0">
                <a:solidFill>
                  <a:srgbClr val="333333"/>
                </a:solidFill>
                <a:effectLst/>
                <a:latin typeface="Fira Sans" panose="020B0503050000020004" pitchFamily="34" charset="0"/>
              </a:rPr>
              <a:t>Can result in deformity if not allowed to heal, articular surface incongruency and OA</a:t>
            </a:r>
          </a:p>
          <a:p>
            <a:r>
              <a:rPr lang="en-US" b="0" i="0" dirty="0">
                <a:solidFill>
                  <a:srgbClr val="333333"/>
                </a:solidFill>
                <a:effectLst/>
                <a:latin typeface="Fira Sans" panose="020B0503050000020004" pitchFamily="34" charset="0"/>
              </a:rPr>
              <a:t>Total load might be better calculated for each individual rather than the imprecise percentage model proposed by Meyer</a:t>
            </a:r>
          </a:p>
        </p:txBody>
      </p:sp>
      <p:sp>
        <p:nvSpPr>
          <p:cNvPr id="4" name="Slide Number Placeholder 3"/>
          <p:cNvSpPr>
            <a:spLocks noGrp="1"/>
          </p:cNvSpPr>
          <p:nvPr>
            <p:ph type="sldNum" sz="quarter" idx="5"/>
          </p:nvPr>
        </p:nvSpPr>
        <p:spPr/>
        <p:txBody>
          <a:bodyPr/>
          <a:lstStyle/>
          <a:p>
            <a:fld id="{A5504B90-27FD-422C-8CC6-2AADAD122D08}" type="slidenum">
              <a:rPr lang="ko-KR" altLang="en-US" smtClean="0"/>
              <a:pPr/>
              <a:t>9</a:t>
            </a:fld>
            <a:endParaRPr lang="ko-KR" altLang="en-US"/>
          </a:p>
        </p:txBody>
      </p:sp>
    </p:spTree>
    <p:extLst>
      <p:ext uri="{BB962C8B-B14F-4D97-AF65-F5344CB8AC3E}">
        <p14:creationId xmlns:p14="http://schemas.microsoft.com/office/powerpoint/2010/main" val="248506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5"/>
          </a:xfrm>
          <a:prstGeom prst="rect">
            <a:avLst/>
          </a:prstGeom>
        </p:spPr>
      </p:pic>
      <p:sp>
        <p:nvSpPr>
          <p:cNvPr id="4" name="날짜 개체 틀 3"/>
          <p:cNvSpPr>
            <a:spLocks noGrp="1"/>
          </p:cNvSpPr>
          <p:nvPr>
            <p:ph type="dt" sz="half" idx="10"/>
          </p:nvPr>
        </p:nvSpPr>
        <p:spPr/>
        <p:txBody>
          <a:bodyPr/>
          <a:lstStyle>
            <a:lvl1pPr>
              <a:defRPr>
                <a:solidFill>
                  <a:schemeClr val="bg1"/>
                </a:solidFill>
                <a:latin typeface="+mj-lt"/>
              </a:defRPr>
            </a:lvl1pPr>
          </a:lstStyle>
          <a:p>
            <a:fld id="{ED3D6733-6F27-4404-AB51-585418F146E5}" type="datetimeFigureOut">
              <a:rPr lang="ko-KR" altLang="en-US" smtClean="0"/>
              <a:pPr/>
              <a:t>2023-04-27</a:t>
            </a:fld>
            <a:endParaRPr lang="ko-KR" altLang="en-US"/>
          </a:p>
        </p:txBody>
      </p:sp>
      <p:sp>
        <p:nvSpPr>
          <p:cNvPr id="5" name="바닥글 개체 틀 4"/>
          <p:cNvSpPr>
            <a:spLocks noGrp="1"/>
          </p:cNvSpPr>
          <p:nvPr>
            <p:ph type="ftr" sz="quarter" idx="11"/>
          </p:nvPr>
        </p:nvSpPr>
        <p:spPr/>
        <p:txBody>
          <a:bodyPr/>
          <a:lstStyle>
            <a:lvl1pPr>
              <a:defRPr>
                <a:solidFill>
                  <a:schemeClr val="bg1"/>
                </a:solidFill>
                <a:latin typeface="+mj-lt"/>
              </a:defRPr>
            </a:lvl1pPr>
          </a:lstStyle>
          <a:p>
            <a:endParaRPr lang="ko-KR" altLang="en-US"/>
          </a:p>
        </p:txBody>
      </p:sp>
      <p:sp>
        <p:nvSpPr>
          <p:cNvPr id="6" name="슬라이드 번호 개체 틀 5"/>
          <p:cNvSpPr>
            <a:spLocks noGrp="1"/>
          </p:cNvSpPr>
          <p:nvPr>
            <p:ph type="sldNum" sz="quarter" idx="12"/>
          </p:nvPr>
        </p:nvSpPr>
        <p:spPr/>
        <p:txBody>
          <a:bodyPr/>
          <a:lstStyle>
            <a:lvl1pPr>
              <a:defRPr>
                <a:solidFill>
                  <a:schemeClr val="bg1"/>
                </a:solidFill>
                <a:latin typeface="+mj-lt"/>
              </a:defRPr>
            </a:lvl1pPr>
          </a:lstStyle>
          <a:p>
            <a:fld id="{EE6BC638-39B7-4287-91A7-2A3DDA573295}" type="slidenum">
              <a:rPr lang="ko-KR" altLang="en-US" smtClean="0"/>
              <a:pPr/>
              <a:t>‹#›</a:t>
            </a:fld>
            <a:endParaRPr lang="ko-KR" altLang="en-US"/>
          </a:p>
        </p:txBody>
      </p:sp>
      <p:sp>
        <p:nvSpPr>
          <p:cNvPr id="14" name="부제목 2"/>
          <p:cNvSpPr>
            <a:spLocks noGrp="1"/>
          </p:cNvSpPr>
          <p:nvPr>
            <p:ph type="subTitle" idx="1"/>
          </p:nvPr>
        </p:nvSpPr>
        <p:spPr>
          <a:xfrm>
            <a:off x="1284736" y="3141762"/>
            <a:ext cx="7042718" cy="547081"/>
          </a:xfrm>
          <a:noFill/>
          <a:ln w="9525">
            <a:noFill/>
            <a:miter lim="800000"/>
            <a:headEnd/>
            <a:tailEnd/>
          </a:ln>
        </p:spPr>
        <p:txBody>
          <a:bodyPr vert="horz" wrap="square" lIns="99569" tIns="49785" rIns="99569" bIns="49785" numCol="1" rtlCol="0" anchor="t" anchorCtr="0" compatLnSpc="1">
            <a:prstTxWarp prst="textNoShape">
              <a:avLst/>
            </a:prstTxWarp>
            <a:noAutofit/>
          </a:bodyPr>
          <a:lstStyle>
            <a:lvl1pPr marL="0" indent="0" algn="l" defTabSz="995690" rtl="0" eaLnBrk="1" fontAlgn="base" latinLnBrk="1" hangingPunct="1">
              <a:lnSpc>
                <a:spcPct val="100000"/>
              </a:lnSpc>
              <a:spcBef>
                <a:spcPct val="0"/>
              </a:spcBef>
              <a:spcAft>
                <a:spcPct val="0"/>
              </a:spcAft>
              <a:buClr>
                <a:schemeClr val="hlink"/>
              </a:buClr>
              <a:buFont typeface="굴림체" pitchFamily="49" charset="-127"/>
              <a:buNone/>
              <a:defRPr lang="ko-KR" altLang="en-US" sz="1200" kern="1200" baseline="0" dirty="0">
                <a:solidFill>
                  <a:srgbClr val="371D0C"/>
                </a:solidFill>
                <a:effectLst/>
                <a:latin typeface="+mj-lt"/>
                <a:ea typeface="맑은 고딕" pitchFamily="50" charset="-127"/>
                <a:cs typeface="+mj-cs"/>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endParaRPr lang="ko-KR" altLang="en-US" dirty="0"/>
          </a:p>
        </p:txBody>
      </p:sp>
      <p:sp>
        <p:nvSpPr>
          <p:cNvPr id="15" name="제목 1"/>
          <p:cNvSpPr>
            <a:spLocks noGrp="1"/>
          </p:cNvSpPr>
          <p:nvPr>
            <p:ph type="ctrTitle" hasCustomPrompt="1"/>
          </p:nvPr>
        </p:nvSpPr>
        <p:spPr>
          <a:xfrm>
            <a:off x="1284736" y="1269554"/>
            <a:ext cx="7042718" cy="2045207"/>
          </a:xfrm>
          <a:noFill/>
          <a:ln w="9525">
            <a:noFill/>
            <a:miter lim="800000"/>
            <a:headEnd/>
            <a:tailEnd/>
          </a:ln>
        </p:spPr>
        <p:txBody>
          <a:bodyPr vert="horz" wrap="square" lIns="99569" tIns="49785" rIns="99569" bIns="49785" numCol="1" rtlCol="0" anchor="t" anchorCtr="0" compatLnSpc="1">
            <a:prstTxWarp prst="textNoShape">
              <a:avLst/>
            </a:prstTxWarp>
            <a:noAutofit/>
          </a:bodyPr>
          <a:lstStyle>
            <a:lvl1pPr marL="0" indent="0" algn="l" defTabSz="995690" rtl="0" eaLnBrk="1" fontAlgn="base" latinLnBrk="1" hangingPunct="1">
              <a:lnSpc>
                <a:spcPct val="100000"/>
              </a:lnSpc>
              <a:spcBef>
                <a:spcPct val="0"/>
              </a:spcBef>
              <a:spcAft>
                <a:spcPct val="0"/>
              </a:spcAft>
              <a:buClr>
                <a:schemeClr val="hlink"/>
              </a:buClr>
              <a:buFont typeface="굴림체" pitchFamily="49" charset="-127"/>
              <a:buNone/>
              <a:defRPr lang="ko-KR" altLang="en-US" sz="5800" kern="1200" baseline="0" dirty="0">
                <a:solidFill>
                  <a:srgbClr val="706B06"/>
                </a:solidFill>
                <a:effectLst/>
                <a:latin typeface="+mj-lt"/>
                <a:ea typeface="맑은 고딕" pitchFamily="50" charset="-127"/>
                <a:cs typeface="+mj-cs"/>
              </a:defRPr>
            </a:lvl1pPr>
          </a:lstStyle>
          <a:p>
            <a:r>
              <a:rPr lang="ko-KR" altLang="en-US" dirty="0"/>
              <a:t>제목을</a:t>
            </a:r>
            <a:r>
              <a:rPr lang="en-US" altLang="ko-KR" dirty="0"/>
              <a:t> </a:t>
            </a:r>
            <a:r>
              <a:rPr lang="ko-KR" altLang="en-US" dirty="0"/>
              <a:t>입력하시오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bg>
      <p:bgPr>
        <a:solidFill>
          <a:schemeClr val="bg1"/>
        </a:solidFill>
        <a:effectLst/>
      </p:bgPr>
    </p:bg>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5"/>
          </a:xfrm>
          <a:prstGeom prst="rect">
            <a:avLst/>
          </a:prstGeom>
        </p:spPr>
      </p:pic>
      <p:sp>
        <p:nvSpPr>
          <p:cNvPr id="2" name="날짜 개체 틀 1"/>
          <p:cNvSpPr>
            <a:spLocks noGrp="1"/>
          </p:cNvSpPr>
          <p:nvPr>
            <p:ph type="dt" sz="half" idx="10"/>
          </p:nvPr>
        </p:nvSpPr>
        <p:spPr/>
        <p:txBody>
          <a:bodyPr/>
          <a:lstStyle>
            <a:lvl1pPr>
              <a:defRPr>
                <a:solidFill>
                  <a:schemeClr val="tx1"/>
                </a:solidFill>
              </a:defRPr>
            </a:lvl1pPr>
          </a:lstStyle>
          <a:p>
            <a:fld id="{ED3D6733-6F27-4404-AB51-585418F146E5}" type="datetimeFigureOut">
              <a:rPr lang="ko-KR" altLang="en-US" smtClean="0"/>
              <a:pPr/>
              <a:t>2023-04-27</a:t>
            </a:fld>
            <a:endParaRPr lang="ko-KR" altLang="en-US"/>
          </a:p>
        </p:txBody>
      </p:sp>
      <p:sp>
        <p:nvSpPr>
          <p:cNvPr id="3" name="바닥글 개체 틀 2"/>
          <p:cNvSpPr>
            <a:spLocks noGrp="1"/>
          </p:cNvSpPr>
          <p:nvPr>
            <p:ph type="ftr" sz="quarter" idx="11"/>
          </p:nvPr>
        </p:nvSpPr>
        <p:spPr/>
        <p:txBody>
          <a:bodyPr/>
          <a:lstStyle>
            <a:lvl1pPr>
              <a:defRPr>
                <a:solidFill>
                  <a:schemeClr val="tx1"/>
                </a:solidFill>
              </a:defRPr>
            </a:lvl1pPr>
          </a:lstStyle>
          <a:p>
            <a:endParaRPr lang="ko-KR" altLang="en-US"/>
          </a:p>
        </p:txBody>
      </p:sp>
      <p:sp>
        <p:nvSpPr>
          <p:cNvPr id="4" name="슬라이드 번호 개체 틀 3"/>
          <p:cNvSpPr>
            <a:spLocks noGrp="1"/>
          </p:cNvSpPr>
          <p:nvPr>
            <p:ph type="sldNum" sz="quarter" idx="12"/>
          </p:nvPr>
        </p:nvSpPr>
        <p:spPr/>
        <p:txBody>
          <a:bodyPr/>
          <a:lstStyle>
            <a:lvl1pPr>
              <a:defRPr>
                <a:solidFill>
                  <a:schemeClr val="tx1"/>
                </a:solidFill>
              </a:defRPr>
            </a:lvl1pPr>
          </a:lstStyle>
          <a:p>
            <a:fld id="{EE6BC638-39B7-4287-91A7-2A3DDA573295}"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bg>
      <p:bgPr>
        <a:solidFill>
          <a:schemeClr val="bg1"/>
        </a:solidFill>
        <a:effectLst/>
      </p:bgPr>
    </p:bg>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5"/>
          </a:xfrm>
          <a:prstGeom prst="rect">
            <a:avLst/>
          </a:prstGeom>
        </p:spPr>
      </p:pic>
      <p:sp>
        <p:nvSpPr>
          <p:cNvPr id="4" name="날짜 개체 틀 3"/>
          <p:cNvSpPr>
            <a:spLocks noGrp="1"/>
          </p:cNvSpPr>
          <p:nvPr>
            <p:ph type="dt" sz="half" idx="10"/>
          </p:nvPr>
        </p:nvSpPr>
        <p:spPr/>
        <p:txBody>
          <a:bodyPr/>
          <a:lstStyle>
            <a:lvl1pPr>
              <a:defRPr>
                <a:solidFill>
                  <a:schemeClr val="tx1"/>
                </a:solidFill>
              </a:defRPr>
            </a:lvl1pPr>
          </a:lstStyle>
          <a:p>
            <a:fld id="{ED3D6733-6F27-4404-AB51-585418F146E5}" type="datetimeFigureOut">
              <a:rPr lang="ko-KR" altLang="en-US" smtClean="0"/>
              <a:pPr/>
              <a:t>2023-04-27</a:t>
            </a:fld>
            <a:endParaRPr lang="ko-KR" altLang="en-US"/>
          </a:p>
        </p:txBody>
      </p:sp>
      <p:sp>
        <p:nvSpPr>
          <p:cNvPr id="5" name="바닥글 개체 틀 4"/>
          <p:cNvSpPr>
            <a:spLocks noGrp="1"/>
          </p:cNvSpPr>
          <p:nvPr>
            <p:ph type="ftr" sz="quarter" idx="11"/>
          </p:nvPr>
        </p:nvSpPr>
        <p:spPr/>
        <p:txBody>
          <a:bodyPr/>
          <a:lstStyle>
            <a:lvl1pPr>
              <a:defRPr>
                <a:solidFill>
                  <a:schemeClr val="tx1"/>
                </a:solidFill>
              </a:defRPr>
            </a:lvl1pPr>
          </a:lstStyle>
          <a:p>
            <a:endParaRPr lang="ko-KR" altLang="en-US"/>
          </a:p>
        </p:txBody>
      </p:sp>
      <p:sp>
        <p:nvSpPr>
          <p:cNvPr id="6" name="슬라이드 번호 개체 틀 5"/>
          <p:cNvSpPr>
            <a:spLocks noGrp="1"/>
          </p:cNvSpPr>
          <p:nvPr>
            <p:ph type="sldNum" sz="quarter" idx="12"/>
          </p:nvPr>
        </p:nvSpPr>
        <p:spPr/>
        <p:txBody>
          <a:bodyPr/>
          <a:lstStyle>
            <a:lvl1pPr>
              <a:defRPr>
                <a:solidFill>
                  <a:schemeClr val="bg1"/>
                </a:solidFill>
              </a:defRPr>
            </a:lvl1pPr>
          </a:lstStyle>
          <a:p>
            <a:fld id="{EE6BC638-39B7-4287-91A7-2A3DDA573295}"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solidFill>
          <a:schemeClr val="bg1"/>
        </a:solidFill>
        <a:effectLst/>
      </p:bgPr>
    </p:bg>
    <p:spTree>
      <p:nvGrpSpPr>
        <p:cNvPr id="1" name=""/>
        <p:cNvGrpSpPr/>
        <p:nvPr/>
      </p:nvGrpSpPr>
      <p:grpSpPr>
        <a:xfrm>
          <a:off x="0" y="0"/>
          <a:ext cx="0" cy="0"/>
          <a:chOff x="0" y="0"/>
          <a:chExt cx="0" cy="0"/>
        </a:xfrm>
      </p:grpSpPr>
      <p:pic>
        <p:nvPicPr>
          <p:cNvPr id="5" name="그림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6"/>
          </a:xfrm>
          <a:prstGeom prst="rect">
            <a:avLst/>
          </a:prstGeom>
        </p:spPr>
      </p:pic>
      <p:sp>
        <p:nvSpPr>
          <p:cNvPr id="15" name="내용 개체 틀 2"/>
          <p:cNvSpPr>
            <a:spLocks noGrp="1"/>
          </p:cNvSpPr>
          <p:nvPr>
            <p:ph idx="1" hasCustomPrompt="1"/>
          </p:nvPr>
        </p:nvSpPr>
        <p:spPr>
          <a:xfrm>
            <a:off x="609521" y="1485579"/>
            <a:ext cx="10971372" cy="4824535"/>
          </a:xfrm>
        </p:spPr>
        <p:txBody>
          <a:bodyPr>
            <a:normAutofit/>
          </a:bodyPr>
          <a:lstStyle>
            <a:lvl1pPr algn="l">
              <a:buNone/>
              <a:defRPr sz="2000" i="1" baseline="0">
                <a:solidFill>
                  <a:schemeClr val="tx1"/>
                </a:solidFill>
                <a:latin typeface="+mj-lt"/>
                <a:ea typeface="맑은 고딕" pitchFamily="50" charset="-127"/>
              </a:defRPr>
            </a:lvl1pPr>
            <a:lvl2pPr algn="l">
              <a:buNone/>
              <a:defRPr sz="2500" baseline="0">
                <a:solidFill>
                  <a:schemeClr val="tx1">
                    <a:lumMod val="75000"/>
                    <a:lumOff val="25000"/>
                  </a:schemeClr>
                </a:solidFill>
                <a:latin typeface="Noto Sans" pitchFamily="34" charset="0"/>
                <a:ea typeface="맑은 고딕" pitchFamily="50" charset="-127"/>
              </a:defRPr>
            </a:lvl2pPr>
            <a:lvl3pPr algn="l">
              <a:buNone/>
              <a:defRPr sz="2500" baseline="0">
                <a:solidFill>
                  <a:schemeClr val="tx1">
                    <a:lumMod val="75000"/>
                    <a:lumOff val="25000"/>
                  </a:schemeClr>
                </a:solidFill>
                <a:latin typeface="Noto Sans" pitchFamily="34" charset="0"/>
                <a:ea typeface="맑은 고딕" pitchFamily="50" charset="-127"/>
              </a:defRPr>
            </a:lvl3pPr>
            <a:lvl4pPr algn="l">
              <a:buNone/>
              <a:defRPr sz="2500" baseline="0">
                <a:solidFill>
                  <a:schemeClr val="tx1">
                    <a:lumMod val="75000"/>
                    <a:lumOff val="25000"/>
                  </a:schemeClr>
                </a:solidFill>
                <a:latin typeface="Noto Sans" pitchFamily="34" charset="0"/>
                <a:ea typeface="맑은 고딕" pitchFamily="50" charset="-127"/>
              </a:defRPr>
            </a:lvl4pPr>
            <a:lvl5pPr algn="l">
              <a:buNone/>
              <a:defRPr sz="2500" baseline="0">
                <a:solidFill>
                  <a:schemeClr val="tx1">
                    <a:lumMod val="75000"/>
                    <a:lumOff val="25000"/>
                  </a:schemeClr>
                </a:solidFill>
                <a:latin typeface="Noto Sans" pitchFamily="34" charset="0"/>
                <a:ea typeface="맑은 고딕" pitchFamily="50" charset="-127"/>
              </a:defRPr>
            </a:lvl5pPr>
          </a:lstStyle>
          <a:p>
            <a:pPr lvl="0"/>
            <a:r>
              <a:rPr lang="en-US" altLang="ko-KR" dirty="0"/>
              <a:t>Replaced with your own text</a:t>
            </a:r>
            <a:endParaRPr lang="ko-KR" altLang="en-US" dirty="0"/>
          </a:p>
        </p:txBody>
      </p:sp>
      <p:sp>
        <p:nvSpPr>
          <p:cNvPr id="14" name="제목 1"/>
          <p:cNvSpPr>
            <a:spLocks noGrp="1"/>
          </p:cNvSpPr>
          <p:nvPr>
            <p:ph type="title"/>
          </p:nvPr>
        </p:nvSpPr>
        <p:spPr>
          <a:xfrm>
            <a:off x="609520" y="189434"/>
            <a:ext cx="10971373" cy="798753"/>
          </a:xfrm>
        </p:spPr>
        <p:txBody>
          <a:bodyPr vert="horz" lIns="99569" tIns="49785" rIns="99569" bIns="49785" rtlCol="0" anchor="ctr">
            <a:normAutofit/>
          </a:bodyPr>
          <a:lstStyle>
            <a:lvl1pPr algn="l" defTabSz="995690" rtl="0" eaLnBrk="1" latinLnBrk="1" hangingPunct="1">
              <a:spcBef>
                <a:spcPct val="0"/>
              </a:spcBef>
              <a:buNone/>
              <a:defRPr lang="ko-KR" altLang="en-US" sz="4000" b="1" kern="1200" baseline="0" dirty="0">
                <a:solidFill>
                  <a:schemeClr val="bg1"/>
                </a:solidFill>
                <a:effectLst/>
                <a:latin typeface="+mj-lt"/>
                <a:ea typeface="맑은 고딕" pitchFamily="50" charset="-127"/>
                <a:cs typeface="+mj-cs"/>
              </a:defRPr>
            </a:lvl1pPr>
          </a:lstStyle>
          <a:p>
            <a:r>
              <a:rPr lang="ko-KR" altLang="en-US" dirty="0"/>
              <a:t>마스터 제목 스타일 편집</a:t>
            </a:r>
          </a:p>
        </p:txBody>
      </p:sp>
      <p:sp>
        <p:nvSpPr>
          <p:cNvPr id="12" name="날짜 개체 틀 3"/>
          <p:cNvSpPr>
            <a:spLocks noGrp="1"/>
          </p:cNvSpPr>
          <p:nvPr>
            <p:ph type="dt" sz="half" idx="10"/>
          </p:nvPr>
        </p:nvSpPr>
        <p:spPr>
          <a:xfrm>
            <a:off x="609521" y="6502342"/>
            <a:ext cx="2844430" cy="220692"/>
          </a:xfrm>
        </p:spPr>
        <p:txBody>
          <a:bodyPr/>
          <a:lstStyle>
            <a:lvl1pPr>
              <a:defRPr>
                <a:latin typeface="+mj-lt"/>
              </a:defRPr>
            </a:lvl1pPr>
          </a:lstStyle>
          <a:p>
            <a:fld id="{ED3D6733-6F27-4404-AB51-585418F146E5}" type="datetimeFigureOut">
              <a:rPr lang="ko-KR" altLang="en-US" smtClean="0"/>
              <a:pPr/>
              <a:t>2023-04-27</a:t>
            </a:fld>
            <a:endParaRPr lang="ko-KR" altLang="en-US"/>
          </a:p>
        </p:txBody>
      </p:sp>
      <p:sp>
        <p:nvSpPr>
          <p:cNvPr id="13" name="바닥글 개체 틀 4"/>
          <p:cNvSpPr>
            <a:spLocks noGrp="1"/>
          </p:cNvSpPr>
          <p:nvPr>
            <p:ph type="ftr" sz="quarter" idx="11"/>
          </p:nvPr>
        </p:nvSpPr>
        <p:spPr>
          <a:xfrm>
            <a:off x="4165059" y="6502342"/>
            <a:ext cx="3860297" cy="220692"/>
          </a:xfrm>
        </p:spPr>
        <p:txBody>
          <a:bodyPr/>
          <a:lstStyle>
            <a:lvl1pPr>
              <a:defRPr>
                <a:latin typeface="+mj-lt"/>
              </a:defRPr>
            </a:lvl1pPr>
          </a:lstStyle>
          <a:p>
            <a:endParaRPr lang="ko-KR" altLang="en-US"/>
          </a:p>
        </p:txBody>
      </p:sp>
      <p:sp>
        <p:nvSpPr>
          <p:cNvPr id="16" name="슬라이드 번호 개체 틀 5"/>
          <p:cNvSpPr>
            <a:spLocks noGrp="1"/>
          </p:cNvSpPr>
          <p:nvPr>
            <p:ph type="sldNum" sz="quarter" idx="12"/>
          </p:nvPr>
        </p:nvSpPr>
        <p:spPr>
          <a:xfrm>
            <a:off x="8736463" y="6502342"/>
            <a:ext cx="2844430" cy="220692"/>
          </a:xfrm>
        </p:spPr>
        <p:txBody>
          <a:bodyPr/>
          <a:lstStyle>
            <a:lvl1pPr>
              <a:defRPr>
                <a:latin typeface="+mj-lt"/>
              </a:defRPr>
            </a:lvl1pPr>
          </a:lstStyle>
          <a:p>
            <a:fld id="{EE6BC638-39B7-4287-91A7-2A3DDA573295}"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6"/>
          </a:xfrm>
          <a:prstGeom prst="rect">
            <a:avLst/>
          </a:prstGeom>
        </p:spPr>
      </p:pic>
      <p:sp>
        <p:nvSpPr>
          <p:cNvPr id="4" name="날짜 개체 틀 3"/>
          <p:cNvSpPr>
            <a:spLocks noGrp="1"/>
          </p:cNvSpPr>
          <p:nvPr>
            <p:ph type="dt" sz="half" idx="10"/>
          </p:nvPr>
        </p:nvSpPr>
        <p:spPr>
          <a:xfrm>
            <a:off x="609521" y="6502342"/>
            <a:ext cx="2844430" cy="220692"/>
          </a:xfrm>
        </p:spPr>
        <p:txBody>
          <a:bodyPr/>
          <a:lstStyle>
            <a:lvl1pPr>
              <a:defRPr>
                <a:latin typeface="+mj-lt"/>
              </a:defRPr>
            </a:lvl1pPr>
          </a:lstStyle>
          <a:p>
            <a:fld id="{ED3D6733-6F27-4404-AB51-585418F146E5}" type="datetimeFigureOut">
              <a:rPr lang="ko-KR" altLang="en-US" smtClean="0"/>
              <a:pPr/>
              <a:t>2023-04-27</a:t>
            </a:fld>
            <a:endParaRPr lang="ko-KR" altLang="en-US"/>
          </a:p>
        </p:txBody>
      </p:sp>
      <p:sp>
        <p:nvSpPr>
          <p:cNvPr id="5" name="바닥글 개체 틀 4"/>
          <p:cNvSpPr>
            <a:spLocks noGrp="1"/>
          </p:cNvSpPr>
          <p:nvPr>
            <p:ph type="ftr" sz="quarter" idx="11"/>
          </p:nvPr>
        </p:nvSpPr>
        <p:spPr>
          <a:xfrm>
            <a:off x="4165059" y="6502342"/>
            <a:ext cx="3860297" cy="220692"/>
          </a:xfr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8736463" y="6502342"/>
            <a:ext cx="2844430" cy="220692"/>
          </a:xfrm>
        </p:spPr>
        <p:txBody>
          <a:bodyPr/>
          <a:lstStyle>
            <a:lvl1pPr>
              <a:defRPr>
                <a:latin typeface="+mj-lt"/>
              </a:defRPr>
            </a:lvl1pPr>
          </a:lstStyle>
          <a:p>
            <a:fld id="{EE6BC638-39B7-4287-91A7-2A3DDA573295}" type="slidenum">
              <a:rPr lang="ko-KR" altLang="en-US" smtClean="0"/>
              <a:pPr/>
              <a:t>‹#›</a:t>
            </a:fld>
            <a:endParaRPr lang="ko-KR" altLang="en-US"/>
          </a:p>
        </p:txBody>
      </p:sp>
      <p:sp>
        <p:nvSpPr>
          <p:cNvPr id="15" name="제목 1"/>
          <p:cNvSpPr>
            <a:spLocks noGrp="1"/>
          </p:cNvSpPr>
          <p:nvPr>
            <p:ph type="title"/>
          </p:nvPr>
        </p:nvSpPr>
        <p:spPr>
          <a:xfrm>
            <a:off x="609521" y="189434"/>
            <a:ext cx="10971372" cy="798753"/>
          </a:xfrm>
        </p:spPr>
        <p:txBody>
          <a:bodyPr vert="horz" lIns="99569" tIns="49785" rIns="99569" bIns="49785" rtlCol="0" anchor="ctr">
            <a:normAutofit/>
          </a:bodyPr>
          <a:lstStyle>
            <a:lvl1pPr algn="l" defTabSz="995690" rtl="0" eaLnBrk="1" latinLnBrk="1" hangingPunct="1">
              <a:spcBef>
                <a:spcPct val="0"/>
              </a:spcBef>
              <a:buNone/>
              <a:defRPr lang="ko-KR" altLang="en-US" sz="4000" b="1" kern="1200" baseline="0" dirty="0">
                <a:solidFill>
                  <a:schemeClr val="bg1"/>
                </a:solidFill>
                <a:effectLst/>
                <a:latin typeface="+mj-lt"/>
                <a:ea typeface="맑은 고딕" pitchFamily="50" charset="-127"/>
                <a:cs typeface="+mj-cs"/>
              </a:defRPr>
            </a:lvl1pPr>
          </a:lstStyle>
          <a:p>
            <a:r>
              <a:rPr lang="ko-KR" altLang="en-US" dirty="0"/>
              <a:t>마스터 제목 스타일 편집</a:t>
            </a:r>
          </a:p>
        </p:txBody>
      </p:sp>
      <p:sp>
        <p:nvSpPr>
          <p:cNvPr id="16" name="내용 개체 틀 2"/>
          <p:cNvSpPr>
            <a:spLocks noGrp="1"/>
          </p:cNvSpPr>
          <p:nvPr>
            <p:ph idx="1" hasCustomPrompt="1"/>
          </p:nvPr>
        </p:nvSpPr>
        <p:spPr>
          <a:xfrm>
            <a:off x="609521" y="1485578"/>
            <a:ext cx="10971372" cy="4824535"/>
          </a:xfrm>
        </p:spPr>
        <p:txBody>
          <a:bodyPr>
            <a:normAutofit/>
          </a:bodyPr>
          <a:lstStyle>
            <a:lvl1pPr algn="l">
              <a:buNone/>
              <a:defRPr sz="2000" i="1" baseline="0">
                <a:solidFill>
                  <a:schemeClr val="tx1">
                    <a:lumMod val="75000"/>
                    <a:lumOff val="25000"/>
                  </a:schemeClr>
                </a:solidFill>
                <a:latin typeface="+mj-lt"/>
                <a:ea typeface="맑은 고딕" pitchFamily="50" charset="-127"/>
              </a:defRPr>
            </a:lvl1pPr>
            <a:lvl2pPr algn="l">
              <a:buNone/>
              <a:defRPr sz="2500" baseline="0">
                <a:solidFill>
                  <a:schemeClr val="tx1">
                    <a:lumMod val="75000"/>
                    <a:lumOff val="25000"/>
                  </a:schemeClr>
                </a:solidFill>
                <a:latin typeface="Noto Sans" pitchFamily="34" charset="0"/>
                <a:ea typeface="맑은 고딕" pitchFamily="50" charset="-127"/>
              </a:defRPr>
            </a:lvl2pPr>
            <a:lvl3pPr algn="l">
              <a:buNone/>
              <a:defRPr sz="2500" baseline="0">
                <a:solidFill>
                  <a:schemeClr val="tx1">
                    <a:lumMod val="75000"/>
                    <a:lumOff val="25000"/>
                  </a:schemeClr>
                </a:solidFill>
                <a:latin typeface="Noto Sans" pitchFamily="34" charset="0"/>
                <a:ea typeface="맑은 고딕" pitchFamily="50" charset="-127"/>
              </a:defRPr>
            </a:lvl3pPr>
            <a:lvl4pPr algn="l">
              <a:buNone/>
              <a:defRPr sz="2500" baseline="0">
                <a:solidFill>
                  <a:schemeClr val="tx1">
                    <a:lumMod val="75000"/>
                    <a:lumOff val="25000"/>
                  </a:schemeClr>
                </a:solidFill>
                <a:latin typeface="Noto Sans" pitchFamily="34" charset="0"/>
                <a:ea typeface="맑은 고딕" pitchFamily="50" charset="-127"/>
              </a:defRPr>
            </a:lvl4pPr>
            <a:lvl5pPr algn="l">
              <a:buNone/>
              <a:defRPr sz="2500" baseline="0">
                <a:solidFill>
                  <a:schemeClr val="tx1">
                    <a:lumMod val="75000"/>
                    <a:lumOff val="25000"/>
                  </a:schemeClr>
                </a:solidFill>
                <a:latin typeface="Noto Sans" pitchFamily="34" charset="0"/>
                <a:ea typeface="맑은 고딕" pitchFamily="50" charset="-127"/>
              </a:defRPr>
            </a:lvl5pPr>
          </a:lstStyle>
          <a:p>
            <a:pPr lvl="0"/>
            <a:r>
              <a:rPr lang="en-US" altLang="ko-KR" dirty="0"/>
              <a:t>Replaced with your own text</a:t>
            </a:r>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bg>
      <p:bgPr>
        <a:solidFill>
          <a:schemeClr val="bg1"/>
        </a:solidFill>
        <a:effectLst/>
      </p:bgPr>
    </p:bg>
    <p:spTree>
      <p:nvGrpSpPr>
        <p:cNvPr id="1" name=""/>
        <p:cNvGrpSpPr/>
        <p:nvPr/>
      </p:nvGrpSpPr>
      <p:grpSpPr>
        <a:xfrm>
          <a:off x="0" y="0"/>
          <a:ext cx="0" cy="0"/>
          <a:chOff x="0" y="0"/>
          <a:chExt cx="0" cy="0"/>
        </a:xfrm>
      </p:grpSpPr>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40"/>
            <a:ext cx="12190410" cy="6857106"/>
          </a:xfrm>
          <a:prstGeom prst="rect">
            <a:avLst/>
          </a:prstGeom>
        </p:spPr>
      </p:pic>
      <p:sp>
        <p:nvSpPr>
          <p:cNvPr id="3" name="날짜 개체 틀 2"/>
          <p:cNvSpPr>
            <a:spLocks noGrp="1"/>
          </p:cNvSpPr>
          <p:nvPr>
            <p:ph type="dt" sz="half" idx="10"/>
          </p:nvPr>
        </p:nvSpPr>
        <p:spPr/>
        <p:txBody>
          <a:bodyPr/>
          <a:lstStyle>
            <a:lvl1pPr>
              <a:defRPr>
                <a:solidFill>
                  <a:schemeClr val="bg1"/>
                </a:solidFill>
              </a:defRPr>
            </a:lvl1pPr>
          </a:lstStyle>
          <a:p>
            <a:fld id="{ED3D6733-6F27-4404-AB51-585418F146E5}" type="datetimeFigureOut">
              <a:rPr lang="ko-KR" altLang="en-US" smtClean="0"/>
              <a:pPr/>
              <a:t>2023-04-27</a:t>
            </a:fld>
            <a:endParaRPr lang="ko-KR" altLang="en-US"/>
          </a:p>
        </p:txBody>
      </p:sp>
      <p:sp>
        <p:nvSpPr>
          <p:cNvPr id="4" name="바닥글 개체 틀 3"/>
          <p:cNvSpPr>
            <a:spLocks noGrp="1"/>
          </p:cNvSpPr>
          <p:nvPr>
            <p:ph type="ftr" sz="quarter" idx="11"/>
          </p:nvPr>
        </p:nvSpPr>
        <p:spPr/>
        <p:txBody>
          <a:bodyPr/>
          <a:lstStyle>
            <a:lvl1pPr>
              <a:defRPr>
                <a:solidFill>
                  <a:schemeClr val="bg1"/>
                </a:solidFill>
              </a:defRPr>
            </a:lvl1pPr>
          </a:lstStyle>
          <a:p>
            <a:endParaRPr lang="ko-KR" altLang="en-US"/>
          </a:p>
        </p:txBody>
      </p:sp>
      <p:sp>
        <p:nvSpPr>
          <p:cNvPr id="5" name="슬라이드 번호 개체 틀 4"/>
          <p:cNvSpPr>
            <a:spLocks noGrp="1"/>
          </p:cNvSpPr>
          <p:nvPr>
            <p:ph type="sldNum" sz="quarter" idx="12"/>
          </p:nvPr>
        </p:nvSpPr>
        <p:spPr/>
        <p:txBody>
          <a:bodyPr/>
          <a:lstStyle>
            <a:lvl1pPr>
              <a:defRPr>
                <a:solidFill>
                  <a:schemeClr val="bg1"/>
                </a:solidFill>
              </a:defRPr>
            </a:lvl1pPr>
          </a:lstStyle>
          <a:p>
            <a:fld id="{EE6BC638-39B7-4287-91A7-2A3DDA573295}" type="slidenum">
              <a:rPr lang="ko-KR" altLang="en-US" smtClean="0"/>
              <a:pPr/>
              <a:t>‹#›</a:t>
            </a:fld>
            <a:endParaRPr lang="ko-KR" altLang="en-US"/>
          </a:p>
        </p:txBody>
      </p:sp>
      <p:sp>
        <p:nvSpPr>
          <p:cNvPr id="8" name="제목 1"/>
          <p:cNvSpPr>
            <a:spLocks noGrp="1"/>
          </p:cNvSpPr>
          <p:nvPr>
            <p:ph type="ctrTitle"/>
          </p:nvPr>
        </p:nvSpPr>
        <p:spPr>
          <a:xfrm>
            <a:off x="6527254" y="2205658"/>
            <a:ext cx="5328592" cy="1800200"/>
          </a:xfrm>
          <a:noFill/>
          <a:ln w="9525">
            <a:noFill/>
            <a:miter lim="800000"/>
            <a:headEnd/>
            <a:tailEnd/>
          </a:ln>
        </p:spPr>
        <p:txBody>
          <a:bodyPr vert="horz" wrap="square" lIns="99569" tIns="49785" rIns="99569" bIns="49785" numCol="1" rtlCol="0" anchor="t" anchorCtr="0" compatLnSpc="1">
            <a:prstTxWarp prst="textNoShape">
              <a:avLst/>
            </a:prstTxWarp>
            <a:noAutofit/>
          </a:bodyPr>
          <a:lstStyle>
            <a:lvl1pPr marL="0" indent="0" algn="l" defTabSz="995690" rtl="0" eaLnBrk="1" fontAlgn="base" latinLnBrk="1" hangingPunct="1">
              <a:lnSpc>
                <a:spcPct val="100000"/>
              </a:lnSpc>
              <a:spcBef>
                <a:spcPct val="0"/>
              </a:spcBef>
              <a:spcAft>
                <a:spcPct val="0"/>
              </a:spcAft>
              <a:buClr>
                <a:schemeClr val="hlink"/>
              </a:buClr>
              <a:buFont typeface="굴림체" pitchFamily="49" charset="-127"/>
              <a:buNone/>
              <a:defRPr lang="ko-KR" altLang="en-US" sz="7200" kern="1200" baseline="0" dirty="0">
                <a:solidFill>
                  <a:schemeClr val="bg1"/>
                </a:solidFill>
                <a:effectLst/>
                <a:latin typeface="+mj-lt"/>
                <a:ea typeface="맑은 고딕" pitchFamily="50" charset="-127"/>
                <a:cs typeface="+mj-cs"/>
              </a:defRPr>
            </a:lvl1pPr>
          </a:lstStyle>
          <a:p>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521" y="19030"/>
            <a:ext cx="10971372" cy="797093"/>
          </a:xfrm>
          <a:prstGeom prst="rect">
            <a:avLst/>
          </a:prstGeom>
        </p:spPr>
        <p:txBody>
          <a:bodyPr vert="horz" lIns="99569" tIns="49785" rIns="99569" bIns="49785"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521" y="1062267"/>
            <a:ext cx="10971372" cy="5287636"/>
          </a:xfrm>
          <a:prstGeom prst="rect">
            <a:avLst/>
          </a:prstGeom>
        </p:spPr>
        <p:txBody>
          <a:bodyPr vert="horz" lIns="99569" tIns="49785" rIns="99569" bIns="49785"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609521" y="6430887"/>
            <a:ext cx="2844430" cy="292147"/>
          </a:xfrm>
          <a:prstGeom prst="rect">
            <a:avLst/>
          </a:prstGeom>
        </p:spPr>
        <p:txBody>
          <a:bodyPr vert="horz" lIns="99569" tIns="49785" rIns="99569" bIns="49785" rtlCol="0" anchor="ctr"/>
          <a:lstStyle>
            <a:lvl1pPr algn="l">
              <a:defRPr sz="1300">
                <a:solidFill>
                  <a:schemeClr val="tx1">
                    <a:tint val="75000"/>
                  </a:schemeClr>
                </a:solidFill>
              </a:defRPr>
            </a:lvl1pPr>
          </a:lstStyle>
          <a:p>
            <a:fld id="{ED3D6733-6F27-4404-AB51-585418F146E5}" type="datetimeFigureOut">
              <a:rPr lang="ko-KR" altLang="en-US" smtClean="0"/>
              <a:pPr/>
              <a:t>2023-04-27</a:t>
            </a:fld>
            <a:endParaRPr lang="ko-KR" altLang="en-US"/>
          </a:p>
        </p:txBody>
      </p:sp>
      <p:sp>
        <p:nvSpPr>
          <p:cNvPr id="5" name="바닥글 개체 틀 4"/>
          <p:cNvSpPr>
            <a:spLocks noGrp="1"/>
          </p:cNvSpPr>
          <p:nvPr>
            <p:ph type="ftr" sz="quarter" idx="3"/>
          </p:nvPr>
        </p:nvSpPr>
        <p:spPr>
          <a:xfrm>
            <a:off x="4165059" y="6430887"/>
            <a:ext cx="3860297" cy="29214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6463" y="6430887"/>
            <a:ext cx="2844430" cy="292147"/>
          </a:xfrm>
          <a:prstGeom prst="rect">
            <a:avLst/>
          </a:prstGeom>
        </p:spPr>
        <p:txBody>
          <a:bodyPr vert="horz" lIns="99569" tIns="49785" rIns="99569" bIns="49785" rtlCol="0" anchor="ctr"/>
          <a:lstStyle>
            <a:lvl1pPr algn="r">
              <a:defRPr sz="1300">
                <a:solidFill>
                  <a:schemeClr val="tx1">
                    <a:tint val="75000"/>
                  </a:schemeClr>
                </a:solidFill>
              </a:defRPr>
            </a:lvl1pPr>
          </a:lstStyle>
          <a:p>
            <a:fld id="{EE6BC638-39B7-4287-91A7-2A3DDA573295}"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6" r:id="rId4"/>
    <p:sldLayoutId id="2147483650" r:id="rId5"/>
    <p:sldLayoutId id="2147483657" r:id="rId6"/>
  </p:sldLayoutIdLst>
  <p:txStyles>
    <p:titleStyle>
      <a:lvl1pPr algn="l" defTabSz="995690" rtl="0" eaLnBrk="1" latinLnBrk="1" hangingPunct="1">
        <a:spcBef>
          <a:spcPct val="0"/>
        </a:spcBef>
        <a:buNone/>
        <a:defRPr lang="ko-KR" altLang="en-US" sz="3800" kern="1200">
          <a:solidFill>
            <a:sysClr val="windowText" lastClr="000000"/>
          </a:solidFill>
          <a:latin typeface="맑은 고딕" pitchFamily="50" charset="-127"/>
          <a:ea typeface="맑은 고딕" pitchFamily="50" charset="-127"/>
          <a:cs typeface="+mj-cs"/>
        </a:defRPr>
      </a:lvl1pPr>
    </p:titleStyle>
    <p:bodyStyle>
      <a:lvl1pPr marL="373384" indent="-373384" algn="l" defTabSz="995690" rtl="0" eaLnBrk="1" latinLnBrk="1" hangingPunct="1">
        <a:spcBef>
          <a:spcPct val="20000"/>
        </a:spcBef>
        <a:buFont typeface="Arial" pitchFamily="34" charset="0"/>
        <a:buChar char="•"/>
        <a:defRPr lang="ko-KR" altLang="en-US" sz="2700" kern="1200" smtClean="0">
          <a:solidFill>
            <a:schemeClr val="tx1"/>
          </a:solidFill>
          <a:latin typeface="맑은 고딕" pitchFamily="50" charset="-127"/>
          <a:ea typeface="맑은 고딕" pitchFamily="50" charset="-127"/>
          <a:cs typeface="+mn-cs"/>
        </a:defRPr>
      </a:lvl1pPr>
      <a:lvl2pPr marL="808998" indent="-311153" algn="l" defTabSz="995690" rtl="0" eaLnBrk="1" latinLnBrk="1" hangingPunct="1">
        <a:spcBef>
          <a:spcPct val="20000"/>
        </a:spcBef>
        <a:buFont typeface="Arial" pitchFamily="34" charset="0"/>
        <a:buChar char="–"/>
        <a:defRPr lang="ko-KR" altLang="en-US" sz="2000" kern="1200" smtClean="0">
          <a:solidFill>
            <a:schemeClr val="tx1"/>
          </a:solidFill>
          <a:latin typeface="맑은 고딕" pitchFamily="50" charset="-127"/>
          <a:ea typeface="맑은 고딕" pitchFamily="50" charset="-127"/>
          <a:cs typeface="+mn-cs"/>
        </a:defRPr>
      </a:lvl2pPr>
      <a:lvl3pPr marL="1244613" indent="-248923" algn="l" defTabSz="995690" rtl="0" eaLnBrk="1" latinLnBrk="1" hangingPunct="1">
        <a:spcBef>
          <a:spcPct val="20000"/>
        </a:spcBef>
        <a:buFont typeface="Arial" pitchFamily="34" charset="0"/>
        <a:buChar char="•"/>
        <a:defRPr lang="ko-KR" altLang="en-US" sz="2000" kern="1200" smtClean="0">
          <a:solidFill>
            <a:schemeClr val="tx1"/>
          </a:solidFill>
          <a:latin typeface="맑은 고딕" pitchFamily="50" charset="-127"/>
          <a:ea typeface="맑은 고딕" pitchFamily="50" charset="-127"/>
          <a:cs typeface="+mn-cs"/>
        </a:defRPr>
      </a:lvl3pPr>
      <a:lvl4pPr marL="1742458" indent="-248923" algn="l" defTabSz="995690" rtl="0" eaLnBrk="1" latinLnBrk="1" hangingPunct="1">
        <a:spcBef>
          <a:spcPct val="20000"/>
        </a:spcBef>
        <a:buFont typeface="Arial" pitchFamily="34" charset="0"/>
        <a:buChar char="–"/>
        <a:defRPr lang="ko-KR" altLang="en-US" sz="2000" kern="1200" smtClean="0">
          <a:solidFill>
            <a:schemeClr val="tx1"/>
          </a:solidFill>
          <a:latin typeface="맑은 고딕" pitchFamily="50" charset="-127"/>
          <a:ea typeface="맑은 고딕" pitchFamily="50" charset="-127"/>
          <a:cs typeface="+mn-cs"/>
        </a:defRPr>
      </a:lvl4pPr>
      <a:lvl5pPr marL="2240303" indent="-248923" algn="l" defTabSz="995690" rtl="0" eaLnBrk="1" latinLnBrk="1" hangingPunct="1">
        <a:spcBef>
          <a:spcPct val="20000"/>
        </a:spcBef>
        <a:buFont typeface="Arial" pitchFamily="34" charset="0"/>
        <a:buChar char="»"/>
        <a:defRPr lang="ko-KR" altLang="en-US" sz="2000" kern="1200">
          <a:solidFill>
            <a:schemeClr val="tx1"/>
          </a:solidFill>
          <a:latin typeface="맑은 고딕" pitchFamily="50" charset="-127"/>
          <a:ea typeface="맑은 고딕" pitchFamily="50" charset="-127"/>
          <a:cs typeface="+mn-cs"/>
        </a:defRPr>
      </a:lvl5pPr>
      <a:lvl6pPr marL="2738148"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ko-KR"/>
      </a:defPPr>
      <a:lvl1pPr marL="0" algn="l" defTabSz="995690" rtl="0" eaLnBrk="1" latinLnBrk="1" hangingPunct="1">
        <a:defRPr sz="2000" kern="1200">
          <a:solidFill>
            <a:schemeClr val="tx1"/>
          </a:solidFill>
          <a:latin typeface="+mn-lt"/>
          <a:ea typeface="+mn-ea"/>
          <a:cs typeface="+mn-cs"/>
        </a:defRPr>
      </a:lvl1pPr>
      <a:lvl2pPr marL="497845" algn="l" defTabSz="995690" rtl="0" eaLnBrk="1" latinLnBrk="1" hangingPunct="1">
        <a:defRPr sz="2000" kern="1200">
          <a:solidFill>
            <a:schemeClr val="tx1"/>
          </a:solidFill>
          <a:latin typeface="+mn-lt"/>
          <a:ea typeface="+mn-ea"/>
          <a:cs typeface="+mn-cs"/>
        </a:defRPr>
      </a:lvl2pPr>
      <a:lvl3pPr marL="995690" algn="l" defTabSz="995690" rtl="0" eaLnBrk="1" latinLnBrk="1" hangingPunct="1">
        <a:defRPr sz="2000" kern="1200">
          <a:solidFill>
            <a:schemeClr val="tx1"/>
          </a:solidFill>
          <a:latin typeface="+mn-lt"/>
          <a:ea typeface="+mn-ea"/>
          <a:cs typeface="+mn-cs"/>
        </a:defRPr>
      </a:lvl3pPr>
      <a:lvl4pPr marL="1493535" algn="l" defTabSz="995690" rtl="0" eaLnBrk="1" latinLnBrk="1" hangingPunct="1">
        <a:defRPr sz="2000" kern="1200">
          <a:solidFill>
            <a:schemeClr val="tx1"/>
          </a:solidFill>
          <a:latin typeface="+mn-lt"/>
          <a:ea typeface="+mn-ea"/>
          <a:cs typeface="+mn-cs"/>
        </a:defRPr>
      </a:lvl4pPr>
      <a:lvl5pPr marL="1991380" algn="l" defTabSz="995690" rtl="0" eaLnBrk="1" latinLnBrk="1" hangingPunct="1">
        <a:defRPr sz="2000" kern="1200">
          <a:solidFill>
            <a:schemeClr val="tx1"/>
          </a:solidFill>
          <a:latin typeface="+mn-lt"/>
          <a:ea typeface="+mn-ea"/>
          <a:cs typeface="+mn-cs"/>
        </a:defRPr>
      </a:lvl5pPr>
      <a:lvl6pPr marL="2489225" algn="l" defTabSz="995690" rtl="0" eaLnBrk="1" latinLnBrk="1" hangingPunct="1">
        <a:defRPr sz="2000" kern="1200">
          <a:solidFill>
            <a:schemeClr val="tx1"/>
          </a:solidFill>
          <a:latin typeface="+mn-lt"/>
          <a:ea typeface="+mn-ea"/>
          <a:cs typeface="+mn-cs"/>
        </a:defRPr>
      </a:lvl6pPr>
      <a:lvl7pPr marL="2987070" algn="l" defTabSz="995690" rtl="0" eaLnBrk="1" latinLnBrk="1" hangingPunct="1">
        <a:defRPr sz="2000" kern="1200">
          <a:solidFill>
            <a:schemeClr val="tx1"/>
          </a:solidFill>
          <a:latin typeface="+mn-lt"/>
          <a:ea typeface="+mn-ea"/>
          <a:cs typeface="+mn-cs"/>
        </a:defRPr>
      </a:lvl7pPr>
      <a:lvl8pPr marL="3484916" algn="l" defTabSz="995690" rtl="0" eaLnBrk="1" latinLnBrk="1" hangingPunct="1">
        <a:defRPr sz="2000" kern="1200">
          <a:solidFill>
            <a:schemeClr val="tx1"/>
          </a:solidFill>
          <a:latin typeface="+mn-lt"/>
          <a:ea typeface="+mn-ea"/>
          <a:cs typeface="+mn-cs"/>
        </a:defRPr>
      </a:lvl8pPr>
      <a:lvl9pPr marL="3982761" algn="l" defTabSz="995690"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oakleafsurgical.com/hv/2013_sp/sp2013_trigger.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bouldercentre.com/news/finger-injuries-and-climbing" TargetMode="External"/><Relationship Id="rId5" Type="http://schemas.openxmlformats.org/officeDocument/2006/relationships/image" Target="../media/image21.jpeg"/><Relationship Id="rId4" Type="http://schemas.openxmlformats.org/officeDocument/2006/relationships/hyperlink" Target="https://www.orthobullets.com/hand/6039/digital-collateral-ligament-injur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hoopersbeta.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youtube.com/@TheClimbingDoctor" TargetMode="External"/><Relationship Id="rId5" Type="http://schemas.openxmlformats.org/officeDocument/2006/relationships/hyperlink" Target="https://theclimbingdoctor.com/" TargetMode="External"/><Relationship Id="rId4" Type="http://schemas.openxmlformats.org/officeDocument/2006/relationships/hyperlink" Target="https://www.youtube.com/hoopersbet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thebmc.co.uk/growth-plate-stress-fractures-in-teenage-climb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부제목 7"/>
          <p:cNvSpPr>
            <a:spLocks noGrp="1"/>
          </p:cNvSpPr>
          <p:nvPr>
            <p:ph type="subTitle" idx="1"/>
          </p:nvPr>
        </p:nvSpPr>
        <p:spPr>
          <a:xfrm>
            <a:off x="1410810" y="2205658"/>
            <a:ext cx="4298010" cy="1080120"/>
          </a:xfrm>
        </p:spPr>
        <p:txBody>
          <a:bodyPr/>
          <a:lstStyle/>
          <a:p>
            <a:r>
              <a:rPr lang="en-US" altLang="ko-KR" sz="2400" dirty="0"/>
              <a:t>Sammi Iannucci</a:t>
            </a:r>
          </a:p>
          <a:p>
            <a:r>
              <a:rPr lang="en-US" altLang="ko-KR" sz="1600" dirty="0"/>
              <a:t>3</a:t>
            </a:r>
            <a:r>
              <a:rPr lang="en-US" altLang="ko-KR" sz="1600" baseline="30000" dirty="0"/>
              <a:t>rd</a:t>
            </a:r>
            <a:r>
              <a:rPr lang="en-US" altLang="ko-KR" sz="1600" dirty="0"/>
              <a:t> year PT Student</a:t>
            </a:r>
          </a:p>
          <a:p>
            <a:r>
              <a:rPr lang="en-US" altLang="ko-KR" sz="1600" dirty="0"/>
              <a:t>UNC Chapel Hill</a:t>
            </a:r>
          </a:p>
          <a:p>
            <a:r>
              <a:rPr lang="en-US" altLang="ko-KR" sz="1600" dirty="0"/>
              <a:t>Capstone Project</a:t>
            </a:r>
          </a:p>
        </p:txBody>
      </p:sp>
      <p:sp>
        <p:nvSpPr>
          <p:cNvPr id="7" name="제목 6"/>
          <p:cNvSpPr>
            <a:spLocks noGrp="1"/>
          </p:cNvSpPr>
          <p:nvPr>
            <p:ph type="ctrTitle"/>
          </p:nvPr>
        </p:nvSpPr>
        <p:spPr>
          <a:xfrm>
            <a:off x="1284736" y="1269555"/>
            <a:ext cx="7042718" cy="1008112"/>
          </a:xfrm>
        </p:spPr>
        <p:txBody>
          <a:bodyPr/>
          <a:lstStyle/>
          <a:p>
            <a:r>
              <a:rPr lang="en-US" altLang="ko-KR" dirty="0"/>
              <a:t>Rock Climbing Injuries</a:t>
            </a:r>
            <a:endParaRPr lang="ko-KR"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118-6F2D-22B9-DE06-057CA9A4952F}"/>
              </a:ext>
            </a:extLst>
          </p:cNvPr>
          <p:cNvSpPr>
            <a:spLocks noGrp="1"/>
          </p:cNvSpPr>
          <p:nvPr>
            <p:ph type="title"/>
          </p:nvPr>
        </p:nvSpPr>
        <p:spPr/>
        <p:txBody>
          <a:bodyPr/>
          <a:lstStyle/>
          <a:p>
            <a:r>
              <a:rPr lang="en-US" dirty="0"/>
              <a:t>Finger Flexor Tenosynovitis</a:t>
            </a:r>
            <a:r>
              <a:rPr lang="en-US" baseline="30000" dirty="0"/>
              <a:t>11,12</a:t>
            </a:r>
            <a:endParaRPr lang="en-US" dirty="0"/>
          </a:p>
        </p:txBody>
      </p:sp>
      <p:sp>
        <p:nvSpPr>
          <p:cNvPr id="5" name="Rectangle 4">
            <a:extLst>
              <a:ext uri="{FF2B5EF4-FFF2-40B4-BE49-F238E27FC236}">
                <a16:creationId xmlns:a16="http://schemas.microsoft.com/office/drawing/2014/main" id="{ED7390A3-7C1E-82D4-BF7A-F2BB366C9FFE}"/>
              </a:ext>
            </a:extLst>
          </p:cNvPr>
          <p:cNvSpPr/>
          <p:nvPr/>
        </p:nvSpPr>
        <p:spPr>
          <a:xfrm>
            <a:off x="7908606" y="1178620"/>
            <a:ext cx="4281521" cy="5662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https://www.thebmc.co.uk/growth-plate-stress-fractures-in-teenage-climbers</a:t>
            </a:r>
          </a:p>
        </p:txBody>
      </p:sp>
      <p:pic>
        <p:nvPicPr>
          <p:cNvPr id="6" name="Picture 2" descr="1000+ images about OT - Hand/Wrist on Pinterest | Trigger finger ...">
            <a:extLst>
              <a:ext uri="{FF2B5EF4-FFF2-40B4-BE49-F238E27FC236}">
                <a16:creationId xmlns:a16="http://schemas.microsoft.com/office/drawing/2014/main" id="{53F02899-8B7B-F053-1DED-06E62CDCC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454" y="3194274"/>
            <a:ext cx="3600400" cy="2470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33448067-824A-73E8-DF23-9D5FB254D10E}"/>
              </a:ext>
            </a:extLst>
          </p:cNvPr>
          <p:cNvGraphicFramePr>
            <a:graphicFrameLocks noGrp="1"/>
          </p:cNvGraphicFramePr>
          <p:nvPr>
            <p:extLst>
              <p:ext uri="{D42A27DB-BD31-4B8C-83A1-F6EECF244321}">
                <p14:modId xmlns:p14="http://schemas.microsoft.com/office/powerpoint/2010/main" val="4169680618"/>
              </p:ext>
            </p:extLst>
          </p:nvPr>
        </p:nvGraphicFramePr>
        <p:xfrm>
          <a:off x="316699" y="2179320"/>
          <a:ext cx="7525069" cy="4328160"/>
        </p:xfrm>
        <a:graphic>
          <a:graphicData uri="http://schemas.openxmlformats.org/drawingml/2006/table">
            <a:tbl>
              <a:tblPr firstRow="1" bandRow="1">
                <a:tableStyleId>{C083E6E3-FA7D-4D7B-A595-EF9225AFEA82}</a:tableStyleId>
              </a:tblPr>
              <a:tblGrid>
                <a:gridCol w="2433859">
                  <a:extLst>
                    <a:ext uri="{9D8B030D-6E8A-4147-A177-3AD203B41FA5}">
                      <a16:colId xmlns:a16="http://schemas.microsoft.com/office/drawing/2014/main" val="2107176649"/>
                    </a:ext>
                  </a:extLst>
                </a:gridCol>
                <a:gridCol w="5091210">
                  <a:extLst>
                    <a:ext uri="{9D8B030D-6E8A-4147-A177-3AD203B41FA5}">
                      <a16:colId xmlns:a16="http://schemas.microsoft.com/office/drawing/2014/main" val="1147385554"/>
                    </a:ext>
                  </a:extLst>
                </a:gridCol>
              </a:tblGrid>
              <a:tr h="191810">
                <a:tc>
                  <a:txBody>
                    <a:bodyPr/>
                    <a:lstStyle/>
                    <a:p>
                      <a:r>
                        <a:rPr lang="en-US" b="0" dirty="0"/>
                        <a:t>MOI</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b="0" i="0" dirty="0"/>
                        <a:t>Excessive tendon loading such as with vigorous  training and frequent use of crimp grip causing  friction between pulley and tendon, increase in training</a:t>
                      </a:r>
                    </a:p>
                  </a:txBody>
                  <a:tcPr/>
                </a:tc>
                <a:extLst>
                  <a:ext uri="{0D108BD9-81ED-4DB2-BD59-A6C34878D82A}">
                    <a16:rowId xmlns:a16="http://schemas.microsoft.com/office/drawing/2014/main" val="3645028413"/>
                  </a:ext>
                </a:extLst>
              </a:tr>
              <a:tr h="370840">
                <a:tc>
                  <a:txBody>
                    <a:bodyPr/>
                    <a:lstStyle/>
                    <a:p>
                      <a:r>
                        <a:rPr lang="en-US" dirty="0"/>
                        <a:t>Signs and Symptoms</a:t>
                      </a:r>
                    </a:p>
                  </a:txBody>
                  <a:tcPr/>
                </a:tc>
                <a:tc>
                  <a:txBody>
                    <a:bodyPr/>
                    <a:lstStyle/>
                    <a:p>
                      <a:r>
                        <a:rPr lang="en-US" dirty="0"/>
                        <a:t>Pain/tenderness/swelling over palmar surface of fingers, ultrasound can detect a “halo” of fluid around the tendon, AROM more painful than      PROM</a:t>
                      </a:r>
                    </a:p>
                  </a:txBody>
                  <a:tcPr/>
                </a:tc>
                <a:extLst>
                  <a:ext uri="{0D108BD9-81ED-4DB2-BD59-A6C34878D82A}">
                    <a16:rowId xmlns:a16="http://schemas.microsoft.com/office/drawing/2014/main" val="230899431"/>
                  </a:ext>
                </a:extLst>
              </a:tr>
              <a:tr h="370840">
                <a:tc>
                  <a:txBody>
                    <a:bodyPr/>
                    <a:lstStyle/>
                    <a:p>
                      <a:r>
                        <a:rPr lang="en-US" dirty="0"/>
                        <a:t>Treatment</a:t>
                      </a:r>
                    </a:p>
                  </a:txBody>
                  <a:tcPr/>
                </a:tc>
                <a:tc>
                  <a:txBody>
                    <a:bodyPr/>
                    <a:lstStyle/>
                    <a:p>
                      <a:r>
                        <a:rPr lang="en-US" dirty="0"/>
                        <a:t>NSAIDs, splint, ice, taping, tendon glides,            extensor antagonist training, </a:t>
                      </a:r>
                      <a:r>
                        <a:rPr lang="en-US" dirty="0" err="1"/>
                        <a:t>hangboard</a:t>
                      </a:r>
                      <a:r>
                        <a:rPr lang="en-US" dirty="0"/>
                        <a:t>              isometrics, shockwave therapy, cortisone             injections for persistent cases</a:t>
                      </a:r>
                    </a:p>
                  </a:txBody>
                  <a:tcPr/>
                </a:tc>
                <a:extLst>
                  <a:ext uri="{0D108BD9-81ED-4DB2-BD59-A6C34878D82A}">
                    <a16:rowId xmlns:a16="http://schemas.microsoft.com/office/drawing/2014/main" val="1009604220"/>
                  </a:ext>
                </a:extLst>
              </a:tr>
              <a:tr h="370840">
                <a:tc>
                  <a:txBody>
                    <a:bodyPr/>
                    <a:lstStyle/>
                    <a:p>
                      <a:r>
                        <a:rPr lang="en-US" dirty="0"/>
                        <a:t>Return to sport</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i="0" dirty="0"/>
                        <a:t>8 weeks</a:t>
                      </a:r>
                    </a:p>
                  </a:txBody>
                  <a:tcPr/>
                </a:tc>
                <a:extLst>
                  <a:ext uri="{0D108BD9-81ED-4DB2-BD59-A6C34878D82A}">
                    <a16:rowId xmlns:a16="http://schemas.microsoft.com/office/drawing/2014/main" val="604727020"/>
                  </a:ext>
                </a:extLst>
              </a:tr>
            </a:tbl>
          </a:graphicData>
        </a:graphic>
      </p:graphicFrame>
      <p:sp>
        <p:nvSpPr>
          <p:cNvPr id="10" name="TextBox 9">
            <a:extLst>
              <a:ext uri="{FF2B5EF4-FFF2-40B4-BE49-F238E27FC236}">
                <a16:creationId xmlns:a16="http://schemas.microsoft.com/office/drawing/2014/main" id="{E78D0B54-8BE2-273E-0130-14160DB641C5}"/>
              </a:ext>
            </a:extLst>
          </p:cNvPr>
          <p:cNvSpPr txBox="1"/>
          <p:nvPr/>
        </p:nvSpPr>
        <p:spPr>
          <a:xfrm>
            <a:off x="8298804" y="5806058"/>
            <a:ext cx="3888432" cy="246221"/>
          </a:xfrm>
          <a:prstGeom prst="rect">
            <a:avLst/>
          </a:prstGeom>
          <a:noFill/>
        </p:spPr>
        <p:txBody>
          <a:bodyPr wrap="square">
            <a:spAutoFit/>
          </a:bodyPr>
          <a:lstStyle/>
          <a:p>
            <a:r>
              <a:rPr lang="en-US" sz="1000" dirty="0">
                <a:hlinkClick r:id="rId4"/>
              </a:rPr>
              <a:t>Healthy Viewpoints–</a:t>
            </a:r>
            <a:r>
              <a:rPr lang="en-US" sz="1000" dirty="0" err="1">
                <a:hlinkClick r:id="rId4"/>
              </a:rPr>
              <a:t>UnderstandingTrigger</a:t>
            </a:r>
            <a:r>
              <a:rPr lang="en-US" sz="1000" dirty="0">
                <a:hlinkClick r:id="rId4"/>
              </a:rPr>
              <a:t> Finger (oakleafsurgical.com)</a:t>
            </a:r>
            <a:endParaRPr lang="en-US" sz="1000" dirty="0"/>
          </a:p>
        </p:txBody>
      </p:sp>
    </p:spTree>
    <p:extLst>
      <p:ext uri="{BB962C8B-B14F-4D97-AF65-F5344CB8AC3E}">
        <p14:creationId xmlns:p14="http://schemas.microsoft.com/office/powerpoint/2010/main" val="167642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2122-572A-4732-CF05-FE5D7FEEC163}"/>
              </a:ext>
            </a:extLst>
          </p:cNvPr>
          <p:cNvSpPr>
            <a:spLocks noGrp="1"/>
          </p:cNvSpPr>
          <p:nvPr>
            <p:ph type="title"/>
          </p:nvPr>
        </p:nvSpPr>
        <p:spPr/>
        <p:txBody>
          <a:bodyPr>
            <a:normAutofit fontScale="90000"/>
          </a:bodyPr>
          <a:lstStyle/>
          <a:p>
            <a:r>
              <a:rPr lang="en-US" dirty="0"/>
              <a:t>Collateral Ligament/Joint Capsule/Palmar Plate Injury</a:t>
            </a:r>
          </a:p>
        </p:txBody>
      </p:sp>
      <p:sp>
        <p:nvSpPr>
          <p:cNvPr id="7" name="Oval 6">
            <a:extLst>
              <a:ext uri="{FF2B5EF4-FFF2-40B4-BE49-F238E27FC236}">
                <a16:creationId xmlns:a16="http://schemas.microsoft.com/office/drawing/2014/main" id="{3A3155A1-283D-9591-6088-705A522FFB22}"/>
              </a:ext>
            </a:extLst>
          </p:cNvPr>
          <p:cNvSpPr/>
          <p:nvPr/>
        </p:nvSpPr>
        <p:spPr>
          <a:xfrm>
            <a:off x="10487694" y="4869954"/>
            <a:ext cx="1008112" cy="40011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67D21A-4D4C-4004-5B63-E92368915038}"/>
              </a:ext>
            </a:extLst>
          </p:cNvPr>
          <p:cNvSpPr/>
          <p:nvPr/>
        </p:nvSpPr>
        <p:spPr>
          <a:xfrm flipV="1">
            <a:off x="10640094" y="5422464"/>
            <a:ext cx="1550319" cy="52761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CD4A1A-E5E9-A779-11D9-86ABB76BFC70}"/>
              </a:ext>
            </a:extLst>
          </p:cNvPr>
          <p:cNvSpPr/>
          <p:nvPr/>
        </p:nvSpPr>
        <p:spPr>
          <a:xfrm>
            <a:off x="7908606" y="1178620"/>
            <a:ext cx="4281521" cy="5662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7">
            <a:extLst>
              <a:ext uri="{FF2B5EF4-FFF2-40B4-BE49-F238E27FC236}">
                <a16:creationId xmlns:a16="http://schemas.microsoft.com/office/drawing/2014/main" id="{B5334F76-AD36-D213-385C-FD9E34FDE5FE}"/>
              </a:ext>
            </a:extLst>
          </p:cNvPr>
          <p:cNvGraphicFramePr>
            <a:graphicFrameLocks noGrp="1"/>
          </p:cNvGraphicFramePr>
          <p:nvPr>
            <p:extLst>
              <p:ext uri="{D42A27DB-BD31-4B8C-83A1-F6EECF244321}">
                <p14:modId xmlns:p14="http://schemas.microsoft.com/office/powerpoint/2010/main" val="4068370144"/>
              </p:ext>
            </p:extLst>
          </p:nvPr>
        </p:nvGraphicFramePr>
        <p:xfrm>
          <a:off x="118542" y="1178620"/>
          <a:ext cx="8568952" cy="3108960"/>
        </p:xfrm>
        <a:graphic>
          <a:graphicData uri="http://schemas.openxmlformats.org/drawingml/2006/table">
            <a:tbl>
              <a:tblPr firstRow="1" bandRow="1">
                <a:tableStyleId>{3B4B98B0-60AC-42C2-AFA5-B58CD77FA1E5}</a:tableStyleId>
              </a:tblPr>
              <a:tblGrid>
                <a:gridCol w="2771486">
                  <a:extLst>
                    <a:ext uri="{9D8B030D-6E8A-4147-A177-3AD203B41FA5}">
                      <a16:colId xmlns:a16="http://schemas.microsoft.com/office/drawing/2014/main" val="2107176649"/>
                    </a:ext>
                  </a:extLst>
                </a:gridCol>
                <a:gridCol w="5797466">
                  <a:extLst>
                    <a:ext uri="{9D8B030D-6E8A-4147-A177-3AD203B41FA5}">
                      <a16:colId xmlns:a16="http://schemas.microsoft.com/office/drawing/2014/main" val="1147385554"/>
                    </a:ext>
                  </a:extLst>
                </a:gridCol>
              </a:tblGrid>
              <a:tr h="191810">
                <a:tc>
                  <a:txBody>
                    <a:bodyPr/>
                    <a:lstStyle/>
                    <a:p>
                      <a:r>
                        <a:rPr lang="en-US" b="0" dirty="0"/>
                        <a:t>MOI</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b="0" i="0" dirty="0"/>
                        <a:t>High stress to passive joint structures through pulling  on pockets or hand jams, finger gets stuck or                 overextended, sideways forces such as in a gaston or           side pull</a:t>
                      </a:r>
                    </a:p>
                  </a:txBody>
                  <a:tcPr/>
                </a:tc>
                <a:extLst>
                  <a:ext uri="{0D108BD9-81ED-4DB2-BD59-A6C34878D82A}">
                    <a16:rowId xmlns:a16="http://schemas.microsoft.com/office/drawing/2014/main" val="3645028413"/>
                  </a:ext>
                </a:extLst>
              </a:tr>
              <a:tr h="370840">
                <a:tc>
                  <a:txBody>
                    <a:bodyPr/>
                    <a:lstStyle/>
                    <a:p>
                      <a:r>
                        <a:rPr lang="en-US" dirty="0"/>
                        <a:t>Signs and Symptoms</a:t>
                      </a:r>
                    </a:p>
                  </a:txBody>
                  <a:tcPr/>
                </a:tc>
                <a:tc>
                  <a:txBody>
                    <a:bodyPr/>
                    <a:lstStyle/>
                    <a:p>
                      <a:r>
                        <a:rPr lang="en-US" dirty="0"/>
                        <a:t>PIP laxity/tenderness/swelling, dynamic stress, imaging abnormalities</a:t>
                      </a:r>
                    </a:p>
                  </a:txBody>
                  <a:tcPr/>
                </a:tc>
                <a:extLst>
                  <a:ext uri="{0D108BD9-81ED-4DB2-BD59-A6C34878D82A}">
                    <a16:rowId xmlns:a16="http://schemas.microsoft.com/office/drawing/2014/main" val="230899431"/>
                  </a:ext>
                </a:extLst>
              </a:tr>
              <a:tr h="370840">
                <a:tc>
                  <a:txBody>
                    <a:bodyPr/>
                    <a:lstStyle/>
                    <a:p>
                      <a:r>
                        <a:rPr lang="en-US" dirty="0"/>
                        <a:t>Treatment</a:t>
                      </a:r>
                    </a:p>
                  </a:txBody>
                  <a:tcPr/>
                </a:tc>
                <a:tc>
                  <a:txBody>
                    <a:bodyPr/>
                    <a:lstStyle/>
                    <a:p>
                      <a:r>
                        <a:rPr lang="en-US" dirty="0"/>
                        <a:t>Immobilization with splinting, buddy taping or casting, surgery only required for chronic instability</a:t>
                      </a:r>
                    </a:p>
                  </a:txBody>
                  <a:tcPr/>
                </a:tc>
                <a:extLst>
                  <a:ext uri="{0D108BD9-81ED-4DB2-BD59-A6C34878D82A}">
                    <a16:rowId xmlns:a16="http://schemas.microsoft.com/office/drawing/2014/main" val="1009604220"/>
                  </a:ext>
                </a:extLst>
              </a:tr>
              <a:tr h="370840">
                <a:tc>
                  <a:txBody>
                    <a:bodyPr/>
                    <a:lstStyle/>
                    <a:p>
                      <a:r>
                        <a:rPr lang="en-US" dirty="0"/>
                        <a:t>Return to sport</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i="0" dirty="0"/>
                        <a:t>Variable</a:t>
                      </a:r>
                    </a:p>
                  </a:txBody>
                  <a:tcPr/>
                </a:tc>
                <a:extLst>
                  <a:ext uri="{0D108BD9-81ED-4DB2-BD59-A6C34878D82A}">
                    <a16:rowId xmlns:a16="http://schemas.microsoft.com/office/drawing/2014/main" val="604727020"/>
                  </a:ext>
                </a:extLst>
              </a:tr>
            </a:tbl>
          </a:graphicData>
        </a:graphic>
      </p:graphicFrame>
      <p:pic>
        <p:nvPicPr>
          <p:cNvPr id="12" name="Picture 2" descr="Ulnar collateral ligament (UCL) injury of thumb – Fife Virtual Hand Clinic">
            <a:extLst>
              <a:ext uri="{FF2B5EF4-FFF2-40B4-BE49-F238E27FC236}">
                <a16:creationId xmlns:a16="http://schemas.microsoft.com/office/drawing/2014/main" id="{9E9934AD-3D03-21BC-06AA-1AA5974BB8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14" t="73130" r="22514"/>
          <a:stretch/>
        </p:blipFill>
        <p:spPr bwMode="auto">
          <a:xfrm>
            <a:off x="6290399" y="4492871"/>
            <a:ext cx="5899728" cy="2205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425F5-D430-815C-E6AA-E4F8E233BA15}"/>
              </a:ext>
            </a:extLst>
          </p:cNvPr>
          <p:cNvSpPr txBox="1"/>
          <p:nvPr/>
        </p:nvSpPr>
        <p:spPr>
          <a:xfrm>
            <a:off x="7908320" y="6523374"/>
            <a:ext cx="4131115" cy="400110"/>
          </a:xfrm>
          <a:prstGeom prst="rect">
            <a:avLst/>
          </a:prstGeom>
          <a:noFill/>
        </p:spPr>
        <p:txBody>
          <a:bodyPr wrap="square">
            <a:spAutoFit/>
          </a:bodyPr>
          <a:lstStyle/>
          <a:p>
            <a:r>
              <a:rPr lang="en-US" sz="1000" dirty="0">
                <a:hlinkClick r:id="rId4"/>
              </a:rPr>
              <a:t>https://www.orthobullets.com/hand/6039/digital-collateral-ligament-injury</a:t>
            </a:r>
            <a:endParaRPr lang="en-US" sz="1000" dirty="0"/>
          </a:p>
          <a:p>
            <a:endParaRPr lang="en-US" sz="1000" dirty="0"/>
          </a:p>
        </p:txBody>
      </p:sp>
      <p:pic>
        <p:nvPicPr>
          <p:cNvPr id="1026" name="Picture 2">
            <a:extLst>
              <a:ext uri="{FF2B5EF4-FFF2-40B4-BE49-F238E27FC236}">
                <a16:creationId xmlns:a16="http://schemas.microsoft.com/office/drawing/2014/main" id="{8833E7BE-1995-1ECD-9A74-1165C3F32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776" y="1392160"/>
            <a:ext cx="26098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54E015-011E-EEA9-27D8-9CA1968EED95}"/>
              </a:ext>
            </a:extLst>
          </p:cNvPr>
          <p:cNvSpPr txBox="1"/>
          <p:nvPr/>
        </p:nvSpPr>
        <p:spPr>
          <a:xfrm>
            <a:off x="8831510" y="4277639"/>
            <a:ext cx="3798094" cy="230832"/>
          </a:xfrm>
          <a:prstGeom prst="rect">
            <a:avLst/>
          </a:prstGeom>
          <a:noFill/>
        </p:spPr>
        <p:txBody>
          <a:bodyPr wrap="square">
            <a:spAutoFit/>
          </a:bodyPr>
          <a:lstStyle/>
          <a:p>
            <a:r>
              <a:rPr lang="en-US" sz="900" dirty="0">
                <a:hlinkClick r:id="rId6"/>
              </a:rPr>
              <a:t>https://www.bouldercentre.com/news/finger-injuries-and-climbing</a:t>
            </a:r>
            <a:r>
              <a:rPr lang="en-US" sz="900" dirty="0"/>
              <a:t> </a:t>
            </a:r>
          </a:p>
        </p:txBody>
      </p:sp>
    </p:spTree>
    <p:extLst>
      <p:ext uri="{BB962C8B-B14F-4D97-AF65-F5344CB8AC3E}">
        <p14:creationId xmlns:p14="http://schemas.microsoft.com/office/powerpoint/2010/main" val="187203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118-6F2D-22B9-DE06-057CA9A4952F}"/>
              </a:ext>
            </a:extLst>
          </p:cNvPr>
          <p:cNvSpPr>
            <a:spLocks noGrp="1"/>
          </p:cNvSpPr>
          <p:nvPr>
            <p:ph type="title"/>
          </p:nvPr>
        </p:nvSpPr>
        <p:spPr/>
        <p:txBody>
          <a:bodyPr/>
          <a:lstStyle/>
          <a:p>
            <a:r>
              <a:rPr lang="en-US" dirty="0"/>
              <a:t>Prevention</a:t>
            </a:r>
          </a:p>
        </p:txBody>
      </p:sp>
      <p:sp>
        <p:nvSpPr>
          <p:cNvPr id="12" name="Content Placeholder 2">
            <a:extLst>
              <a:ext uri="{FF2B5EF4-FFF2-40B4-BE49-F238E27FC236}">
                <a16:creationId xmlns:a16="http://schemas.microsoft.com/office/drawing/2014/main" id="{B1BA9D3F-1ABA-1767-9AC6-639948C35ED7}"/>
              </a:ext>
            </a:extLst>
          </p:cNvPr>
          <p:cNvSpPr txBox="1">
            <a:spLocks/>
          </p:cNvSpPr>
          <p:nvPr/>
        </p:nvSpPr>
        <p:spPr>
          <a:xfrm>
            <a:off x="-169490" y="1341562"/>
            <a:ext cx="12169352" cy="5472608"/>
          </a:xfrm>
          <a:prstGeom prst="rect">
            <a:avLst/>
          </a:prstGeom>
        </p:spPr>
        <p:txBody>
          <a:bodyPr vert="horz" lIns="99569" tIns="49785" rIns="99569" bIns="49785" rtlCol="0">
            <a:normAutofit/>
          </a:bodyPr>
          <a:lstStyle>
            <a:lvl1pPr marL="373384" indent="-373384" algn="l" defTabSz="995690" rtl="0" eaLnBrk="1" latinLnBrk="1" hangingPunct="1">
              <a:spcBef>
                <a:spcPct val="20000"/>
              </a:spcBef>
              <a:buFont typeface="Arial" pitchFamily="34" charset="0"/>
              <a:buNone/>
              <a:defRPr lang="ko-KR" altLang="en-US" sz="2000" i="1" kern="1200" baseline="0">
                <a:solidFill>
                  <a:schemeClr val="tx1">
                    <a:lumMod val="75000"/>
                    <a:lumOff val="25000"/>
                  </a:schemeClr>
                </a:solidFill>
                <a:latin typeface="+mj-lt"/>
                <a:ea typeface="맑은 고딕" pitchFamily="50" charset="-127"/>
                <a:cs typeface="+mn-cs"/>
              </a:defRPr>
            </a:lvl1pPr>
            <a:lvl2pPr marL="808998" indent="-311153" algn="l" defTabSz="995690"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2pPr>
            <a:lvl3pPr marL="1244613" indent="-248923" algn="l" defTabSz="995690"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3pPr>
            <a:lvl4pPr marL="1742458" indent="-248923" algn="l" defTabSz="995690"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4pPr>
            <a:lvl5pPr marL="2240303" indent="-248923" algn="l" defTabSz="995690" rtl="0" eaLnBrk="1" latinLnBrk="1" hangingPunct="1">
              <a:spcBef>
                <a:spcPct val="20000"/>
              </a:spcBef>
              <a:buFont typeface="Arial" pitchFamily="34" charset="0"/>
              <a:buNone/>
              <a:defRPr lang="ko-KR" altLang="en-US" sz="2500" kern="1200" baseline="0">
                <a:solidFill>
                  <a:schemeClr val="tx1">
                    <a:lumMod val="75000"/>
                    <a:lumOff val="25000"/>
                  </a:schemeClr>
                </a:solidFill>
                <a:latin typeface="Noto Sans" pitchFamily="34" charset="0"/>
                <a:ea typeface="맑은 고딕" pitchFamily="50" charset="-127"/>
                <a:cs typeface="+mn-cs"/>
              </a:defRPr>
            </a:lvl5pPr>
            <a:lvl6pPr marL="2738148"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1" hangingPunct="1">
              <a:spcBef>
                <a:spcPct val="20000"/>
              </a:spcBef>
              <a:buFont typeface="Arial" pitchFamily="34" charset="0"/>
              <a:buChar char="•"/>
              <a:defRPr sz="2200" kern="1200">
                <a:solidFill>
                  <a:schemeClr val="tx1"/>
                </a:solidFill>
                <a:latin typeface="+mn-lt"/>
                <a:ea typeface="+mn-ea"/>
                <a:cs typeface="+mn-cs"/>
              </a:defRPr>
            </a:lvl9pPr>
          </a:lstStyle>
          <a:p>
            <a:pPr marL="742950" lvl="1" indent="-285750">
              <a:spcBef>
                <a:spcPts val="0"/>
              </a:spcBef>
              <a:buFontTx/>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Safety</a:t>
            </a:r>
            <a:r>
              <a:rPr lang="en-US" sz="2700" kern="100" baseline="30000" dirty="0">
                <a:latin typeface="Calibri" panose="020F0502020204030204" pitchFamily="34" charset="0"/>
                <a:ea typeface="Calibri" panose="020F0502020204030204" pitchFamily="34" charset="0"/>
                <a:cs typeface="Times New Roman" panose="02020603050405020304" pitchFamily="18" charset="0"/>
              </a:rPr>
              <a:t>14</a:t>
            </a:r>
            <a:endParaRPr lang="en-US" sz="2700" kern="100" dirty="0">
              <a:latin typeface="Calibri" panose="020F0502020204030204" pitchFamily="34" charset="0"/>
              <a:ea typeface="Calibri" panose="020F0502020204030204" pitchFamily="34" charset="0"/>
              <a:cs typeface="Times New Roman" panose="02020603050405020304" pitchFamily="18" charset="0"/>
            </a:endParaRPr>
          </a:p>
          <a:p>
            <a:pPr marL="1178565" lvl="2" indent="-285750">
              <a:spcBef>
                <a:spcPts val="0"/>
              </a:spcBef>
              <a:buFontTx/>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Adequate mats, helmets, downclimbing, proper fitting harness</a:t>
            </a:r>
          </a:p>
          <a:p>
            <a:pPr marL="742950" lvl="1"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Warmup</a:t>
            </a:r>
          </a:p>
          <a:p>
            <a:pPr marL="1178565" lvl="2" indent="-285750">
              <a:lnSpc>
                <a:spcPct val="107000"/>
              </a:lnSpc>
              <a:spcBef>
                <a:spcPts val="0"/>
              </a:spcBef>
              <a:buFont typeface="Calibri" panose="020F0502020204030204" pitchFamily="34" charset="0"/>
              <a:buChar char="-"/>
            </a:pPr>
            <a:r>
              <a:rPr lang="en-US" sz="2700" b="0" i="0" dirty="0">
                <a:solidFill>
                  <a:srgbClr val="212121"/>
                </a:solidFill>
                <a:effectLst/>
                <a:latin typeface="+mj-lt"/>
              </a:rPr>
              <a:t>Temperature, metabolic, neural and psychology-related effects</a:t>
            </a:r>
            <a:r>
              <a:rPr lang="en-US" sz="2700" b="0" i="0" baseline="30000" dirty="0">
                <a:solidFill>
                  <a:srgbClr val="212121"/>
                </a:solidFill>
                <a:effectLst/>
                <a:latin typeface="+mj-lt"/>
              </a:rPr>
              <a:t>21</a:t>
            </a:r>
            <a:endParaRPr lang="en-US" sz="2700" b="0" i="0" dirty="0">
              <a:solidFill>
                <a:srgbClr val="212121"/>
              </a:solidFill>
              <a:effectLst/>
              <a:latin typeface="+mj-lt"/>
            </a:endParaRP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Mobility</a:t>
            </a: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Crimp position, shown to increase physiologic bowstringing of flexor tendons, 50 moves each hand</a:t>
            </a:r>
            <a:r>
              <a:rPr lang="en-US" sz="2700" kern="100" baseline="30000" dirty="0">
                <a:latin typeface="Calibri" panose="020F0502020204030204" pitchFamily="34" charset="0"/>
                <a:ea typeface="Calibri" panose="020F0502020204030204" pitchFamily="34" charset="0"/>
                <a:cs typeface="Times New Roman" panose="02020603050405020304" pitchFamily="18" charset="0"/>
              </a:rPr>
              <a:t>8</a:t>
            </a:r>
            <a:endParaRPr lang="en-US" sz="27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Appropriate training load</a:t>
            </a:r>
            <a:r>
              <a:rPr lang="en-US" sz="2700" kern="100" baseline="30000" dirty="0">
                <a:latin typeface="Calibri" panose="020F0502020204030204" pitchFamily="34" charset="0"/>
                <a:ea typeface="Calibri" panose="020F0502020204030204" pitchFamily="34" charset="0"/>
                <a:cs typeface="Times New Roman" panose="02020603050405020304" pitchFamily="18" charset="0"/>
              </a:rPr>
              <a:t>4,9</a:t>
            </a:r>
            <a:endParaRPr lang="en-US" sz="2700" kern="100" dirty="0">
              <a:latin typeface="Calibri" panose="020F0502020204030204" pitchFamily="34" charset="0"/>
              <a:ea typeface="Calibri" panose="020F0502020204030204" pitchFamily="34" charset="0"/>
              <a:cs typeface="Times New Roman" panose="02020603050405020304" pitchFamily="18" charset="0"/>
            </a:endParaRP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Prevent overuse</a:t>
            </a: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Rest days</a:t>
            </a: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Rest between climbs</a:t>
            </a:r>
          </a:p>
          <a:p>
            <a:pPr marL="742950" lvl="1" indent="-285750">
              <a:lnSpc>
                <a:spcPct val="107000"/>
              </a:lnSpc>
              <a:spcBef>
                <a:spcPts val="0"/>
              </a:spcBef>
              <a:spcAft>
                <a:spcPts val="800"/>
              </a:spcAft>
              <a:buFont typeface="Calibri" panose="020F0502020204030204" pitchFamily="34" charset="0"/>
              <a:buChar char="-"/>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1860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E973-3D72-5377-EC44-28A5D73F44E5}"/>
              </a:ext>
            </a:extLst>
          </p:cNvPr>
          <p:cNvSpPr>
            <a:spLocks noGrp="1"/>
          </p:cNvSpPr>
          <p:nvPr>
            <p:ph type="title"/>
          </p:nvPr>
        </p:nvSpPr>
        <p:spPr/>
        <p:txBody>
          <a:bodyPr/>
          <a:lstStyle/>
          <a:p>
            <a:r>
              <a:rPr lang="en-US" dirty="0"/>
              <a:t>Prevention cont.</a:t>
            </a:r>
          </a:p>
        </p:txBody>
      </p:sp>
      <p:sp>
        <p:nvSpPr>
          <p:cNvPr id="3" name="Content Placeholder 2">
            <a:extLst>
              <a:ext uri="{FF2B5EF4-FFF2-40B4-BE49-F238E27FC236}">
                <a16:creationId xmlns:a16="http://schemas.microsoft.com/office/drawing/2014/main" id="{D0171C85-FFD5-B48A-68D4-A7FCDCFAEF1B}"/>
              </a:ext>
            </a:extLst>
          </p:cNvPr>
          <p:cNvSpPr>
            <a:spLocks noGrp="1"/>
          </p:cNvSpPr>
          <p:nvPr>
            <p:ph idx="1"/>
          </p:nvPr>
        </p:nvSpPr>
        <p:spPr>
          <a:xfrm>
            <a:off x="-25474" y="1557586"/>
            <a:ext cx="10971372" cy="4824535"/>
          </a:xfrm>
        </p:spPr>
        <p:txBody>
          <a:bodyPr>
            <a:normAutofit fontScale="92500" lnSpcReduction="20000"/>
          </a:bodyPr>
          <a:lstStyle/>
          <a:p>
            <a:pPr marL="742950" lvl="1"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Youth considerations</a:t>
            </a:r>
            <a:r>
              <a:rPr lang="en-US" sz="2700" kern="100" baseline="30000" dirty="0">
                <a:latin typeface="Calibri" panose="020F0502020204030204" pitchFamily="34" charset="0"/>
                <a:ea typeface="Calibri" panose="020F0502020204030204" pitchFamily="34" charset="0"/>
                <a:cs typeface="Times New Roman" panose="02020603050405020304" pitchFamily="18" charset="0"/>
              </a:rPr>
              <a:t>9</a:t>
            </a:r>
            <a:endParaRPr lang="en-US" sz="2700" kern="100" dirty="0">
              <a:latin typeface="Calibri" panose="020F0502020204030204" pitchFamily="34" charset="0"/>
              <a:ea typeface="Calibri" panose="020F0502020204030204" pitchFamily="34" charset="0"/>
              <a:cs typeface="Times New Roman" panose="02020603050405020304" pitchFamily="18" charset="0"/>
            </a:endParaRP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Take at least one month off a year</a:t>
            </a: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Avoid early specialization</a:t>
            </a: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Avoid double dynos and hanging with additional weights</a:t>
            </a: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Caution with Kilter, moon, hang boards</a:t>
            </a:r>
          </a:p>
          <a:p>
            <a:pPr marL="1178565" lvl="2" indent="-285750">
              <a:lnSpc>
                <a:spcPct val="107000"/>
              </a:lnSpc>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Limit full crimping</a:t>
            </a:r>
          </a:p>
          <a:p>
            <a:pPr marL="742950" lvl="1" indent="-285750">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Strength training</a:t>
            </a:r>
          </a:p>
          <a:p>
            <a:pPr marL="1178565" lvl="2" indent="-285750">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Eccentric and closed kinetic chain exercises to build strength specifically   needed for climbing, learn proper functional coordinated motor patterns, practice conscious concentration of muscle activation, and to promote       resilient tissues</a:t>
            </a:r>
            <a:r>
              <a:rPr lang="en-US" sz="2700" kern="100" baseline="30000" dirty="0">
                <a:latin typeface="Calibri" panose="020F0502020204030204" pitchFamily="34" charset="0"/>
                <a:ea typeface="Calibri" panose="020F0502020204030204" pitchFamily="34" charset="0"/>
                <a:cs typeface="Times New Roman" panose="02020603050405020304" pitchFamily="18" charset="0"/>
              </a:rPr>
              <a:t>20</a:t>
            </a:r>
            <a:endParaRPr lang="en-US" sz="2700" kern="100" dirty="0">
              <a:latin typeface="Calibri" panose="020F0502020204030204" pitchFamily="34" charset="0"/>
              <a:ea typeface="Calibri" panose="020F0502020204030204" pitchFamily="34" charset="0"/>
              <a:cs typeface="Times New Roman" panose="02020603050405020304" pitchFamily="18" charset="0"/>
            </a:endParaRPr>
          </a:p>
          <a:p>
            <a:pPr marL="1178565" lvl="2" indent="-285750">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Antagonist strengthening to encourage a more neutral joint position and   posture</a:t>
            </a:r>
            <a:r>
              <a:rPr lang="en-US" sz="2700" kern="100" baseline="30000" dirty="0">
                <a:latin typeface="Calibri" panose="020F0502020204030204" pitchFamily="34" charset="0"/>
                <a:ea typeface="Calibri" panose="020F0502020204030204" pitchFamily="34" charset="0"/>
                <a:cs typeface="Times New Roman" panose="02020603050405020304" pitchFamily="18" charset="0"/>
              </a:rPr>
              <a:t>13</a:t>
            </a:r>
            <a:endParaRPr lang="en-US" sz="2700" kern="100" dirty="0">
              <a:latin typeface="Calibri" panose="020F0502020204030204" pitchFamily="34" charset="0"/>
              <a:ea typeface="Calibri" panose="020F0502020204030204" pitchFamily="34" charset="0"/>
              <a:cs typeface="Times New Roman" panose="02020603050405020304" pitchFamily="18" charset="0"/>
            </a:endParaRPr>
          </a:p>
          <a:p>
            <a:pPr marL="1178565" lvl="2" indent="-285750">
              <a:spcBef>
                <a:spcPts val="0"/>
              </a:spcBef>
              <a:buFont typeface="Calibri" panose="020F0502020204030204" pitchFamily="34" charset="0"/>
              <a:buChar char="-"/>
            </a:pPr>
            <a:r>
              <a:rPr lang="en-US" sz="2700" kern="100" dirty="0">
                <a:latin typeface="Calibri" panose="020F0502020204030204" pitchFamily="34" charset="0"/>
                <a:ea typeface="Calibri" panose="020F0502020204030204" pitchFamily="34" charset="0"/>
                <a:cs typeface="Times New Roman" panose="02020603050405020304" pitchFamily="18" charset="0"/>
              </a:rPr>
              <a:t>Proximal stability</a:t>
            </a:r>
            <a:r>
              <a:rPr lang="en-US" sz="2700" kern="100" baseline="30000" dirty="0">
                <a:latin typeface="Calibri" panose="020F0502020204030204" pitchFamily="34" charset="0"/>
                <a:ea typeface="Calibri" panose="020F0502020204030204" pitchFamily="34" charset="0"/>
                <a:cs typeface="Times New Roman" panose="02020603050405020304" pitchFamily="18" charset="0"/>
              </a:rPr>
              <a:t>15 </a:t>
            </a:r>
            <a:r>
              <a:rPr lang="en-US" sz="2700" kern="100" dirty="0">
                <a:latin typeface="Calibri" panose="020F0502020204030204" pitchFamily="34" charset="0"/>
                <a:ea typeface="Calibri" panose="020F0502020204030204" pitchFamily="34" charset="0"/>
                <a:cs typeface="Times New Roman" panose="02020603050405020304" pitchFamily="18" charset="0"/>
              </a:rPr>
              <a:t>for distal mobility</a:t>
            </a:r>
            <a:r>
              <a:rPr lang="en-US" sz="2700" kern="100" baseline="30000" dirty="0">
                <a:latin typeface="Calibri" panose="020F0502020204030204" pitchFamily="34" charset="0"/>
                <a:ea typeface="Calibri" panose="020F0502020204030204" pitchFamily="34" charset="0"/>
                <a:cs typeface="Times New Roman" panose="02020603050405020304" pitchFamily="18" charset="0"/>
              </a:rPr>
              <a:t>16</a:t>
            </a:r>
            <a:endParaRPr lang="en-US" sz="27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descr="climbing with internal rotation">
            <a:extLst>
              <a:ext uri="{FF2B5EF4-FFF2-40B4-BE49-F238E27FC236}">
                <a16:creationId xmlns:a16="http://schemas.microsoft.com/office/drawing/2014/main" id="{3AAE00BA-2DDE-6B08-3156-EDC059613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585" y="45418"/>
            <a:ext cx="3400828" cy="320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66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B77F-195D-0FE4-3265-05E9DA96D7B0}"/>
              </a:ext>
            </a:extLst>
          </p:cNvPr>
          <p:cNvSpPr>
            <a:spLocks noGrp="1"/>
          </p:cNvSpPr>
          <p:nvPr>
            <p:ph type="ctrTitle"/>
          </p:nvPr>
        </p:nvSpPr>
        <p:spPr>
          <a:xfrm rot="20611441">
            <a:off x="46534" y="1600052"/>
            <a:ext cx="6912768" cy="1800200"/>
          </a:xfrm>
        </p:spPr>
        <p:txBody>
          <a:bodyPr/>
          <a:lstStyle/>
          <a:p>
            <a:r>
              <a:rPr lang="en-US" sz="6000" dirty="0"/>
              <a:t>When to see a PT</a:t>
            </a:r>
          </a:p>
        </p:txBody>
      </p:sp>
      <p:sp>
        <p:nvSpPr>
          <p:cNvPr id="3" name="TextBox 2">
            <a:extLst>
              <a:ext uri="{FF2B5EF4-FFF2-40B4-BE49-F238E27FC236}">
                <a16:creationId xmlns:a16="http://schemas.microsoft.com/office/drawing/2014/main" id="{858B22CF-BA03-8DB8-0EE4-70AB1E1534A8}"/>
              </a:ext>
            </a:extLst>
          </p:cNvPr>
          <p:cNvSpPr txBox="1"/>
          <p:nvPr/>
        </p:nvSpPr>
        <p:spPr>
          <a:xfrm>
            <a:off x="6959302" y="1701602"/>
            <a:ext cx="4608512" cy="317009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latin typeface="Roboto" panose="02000000000000000000" pitchFamily="2" charset="0"/>
              </a:rPr>
              <a:t>Pain</a:t>
            </a:r>
          </a:p>
          <a:p>
            <a:pPr marL="840745" lvl="1" indent="-342900">
              <a:buFont typeface="Arial" panose="020B0604020202020204" pitchFamily="34" charset="0"/>
              <a:buChar char="•"/>
            </a:pPr>
            <a:r>
              <a:rPr lang="en-US" b="0" i="0" dirty="0">
                <a:solidFill>
                  <a:schemeClr val="bg1"/>
                </a:solidFill>
                <a:effectLst/>
                <a:latin typeface="Roboto" panose="02000000000000000000" pitchFamily="2" charset="0"/>
              </a:rPr>
              <a:t>That is getting worse</a:t>
            </a:r>
          </a:p>
          <a:p>
            <a:pPr marL="840745" lvl="1" indent="-342900">
              <a:buFont typeface="Arial" panose="020B0604020202020204" pitchFamily="34" charset="0"/>
              <a:buChar char="•"/>
            </a:pPr>
            <a:r>
              <a:rPr lang="en-US" dirty="0">
                <a:solidFill>
                  <a:schemeClr val="bg1"/>
                </a:solidFill>
                <a:latin typeface="Roboto" panose="02000000000000000000" pitchFamily="2" charset="0"/>
              </a:rPr>
              <a:t>Persistent</a:t>
            </a:r>
          </a:p>
          <a:p>
            <a:pPr marL="840745" lvl="1" indent="-342900">
              <a:buFont typeface="Arial" panose="020B0604020202020204" pitchFamily="34" charset="0"/>
              <a:buChar char="•"/>
            </a:pPr>
            <a:r>
              <a:rPr lang="en-US" b="0" i="0" dirty="0">
                <a:solidFill>
                  <a:schemeClr val="bg1"/>
                </a:solidFill>
                <a:effectLst/>
                <a:latin typeface="Roboto" panose="02000000000000000000" pitchFamily="2" charset="0"/>
              </a:rPr>
              <a:t>Present a</a:t>
            </a:r>
            <a:r>
              <a:rPr lang="en-US" dirty="0">
                <a:solidFill>
                  <a:schemeClr val="bg1"/>
                </a:solidFill>
                <a:latin typeface="Roboto" panose="02000000000000000000" pitchFamily="2" charset="0"/>
              </a:rPr>
              <a:t>fter a traumatic fall/   incident</a:t>
            </a:r>
          </a:p>
          <a:p>
            <a:pPr marL="342900" indent="-342900">
              <a:buFont typeface="Arial" panose="020B0604020202020204" pitchFamily="34" charset="0"/>
              <a:buChar char="•"/>
            </a:pPr>
            <a:r>
              <a:rPr lang="en-US" dirty="0">
                <a:solidFill>
                  <a:schemeClr val="bg1"/>
                </a:solidFill>
                <a:latin typeface="Roboto" panose="02000000000000000000" pitchFamily="2" charset="0"/>
              </a:rPr>
              <a:t>Significant weakness</a:t>
            </a:r>
          </a:p>
          <a:p>
            <a:pPr marL="342900" indent="-342900">
              <a:buFont typeface="Arial" panose="020B0604020202020204" pitchFamily="34" charset="0"/>
              <a:buChar char="•"/>
            </a:pPr>
            <a:r>
              <a:rPr lang="en-US" b="0" i="0" dirty="0">
                <a:solidFill>
                  <a:schemeClr val="bg1"/>
                </a:solidFill>
                <a:effectLst/>
                <a:latin typeface="Roboto" panose="02000000000000000000" pitchFamily="2" charset="0"/>
              </a:rPr>
              <a:t>Numbness/tingling</a:t>
            </a:r>
          </a:p>
          <a:p>
            <a:pPr marL="342900" indent="-342900">
              <a:buFont typeface="Arial" panose="020B0604020202020204" pitchFamily="34" charset="0"/>
              <a:buChar char="•"/>
            </a:pPr>
            <a:r>
              <a:rPr lang="en-US" b="0" i="0" dirty="0">
                <a:solidFill>
                  <a:schemeClr val="bg1"/>
                </a:solidFill>
                <a:effectLst/>
                <a:latin typeface="Roboto" panose="02000000000000000000" pitchFamily="2" charset="0"/>
              </a:rPr>
              <a:t>Pre- and post-surgical conditioning and strengthening</a:t>
            </a:r>
          </a:p>
          <a:p>
            <a:endParaRPr lang="en-US" dirty="0"/>
          </a:p>
        </p:txBody>
      </p:sp>
      <p:pic>
        <p:nvPicPr>
          <p:cNvPr id="1026" name="Picture 2" descr="Rock Rehab Pyramid - TrainingBeta">
            <a:extLst>
              <a:ext uri="{FF2B5EF4-FFF2-40B4-BE49-F238E27FC236}">
                <a16:creationId xmlns:a16="http://schemas.microsoft.com/office/drawing/2014/main" id="{4E351259-B9D0-5EF0-2DE8-B67B67BFB4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694" y="3276220"/>
            <a:ext cx="4680520" cy="358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6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6B3C1-5E16-B3E9-50E2-BD4895EBF254}"/>
              </a:ext>
            </a:extLst>
          </p:cNvPr>
          <p:cNvSpPr>
            <a:spLocks noGrp="1"/>
          </p:cNvSpPr>
          <p:nvPr>
            <p:ph idx="1"/>
          </p:nvPr>
        </p:nvSpPr>
        <p:spPr>
          <a:xfrm>
            <a:off x="249821" y="1557586"/>
            <a:ext cx="11690769" cy="5897991"/>
          </a:xfrm>
        </p:spPr>
        <p:txBody>
          <a:bodyPr>
            <a:normAutofit fontScale="55000" lnSpcReduction="20000"/>
          </a:bodyPr>
          <a:lstStyle/>
          <a:p>
            <a:pPr marL="457200" indent="-457200">
              <a:buAutoNum type="arabicPeriod"/>
            </a:pPr>
            <a:r>
              <a:rPr lang="en-US" b="0" i="0" dirty="0" err="1">
                <a:solidFill>
                  <a:srgbClr val="212121"/>
                </a:solidFill>
                <a:effectLst/>
              </a:rPr>
              <a:t>Lutter</a:t>
            </a:r>
            <a:r>
              <a:rPr lang="en-US" b="0" i="0" dirty="0">
                <a:solidFill>
                  <a:srgbClr val="212121"/>
                </a:solidFill>
                <a:effectLst/>
              </a:rPr>
              <a:t> C, </a:t>
            </a:r>
            <a:r>
              <a:rPr lang="en-US" b="0" i="0" dirty="0" err="1">
                <a:solidFill>
                  <a:srgbClr val="212121"/>
                </a:solidFill>
                <a:effectLst/>
              </a:rPr>
              <a:t>Tischer</a:t>
            </a:r>
            <a:r>
              <a:rPr lang="en-US" b="0" i="0" dirty="0">
                <a:solidFill>
                  <a:srgbClr val="212121"/>
                </a:solidFill>
                <a:effectLst/>
              </a:rPr>
              <a:t> T, Cooper C, et al. Mechanisms of Acute Knee Injuries in Bouldering and Rock Climbing Athletes. Am J Sports Med. 2020;48(3):730-738. doi:10.1177/0363546519899931</a:t>
            </a:r>
          </a:p>
          <a:p>
            <a:pPr marL="457200" indent="-457200">
              <a:buAutoNum type="arabicPeriod"/>
            </a:pPr>
            <a:r>
              <a:rPr lang="en-US" b="0" i="0" dirty="0">
                <a:solidFill>
                  <a:srgbClr val="212121"/>
                </a:solidFill>
                <a:effectLst/>
              </a:rPr>
              <a:t>Jones G, </a:t>
            </a:r>
            <a:r>
              <a:rPr lang="en-US" b="0" i="0" dirty="0" err="1">
                <a:solidFill>
                  <a:srgbClr val="212121"/>
                </a:solidFill>
                <a:effectLst/>
              </a:rPr>
              <a:t>Schöffl</a:t>
            </a:r>
            <a:r>
              <a:rPr lang="en-US" b="0" i="0" dirty="0">
                <a:solidFill>
                  <a:srgbClr val="212121"/>
                </a:solidFill>
                <a:effectLst/>
              </a:rPr>
              <a:t> V, Johnson MI. Incidence, Diagnosis, and Management of Injury in Sport Climbing and Bouldering: A Critical Review. </a:t>
            </a:r>
            <a:r>
              <a:rPr lang="en-US" b="0" i="0" dirty="0" err="1">
                <a:solidFill>
                  <a:srgbClr val="212121"/>
                </a:solidFill>
                <a:effectLst/>
              </a:rPr>
              <a:t>Curr</a:t>
            </a:r>
            <a:r>
              <a:rPr lang="en-US" b="0" i="0" dirty="0">
                <a:solidFill>
                  <a:srgbClr val="212121"/>
                </a:solidFill>
                <a:effectLst/>
              </a:rPr>
              <a:t> Sports Med Rep. 2018;17(11):396-401. doi:10.1249/JSR.0000000000000534</a:t>
            </a:r>
          </a:p>
          <a:p>
            <a:pPr marL="457200" indent="-457200">
              <a:buAutoNum type="arabicPeriod"/>
            </a:pPr>
            <a:r>
              <a:rPr lang="en-US" b="0" i="0" dirty="0" err="1">
                <a:solidFill>
                  <a:srgbClr val="212121"/>
                </a:solidFill>
                <a:effectLst/>
              </a:rPr>
              <a:t>Schöffl</a:t>
            </a:r>
            <a:r>
              <a:rPr lang="en-US" b="0" i="0" dirty="0">
                <a:solidFill>
                  <a:srgbClr val="212121"/>
                </a:solidFill>
                <a:effectLst/>
              </a:rPr>
              <a:t> V, Popp D, </a:t>
            </a:r>
            <a:r>
              <a:rPr lang="en-US" b="0" i="0" dirty="0" err="1">
                <a:solidFill>
                  <a:srgbClr val="212121"/>
                </a:solidFill>
                <a:effectLst/>
              </a:rPr>
              <a:t>Küpper</a:t>
            </a:r>
            <a:r>
              <a:rPr lang="en-US" b="0" i="0" dirty="0">
                <a:solidFill>
                  <a:srgbClr val="212121"/>
                </a:solidFill>
                <a:effectLst/>
              </a:rPr>
              <a:t> T, </a:t>
            </a:r>
            <a:r>
              <a:rPr lang="en-US" b="0" i="0" dirty="0" err="1">
                <a:solidFill>
                  <a:srgbClr val="212121"/>
                </a:solidFill>
                <a:effectLst/>
              </a:rPr>
              <a:t>Schöffl</a:t>
            </a:r>
            <a:r>
              <a:rPr lang="en-US" b="0" i="0" dirty="0">
                <a:solidFill>
                  <a:srgbClr val="212121"/>
                </a:solidFill>
                <a:effectLst/>
              </a:rPr>
              <a:t> I. Injury trends in rock climbers: evaluation of a case series of 911 injuries between 2009 and 2012. Wilderness Environ Med. 2015;26(1):62-67. doi:10.1016/j.wem.2014.08.013</a:t>
            </a:r>
          </a:p>
          <a:p>
            <a:pPr marL="457200" indent="-457200">
              <a:buAutoNum type="arabicPeriod"/>
            </a:pPr>
            <a:r>
              <a:rPr lang="en-US" b="0" i="0" dirty="0" err="1">
                <a:solidFill>
                  <a:srgbClr val="212121"/>
                </a:solidFill>
                <a:effectLst/>
              </a:rPr>
              <a:t>Woollings</a:t>
            </a:r>
            <a:r>
              <a:rPr lang="en-US" b="0" i="0" dirty="0">
                <a:solidFill>
                  <a:srgbClr val="212121"/>
                </a:solidFill>
                <a:effectLst/>
              </a:rPr>
              <a:t> KY, McKay CD, Emery CA. Risk factors for injury in sport climbing and bouldering: a systematic review of the literature. Br J Sports Med. 2015;49(17):1094-1099. doi:10.1136/bjsports-2014-094372</a:t>
            </a:r>
            <a:endParaRPr lang="en-US" i="0" dirty="0"/>
          </a:p>
          <a:p>
            <a:pPr marL="457200" indent="-457200">
              <a:buAutoNum type="arabicPeriod"/>
            </a:pPr>
            <a:r>
              <a:rPr lang="en-US" b="0" i="0" dirty="0">
                <a:solidFill>
                  <a:srgbClr val="232323"/>
                </a:solidFill>
                <a:effectLst/>
              </a:rPr>
              <a:t>Jones G, Johnson MI. A critical review of the incidence and risk factors for finger injuries in rock climbing. </a:t>
            </a:r>
            <a:r>
              <a:rPr lang="en-US" b="0" i="0" dirty="0" err="1">
                <a:solidFill>
                  <a:srgbClr val="232323"/>
                </a:solidFill>
                <a:effectLst/>
              </a:rPr>
              <a:t>Curr</a:t>
            </a:r>
            <a:r>
              <a:rPr lang="en-US" b="0" i="0" dirty="0">
                <a:solidFill>
                  <a:srgbClr val="232323"/>
                </a:solidFill>
                <a:effectLst/>
              </a:rPr>
              <a:t>. Sports Med. Rep. 2016; 15:400–9. </a:t>
            </a:r>
            <a:r>
              <a:rPr lang="en-US" b="0" i="0" dirty="0" err="1">
                <a:solidFill>
                  <a:srgbClr val="232323"/>
                </a:solidFill>
                <a:effectLst/>
              </a:rPr>
              <a:t>doi</a:t>
            </a:r>
            <a:r>
              <a:rPr lang="en-US" b="0" i="0" dirty="0">
                <a:solidFill>
                  <a:srgbClr val="232323"/>
                </a:solidFill>
                <a:effectLst/>
              </a:rPr>
              <a:t>: 10.1249/JSR.0000000000000304. PubMed PMID: 27841811.</a:t>
            </a:r>
          </a:p>
          <a:p>
            <a:pPr marL="457200" indent="-457200">
              <a:buAutoNum type="arabicPeriod"/>
            </a:pPr>
            <a:r>
              <a:rPr lang="en-US" b="0" i="0" dirty="0">
                <a:solidFill>
                  <a:srgbClr val="232323"/>
                </a:solidFill>
                <a:effectLst/>
              </a:rPr>
              <a:t>Schweizer A. Lumbrical tears in rock climbers. J. Hand Surg. Br. 2003; 28:187–9.</a:t>
            </a:r>
          </a:p>
          <a:p>
            <a:pPr marL="457200" indent="-457200">
              <a:buFont typeface="Arial" pitchFamily="34" charset="0"/>
              <a:buAutoNum type="arabicPeriod"/>
            </a:pPr>
            <a:r>
              <a:rPr lang="en-US" i="0" u="none" strike="noStrike" dirty="0" err="1">
                <a:solidFill>
                  <a:srgbClr val="000000"/>
                </a:solidFill>
                <a:effectLst/>
                <a:ea typeface="Calibri" panose="020F0502020204030204" pitchFamily="34" charset="0"/>
              </a:rPr>
              <a:t>Schneeberger</a:t>
            </a:r>
            <a:r>
              <a:rPr lang="en-US" i="0" u="none" strike="noStrike" dirty="0">
                <a:solidFill>
                  <a:srgbClr val="000000"/>
                </a:solidFill>
                <a:effectLst/>
                <a:ea typeface="Calibri" panose="020F0502020204030204" pitchFamily="34" charset="0"/>
              </a:rPr>
              <a:t> M, Schweizer A. Pulley ruptures in rock climbers: Outcome of conservative treatment with the pulley-protection splint—a series of 47 cases. Wilderness &amp; Environmental Medicine. 2016;27(2):211-218. doi:10.1016/j.wem.2015.12.017 </a:t>
            </a:r>
          </a:p>
          <a:p>
            <a:pPr marL="457200" indent="-457200">
              <a:buFont typeface="Arial" pitchFamily="34" charset="0"/>
              <a:buAutoNum type="arabicPeriod"/>
            </a:pPr>
            <a:r>
              <a:rPr lang="en-US" i="0" dirty="0">
                <a:effectLst/>
                <a:ea typeface="Times New Roman" panose="02020603050405020304" pitchFamily="18" charset="0"/>
              </a:rPr>
              <a:t>Schweizer A. Biomechanical properties of the crimp grip position in rock climbers. J </a:t>
            </a:r>
            <a:r>
              <a:rPr lang="en-US" i="0" dirty="0" err="1">
                <a:effectLst/>
                <a:ea typeface="Times New Roman" panose="02020603050405020304" pitchFamily="18" charset="0"/>
              </a:rPr>
              <a:t>Biomech</a:t>
            </a:r>
            <a:r>
              <a:rPr lang="en-US" i="0" dirty="0">
                <a:effectLst/>
                <a:ea typeface="Times New Roman" panose="02020603050405020304" pitchFamily="18" charset="0"/>
              </a:rPr>
              <a:t>. 2001;34(2):217-223. doi:10.1016/s0021-9290(00)00184-6</a:t>
            </a:r>
          </a:p>
          <a:p>
            <a:pPr marL="457200" indent="-457200">
              <a:buFont typeface="Arial" pitchFamily="34" charset="0"/>
              <a:buAutoNum type="arabicPeriod"/>
            </a:pPr>
            <a:r>
              <a:rPr lang="en-US" b="0" i="0" dirty="0">
                <a:solidFill>
                  <a:srgbClr val="212121"/>
                </a:solidFill>
                <a:effectLst/>
              </a:rPr>
              <a:t>Meyers RN, </a:t>
            </a:r>
            <a:r>
              <a:rPr lang="en-US" b="0" i="0" dirty="0" err="1">
                <a:solidFill>
                  <a:srgbClr val="212121"/>
                </a:solidFill>
                <a:effectLst/>
              </a:rPr>
              <a:t>Schöffl</a:t>
            </a:r>
            <a:r>
              <a:rPr lang="en-US" b="0" i="0" dirty="0">
                <a:solidFill>
                  <a:srgbClr val="212121"/>
                </a:solidFill>
                <a:effectLst/>
              </a:rPr>
              <a:t> VR, Mei-Dan O, </a:t>
            </a:r>
            <a:r>
              <a:rPr lang="en-US" b="0" i="0" dirty="0" err="1">
                <a:solidFill>
                  <a:srgbClr val="212121"/>
                </a:solidFill>
                <a:effectLst/>
              </a:rPr>
              <a:t>Provance</a:t>
            </a:r>
            <a:r>
              <a:rPr lang="en-US" b="0" i="0" dirty="0">
                <a:solidFill>
                  <a:srgbClr val="212121"/>
                </a:solidFill>
                <a:effectLst/>
              </a:rPr>
              <a:t> AJ. Returning to Climb after Epiphyseal Finger Stress Fracture. </a:t>
            </a:r>
            <a:r>
              <a:rPr lang="en-US" b="0" i="0" dirty="0" err="1">
                <a:solidFill>
                  <a:srgbClr val="212121"/>
                </a:solidFill>
                <a:effectLst/>
              </a:rPr>
              <a:t>Curr</a:t>
            </a:r>
            <a:r>
              <a:rPr lang="en-US" b="0" i="0" dirty="0">
                <a:solidFill>
                  <a:srgbClr val="212121"/>
                </a:solidFill>
                <a:effectLst/>
              </a:rPr>
              <a:t> Sports Med Rep. 2020;19(11):457-462. doi:10.1249/JSR.0000000000000770</a:t>
            </a:r>
          </a:p>
          <a:p>
            <a:pPr marL="457200" indent="-457200">
              <a:buFont typeface="Arial" pitchFamily="34" charset="0"/>
              <a:buAutoNum type="arabicPeriod"/>
            </a:pPr>
            <a:r>
              <a:rPr lang="en-US" b="0" i="0" dirty="0" err="1">
                <a:solidFill>
                  <a:srgbClr val="232323"/>
                </a:solidFill>
                <a:effectLst/>
              </a:rPr>
              <a:t>Bartschi</a:t>
            </a:r>
            <a:r>
              <a:rPr lang="en-US" b="0" i="0" dirty="0">
                <a:solidFill>
                  <a:srgbClr val="232323"/>
                </a:solidFill>
                <a:effectLst/>
              </a:rPr>
              <a:t> N, </a:t>
            </a:r>
            <a:r>
              <a:rPr lang="en-US" b="0" i="0" dirty="0" err="1">
                <a:solidFill>
                  <a:srgbClr val="232323"/>
                </a:solidFill>
                <a:effectLst/>
              </a:rPr>
              <a:t>Scheibler</a:t>
            </a:r>
            <a:r>
              <a:rPr lang="en-US" b="0" i="0" dirty="0">
                <a:solidFill>
                  <a:srgbClr val="232323"/>
                </a:solidFill>
                <a:effectLst/>
              </a:rPr>
              <a:t> A, Schweizer A. Symptomatic epiphyseal sprains and stress fractures of the finger phalanges in adolescent sport climbers. Hand Surg </a:t>
            </a:r>
            <a:r>
              <a:rPr lang="en-US" b="0" i="0" dirty="0" err="1">
                <a:solidFill>
                  <a:srgbClr val="232323"/>
                </a:solidFill>
                <a:effectLst/>
              </a:rPr>
              <a:t>Rehabil</a:t>
            </a:r>
            <a:r>
              <a:rPr lang="en-US" b="0" i="0" dirty="0">
                <a:solidFill>
                  <a:srgbClr val="232323"/>
                </a:solidFill>
                <a:effectLst/>
              </a:rPr>
              <a:t>. 2019; 38:251–6.</a:t>
            </a:r>
          </a:p>
          <a:p>
            <a:pPr marL="457200" indent="-457200">
              <a:buFont typeface="Arial" pitchFamily="34" charset="0"/>
              <a:buAutoNum type="arabicPeriod"/>
            </a:pPr>
            <a:r>
              <a:rPr lang="en-US" b="0" i="0" dirty="0" err="1">
                <a:solidFill>
                  <a:srgbClr val="212121"/>
                </a:solidFill>
                <a:effectLst/>
              </a:rPr>
              <a:t>Schöffl</a:t>
            </a:r>
            <a:r>
              <a:rPr lang="en-US" b="0" i="0" dirty="0">
                <a:solidFill>
                  <a:srgbClr val="212121"/>
                </a:solidFill>
                <a:effectLst/>
              </a:rPr>
              <a:t> V, </a:t>
            </a:r>
            <a:r>
              <a:rPr lang="en-US" b="0" i="0" dirty="0" err="1">
                <a:solidFill>
                  <a:srgbClr val="212121"/>
                </a:solidFill>
                <a:effectLst/>
              </a:rPr>
              <a:t>Strohm</a:t>
            </a:r>
            <a:r>
              <a:rPr lang="en-US" b="0" i="0" dirty="0">
                <a:solidFill>
                  <a:srgbClr val="212121"/>
                </a:solidFill>
                <a:effectLst/>
              </a:rPr>
              <a:t> P, </a:t>
            </a:r>
            <a:r>
              <a:rPr lang="en-US" b="0" i="0" dirty="0" err="1">
                <a:solidFill>
                  <a:srgbClr val="212121"/>
                </a:solidFill>
                <a:effectLst/>
              </a:rPr>
              <a:t>Lutter</a:t>
            </a:r>
            <a:r>
              <a:rPr lang="en-US" b="0" i="0" dirty="0">
                <a:solidFill>
                  <a:srgbClr val="212121"/>
                </a:solidFill>
                <a:effectLst/>
              </a:rPr>
              <a:t> C. Efficacy of corticosteroid injection in rock climber's tenosynovitis. Hand Surg </a:t>
            </a:r>
            <a:r>
              <a:rPr lang="en-US" b="0" i="0" dirty="0" err="1">
                <a:solidFill>
                  <a:srgbClr val="212121"/>
                </a:solidFill>
                <a:effectLst/>
              </a:rPr>
              <a:t>Rehabil</a:t>
            </a:r>
            <a:r>
              <a:rPr lang="en-US" b="0" i="0" dirty="0">
                <a:solidFill>
                  <a:srgbClr val="212121"/>
                </a:solidFill>
                <a:effectLst/>
              </a:rPr>
              <a:t>. 2019;38(5):317-322. doi:10.1016/j.hansur.2019.07.004</a:t>
            </a:r>
          </a:p>
          <a:p>
            <a:pPr marL="457200" indent="-457200">
              <a:buFont typeface="Arial" pitchFamily="34" charset="0"/>
              <a:buAutoNum type="arabicPeriod"/>
            </a:pPr>
            <a:r>
              <a:rPr lang="en-US" i="0" dirty="0"/>
              <a:t>Simon, A. </a:t>
            </a:r>
            <a:r>
              <a:rPr lang="en-US" i="0" dirty="0">
                <a:effectLst/>
              </a:rPr>
              <a:t>Rock climbing finger tenosynovitis. The Climbing Doctor. https://theclimbingdoctor.com/rock-climbing-finger-tenosynovitis/. Published February 19, 2023. Accessed April 3, 2023. </a:t>
            </a:r>
          </a:p>
          <a:p>
            <a:pPr marL="457200" indent="-457200">
              <a:buFont typeface="Arial" pitchFamily="34" charset="0"/>
              <a:buAutoNum type="arabicPeriod"/>
            </a:pPr>
            <a:r>
              <a:rPr lang="en-US" i="0" dirty="0">
                <a:effectLst/>
              </a:rPr>
              <a:t>Vagy J. Train antagonist strength for climbing. The Climbing Doctor. https://theclimbingdoctor.com/how-to-train-antagonist-muscle-strength-for-climbing/. Published November 19, 2022. Accessed April 5, 2023. </a:t>
            </a:r>
          </a:p>
          <a:p>
            <a:pPr marL="457200" indent="-457200">
              <a:buFont typeface="Arial" pitchFamily="34" charset="0"/>
              <a:buAutoNum type="arabicPeriod"/>
            </a:pPr>
            <a:r>
              <a:rPr lang="en-US" b="0" i="0" dirty="0">
                <a:solidFill>
                  <a:srgbClr val="212121"/>
                </a:solidFill>
                <a:effectLst/>
              </a:rPr>
              <a:t>Peterson C, </a:t>
            </a:r>
            <a:r>
              <a:rPr lang="en-US" b="0" i="0" dirty="0" err="1">
                <a:solidFill>
                  <a:srgbClr val="212121"/>
                </a:solidFill>
                <a:effectLst/>
              </a:rPr>
              <a:t>Ceraulo</a:t>
            </a:r>
            <a:r>
              <a:rPr lang="en-US" b="0" i="0" dirty="0">
                <a:solidFill>
                  <a:srgbClr val="212121"/>
                </a:solidFill>
                <a:effectLst/>
              </a:rPr>
              <a:t> A. Caring for Climbers. </a:t>
            </a:r>
            <a:r>
              <a:rPr lang="en-US" b="0" i="0" dirty="0" err="1">
                <a:solidFill>
                  <a:srgbClr val="212121"/>
                </a:solidFill>
                <a:effectLst/>
              </a:rPr>
              <a:t>Curr</a:t>
            </a:r>
            <a:r>
              <a:rPr lang="en-US" b="0" i="0" dirty="0">
                <a:solidFill>
                  <a:srgbClr val="212121"/>
                </a:solidFill>
                <a:effectLst/>
              </a:rPr>
              <a:t> Sports Med Rep. 2015;14(5):397-403. doi:10.1249/JSR.0000000000000200</a:t>
            </a:r>
          </a:p>
          <a:p>
            <a:pPr marL="457200" indent="-457200">
              <a:buFont typeface="Arial" pitchFamily="34" charset="0"/>
              <a:buAutoNum type="arabicPeriod"/>
            </a:pPr>
            <a:r>
              <a:rPr lang="en-US" b="0" i="0" dirty="0" err="1">
                <a:solidFill>
                  <a:srgbClr val="212121"/>
                </a:solidFill>
                <a:effectLst/>
              </a:rPr>
              <a:t>Moreside</a:t>
            </a:r>
            <a:r>
              <a:rPr lang="en-US" b="0" i="0" dirty="0">
                <a:solidFill>
                  <a:srgbClr val="212121"/>
                </a:solidFill>
                <a:effectLst/>
              </a:rPr>
              <a:t> JM, McGill SM. Hip joint range of motion improvements using three different interventions. </a:t>
            </a:r>
            <a:r>
              <a:rPr lang="en-US" b="0" i="1" dirty="0">
                <a:solidFill>
                  <a:srgbClr val="212121"/>
                </a:solidFill>
                <a:effectLst/>
              </a:rPr>
              <a:t>J Strength Cond Res</a:t>
            </a:r>
            <a:r>
              <a:rPr lang="en-US" b="0" i="0" dirty="0">
                <a:solidFill>
                  <a:srgbClr val="212121"/>
                </a:solidFill>
                <a:effectLst/>
              </a:rPr>
              <a:t>. 2012;26(5):1265-1273. doi:10.1519/JSC.0b013e31824f2351</a:t>
            </a:r>
            <a:endParaRPr lang="en-US" i="0" dirty="0">
              <a:solidFill>
                <a:srgbClr val="212121"/>
              </a:solidFill>
            </a:endParaRPr>
          </a:p>
          <a:p>
            <a:pPr marL="457200" indent="-457200">
              <a:buFont typeface="Arial" pitchFamily="34" charset="0"/>
              <a:buAutoNum type="arabicPeriod"/>
            </a:pPr>
            <a:r>
              <a:rPr lang="en-US" b="0" i="0" dirty="0" err="1">
                <a:solidFill>
                  <a:srgbClr val="212121"/>
                </a:solidFill>
                <a:effectLst/>
              </a:rPr>
              <a:t>Draga</a:t>
            </a:r>
            <a:r>
              <a:rPr lang="en-US" b="0" i="0" dirty="0">
                <a:solidFill>
                  <a:srgbClr val="212121"/>
                </a:solidFill>
                <a:effectLst/>
              </a:rPr>
              <a:t> P, </a:t>
            </a:r>
            <a:r>
              <a:rPr lang="en-US" b="0" i="0" dirty="0" err="1">
                <a:solidFill>
                  <a:srgbClr val="212121"/>
                </a:solidFill>
                <a:effectLst/>
              </a:rPr>
              <a:t>Ozimek</a:t>
            </a:r>
            <a:r>
              <a:rPr lang="en-US" b="0" i="0" dirty="0">
                <a:solidFill>
                  <a:srgbClr val="212121"/>
                </a:solidFill>
                <a:effectLst/>
              </a:rPr>
              <a:t> M, Krawczyk M, et al. Importance and Diagnosis of Flexibility Preparation of Male Sport Climbers. </a:t>
            </a:r>
            <a:r>
              <a:rPr lang="en-US" b="0" i="1" dirty="0">
                <a:solidFill>
                  <a:srgbClr val="212121"/>
                </a:solidFill>
                <a:effectLst/>
              </a:rPr>
              <a:t>Int J Environ Res Public Health</a:t>
            </a:r>
            <a:r>
              <a:rPr lang="en-US" b="0" i="0" dirty="0">
                <a:solidFill>
                  <a:srgbClr val="212121"/>
                </a:solidFill>
                <a:effectLst/>
              </a:rPr>
              <a:t>. 2020;17(7):2512. Published 2020 Apr 7. doi:10.3390/ijerph17072512</a:t>
            </a:r>
          </a:p>
          <a:p>
            <a:pPr marL="457200" indent="-457200">
              <a:buFont typeface="Arial" pitchFamily="34" charset="0"/>
              <a:buAutoNum type="arabicPeriod"/>
            </a:pPr>
            <a:r>
              <a:rPr lang="en-US" dirty="0">
                <a:effectLst/>
                <a:ea typeface="PMingLiU" panose="02020500000000000000" pitchFamily="18" charset="-120"/>
              </a:rPr>
              <a:t>Schoffl I, </a:t>
            </a:r>
            <a:r>
              <a:rPr lang="en-US" dirty="0" err="1">
                <a:effectLst/>
                <a:ea typeface="PMingLiU" panose="02020500000000000000" pitchFamily="18" charset="-120"/>
              </a:rPr>
              <a:t>Einwag</a:t>
            </a:r>
            <a:r>
              <a:rPr lang="en-US" dirty="0">
                <a:effectLst/>
                <a:ea typeface="PMingLiU" panose="02020500000000000000" pitchFamily="18" charset="-120"/>
              </a:rPr>
              <a:t> F, Strecker W, Hennig F, Schoffl V. Impact of taping after finger flexor tendon pulley ruptures in rock climbers. </a:t>
            </a:r>
            <a:r>
              <a:rPr lang="en-US" i="1" dirty="0">
                <a:solidFill>
                  <a:srgbClr val="212121"/>
                </a:solidFill>
                <a:effectLst/>
                <a:ea typeface="PMingLiU" panose="02020500000000000000" pitchFamily="18" charset="-120"/>
                <a:cs typeface="Calibri" panose="020F0502020204030204" pitchFamily="34" charset="0"/>
              </a:rPr>
              <a:t>J Appl </a:t>
            </a:r>
            <a:r>
              <a:rPr lang="en-US" i="1" dirty="0" err="1">
                <a:solidFill>
                  <a:srgbClr val="212121"/>
                </a:solidFill>
                <a:effectLst/>
                <a:ea typeface="PMingLiU" panose="02020500000000000000" pitchFamily="18" charset="-120"/>
                <a:cs typeface="Calibri" panose="020F0502020204030204" pitchFamily="34" charset="0"/>
              </a:rPr>
              <a:t>Biomech</a:t>
            </a:r>
            <a:r>
              <a:rPr lang="en-US" dirty="0">
                <a:effectLst/>
                <a:ea typeface="PMingLiU" panose="02020500000000000000" pitchFamily="18" charset="-120"/>
              </a:rPr>
              <a:t>. 2007;23(1):52-62. doi:10.1123/jab.23.1.52</a:t>
            </a:r>
          </a:p>
          <a:p>
            <a:pPr marL="457200" indent="-457200">
              <a:buFont typeface="Arial" pitchFamily="34" charset="0"/>
              <a:buAutoNum type="arabicPeriod"/>
            </a:pPr>
            <a:r>
              <a:rPr lang="en-US" dirty="0">
                <a:effectLst/>
              </a:rPr>
              <a:t>DeStefano M. Pocket change - adapting the way you pull on pockets. The Climbing Doctor. https://theclimbingdoctor.com/pocket-change-adapting-the-way-you-pull-on-pockets/. Published November 19, 2022. Accessed April 7, 2023. </a:t>
            </a:r>
          </a:p>
          <a:p>
            <a:pPr marL="457200" indent="-457200">
              <a:buFont typeface="Arial" pitchFamily="34" charset="0"/>
              <a:buAutoNum type="arabicPeriod"/>
            </a:pPr>
            <a:r>
              <a:rPr lang="en-US" b="0" i="0" dirty="0">
                <a:solidFill>
                  <a:srgbClr val="212121"/>
                </a:solidFill>
                <a:effectLst/>
              </a:rPr>
              <a:t>Jones G, Johnson R, </a:t>
            </a:r>
            <a:r>
              <a:rPr lang="en-US" b="0" i="0" dirty="0" err="1">
                <a:solidFill>
                  <a:srgbClr val="212121"/>
                </a:solidFill>
                <a:effectLst/>
              </a:rPr>
              <a:t>Schöffl</a:t>
            </a:r>
            <a:r>
              <a:rPr lang="en-US" b="0" i="0" dirty="0">
                <a:solidFill>
                  <a:srgbClr val="212121"/>
                </a:solidFill>
                <a:effectLst/>
              </a:rPr>
              <a:t> V, et al. Primary </a:t>
            </a:r>
            <a:r>
              <a:rPr lang="en-US" b="0" i="0" dirty="0" err="1">
                <a:solidFill>
                  <a:srgbClr val="212121"/>
                </a:solidFill>
                <a:effectLst/>
              </a:rPr>
              <a:t>Periphyseal</a:t>
            </a:r>
            <a:r>
              <a:rPr lang="en-US" b="0" i="0" dirty="0">
                <a:solidFill>
                  <a:srgbClr val="212121"/>
                </a:solidFill>
                <a:effectLst/>
              </a:rPr>
              <a:t> Stress Injuries of the Fingers in Adolescent Climbers: A Critical Review. </a:t>
            </a:r>
            <a:r>
              <a:rPr lang="en-US" b="0" i="1" dirty="0" err="1">
                <a:solidFill>
                  <a:srgbClr val="212121"/>
                </a:solidFill>
                <a:effectLst/>
              </a:rPr>
              <a:t>Curr</a:t>
            </a:r>
            <a:r>
              <a:rPr lang="en-US" b="0" i="1" dirty="0">
                <a:solidFill>
                  <a:srgbClr val="212121"/>
                </a:solidFill>
                <a:effectLst/>
              </a:rPr>
              <a:t> Sports Med Rep</a:t>
            </a:r>
            <a:r>
              <a:rPr lang="en-US" b="0" i="0" dirty="0">
                <a:solidFill>
                  <a:srgbClr val="212121"/>
                </a:solidFill>
                <a:effectLst/>
              </a:rPr>
              <a:t>. 2022;21(12):436-442. Published 2022 Dec 1. doi:10.1249/JSR.0000000000001016</a:t>
            </a:r>
          </a:p>
          <a:p>
            <a:pPr marL="457200" indent="-457200">
              <a:buFont typeface="Arial" pitchFamily="34" charset="0"/>
              <a:buAutoNum type="arabicPeriod"/>
            </a:pPr>
            <a:r>
              <a:rPr lang="en-US" b="0" i="0" dirty="0" err="1">
                <a:solidFill>
                  <a:srgbClr val="212121"/>
                </a:solidFill>
                <a:effectLst/>
              </a:rPr>
              <a:t>Kozin</a:t>
            </a:r>
            <a:r>
              <a:rPr lang="en-US" b="0" i="0" dirty="0">
                <a:solidFill>
                  <a:srgbClr val="212121"/>
                </a:solidFill>
                <a:effectLst/>
              </a:rPr>
              <a:t> S, </a:t>
            </a:r>
            <a:r>
              <a:rPr lang="en-US" b="0" i="0" dirty="0" err="1">
                <a:solidFill>
                  <a:srgbClr val="212121"/>
                </a:solidFill>
                <a:effectLst/>
              </a:rPr>
              <a:t>Cretu</a:t>
            </a:r>
            <a:r>
              <a:rPr lang="en-US" b="0" i="0" dirty="0">
                <a:solidFill>
                  <a:srgbClr val="212121"/>
                </a:solidFill>
                <a:effectLst/>
              </a:rPr>
              <a:t> M, </a:t>
            </a:r>
            <a:r>
              <a:rPr lang="en-US" b="0" i="0" dirty="0" err="1">
                <a:solidFill>
                  <a:srgbClr val="212121"/>
                </a:solidFill>
                <a:effectLst/>
              </a:rPr>
              <a:t>Kozina</a:t>
            </a:r>
            <a:r>
              <a:rPr lang="en-US" b="0" i="0" dirty="0">
                <a:solidFill>
                  <a:srgbClr val="212121"/>
                </a:solidFill>
                <a:effectLst/>
              </a:rPr>
              <a:t> Z, et al. Application of closed kinematic chain exercises with eccentric and strength exercises for the shoulder injuries prevention in student rock climbers: a randomized controlled trial. </a:t>
            </a:r>
            <a:r>
              <a:rPr lang="en-US" b="0" i="1" dirty="0">
                <a:solidFill>
                  <a:srgbClr val="212121"/>
                </a:solidFill>
                <a:effectLst/>
              </a:rPr>
              <a:t>Acta </a:t>
            </a:r>
            <a:r>
              <a:rPr lang="en-US" b="0" i="1" dirty="0" err="1">
                <a:solidFill>
                  <a:srgbClr val="212121"/>
                </a:solidFill>
                <a:effectLst/>
              </a:rPr>
              <a:t>Bioeng</a:t>
            </a:r>
            <a:r>
              <a:rPr lang="en-US" b="0" i="1" dirty="0">
                <a:solidFill>
                  <a:srgbClr val="212121"/>
                </a:solidFill>
                <a:effectLst/>
              </a:rPr>
              <a:t> </a:t>
            </a:r>
            <a:r>
              <a:rPr lang="en-US" b="0" i="1" dirty="0" err="1">
                <a:solidFill>
                  <a:srgbClr val="212121"/>
                </a:solidFill>
                <a:effectLst/>
              </a:rPr>
              <a:t>Biomech</a:t>
            </a:r>
            <a:r>
              <a:rPr lang="en-US" b="0" i="0" dirty="0">
                <a:solidFill>
                  <a:srgbClr val="212121"/>
                </a:solidFill>
                <a:effectLst/>
              </a:rPr>
              <a:t>. 2021;23(2):159-168.</a:t>
            </a:r>
          </a:p>
          <a:p>
            <a:pPr marL="457200" indent="-457200">
              <a:buFont typeface="Arial" pitchFamily="34" charset="0"/>
              <a:buAutoNum type="arabicPeriod"/>
            </a:pPr>
            <a:r>
              <a:rPr lang="en-US" b="0" i="0" dirty="0">
                <a:solidFill>
                  <a:srgbClr val="212121"/>
                </a:solidFill>
                <a:effectLst/>
              </a:rPr>
              <a:t>McGowan CJ, </a:t>
            </a:r>
            <a:r>
              <a:rPr lang="en-US" b="0" i="0" dirty="0" err="1">
                <a:solidFill>
                  <a:srgbClr val="212121"/>
                </a:solidFill>
                <a:effectLst/>
              </a:rPr>
              <a:t>Pyne</a:t>
            </a:r>
            <a:r>
              <a:rPr lang="en-US" b="0" i="0" dirty="0">
                <a:solidFill>
                  <a:srgbClr val="212121"/>
                </a:solidFill>
                <a:effectLst/>
              </a:rPr>
              <a:t> DB, Thompson KG, Rattray B. Warm-Up Strategies for Sport and Exercise: Mechanisms and Applications. </a:t>
            </a:r>
            <a:r>
              <a:rPr lang="en-US" b="0" i="1" dirty="0">
                <a:solidFill>
                  <a:srgbClr val="212121"/>
                </a:solidFill>
                <a:effectLst/>
              </a:rPr>
              <a:t>Sports Med</a:t>
            </a:r>
            <a:r>
              <a:rPr lang="en-US" b="0" i="0" dirty="0">
                <a:solidFill>
                  <a:srgbClr val="212121"/>
                </a:solidFill>
                <a:effectLst/>
              </a:rPr>
              <a:t>. 2015;45(11):1523-1546. doi:10.1007/s40279-015-0376-x</a:t>
            </a:r>
            <a:endParaRPr lang="en-US" dirty="0">
              <a:effectLst/>
            </a:endParaRPr>
          </a:p>
          <a:p>
            <a:pPr marL="457200" indent="-457200">
              <a:buFont typeface="Arial" pitchFamily="34" charset="0"/>
              <a:buAutoNum type="arabicPeriod"/>
            </a:pPr>
            <a:endParaRPr lang="en-US" dirty="0">
              <a:effectLst/>
              <a:ea typeface="PMingLiU" panose="02020500000000000000" pitchFamily="18" charset="-120"/>
            </a:endParaRPr>
          </a:p>
          <a:p>
            <a:pPr marL="457200" indent="-457200">
              <a:buFont typeface="Arial" pitchFamily="34" charset="0"/>
              <a:buAutoNum type="arabicPeriod"/>
            </a:pPr>
            <a:endParaRPr lang="en-US" i="0" dirty="0">
              <a:effectLst/>
            </a:endParaRPr>
          </a:p>
          <a:p>
            <a:pPr marL="457200" indent="-457200">
              <a:buFont typeface="Arial" pitchFamily="34" charset="0"/>
              <a:buAutoNum type="arabicPeriod"/>
            </a:pPr>
            <a:endParaRPr lang="en-US" sz="1200" i="0" dirty="0">
              <a:effectLst/>
            </a:endParaRPr>
          </a:p>
          <a:p>
            <a:pPr marL="457200" indent="-457200">
              <a:buFont typeface="Arial" pitchFamily="34" charset="0"/>
              <a:buAutoNum type="arabicPeriod"/>
            </a:pPr>
            <a:endParaRPr lang="en-US" sz="1200" i="0" dirty="0">
              <a:effectLst/>
              <a:ea typeface="Calibri" panose="020F0502020204030204" pitchFamily="34" charset="0"/>
            </a:endParaRPr>
          </a:p>
          <a:p>
            <a:pPr marL="457200" indent="-457200">
              <a:buFont typeface="Arial" pitchFamily="34" charset="0"/>
              <a:buAutoNum type="arabicPeriod"/>
            </a:pPr>
            <a:endParaRPr lang="en-US" sz="1200" i="0" u="none" strike="noStrike" dirty="0">
              <a:effectLst/>
              <a:ea typeface="Calibri" panose="020F0502020204030204" pitchFamily="34" charset="0"/>
            </a:endParaRPr>
          </a:p>
          <a:p>
            <a:pPr marL="457200" indent="-457200">
              <a:buAutoNum type="arabicPeriod"/>
            </a:pPr>
            <a:endParaRPr lang="en-US" dirty="0"/>
          </a:p>
          <a:p>
            <a:endParaRPr lang="en-US" b="0" i="0" dirty="0">
              <a:solidFill>
                <a:srgbClr val="212121"/>
              </a:solidFill>
              <a:effectLst/>
              <a:latin typeface="BlinkMacSystemFont"/>
            </a:endParaRPr>
          </a:p>
        </p:txBody>
      </p:sp>
      <p:sp>
        <p:nvSpPr>
          <p:cNvPr id="3" name="Title 2">
            <a:extLst>
              <a:ext uri="{FF2B5EF4-FFF2-40B4-BE49-F238E27FC236}">
                <a16:creationId xmlns:a16="http://schemas.microsoft.com/office/drawing/2014/main" id="{83FFFBDB-E036-EB29-AC48-6A59A168B65A}"/>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15835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E93928-5FB7-C555-0405-CC82E5C96641}"/>
              </a:ext>
            </a:extLst>
          </p:cNvPr>
          <p:cNvSpPr>
            <a:spLocks noGrp="1"/>
          </p:cNvSpPr>
          <p:nvPr>
            <p:ph idx="1"/>
          </p:nvPr>
        </p:nvSpPr>
        <p:spPr/>
        <p:txBody>
          <a:bodyPr>
            <a:normAutofit/>
          </a:bodyPr>
          <a:lstStyle/>
          <a:p>
            <a:pPr>
              <a:buFont typeface="Arial" panose="020B0604020202020204" pitchFamily="34" charset="0"/>
              <a:buChar char="•"/>
            </a:pPr>
            <a:r>
              <a:rPr lang="en-US" sz="2400" dirty="0"/>
              <a:t>Dr. Jason Hooper</a:t>
            </a:r>
          </a:p>
          <a:p>
            <a:pPr lvl="1">
              <a:buFont typeface="Arial" panose="020B0604020202020204" pitchFamily="34" charset="0"/>
              <a:buChar char="•"/>
            </a:pPr>
            <a:r>
              <a:rPr lang="en-US" sz="2400" dirty="0">
                <a:latin typeface="+mj-lt"/>
                <a:hlinkClick r:id="rId3"/>
              </a:rPr>
              <a:t>Hooper's Beta (hoopersbeta.com)</a:t>
            </a:r>
            <a:endParaRPr lang="en-US" sz="2400" dirty="0">
              <a:latin typeface="+mj-lt"/>
            </a:endParaRPr>
          </a:p>
          <a:p>
            <a:pPr lvl="1">
              <a:buFont typeface="Arial" panose="020B0604020202020204" pitchFamily="34" charset="0"/>
              <a:buChar char="•"/>
            </a:pPr>
            <a:r>
              <a:rPr lang="en-US" sz="2400" dirty="0">
                <a:latin typeface="+mj-lt"/>
                <a:hlinkClick r:id="rId4"/>
              </a:rPr>
              <a:t>Hooper's Beta – YouTube</a:t>
            </a:r>
            <a:endParaRPr lang="en-US" sz="2400" dirty="0">
              <a:latin typeface="+mj-lt"/>
            </a:endParaRPr>
          </a:p>
          <a:p>
            <a:pPr lvl="1">
              <a:buFont typeface="Arial" panose="020B0604020202020204" pitchFamily="34" charset="0"/>
              <a:buChar char="•"/>
            </a:pPr>
            <a:endParaRPr lang="en-US" sz="2400" dirty="0">
              <a:latin typeface="+mj-lt"/>
            </a:endParaRPr>
          </a:p>
          <a:p>
            <a:pPr>
              <a:buFont typeface="Arial" panose="020B0604020202020204" pitchFamily="34" charset="0"/>
              <a:buChar char="•"/>
            </a:pPr>
            <a:r>
              <a:rPr lang="en-US" sz="2400" dirty="0"/>
              <a:t>Dr. Jared Vagy</a:t>
            </a:r>
          </a:p>
          <a:p>
            <a:pPr lvl="1">
              <a:buFont typeface="Arial" panose="020B0604020202020204" pitchFamily="34" charset="0"/>
              <a:buChar char="•"/>
            </a:pPr>
            <a:r>
              <a:rPr lang="en-US" sz="2400" dirty="0">
                <a:latin typeface="+mj-lt"/>
                <a:hlinkClick r:id="rId5"/>
              </a:rPr>
              <a:t>The Climbing Doctor Homepage - The Climbing Doctor</a:t>
            </a:r>
            <a:endParaRPr lang="en-US" sz="2400" dirty="0">
              <a:latin typeface="+mj-lt"/>
            </a:endParaRPr>
          </a:p>
          <a:p>
            <a:pPr lvl="1">
              <a:buFont typeface="Arial" panose="020B0604020202020204" pitchFamily="34" charset="0"/>
              <a:buChar char="•"/>
            </a:pPr>
            <a:r>
              <a:rPr lang="en-US" sz="2400" dirty="0">
                <a:latin typeface="+mj-lt"/>
                <a:hlinkClick r:id="rId6"/>
              </a:rPr>
              <a:t>The Climbing Doctor - YouTube</a:t>
            </a:r>
            <a:endParaRPr lang="en-US" sz="2400" dirty="0">
              <a:latin typeface="+mj-lt"/>
            </a:endParaRPr>
          </a:p>
          <a:p>
            <a:pPr lvl="1">
              <a:buFont typeface="Arial" panose="020B0604020202020204" pitchFamily="34" charset="0"/>
              <a:buChar char="•"/>
            </a:pPr>
            <a:r>
              <a:rPr lang="en-US" sz="2400" dirty="0">
                <a:solidFill>
                  <a:schemeClr val="tx1"/>
                </a:solidFill>
                <a:latin typeface="+mj-lt"/>
              </a:rPr>
              <a:t>Book called </a:t>
            </a:r>
            <a:r>
              <a:rPr lang="en-US" sz="2400" i="1" dirty="0">
                <a:solidFill>
                  <a:schemeClr val="tx1"/>
                </a:solidFill>
                <a:latin typeface="+mj-lt"/>
              </a:rPr>
              <a:t>Climb Injury Free</a:t>
            </a:r>
            <a:endParaRPr lang="en-US" sz="2400" dirty="0">
              <a:solidFill>
                <a:schemeClr val="tx1"/>
              </a:solidFill>
              <a:latin typeface="+mj-lt"/>
            </a:endParaRPr>
          </a:p>
          <a:p>
            <a:pPr lvl="1">
              <a:buFont typeface="Arial" panose="020B0604020202020204" pitchFamily="34" charset="0"/>
              <a:buChar char="•"/>
            </a:pPr>
            <a:endParaRPr lang="en-US" sz="2400" dirty="0">
              <a:latin typeface="+mj-lt"/>
            </a:endParaRPr>
          </a:p>
          <a:p>
            <a:pPr>
              <a:buFont typeface="Arial" panose="020B0604020202020204" pitchFamily="34" charset="0"/>
              <a:buChar char="•"/>
            </a:pPr>
            <a:r>
              <a:rPr lang="en-US" sz="2400" dirty="0"/>
              <a:t>Breaking Beta The Science of Climbing Podcast</a:t>
            </a:r>
          </a:p>
        </p:txBody>
      </p:sp>
      <p:sp>
        <p:nvSpPr>
          <p:cNvPr id="3" name="Title 2">
            <a:extLst>
              <a:ext uri="{FF2B5EF4-FFF2-40B4-BE49-F238E27FC236}">
                <a16:creationId xmlns:a16="http://schemas.microsoft.com/office/drawing/2014/main" id="{C1BBF5F1-0BA4-FD14-531C-C6DEF09F215C}"/>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59362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a:xfrm>
            <a:off x="6239222" y="2061642"/>
            <a:ext cx="5688632" cy="1872208"/>
          </a:xfrm>
        </p:spPr>
        <p:txBody>
          <a:bodyPr/>
          <a:lstStyle/>
          <a:p>
            <a:pPr algn="ctr"/>
            <a:r>
              <a:rPr lang="en-US" altLang="ko-KR" dirty="0"/>
              <a:t>THANK YOU</a:t>
            </a:r>
            <a:endParaRPr lang="ko-K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5663158" y="5506816"/>
            <a:ext cx="7272808" cy="938719"/>
          </a:xfrm>
          <a:prstGeom prst="rect">
            <a:avLst/>
          </a:prstGeom>
          <a:noFill/>
        </p:spPr>
        <p:txBody>
          <a:bodyPr wrap="square" rtlCol="0">
            <a:spAutoFit/>
          </a:bodyPr>
          <a:lstStyle/>
          <a:p>
            <a:pPr algn="ctr"/>
            <a:r>
              <a:rPr lang="en-US" altLang="ko-KR" sz="5500" b="1" dirty="0">
                <a:solidFill>
                  <a:schemeClr val="bg1"/>
                </a:solidFill>
                <a:latin typeface="+mj-lt"/>
                <a:ea typeface="맑은 고딕" panose="020B0503020000020004" pitchFamily="50" charset="-127"/>
              </a:rPr>
              <a:t>Learning Objectives</a:t>
            </a:r>
            <a:endParaRPr lang="ko-KR" altLang="en-US" sz="5500" b="1" dirty="0">
              <a:solidFill>
                <a:schemeClr val="bg1"/>
              </a:solidFill>
              <a:latin typeface="+mj-lt"/>
              <a:ea typeface="맑은 고딕" panose="020B0503020000020004" pitchFamily="50" charset="-127"/>
            </a:endParaRPr>
          </a:p>
        </p:txBody>
      </p:sp>
      <p:sp>
        <p:nvSpPr>
          <p:cNvPr id="13" name="Text Box 5"/>
          <p:cNvSpPr txBox="1">
            <a:spLocks noChangeArrowheads="1"/>
          </p:cNvSpPr>
          <p:nvPr/>
        </p:nvSpPr>
        <p:spPr bwMode="auto">
          <a:xfrm>
            <a:off x="-97482" y="477466"/>
            <a:ext cx="5591150" cy="3847207"/>
          </a:xfrm>
          <a:prstGeom prst="rect">
            <a:avLst/>
          </a:prstGeom>
          <a:noFill/>
          <a:ln w="9525">
            <a:noFill/>
            <a:miter lim="800000"/>
            <a:headEnd/>
            <a:tailEnd/>
          </a:ln>
        </p:spPr>
        <p:txBody>
          <a:bodyPr wrap="square">
            <a:spAutoFit/>
          </a:bodyPr>
          <a:lstStyle/>
          <a:p>
            <a:pPr marL="571500" indent="-342900" rtl="0">
              <a:spcBef>
                <a:spcPts val="1200"/>
              </a:spcBef>
              <a:spcAft>
                <a:spcPts val="0"/>
              </a:spcAft>
              <a:buFont typeface="+mj-lt"/>
              <a:buAutoNum type="arabicPeriod"/>
            </a:pPr>
            <a:r>
              <a:rPr lang="en-US" sz="1800" b="0" i="0" u="none" strike="noStrike" dirty="0">
                <a:solidFill>
                  <a:schemeClr val="bg1"/>
                </a:solidFill>
                <a:effectLst/>
                <a:latin typeface="+mj-lt"/>
              </a:rPr>
              <a:t>Identify the most common injuries in rock climbing</a:t>
            </a:r>
          </a:p>
          <a:p>
            <a:pPr marL="571500" indent="-342900" rtl="0">
              <a:spcBef>
                <a:spcPts val="1200"/>
              </a:spcBef>
              <a:spcAft>
                <a:spcPts val="0"/>
              </a:spcAft>
              <a:buFont typeface="+mj-lt"/>
              <a:buAutoNum type="arabicPeriod"/>
            </a:pPr>
            <a:endParaRPr lang="en-US" sz="1800" b="0" dirty="0">
              <a:solidFill>
                <a:schemeClr val="bg1"/>
              </a:solidFill>
              <a:effectLst/>
              <a:latin typeface="+mj-lt"/>
            </a:endParaRPr>
          </a:p>
          <a:p>
            <a:pPr marL="571500" indent="-342900" rtl="0">
              <a:spcBef>
                <a:spcPts val="0"/>
              </a:spcBef>
              <a:spcAft>
                <a:spcPts val="0"/>
              </a:spcAft>
              <a:buFont typeface="+mj-lt"/>
              <a:buAutoNum type="arabicPeriod"/>
            </a:pPr>
            <a:r>
              <a:rPr lang="en-US" sz="1800" b="0" i="0" u="none" strike="noStrike" dirty="0">
                <a:solidFill>
                  <a:schemeClr val="bg1"/>
                </a:solidFill>
                <a:effectLst/>
                <a:latin typeface="+mj-lt"/>
              </a:rPr>
              <a:t>Identify </a:t>
            </a:r>
            <a:r>
              <a:rPr lang="en-US" sz="1800" b="1" i="0" u="sng" strike="noStrike" dirty="0">
                <a:solidFill>
                  <a:schemeClr val="bg1"/>
                </a:solidFill>
                <a:effectLst/>
                <a:latin typeface="+mj-lt"/>
              </a:rPr>
              <a:t>risk factors </a:t>
            </a:r>
            <a:r>
              <a:rPr lang="en-US" sz="1800" b="0" i="0" u="none" strike="noStrike" dirty="0">
                <a:solidFill>
                  <a:schemeClr val="bg1"/>
                </a:solidFill>
                <a:effectLst/>
                <a:latin typeface="+mj-lt"/>
              </a:rPr>
              <a:t>that contribute to injury            development</a:t>
            </a:r>
          </a:p>
          <a:p>
            <a:pPr marL="571500" indent="-342900" rtl="0">
              <a:spcBef>
                <a:spcPts val="0"/>
              </a:spcBef>
              <a:spcAft>
                <a:spcPts val="0"/>
              </a:spcAft>
              <a:buFont typeface="+mj-lt"/>
              <a:buAutoNum type="arabicPeriod"/>
            </a:pPr>
            <a:endParaRPr lang="en-US" sz="1800" b="0" dirty="0">
              <a:solidFill>
                <a:schemeClr val="bg1"/>
              </a:solidFill>
              <a:effectLst/>
              <a:latin typeface="+mj-lt"/>
            </a:endParaRPr>
          </a:p>
          <a:p>
            <a:pPr marL="571500" indent="-342900" rtl="0">
              <a:spcBef>
                <a:spcPts val="0"/>
              </a:spcBef>
              <a:spcAft>
                <a:spcPts val="0"/>
              </a:spcAft>
              <a:buFont typeface="+mj-lt"/>
              <a:buAutoNum type="arabicPeriod"/>
            </a:pPr>
            <a:r>
              <a:rPr lang="en-US" sz="1800" dirty="0">
                <a:solidFill>
                  <a:schemeClr val="bg1"/>
                </a:solidFill>
                <a:latin typeface="+mj-lt"/>
              </a:rPr>
              <a:t>Understand need for</a:t>
            </a:r>
            <a:r>
              <a:rPr lang="en-US" sz="1800" b="0" i="0" u="none" strike="noStrike" dirty="0">
                <a:solidFill>
                  <a:schemeClr val="bg1"/>
                </a:solidFill>
                <a:effectLst/>
                <a:latin typeface="+mj-lt"/>
              </a:rPr>
              <a:t> appropriate </a:t>
            </a:r>
            <a:r>
              <a:rPr lang="en-US" sz="1800" b="1" i="0" u="sng" strike="noStrike" dirty="0">
                <a:solidFill>
                  <a:schemeClr val="bg1"/>
                </a:solidFill>
                <a:effectLst/>
                <a:latin typeface="+mj-lt"/>
              </a:rPr>
              <a:t>warm-up and       training load</a:t>
            </a:r>
            <a:r>
              <a:rPr lang="en-US" sz="1800" b="0" i="0" u="none" strike="noStrike" dirty="0">
                <a:solidFill>
                  <a:schemeClr val="bg1"/>
                </a:solidFill>
                <a:effectLst/>
                <a:latin typeface="+mj-lt"/>
              </a:rPr>
              <a:t> to </a:t>
            </a:r>
            <a:r>
              <a:rPr lang="en-US" sz="1800" dirty="0">
                <a:solidFill>
                  <a:schemeClr val="bg1"/>
                </a:solidFill>
                <a:latin typeface="+mj-lt"/>
              </a:rPr>
              <a:t>mitigate </a:t>
            </a:r>
            <a:r>
              <a:rPr lang="en-US" sz="1800" b="0" i="0" u="none" strike="noStrike" dirty="0">
                <a:solidFill>
                  <a:schemeClr val="bg1"/>
                </a:solidFill>
                <a:effectLst/>
                <a:latin typeface="+mj-lt"/>
              </a:rPr>
              <a:t>injury</a:t>
            </a:r>
          </a:p>
          <a:p>
            <a:pPr marL="571500" indent="-342900" rtl="0">
              <a:spcBef>
                <a:spcPts val="0"/>
              </a:spcBef>
              <a:spcAft>
                <a:spcPts val="0"/>
              </a:spcAft>
              <a:buFont typeface="+mj-lt"/>
              <a:buAutoNum type="arabicPeriod"/>
            </a:pPr>
            <a:endParaRPr lang="en-US" sz="1800" b="0" dirty="0">
              <a:solidFill>
                <a:schemeClr val="bg1"/>
              </a:solidFill>
              <a:effectLst/>
              <a:latin typeface="+mj-lt"/>
            </a:endParaRPr>
          </a:p>
          <a:p>
            <a:pPr marL="571500" indent="-342900" rtl="0">
              <a:spcBef>
                <a:spcPts val="0"/>
              </a:spcBef>
              <a:spcAft>
                <a:spcPts val="0"/>
              </a:spcAft>
              <a:buFont typeface="+mj-lt"/>
              <a:buAutoNum type="arabicPeriod"/>
            </a:pPr>
            <a:r>
              <a:rPr lang="en-US" sz="1800" b="0" i="0" u="none" strike="noStrike" dirty="0">
                <a:solidFill>
                  <a:schemeClr val="bg1"/>
                </a:solidFill>
                <a:effectLst/>
                <a:latin typeface="+mj-lt"/>
              </a:rPr>
              <a:t>Recognize </a:t>
            </a:r>
            <a:r>
              <a:rPr lang="en-US" sz="1800" b="1" i="0" u="sng" strike="noStrike" dirty="0">
                <a:solidFill>
                  <a:schemeClr val="bg1"/>
                </a:solidFill>
                <a:effectLst/>
                <a:latin typeface="+mj-lt"/>
              </a:rPr>
              <a:t>when to rest </a:t>
            </a:r>
            <a:r>
              <a:rPr lang="en-US" sz="1800" b="0" i="0" u="none" strike="noStrike" dirty="0">
                <a:solidFill>
                  <a:schemeClr val="bg1"/>
                </a:solidFill>
                <a:effectLst/>
                <a:latin typeface="+mj-lt"/>
              </a:rPr>
              <a:t>and de-load and seek help  from a physical therapist</a:t>
            </a:r>
          </a:p>
          <a:p>
            <a:pPr marL="571500" indent="-342900" rtl="0">
              <a:spcBef>
                <a:spcPts val="0"/>
              </a:spcBef>
              <a:spcAft>
                <a:spcPts val="0"/>
              </a:spcAft>
              <a:buFont typeface="+mj-lt"/>
              <a:buAutoNum type="arabicPeriod"/>
            </a:pPr>
            <a:endParaRPr lang="en-US" sz="1800" b="0" dirty="0">
              <a:solidFill>
                <a:schemeClr val="bg1"/>
              </a:solidFill>
              <a:effectLst/>
              <a:latin typeface="+mj-lt"/>
            </a:endParaRPr>
          </a:p>
          <a:p>
            <a:pPr marL="571500" indent="-342900" rtl="0">
              <a:spcBef>
                <a:spcPts val="0"/>
              </a:spcBef>
              <a:spcAft>
                <a:spcPts val="1200"/>
              </a:spcAft>
              <a:buFont typeface="+mj-lt"/>
              <a:buAutoNum type="arabicPeriod"/>
            </a:pPr>
            <a:r>
              <a:rPr lang="en-US" sz="1800" b="0" i="0" u="none" strike="noStrike" dirty="0">
                <a:solidFill>
                  <a:schemeClr val="bg1"/>
                </a:solidFill>
                <a:effectLst/>
                <a:latin typeface="+mj-lt"/>
              </a:rPr>
              <a:t>Gain an understanding </a:t>
            </a:r>
            <a:r>
              <a:rPr lang="en-US" sz="1800" dirty="0">
                <a:solidFill>
                  <a:schemeClr val="bg1"/>
                </a:solidFill>
                <a:latin typeface="+mj-lt"/>
              </a:rPr>
              <a:t>of </a:t>
            </a:r>
            <a:r>
              <a:rPr lang="en-US" sz="1800" b="1" i="0" u="sng" strike="noStrike" dirty="0">
                <a:solidFill>
                  <a:schemeClr val="bg1"/>
                </a:solidFill>
                <a:effectLst/>
                <a:latin typeface="+mj-lt"/>
              </a:rPr>
              <a:t>rehab</a:t>
            </a:r>
            <a:r>
              <a:rPr lang="en-US" sz="1800" b="1" i="0" strike="noStrike" dirty="0">
                <a:solidFill>
                  <a:schemeClr val="bg1"/>
                </a:solidFill>
                <a:effectLst/>
                <a:latin typeface="+mj-lt"/>
              </a:rPr>
              <a:t> </a:t>
            </a:r>
            <a:r>
              <a:rPr lang="en-US" sz="1800" b="0" i="0" u="none" strike="noStrike" dirty="0">
                <a:solidFill>
                  <a:schemeClr val="bg1"/>
                </a:solidFill>
                <a:effectLst/>
                <a:latin typeface="+mj-lt"/>
              </a:rPr>
              <a:t>principles for          climbers</a:t>
            </a:r>
            <a:endParaRPr lang="en-US" altLang="ko-KR" sz="1800" b="1" dirty="0">
              <a:solidFill>
                <a:schemeClr val="bg1"/>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118-6F2D-22B9-DE06-057CA9A4952F}"/>
              </a:ext>
            </a:extLst>
          </p:cNvPr>
          <p:cNvSpPr>
            <a:spLocks noGrp="1"/>
          </p:cNvSpPr>
          <p:nvPr>
            <p:ph type="title"/>
          </p:nvPr>
        </p:nvSpPr>
        <p:spPr/>
        <p:txBody>
          <a:bodyPr/>
          <a:lstStyle/>
          <a:p>
            <a:r>
              <a:rPr lang="en-US" dirty="0"/>
              <a:t>Injury Prevalence</a:t>
            </a:r>
            <a:r>
              <a:rPr lang="en-US" baseline="30000" dirty="0"/>
              <a:t>2</a:t>
            </a:r>
          </a:p>
        </p:txBody>
      </p:sp>
      <p:sp>
        <p:nvSpPr>
          <p:cNvPr id="3" name="Content Placeholder 2">
            <a:extLst>
              <a:ext uri="{FF2B5EF4-FFF2-40B4-BE49-F238E27FC236}">
                <a16:creationId xmlns:a16="http://schemas.microsoft.com/office/drawing/2014/main" id="{EC048223-3F44-C5FA-D4F1-1A85773386CE}"/>
              </a:ext>
            </a:extLst>
          </p:cNvPr>
          <p:cNvSpPr>
            <a:spLocks noGrp="1"/>
          </p:cNvSpPr>
          <p:nvPr>
            <p:ph idx="1"/>
          </p:nvPr>
        </p:nvSpPr>
        <p:spPr>
          <a:xfrm>
            <a:off x="609521" y="1485578"/>
            <a:ext cx="7429901" cy="3239863"/>
          </a:xfrm>
        </p:spPr>
        <p:txBody>
          <a:bodyPr wrap="square">
            <a:spAutoFit/>
          </a:bodyPr>
          <a:lstStyle/>
          <a:p>
            <a:pPr>
              <a:buFont typeface="Arial" panose="020B0604020202020204" pitchFamily="34" charset="0"/>
              <a:buChar char="•"/>
            </a:pPr>
            <a:r>
              <a:rPr lang="en-US" i="0" dirty="0"/>
              <a:t>Common overuse injury</a:t>
            </a:r>
          </a:p>
          <a:p>
            <a:pPr lvl="1">
              <a:buFont typeface="Arial" panose="020B0604020202020204" pitchFamily="34" charset="0"/>
              <a:buChar char="•"/>
            </a:pPr>
            <a:r>
              <a:rPr lang="en-US" sz="2000" dirty="0">
                <a:latin typeface="+mj-lt"/>
              </a:rPr>
              <a:t>Sustained high load isometric contractions of upper extremity to hold full/near full bodyweight</a:t>
            </a:r>
          </a:p>
          <a:p>
            <a:pPr lvl="1">
              <a:buFont typeface="Arial" panose="020B0604020202020204" pitchFamily="34" charset="0"/>
              <a:buChar char="•"/>
            </a:pPr>
            <a:r>
              <a:rPr lang="en-US" sz="2000" i="0" dirty="0">
                <a:latin typeface="+mj-lt"/>
              </a:rPr>
              <a:t>Explosive moves</a:t>
            </a:r>
          </a:p>
          <a:p>
            <a:pPr lvl="1">
              <a:buFont typeface="Arial" panose="020B0604020202020204" pitchFamily="34" charset="0"/>
              <a:buChar char="•"/>
            </a:pPr>
            <a:r>
              <a:rPr lang="en-US" sz="2000" dirty="0">
                <a:latin typeface="+mj-lt"/>
              </a:rPr>
              <a:t>Extreme overhead positions</a:t>
            </a:r>
          </a:p>
          <a:p>
            <a:pPr lvl="1">
              <a:buFont typeface="Arial" panose="020B0604020202020204" pitchFamily="34" charset="0"/>
              <a:buChar char="•"/>
            </a:pPr>
            <a:r>
              <a:rPr lang="en-US" sz="2000" dirty="0">
                <a:latin typeface="+mj-lt"/>
              </a:rPr>
              <a:t>Contorted lower body positions</a:t>
            </a:r>
          </a:p>
          <a:p>
            <a:pPr>
              <a:buFont typeface="Arial" panose="020B0604020202020204" pitchFamily="34" charset="0"/>
              <a:buChar char="•"/>
            </a:pPr>
            <a:r>
              <a:rPr lang="en-US" i="0" dirty="0"/>
              <a:t>Growing sport but little formal training and load management</a:t>
            </a:r>
            <a:endParaRPr lang="en-US" i="0" dirty="0">
              <a:latin typeface="+mj-lt"/>
            </a:endParaRPr>
          </a:p>
          <a:p>
            <a:pPr>
              <a:buFont typeface="Arial" panose="020B0604020202020204" pitchFamily="34" charset="0"/>
              <a:buChar char="•"/>
            </a:pPr>
            <a:r>
              <a:rPr lang="en-US" i="0" dirty="0"/>
              <a:t>More and more young competitive climbers has led to rising          numbers of growth plate fractures</a:t>
            </a:r>
          </a:p>
        </p:txBody>
      </p:sp>
      <p:sp>
        <p:nvSpPr>
          <p:cNvPr id="4" name="Rectangle 3">
            <a:extLst>
              <a:ext uri="{FF2B5EF4-FFF2-40B4-BE49-F238E27FC236}">
                <a16:creationId xmlns:a16="http://schemas.microsoft.com/office/drawing/2014/main" id="{4A9AB2F5-66A9-0536-0F6D-C64B6C3E9505}"/>
              </a:ext>
            </a:extLst>
          </p:cNvPr>
          <p:cNvSpPr/>
          <p:nvPr/>
        </p:nvSpPr>
        <p:spPr>
          <a:xfrm>
            <a:off x="7908892" y="1132700"/>
            <a:ext cx="4281521" cy="5713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564887-8558-7843-86F4-CBA31A306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590" y="2997746"/>
            <a:ext cx="3518823" cy="323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91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118-6F2D-22B9-DE06-057CA9A4952F}"/>
              </a:ext>
            </a:extLst>
          </p:cNvPr>
          <p:cNvSpPr>
            <a:spLocks noGrp="1"/>
          </p:cNvSpPr>
          <p:nvPr>
            <p:ph type="title"/>
          </p:nvPr>
        </p:nvSpPr>
        <p:spPr/>
        <p:txBody>
          <a:bodyPr/>
          <a:lstStyle/>
          <a:p>
            <a:r>
              <a:rPr lang="en-US" dirty="0"/>
              <a:t>Climbing Injuries by Location</a:t>
            </a:r>
            <a:r>
              <a:rPr lang="en-US" baseline="30000" dirty="0"/>
              <a:t>3</a:t>
            </a:r>
          </a:p>
        </p:txBody>
      </p:sp>
      <p:graphicFrame>
        <p:nvGraphicFramePr>
          <p:cNvPr id="5" name="Chart 4">
            <a:extLst>
              <a:ext uri="{FF2B5EF4-FFF2-40B4-BE49-F238E27FC236}">
                <a16:creationId xmlns:a16="http://schemas.microsoft.com/office/drawing/2014/main" id="{FEEA8A4D-EED8-2841-0544-1E1105A05025}"/>
              </a:ext>
            </a:extLst>
          </p:cNvPr>
          <p:cNvGraphicFramePr/>
          <p:nvPr>
            <p:extLst>
              <p:ext uri="{D42A27DB-BD31-4B8C-83A1-F6EECF244321}">
                <p14:modId xmlns:p14="http://schemas.microsoft.com/office/powerpoint/2010/main" val="1122756318"/>
              </p:ext>
            </p:extLst>
          </p:nvPr>
        </p:nvGraphicFramePr>
        <p:xfrm>
          <a:off x="1851715" y="1125538"/>
          <a:ext cx="8486982" cy="57340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16FD0B91-198D-32F6-AD66-90A300C4D57A}"/>
              </a:ext>
            </a:extLst>
          </p:cNvPr>
          <p:cNvSpPr/>
          <p:nvPr/>
        </p:nvSpPr>
        <p:spPr>
          <a:xfrm>
            <a:off x="10338697" y="1125538"/>
            <a:ext cx="1851716" cy="5734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23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Knee Injury Prevalence</a:t>
            </a:r>
            <a:r>
              <a:rPr lang="en-US" altLang="ko-KR" baseline="30000" dirty="0"/>
              <a:t>1</a:t>
            </a:r>
            <a:endParaRPr lang="ko-KR" altLang="en-US" baseline="30000" dirty="0"/>
          </a:p>
        </p:txBody>
      </p:sp>
      <p:sp>
        <p:nvSpPr>
          <p:cNvPr id="4" name="내용 개체 틀 3"/>
          <p:cNvSpPr>
            <a:spLocks noGrp="1"/>
          </p:cNvSpPr>
          <p:nvPr>
            <p:ph idx="1"/>
          </p:nvPr>
        </p:nvSpPr>
        <p:spPr>
          <a:xfrm>
            <a:off x="609521" y="1485578"/>
            <a:ext cx="6997853" cy="4824535"/>
          </a:xfrm>
        </p:spPr>
        <p:txBody>
          <a:bodyPr>
            <a:normAutofit/>
          </a:bodyPr>
          <a:lstStyle/>
          <a:p>
            <a:pPr>
              <a:buFont typeface="Arial" panose="020B0604020202020204" pitchFamily="34" charset="0"/>
              <a:buChar char="•"/>
            </a:pPr>
            <a:r>
              <a:rPr lang="en-US" altLang="ko-KR" sz="1800" i="0" dirty="0"/>
              <a:t>Bouldering &gt; sport climbing</a:t>
            </a:r>
            <a:endParaRPr lang="en-US" altLang="ko-KR" sz="1800" i="0" baseline="30000" dirty="0"/>
          </a:p>
          <a:p>
            <a:pPr>
              <a:buFont typeface="Arial" panose="020B0604020202020204" pitchFamily="34" charset="0"/>
              <a:buChar char="•"/>
            </a:pPr>
            <a:r>
              <a:rPr lang="en-US" altLang="ko-KR" sz="1800" i="0" dirty="0"/>
              <a:t>Mechanisms</a:t>
            </a:r>
          </a:p>
          <a:p>
            <a:pPr lvl="1">
              <a:buFont typeface="Arial" panose="020B0604020202020204" pitchFamily="34" charset="0"/>
              <a:buChar char="•"/>
            </a:pPr>
            <a:r>
              <a:rPr lang="en-US" altLang="ko-KR" sz="1800" i="0" dirty="0">
                <a:latin typeface="+mj-lt"/>
              </a:rPr>
              <a:t>High step, drop knee, heel hook, and an uncontrolled fall</a:t>
            </a:r>
          </a:p>
          <a:p>
            <a:pPr>
              <a:buFont typeface="Arial" panose="020B0604020202020204" pitchFamily="34" charset="0"/>
              <a:buChar char="•"/>
            </a:pPr>
            <a:r>
              <a:rPr lang="en-US" altLang="ko-KR" sz="1800" i="0" dirty="0">
                <a:latin typeface="+mj-lt"/>
              </a:rPr>
              <a:t>Common climbing knee injuries</a:t>
            </a:r>
          </a:p>
          <a:p>
            <a:pPr lvl="1">
              <a:buFont typeface="Arial" panose="020B0604020202020204" pitchFamily="34" charset="0"/>
              <a:buChar char="•"/>
            </a:pPr>
            <a:r>
              <a:rPr lang="en-US" altLang="ko-KR" sz="1800" dirty="0">
                <a:latin typeface="+mj-lt"/>
              </a:rPr>
              <a:t>M</a:t>
            </a:r>
            <a:r>
              <a:rPr lang="en-US" altLang="ko-KR" sz="1800" i="0" dirty="0">
                <a:latin typeface="+mj-lt"/>
              </a:rPr>
              <a:t>eniscal tears, iliotibial band sprains, and ACL injuries</a:t>
            </a:r>
          </a:p>
          <a:p>
            <a:pPr>
              <a:buFont typeface="Arial" panose="020B0604020202020204" pitchFamily="34" charset="0"/>
              <a:buChar char="•"/>
            </a:pPr>
            <a:r>
              <a:rPr lang="en-US" altLang="ko-KR" sz="1800" i="0" dirty="0">
                <a:latin typeface="+mj-lt"/>
              </a:rPr>
              <a:t>Non-competitive &gt; competitive</a:t>
            </a:r>
          </a:p>
          <a:p>
            <a:pPr lvl="1">
              <a:buFont typeface="Arial" panose="020B0604020202020204" pitchFamily="34" charset="0"/>
              <a:buChar char="•"/>
            </a:pPr>
            <a:r>
              <a:rPr lang="en-US" altLang="ko-KR" sz="1800" i="0" dirty="0">
                <a:latin typeface="+mj-lt"/>
              </a:rPr>
              <a:t>Medial meniscal tears significantly more common in non-competitive climbers and they underwent more surgical procedures</a:t>
            </a:r>
          </a:p>
          <a:p>
            <a:pPr>
              <a:buFont typeface="Arial" panose="020B0604020202020204" pitchFamily="34" charset="0"/>
              <a:buChar char="•"/>
            </a:pPr>
            <a:r>
              <a:rPr lang="en-US" altLang="ko-KR" sz="1800" i="0" dirty="0"/>
              <a:t>This may suggest a need for strengthening of the dynamic knee stabilizers - quads and hamstrings, stretching of the ITB, and downclimbing</a:t>
            </a:r>
            <a:endParaRPr lang="en-US" altLang="ko-KR" sz="1800" i="0" dirty="0">
              <a:latin typeface="+mj-lt"/>
            </a:endParaRPr>
          </a:p>
        </p:txBody>
      </p:sp>
      <p:pic>
        <p:nvPicPr>
          <p:cNvPr id="1028" name="Picture 4">
            <a:extLst>
              <a:ext uri="{FF2B5EF4-FFF2-40B4-BE49-F238E27FC236}">
                <a16:creationId xmlns:a16="http://schemas.microsoft.com/office/drawing/2014/main" id="{11B22EEB-73D9-68A7-8B5E-5051589343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2" t="1160" r="3210" b="2186"/>
          <a:stretch/>
        </p:blipFill>
        <p:spPr bwMode="auto">
          <a:xfrm>
            <a:off x="7805791" y="1125538"/>
            <a:ext cx="4375986"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81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8CE4F-FDE4-B87C-11FB-BDED3E9FB60D}"/>
              </a:ext>
            </a:extLst>
          </p:cNvPr>
          <p:cNvSpPr>
            <a:spLocks noGrp="1"/>
          </p:cNvSpPr>
          <p:nvPr>
            <p:ph type="title"/>
          </p:nvPr>
        </p:nvSpPr>
        <p:spPr/>
        <p:txBody>
          <a:bodyPr/>
          <a:lstStyle/>
          <a:p>
            <a:r>
              <a:rPr lang="en-US" dirty="0"/>
              <a:t>Risk Factors</a:t>
            </a:r>
            <a:r>
              <a:rPr lang="en-US" baseline="30000" dirty="0"/>
              <a:t>4,8</a:t>
            </a:r>
            <a:endParaRPr lang="en-US" dirty="0"/>
          </a:p>
        </p:txBody>
      </p:sp>
      <p:sp>
        <p:nvSpPr>
          <p:cNvPr id="3" name="Content Placeholder 2">
            <a:extLst>
              <a:ext uri="{FF2B5EF4-FFF2-40B4-BE49-F238E27FC236}">
                <a16:creationId xmlns:a16="http://schemas.microsoft.com/office/drawing/2014/main" id="{76B2C2AB-33C4-6789-CC1C-A3D228E874C9}"/>
              </a:ext>
            </a:extLst>
          </p:cNvPr>
          <p:cNvSpPr>
            <a:spLocks noGrp="1"/>
          </p:cNvSpPr>
          <p:nvPr>
            <p:ph idx="1"/>
          </p:nvPr>
        </p:nvSpPr>
        <p:spPr/>
        <p:txBody>
          <a:bodyPr/>
          <a:lstStyle/>
          <a:p>
            <a:pPr>
              <a:buFont typeface="Arial" panose="020B0604020202020204" pitchFamily="34" charset="0"/>
              <a:buChar char="•"/>
            </a:pPr>
            <a:r>
              <a:rPr lang="en-US" i="0" dirty="0">
                <a:solidFill>
                  <a:srgbClr val="333333"/>
                </a:solidFill>
                <a:latin typeface="Fira Sans" panose="020B0503050000020004" pitchFamily="34" charset="0"/>
              </a:rPr>
              <a:t>L</a:t>
            </a:r>
            <a:r>
              <a:rPr lang="en-US" b="0" i="0" dirty="0">
                <a:solidFill>
                  <a:srgbClr val="333333"/>
                </a:solidFill>
                <a:effectLst/>
                <a:latin typeface="Fira Sans" panose="020B0503050000020004" pitchFamily="34" charset="0"/>
              </a:rPr>
              <a:t>ead climbing</a:t>
            </a:r>
          </a:p>
          <a:p>
            <a:pPr>
              <a:buFont typeface="Arial" panose="020B0604020202020204" pitchFamily="34" charset="0"/>
              <a:buChar char="•"/>
            </a:pPr>
            <a:r>
              <a:rPr lang="en-US" i="0" dirty="0">
                <a:solidFill>
                  <a:srgbClr val="333333"/>
                </a:solidFill>
                <a:latin typeface="Fira Sans" panose="020B0503050000020004" pitchFamily="34" charset="0"/>
              </a:rPr>
              <a:t>I</a:t>
            </a:r>
            <a:r>
              <a:rPr lang="en-US" b="0" i="0" dirty="0">
                <a:solidFill>
                  <a:srgbClr val="333333"/>
                </a:solidFill>
                <a:effectLst/>
                <a:latin typeface="Fira Sans" panose="020B0503050000020004" pitchFamily="34" charset="0"/>
              </a:rPr>
              <a:t>ncreasing age</a:t>
            </a:r>
          </a:p>
          <a:p>
            <a:pPr>
              <a:buFont typeface="Arial" panose="020B0604020202020204" pitchFamily="34" charset="0"/>
              <a:buChar char="•"/>
            </a:pPr>
            <a:r>
              <a:rPr lang="en-US" i="0" dirty="0">
                <a:solidFill>
                  <a:srgbClr val="333333"/>
                </a:solidFill>
                <a:latin typeface="Fira Sans" panose="020B0503050000020004" pitchFamily="34" charset="0"/>
              </a:rPr>
              <a:t>I</a:t>
            </a:r>
            <a:r>
              <a:rPr lang="en-US" b="0" i="0" dirty="0">
                <a:solidFill>
                  <a:srgbClr val="333333"/>
                </a:solidFill>
                <a:effectLst/>
                <a:latin typeface="Fira Sans" panose="020B0503050000020004" pitchFamily="34" charset="0"/>
              </a:rPr>
              <a:t>ncreasing years of climbing experience</a:t>
            </a:r>
          </a:p>
          <a:p>
            <a:pPr>
              <a:buFont typeface="Arial" panose="020B0604020202020204" pitchFamily="34" charset="0"/>
              <a:buChar char="•"/>
            </a:pPr>
            <a:r>
              <a:rPr lang="en-US" i="0" dirty="0">
                <a:solidFill>
                  <a:srgbClr val="333333"/>
                </a:solidFill>
                <a:latin typeface="Fira Sans" panose="020B0503050000020004" pitchFamily="34" charset="0"/>
              </a:rPr>
              <a:t>H</a:t>
            </a:r>
            <a:r>
              <a:rPr lang="en-US" b="0" i="0" dirty="0">
                <a:solidFill>
                  <a:srgbClr val="333333"/>
                </a:solidFill>
                <a:effectLst/>
                <a:latin typeface="Fira Sans" panose="020B0503050000020004" pitchFamily="34" charset="0"/>
              </a:rPr>
              <a:t>igher skill level</a:t>
            </a:r>
          </a:p>
          <a:p>
            <a:pPr>
              <a:buFont typeface="Arial" panose="020B0604020202020204" pitchFamily="34" charset="0"/>
              <a:buChar char="•"/>
            </a:pPr>
            <a:r>
              <a:rPr lang="en-US" i="0" dirty="0">
                <a:solidFill>
                  <a:srgbClr val="333333"/>
                </a:solidFill>
                <a:latin typeface="Fira Sans" panose="020B0503050000020004" pitchFamily="34" charset="0"/>
              </a:rPr>
              <a:t>H</a:t>
            </a:r>
            <a:r>
              <a:rPr lang="en-US" b="0" i="0" dirty="0">
                <a:solidFill>
                  <a:srgbClr val="333333"/>
                </a:solidFill>
                <a:effectLst/>
                <a:latin typeface="Fira Sans" panose="020B0503050000020004" pitchFamily="34" charset="0"/>
              </a:rPr>
              <a:t>igher climbing intensity</a:t>
            </a:r>
            <a:endParaRPr lang="en-US" dirty="0"/>
          </a:p>
        </p:txBody>
      </p:sp>
      <p:pic>
        <p:nvPicPr>
          <p:cNvPr id="7" name="image2.png" descr="Text&#10;&#10;Description automatically generated with medium confidence">
            <a:extLst>
              <a:ext uri="{FF2B5EF4-FFF2-40B4-BE49-F238E27FC236}">
                <a16:creationId xmlns:a16="http://schemas.microsoft.com/office/drawing/2014/main" id="{01855578-961D-47E5-E331-8762E100EA5B}"/>
              </a:ext>
            </a:extLst>
          </p:cNvPr>
          <p:cNvPicPr/>
          <p:nvPr/>
        </p:nvPicPr>
        <p:blipFill rotWithShape="1">
          <a:blip r:embed="rId3"/>
          <a:srcRect t="2179"/>
          <a:stretch/>
        </p:blipFill>
        <p:spPr>
          <a:xfrm>
            <a:off x="1874054" y="3574972"/>
            <a:ext cx="5943600" cy="3232532"/>
          </a:xfrm>
          <a:prstGeom prst="rect">
            <a:avLst/>
          </a:prstGeom>
          <a:ln/>
        </p:spPr>
      </p:pic>
      <p:sp>
        <p:nvSpPr>
          <p:cNvPr id="5" name="AutoShape 2" descr="F1">
            <a:extLst>
              <a:ext uri="{FF2B5EF4-FFF2-40B4-BE49-F238E27FC236}">
                <a16:creationId xmlns:a16="http://schemas.microsoft.com/office/drawing/2014/main" id="{1C3299C3-0B99-56CF-6C21-F0B4EC09A6E2}"/>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D009CC47-5436-905D-CA7B-56133C1039F3}"/>
              </a:ext>
            </a:extLst>
          </p:cNvPr>
          <p:cNvSpPr/>
          <p:nvPr/>
        </p:nvSpPr>
        <p:spPr>
          <a:xfrm>
            <a:off x="7908606" y="1178620"/>
            <a:ext cx="4281521" cy="5662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F2">
            <a:extLst>
              <a:ext uri="{FF2B5EF4-FFF2-40B4-BE49-F238E27FC236}">
                <a16:creationId xmlns:a16="http://schemas.microsoft.com/office/drawing/2014/main" id="{16195051-2B82-6836-22A0-8E4E1001D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9542" y="-29844"/>
            <a:ext cx="3070871" cy="68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73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118-6F2D-22B9-DE06-057CA9A4952F}"/>
              </a:ext>
            </a:extLst>
          </p:cNvPr>
          <p:cNvSpPr>
            <a:spLocks noGrp="1"/>
          </p:cNvSpPr>
          <p:nvPr>
            <p:ph type="title"/>
          </p:nvPr>
        </p:nvSpPr>
        <p:spPr/>
        <p:txBody>
          <a:bodyPr/>
          <a:lstStyle/>
          <a:p>
            <a:r>
              <a:rPr lang="en-US" dirty="0"/>
              <a:t>Pulleys</a:t>
            </a:r>
            <a:r>
              <a:rPr lang="en-US" baseline="30000" dirty="0"/>
              <a:t>3,4,7,17</a:t>
            </a:r>
            <a:endParaRPr lang="en-US" dirty="0"/>
          </a:p>
        </p:txBody>
      </p:sp>
      <p:sp>
        <p:nvSpPr>
          <p:cNvPr id="4" name="AutoShape 6">
            <a:extLst>
              <a:ext uri="{FF2B5EF4-FFF2-40B4-BE49-F238E27FC236}">
                <a16:creationId xmlns:a16="http://schemas.microsoft.com/office/drawing/2014/main" id="{D87DE6A8-63FE-8FDB-2867-90E108CEE7F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a:extLst>
              <a:ext uri="{FF2B5EF4-FFF2-40B4-BE49-F238E27FC236}">
                <a16:creationId xmlns:a16="http://schemas.microsoft.com/office/drawing/2014/main" id="{388F8B41-9827-8253-2CEA-80DD328DB719}"/>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a:extLst>
              <a:ext uri="{FF2B5EF4-FFF2-40B4-BE49-F238E27FC236}">
                <a16:creationId xmlns:a16="http://schemas.microsoft.com/office/drawing/2014/main" id="{9F65CB5A-1DF3-4EE0-3B0D-9F5790DE5885}"/>
              </a:ext>
            </a:extLst>
          </p:cNvPr>
          <p:cNvSpPr>
            <a:spLocks noChangeAspect="1" noChangeArrowheads="1"/>
          </p:cNvSpPr>
          <p:nvPr/>
        </p:nvSpPr>
        <p:spPr bwMode="auto">
          <a:xfrm>
            <a:off x="6246813"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Annular pulley system of the fingers. ">
            <a:extLst>
              <a:ext uri="{FF2B5EF4-FFF2-40B4-BE49-F238E27FC236}">
                <a16:creationId xmlns:a16="http://schemas.microsoft.com/office/drawing/2014/main" id="{E103C818-118B-200A-174D-77EFC331B7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4"/>
          <a:stretch/>
        </p:blipFill>
        <p:spPr bwMode="auto">
          <a:xfrm>
            <a:off x="8764042" y="1177943"/>
            <a:ext cx="3426371" cy="56688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F16F9B74-5D7D-C149-D9A4-AF33F2A57240}"/>
              </a:ext>
            </a:extLst>
          </p:cNvPr>
          <p:cNvGraphicFramePr>
            <a:graphicFrameLocks noGrp="1"/>
          </p:cNvGraphicFramePr>
          <p:nvPr>
            <p:extLst>
              <p:ext uri="{D42A27DB-BD31-4B8C-83A1-F6EECF244321}">
                <p14:modId xmlns:p14="http://schemas.microsoft.com/office/powerpoint/2010/main" val="2885633584"/>
              </p:ext>
            </p:extLst>
          </p:nvPr>
        </p:nvGraphicFramePr>
        <p:xfrm>
          <a:off x="262558" y="1557586"/>
          <a:ext cx="8136904" cy="2804160"/>
        </p:xfrm>
        <a:graphic>
          <a:graphicData uri="http://schemas.openxmlformats.org/drawingml/2006/table">
            <a:tbl>
              <a:tblPr firstRow="1" bandRow="1">
                <a:tableStyleId>{5FD0F851-EC5A-4D38-B0AD-8093EC10F338}</a:tableStyleId>
              </a:tblPr>
              <a:tblGrid>
                <a:gridCol w="2410935">
                  <a:extLst>
                    <a:ext uri="{9D8B030D-6E8A-4147-A177-3AD203B41FA5}">
                      <a16:colId xmlns:a16="http://schemas.microsoft.com/office/drawing/2014/main" val="2107176649"/>
                    </a:ext>
                  </a:extLst>
                </a:gridCol>
                <a:gridCol w="5725969">
                  <a:extLst>
                    <a:ext uri="{9D8B030D-6E8A-4147-A177-3AD203B41FA5}">
                      <a16:colId xmlns:a16="http://schemas.microsoft.com/office/drawing/2014/main" val="1147385554"/>
                    </a:ext>
                  </a:extLst>
                </a:gridCol>
              </a:tblGrid>
              <a:tr h="191810">
                <a:tc>
                  <a:txBody>
                    <a:bodyPr/>
                    <a:lstStyle/>
                    <a:p>
                      <a:r>
                        <a:rPr lang="en-US" b="0" dirty="0"/>
                        <a:t>MOI</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b="0" i="0" dirty="0"/>
                        <a:t>sudden dynamic loading, repetitive loading with          crimps</a:t>
                      </a:r>
                    </a:p>
                  </a:txBody>
                  <a:tcPr/>
                </a:tc>
                <a:extLst>
                  <a:ext uri="{0D108BD9-81ED-4DB2-BD59-A6C34878D82A}">
                    <a16:rowId xmlns:a16="http://schemas.microsoft.com/office/drawing/2014/main" val="3645028413"/>
                  </a:ext>
                </a:extLst>
              </a:tr>
              <a:tr h="370840">
                <a:tc>
                  <a:txBody>
                    <a:bodyPr/>
                    <a:lstStyle/>
                    <a:p>
                      <a:r>
                        <a:rPr lang="en-US" i="0" dirty="0"/>
                        <a:t>Signs and Symptoms</a:t>
                      </a:r>
                      <a:endParaRPr lang="en-US" dirty="0"/>
                    </a:p>
                  </a:txBody>
                  <a:tcPr/>
                </a:tc>
                <a:tc>
                  <a:txBody>
                    <a:bodyPr/>
                    <a:lstStyle/>
                    <a:p>
                      <a:r>
                        <a:rPr lang="en-US" i="0" dirty="0"/>
                        <a:t>pain/tenderness/swelling on palmar side, audible pop, &gt;2mm </a:t>
                      </a:r>
                      <a:r>
                        <a:rPr lang="en-US" i="0" dirty="0" err="1"/>
                        <a:t>tendon-bone-distance</a:t>
                      </a:r>
                      <a:r>
                        <a:rPr lang="en-US" i="0" dirty="0"/>
                        <a:t> (TBD) on ultrasound</a:t>
                      </a:r>
                      <a:endParaRPr lang="en-US" dirty="0"/>
                    </a:p>
                  </a:txBody>
                  <a:tcPr/>
                </a:tc>
                <a:extLst>
                  <a:ext uri="{0D108BD9-81ED-4DB2-BD59-A6C34878D82A}">
                    <a16:rowId xmlns:a16="http://schemas.microsoft.com/office/drawing/2014/main" val="230899431"/>
                  </a:ext>
                </a:extLst>
              </a:tr>
              <a:tr h="370840">
                <a:tc>
                  <a:txBody>
                    <a:bodyPr/>
                    <a:lstStyle/>
                    <a:p>
                      <a:r>
                        <a:rPr lang="en-US" i="0" dirty="0"/>
                        <a:t>Treatment</a:t>
                      </a:r>
                      <a:endParaRPr lang="en-US" dirty="0"/>
                    </a:p>
                  </a:txBody>
                  <a:tcPr/>
                </a:tc>
                <a:tc>
                  <a:txBody>
                    <a:bodyPr/>
                    <a:lstStyle/>
                    <a:p>
                      <a:r>
                        <a:rPr lang="en-US" i="0" dirty="0"/>
                        <a:t>relative rest, H taping, splints, progressive resistance   training, rarely surgery</a:t>
                      </a:r>
                      <a:endParaRPr lang="en-US" dirty="0"/>
                    </a:p>
                  </a:txBody>
                  <a:tcPr/>
                </a:tc>
                <a:extLst>
                  <a:ext uri="{0D108BD9-81ED-4DB2-BD59-A6C34878D82A}">
                    <a16:rowId xmlns:a16="http://schemas.microsoft.com/office/drawing/2014/main" val="1009604220"/>
                  </a:ext>
                </a:extLst>
              </a:tr>
              <a:tr h="370840">
                <a:tc>
                  <a:txBody>
                    <a:bodyPr/>
                    <a:lstStyle/>
                    <a:p>
                      <a:r>
                        <a:rPr lang="en-US" dirty="0"/>
                        <a:t>Return to sport</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i="0" dirty="0"/>
                        <a:t>full return to sport after conservative treatment may  be 6-12wks depending on severity, 6 </a:t>
                      </a:r>
                      <a:r>
                        <a:rPr lang="en-US" i="0" dirty="0" err="1"/>
                        <a:t>mos</a:t>
                      </a:r>
                      <a:r>
                        <a:rPr lang="en-US" i="0" dirty="0"/>
                        <a:t> for post-op</a:t>
                      </a:r>
                    </a:p>
                  </a:txBody>
                  <a:tcPr/>
                </a:tc>
                <a:extLst>
                  <a:ext uri="{0D108BD9-81ED-4DB2-BD59-A6C34878D82A}">
                    <a16:rowId xmlns:a16="http://schemas.microsoft.com/office/drawing/2014/main" val="604727020"/>
                  </a:ext>
                </a:extLst>
              </a:tr>
            </a:tbl>
          </a:graphicData>
        </a:graphic>
      </p:graphicFrame>
      <p:pic>
        <p:nvPicPr>
          <p:cNvPr id="8" name="Picture 7">
            <a:extLst>
              <a:ext uri="{FF2B5EF4-FFF2-40B4-BE49-F238E27FC236}">
                <a16:creationId xmlns:a16="http://schemas.microsoft.com/office/drawing/2014/main" id="{152F9A38-C592-1FCE-24C3-EA2E99C63807}"/>
              </a:ext>
            </a:extLst>
          </p:cNvPr>
          <p:cNvPicPr>
            <a:picLocks noChangeAspect="1"/>
          </p:cNvPicPr>
          <p:nvPr/>
        </p:nvPicPr>
        <p:blipFill rotWithShape="1">
          <a:blip r:embed="rId4"/>
          <a:srcRect l="9379" t="12122"/>
          <a:stretch/>
        </p:blipFill>
        <p:spPr>
          <a:xfrm>
            <a:off x="1" y="4705292"/>
            <a:ext cx="2422797" cy="2154296"/>
          </a:xfrm>
          <a:prstGeom prst="rect">
            <a:avLst/>
          </a:prstGeom>
        </p:spPr>
      </p:pic>
      <p:pic>
        <p:nvPicPr>
          <p:cNvPr id="10" name="Picture 9">
            <a:extLst>
              <a:ext uri="{FF2B5EF4-FFF2-40B4-BE49-F238E27FC236}">
                <a16:creationId xmlns:a16="http://schemas.microsoft.com/office/drawing/2014/main" id="{A30258EC-25B3-C72F-2A79-B9921C8203B1}"/>
              </a:ext>
            </a:extLst>
          </p:cNvPr>
          <p:cNvPicPr>
            <a:picLocks noChangeAspect="1"/>
          </p:cNvPicPr>
          <p:nvPr/>
        </p:nvPicPr>
        <p:blipFill rotWithShape="1">
          <a:blip r:embed="rId5"/>
          <a:srcRect b="53178"/>
          <a:stretch/>
        </p:blipFill>
        <p:spPr>
          <a:xfrm>
            <a:off x="2710830" y="4808957"/>
            <a:ext cx="3126953" cy="1946966"/>
          </a:xfrm>
          <a:prstGeom prst="rect">
            <a:avLst/>
          </a:prstGeom>
        </p:spPr>
      </p:pic>
      <p:pic>
        <p:nvPicPr>
          <p:cNvPr id="11" name="Picture 10">
            <a:extLst>
              <a:ext uri="{FF2B5EF4-FFF2-40B4-BE49-F238E27FC236}">
                <a16:creationId xmlns:a16="http://schemas.microsoft.com/office/drawing/2014/main" id="{E2F22ECC-3125-DD97-E14A-59A9CB970644}"/>
              </a:ext>
            </a:extLst>
          </p:cNvPr>
          <p:cNvPicPr>
            <a:picLocks noChangeAspect="1"/>
          </p:cNvPicPr>
          <p:nvPr/>
        </p:nvPicPr>
        <p:blipFill rotWithShape="1">
          <a:blip r:embed="rId5"/>
          <a:srcRect t="46581"/>
          <a:stretch/>
        </p:blipFill>
        <p:spPr>
          <a:xfrm>
            <a:off x="5663158" y="4702824"/>
            <a:ext cx="2910036" cy="2067228"/>
          </a:xfrm>
          <a:prstGeom prst="rect">
            <a:avLst/>
          </a:prstGeom>
        </p:spPr>
      </p:pic>
    </p:spTree>
    <p:extLst>
      <p:ext uri="{BB962C8B-B14F-4D97-AF65-F5344CB8AC3E}">
        <p14:creationId xmlns:p14="http://schemas.microsoft.com/office/powerpoint/2010/main" val="146814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118-6F2D-22B9-DE06-057CA9A4952F}"/>
              </a:ext>
            </a:extLst>
          </p:cNvPr>
          <p:cNvSpPr>
            <a:spLocks noGrp="1"/>
          </p:cNvSpPr>
          <p:nvPr>
            <p:ph type="title"/>
          </p:nvPr>
        </p:nvSpPr>
        <p:spPr/>
        <p:txBody>
          <a:bodyPr/>
          <a:lstStyle/>
          <a:p>
            <a:r>
              <a:rPr lang="en-US" dirty="0"/>
              <a:t>Lumbrical Strain</a:t>
            </a:r>
            <a:r>
              <a:rPr lang="en-US" baseline="30000" dirty="0"/>
              <a:t>6,18</a:t>
            </a:r>
            <a:endParaRPr lang="en-US" dirty="0"/>
          </a:p>
        </p:txBody>
      </p:sp>
      <p:graphicFrame>
        <p:nvGraphicFramePr>
          <p:cNvPr id="4" name="Table 7">
            <a:extLst>
              <a:ext uri="{FF2B5EF4-FFF2-40B4-BE49-F238E27FC236}">
                <a16:creationId xmlns:a16="http://schemas.microsoft.com/office/drawing/2014/main" id="{43BA5107-B71F-85C6-6736-56924C413892}"/>
              </a:ext>
            </a:extLst>
          </p:cNvPr>
          <p:cNvGraphicFramePr>
            <a:graphicFrameLocks noGrp="1"/>
          </p:cNvGraphicFramePr>
          <p:nvPr>
            <p:extLst>
              <p:ext uri="{D42A27DB-BD31-4B8C-83A1-F6EECF244321}">
                <p14:modId xmlns:p14="http://schemas.microsoft.com/office/powerpoint/2010/main" val="1101807729"/>
              </p:ext>
            </p:extLst>
          </p:nvPr>
        </p:nvGraphicFramePr>
        <p:xfrm>
          <a:off x="406574" y="1434490"/>
          <a:ext cx="7920880" cy="2804160"/>
        </p:xfrm>
        <a:graphic>
          <a:graphicData uri="http://schemas.openxmlformats.org/drawingml/2006/table">
            <a:tbl>
              <a:tblPr firstRow="1" bandRow="1">
                <a:tableStyleId>{68D230F3-CF80-4859-8CE7-A43EE81993B5}</a:tableStyleId>
              </a:tblPr>
              <a:tblGrid>
                <a:gridCol w="2561878">
                  <a:extLst>
                    <a:ext uri="{9D8B030D-6E8A-4147-A177-3AD203B41FA5}">
                      <a16:colId xmlns:a16="http://schemas.microsoft.com/office/drawing/2014/main" val="2107176649"/>
                    </a:ext>
                  </a:extLst>
                </a:gridCol>
                <a:gridCol w="5359002">
                  <a:extLst>
                    <a:ext uri="{9D8B030D-6E8A-4147-A177-3AD203B41FA5}">
                      <a16:colId xmlns:a16="http://schemas.microsoft.com/office/drawing/2014/main" val="1147385554"/>
                    </a:ext>
                  </a:extLst>
                </a:gridCol>
              </a:tblGrid>
              <a:tr h="191810">
                <a:tc>
                  <a:txBody>
                    <a:bodyPr/>
                    <a:lstStyle/>
                    <a:p>
                      <a:r>
                        <a:rPr lang="en-US" b="0" dirty="0"/>
                        <a:t>MOI</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b="0" i="0" dirty="0"/>
                        <a:t>Quadriga effect, dynamic loading in one or two      finger pocket, feet cut</a:t>
                      </a:r>
                    </a:p>
                  </a:txBody>
                  <a:tcPr/>
                </a:tc>
                <a:extLst>
                  <a:ext uri="{0D108BD9-81ED-4DB2-BD59-A6C34878D82A}">
                    <a16:rowId xmlns:a16="http://schemas.microsoft.com/office/drawing/2014/main" val="3645028413"/>
                  </a:ext>
                </a:extLst>
              </a:tr>
              <a:tr h="370840">
                <a:tc>
                  <a:txBody>
                    <a:bodyPr/>
                    <a:lstStyle/>
                    <a:p>
                      <a:r>
                        <a:rPr lang="en-US" dirty="0"/>
                        <a:t>Signs and Symptoms</a:t>
                      </a:r>
                    </a:p>
                  </a:txBody>
                  <a:tcPr/>
                </a:tc>
                <a:tc>
                  <a:txBody>
                    <a:bodyPr/>
                    <a:lstStyle/>
                    <a:p>
                      <a:r>
                        <a:rPr lang="en-US" dirty="0"/>
                        <a:t>Pain on palmar aspect when loading one finger</a:t>
                      </a:r>
                    </a:p>
                  </a:txBody>
                  <a:tcPr/>
                </a:tc>
                <a:extLst>
                  <a:ext uri="{0D108BD9-81ED-4DB2-BD59-A6C34878D82A}">
                    <a16:rowId xmlns:a16="http://schemas.microsoft.com/office/drawing/2014/main" val="230899431"/>
                  </a:ext>
                </a:extLst>
              </a:tr>
              <a:tr h="370840">
                <a:tc>
                  <a:txBody>
                    <a:bodyPr/>
                    <a:lstStyle/>
                    <a:p>
                      <a:r>
                        <a:rPr lang="en-US" dirty="0"/>
                        <a:t>Treatment</a:t>
                      </a:r>
                    </a:p>
                  </a:txBody>
                  <a:tcPr/>
                </a:tc>
                <a:tc>
                  <a:txBody>
                    <a:bodyPr/>
                    <a:lstStyle/>
                    <a:p>
                      <a:r>
                        <a:rPr lang="en-US" dirty="0"/>
                        <a:t>Buddy taping to only load fingers together during healing, progressive strengthening in pockets,        re-educate pocket grip mechanics with quadriga   effect in mind</a:t>
                      </a:r>
                    </a:p>
                  </a:txBody>
                  <a:tcPr/>
                </a:tc>
                <a:extLst>
                  <a:ext uri="{0D108BD9-81ED-4DB2-BD59-A6C34878D82A}">
                    <a16:rowId xmlns:a16="http://schemas.microsoft.com/office/drawing/2014/main" val="1009604220"/>
                  </a:ext>
                </a:extLst>
              </a:tr>
              <a:tr h="370840">
                <a:tc>
                  <a:txBody>
                    <a:bodyPr/>
                    <a:lstStyle/>
                    <a:p>
                      <a:r>
                        <a:rPr lang="en-US" dirty="0"/>
                        <a:t>Return to sport</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i="0" dirty="0"/>
                        <a:t>6 weeks</a:t>
                      </a:r>
                    </a:p>
                  </a:txBody>
                  <a:tcPr/>
                </a:tc>
                <a:extLst>
                  <a:ext uri="{0D108BD9-81ED-4DB2-BD59-A6C34878D82A}">
                    <a16:rowId xmlns:a16="http://schemas.microsoft.com/office/drawing/2014/main" val="604727020"/>
                  </a:ext>
                </a:extLst>
              </a:tr>
            </a:tbl>
          </a:graphicData>
        </a:graphic>
      </p:graphicFrame>
      <p:pic>
        <p:nvPicPr>
          <p:cNvPr id="8" name="Picture 7">
            <a:extLst>
              <a:ext uri="{FF2B5EF4-FFF2-40B4-BE49-F238E27FC236}">
                <a16:creationId xmlns:a16="http://schemas.microsoft.com/office/drawing/2014/main" id="{139A9BED-FFE5-8F14-00EA-C92576A095CF}"/>
              </a:ext>
            </a:extLst>
          </p:cNvPr>
          <p:cNvPicPr>
            <a:picLocks noChangeAspect="1"/>
          </p:cNvPicPr>
          <p:nvPr/>
        </p:nvPicPr>
        <p:blipFill rotWithShape="1">
          <a:blip r:embed="rId3"/>
          <a:srcRect l="10799" r="6243"/>
          <a:stretch/>
        </p:blipFill>
        <p:spPr>
          <a:xfrm>
            <a:off x="8495725" y="1563192"/>
            <a:ext cx="3694688" cy="5302002"/>
          </a:xfrm>
          <a:prstGeom prst="rect">
            <a:avLst/>
          </a:prstGeom>
        </p:spPr>
      </p:pic>
      <p:sp>
        <p:nvSpPr>
          <p:cNvPr id="9" name="Rectangle 8">
            <a:extLst>
              <a:ext uri="{FF2B5EF4-FFF2-40B4-BE49-F238E27FC236}">
                <a16:creationId xmlns:a16="http://schemas.microsoft.com/office/drawing/2014/main" id="{BAD71B48-883C-1C19-51E3-22261A04241C}"/>
              </a:ext>
            </a:extLst>
          </p:cNvPr>
          <p:cNvSpPr/>
          <p:nvPr/>
        </p:nvSpPr>
        <p:spPr>
          <a:xfrm>
            <a:off x="8373796" y="1152898"/>
            <a:ext cx="3816617"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13D18572-2225-E5E8-47F4-B9CBF1A8AA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4766" y="4273104"/>
            <a:ext cx="1944216" cy="2592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AEB08B6-F54B-3711-25E6-572AEF9388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8982" y="4281663"/>
            <a:ext cx="1944216" cy="25920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lexor digitorum profundus Muscle – Innervation, Injury, Test, Rupture ...">
            <a:extLst>
              <a:ext uri="{FF2B5EF4-FFF2-40B4-BE49-F238E27FC236}">
                <a16:creationId xmlns:a16="http://schemas.microsoft.com/office/drawing/2014/main" id="{EA014515-AE51-12F2-8D69-1979335C01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877" b="11181"/>
          <a:stretch/>
        </p:blipFill>
        <p:spPr bwMode="auto">
          <a:xfrm>
            <a:off x="7535366" y="0"/>
            <a:ext cx="4655047" cy="135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4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118-6F2D-22B9-DE06-057CA9A4952F}"/>
              </a:ext>
            </a:extLst>
          </p:cNvPr>
          <p:cNvSpPr>
            <a:spLocks noGrp="1"/>
          </p:cNvSpPr>
          <p:nvPr>
            <p:ph type="title"/>
          </p:nvPr>
        </p:nvSpPr>
        <p:spPr/>
        <p:txBody>
          <a:bodyPr/>
          <a:lstStyle/>
          <a:p>
            <a:r>
              <a:rPr lang="en-US" dirty="0"/>
              <a:t>Epiphyseal Finger Stress Fracture</a:t>
            </a:r>
            <a:r>
              <a:rPr lang="en-US" baseline="30000" dirty="0"/>
              <a:t>9,10,19</a:t>
            </a:r>
            <a:endParaRPr lang="en-US" dirty="0"/>
          </a:p>
        </p:txBody>
      </p:sp>
      <p:graphicFrame>
        <p:nvGraphicFramePr>
          <p:cNvPr id="4" name="Table 7">
            <a:extLst>
              <a:ext uri="{FF2B5EF4-FFF2-40B4-BE49-F238E27FC236}">
                <a16:creationId xmlns:a16="http://schemas.microsoft.com/office/drawing/2014/main" id="{DF5D25FB-ABBB-C80A-47B0-F9A9F802614A}"/>
              </a:ext>
            </a:extLst>
          </p:cNvPr>
          <p:cNvGraphicFramePr>
            <a:graphicFrameLocks noGrp="1"/>
          </p:cNvGraphicFramePr>
          <p:nvPr>
            <p:extLst>
              <p:ext uri="{D42A27DB-BD31-4B8C-83A1-F6EECF244321}">
                <p14:modId xmlns:p14="http://schemas.microsoft.com/office/powerpoint/2010/main" val="2210138410"/>
              </p:ext>
            </p:extLst>
          </p:nvPr>
        </p:nvGraphicFramePr>
        <p:xfrm>
          <a:off x="289880" y="1461713"/>
          <a:ext cx="7525069" cy="2804160"/>
        </p:xfrm>
        <a:graphic>
          <a:graphicData uri="http://schemas.openxmlformats.org/drawingml/2006/table">
            <a:tbl>
              <a:tblPr firstRow="1" bandRow="1">
                <a:tableStyleId>{D27102A9-8310-4765-A935-A1911B00CA55}</a:tableStyleId>
              </a:tblPr>
              <a:tblGrid>
                <a:gridCol w="2433859">
                  <a:extLst>
                    <a:ext uri="{9D8B030D-6E8A-4147-A177-3AD203B41FA5}">
                      <a16:colId xmlns:a16="http://schemas.microsoft.com/office/drawing/2014/main" val="2107176649"/>
                    </a:ext>
                  </a:extLst>
                </a:gridCol>
                <a:gridCol w="5091210">
                  <a:extLst>
                    <a:ext uri="{9D8B030D-6E8A-4147-A177-3AD203B41FA5}">
                      <a16:colId xmlns:a16="http://schemas.microsoft.com/office/drawing/2014/main" val="1147385554"/>
                    </a:ext>
                  </a:extLst>
                </a:gridCol>
              </a:tblGrid>
              <a:tr h="191810">
                <a:tc>
                  <a:txBody>
                    <a:bodyPr/>
                    <a:lstStyle/>
                    <a:p>
                      <a:r>
                        <a:rPr lang="en-US" b="0" dirty="0"/>
                        <a:t>MOI</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b="0" i="0" dirty="0"/>
                        <a:t>High training load on an immature skeleton, no single traumatic event</a:t>
                      </a:r>
                    </a:p>
                  </a:txBody>
                  <a:tcPr/>
                </a:tc>
                <a:extLst>
                  <a:ext uri="{0D108BD9-81ED-4DB2-BD59-A6C34878D82A}">
                    <a16:rowId xmlns:a16="http://schemas.microsoft.com/office/drawing/2014/main" val="3645028413"/>
                  </a:ext>
                </a:extLst>
              </a:tr>
              <a:tr h="370840">
                <a:tc>
                  <a:txBody>
                    <a:bodyPr/>
                    <a:lstStyle/>
                    <a:p>
                      <a:r>
                        <a:rPr lang="en-US" dirty="0"/>
                        <a:t>Signs and Symptoms</a:t>
                      </a:r>
                    </a:p>
                  </a:txBody>
                  <a:tcPr/>
                </a:tc>
                <a:tc>
                  <a:txBody>
                    <a:bodyPr/>
                    <a:lstStyle/>
                    <a:p>
                      <a:r>
                        <a:rPr lang="en-US" dirty="0"/>
                        <a:t>Pain and swelling over dorsal aspect of PIP, PIP may be held in slight flexion, pain during crimps, flexion AROM and PROM deficit, evidence on     imaging</a:t>
                      </a:r>
                    </a:p>
                  </a:txBody>
                  <a:tcPr/>
                </a:tc>
                <a:extLst>
                  <a:ext uri="{0D108BD9-81ED-4DB2-BD59-A6C34878D82A}">
                    <a16:rowId xmlns:a16="http://schemas.microsoft.com/office/drawing/2014/main" val="230899431"/>
                  </a:ext>
                </a:extLst>
              </a:tr>
              <a:tr h="370840">
                <a:tc>
                  <a:txBody>
                    <a:bodyPr/>
                    <a:lstStyle/>
                    <a:p>
                      <a:r>
                        <a:rPr lang="en-US" dirty="0"/>
                        <a:t>Treatment</a:t>
                      </a:r>
                    </a:p>
                  </a:txBody>
                  <a:tcPr/>
                </a:tc>
                <a:tc>
                  <a:txBody>
                    <a:bodyPr/>
                    <a:lstStyle/>
                    <a:p>
                      <a:r>
                        <a:rPr lang="en-US" dirty="0"/>
                        <a:t>Load reduction, surgery if conservative fails</a:t>
                      </a:r>
                    </a:p>
                  </a:txBody>
                  <a:tcPr/>
                </a:tc>
                <a:extLst>
                  <a:ext uri="{0D108BD9-81ED-4DB2-BD59-A6C34878D82A}">
                    <a16:rowId xmlns:a16="http://schemas.microsoft.com/office/drawing/2014/main" val="1009604220"/>
                  </a:ext>
                </a:extLst>
              </a:tr>
              <a:tr h="370840">
                <a:tc>
                  <a:txBody>
                    <a:bodyPr/>
                    <a:lstStyle/>
                    <a:p>
                      <a:r>
                        <a:rPr lang="en-US" dirty="0"/>
                        <a:t>Return to sport</a:t>
                      </a:r>
                    </a:p>
                  </a:txBody>
                  <a:tcPr/>
                </a:tc>
                <a:tc>
                  <a:txBody>
                    <a:bodyPr/>
                    <a:lstStyle/>
                    <a:p>
                      <a:pPr marL="0" marR="0" lvl="0" indent="0" algn="l" defTabSz="995690" rtl="0" eaLnBrk="1" fontAlgn="auto" latinLnBrk="1" hangingPunct="1">
                        <a:lnSpc>
                          <a:spcPct val="100000"/>
                        </a:lnSpc>
                        <a:spcBef>
                          <a:spcPts val="0"/>
                        </a:spcBef>
                        <a:spcAft>
                          <a:spcPts val="0"/>
                        </a:spcAft>
                        <a:buClrTx/>
                        <a:buSzTx/>
                        <a:buFontTx/>
                        <a:buNone/>
                        <a:tabLst/>
                        <a:defRPr/>
                      </a:pPr>
                      <a:r>
                        <a:rPr lang="en-US" i="0" dirty="0"/>
                        <a:t>8 months average</a:t>
                      </a:r>
                    </a:p>
                  </a:txBody>
                  <a:tcPr/>
                </a:tc>
                <a:extLst>
                  <a:ext uri="{0D108BD9-81ED-4DB2-BD59-A6C34878D82A}">
                    <a16:rowId xmlns:a16="http://schemas.microsoft.com/office/drawing/2014/main" val="604727020"/>
                  </a:ext>
                </a:extLst>
              </a:tr>
            </a:tbl>
          </a:graphicData>
        </a:graphic>
      </p:graphicFrame>
      <p:sp>
        <p:nvSpPr>
          <p:cNvPr id="5" name="AutoShape 2">
            <a:extLst>
              <a:ext uri="{FF2B5EF4-FFF2-40B4-BE49-F238E27FC236}">
                <a16:creationId xmlns:a16="http://schemas.microsoft.com/office/drawing/2014/main" id="{83BF61F9-20CE-9ED8-4F0C-88C305D95C33}"/>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244C4BF6-1720-F352-47E7-DEA52551EA9B}"/>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B4CB5E8D-E9F3-4C19-2D9F-880B9A88DE33}"/>
              </a:ext>
            </a:extLst>
          </p:cNvPr>
          <p:cNvSpPr>
            <a:spLocks noChangeAspect="1" noChangeArrowheads="1"/>
          </p:cNvSpPr>
          <p:nvPr/>
        </p:nvSpPr>
        <p:spPr bwMode="auto">
          <a:xfrm>
            <a:off x="6246813"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a:extLst>
              <a:ext uri="{FF2B5EF4-FFF2-40B4-BE49-F238E27FC236}">
                <a16:creationId xmlns:a16="http://schemas.microsoft.com/office/drawing/2014/main" id="{DE8562E8-8FE4-6D5A-062C-C22E0E6DB1B4}"/>
              </a:ext>
            </a:extLst>
          </p:cNvPr>
          <p:cNvSpPr>
            <a:spLocks noChangeAspect="1" noChangeArrowheads="1"/>
          </p:cNvSpPr>
          <p:nvPr/>
        </p:nvSpPr>
        <p:spPr bwMode="auto">
          <a:xfrm>
            <a:off x="6399213"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B089328C-6065-F5C2-7015-3B0C59F5F5F4}"/>
              </a:ext>
            </a:extLst>
          </p:cNvPr>
          <p:cNvSpPr/>
          <p:nvPr/>
        </p:nvSpPr>
        <p:spPr>
          <a:xfrm>
            <a:off x="7895406" y="1197546"/>
            <a:ext cx="4281521" cy="5662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B5A2E6E3-0ED5-D503-8862-D218FAFDC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954" y="1490484"/>
            <a:ext cx="4110569" cy="22964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4EA108-0F80-29CE-2BCE-0154BC1AC265}"/>
              </a:ext>
            </a:extLst>
          </p:cNvPr>
          <p:cNvSpPr txBox="1"/>
          <p:nvPr/>
        </p:nvSpPr>
        <p:spPr>
          <a:xfrm>
            <a:off x="262558" y="4797946"/>
            <a:ext cx="10801200" cy="1477328"/>
          </a:xfrm>
          <a:prstGeom prst="rect">
            <a:avLst/>
          </a:prstGeom>
          <a:noFill/>
        </p:spPr>
        <p:txBody>
          <a:bodyPr wrap="square" rtlCol="0">
            <a:spAutoFit/>
          </a:bodyPr>
          <a:lstStyle/>
          <a:p>
            <a:r>
              <a:rPr lang="en-US" sz="1800" b="0" i="0" dirty="0">
                <a:solidFill>
                  <a:srgbClr val="333333"/>
                </a:solidFill>
                <a:effectLst/>
                <a:latin typeface="Fira Sans" panose="020B0503050000020004" pitchFamily="34" charset="0"/>
              </a:rPr>
              <a:t>Meyers Return to Climb </a:t>
            </a:r>
            <a:r>
              <a:rPr lang="en-US" sz="1800" dirty="0">
                <a:solidFill>
                  <a:srgbClr val="333333"/>
                </a:solidFill>
                <a:latin typeface="Fira Sans" panose="020B0503050000020004" pitchFamily="34" charset="0"/>
              </a:rPr>
              <a:t>P</a:t>
            </a:r>
            <a:r>
              <a:rPr lang="en-US" sz="1800" b="0" i="0" dirty="0">
                <a:solidFill>
                  <a:srgbClr val="333333"/>
                </a:solidFill>
                <a:effectLst/>
                <a:latin typeface="Fira Sans" panose="020B0503050000020004" pitchFamily="34" charset="0"/>
              </a:rPr>
              <a:t>rotocol</a:t>
            </a:r>
          </a:p>
          <a:p>
            <a:r>
              <a:rPr lang="en-US" sz="1800" b="0" i="0" dirty="0">
                <a:solidFill>
                  <a:srgbClr val="333333"/>
                </a:solidFill>
                <a:effectLst/>
                <a:latin typeface="Fira Sans" panose="020B0503050000020004" pitchFamily="34" charset="0"/>
              </a:rPr>
              <a:t>Week 1:     2 sessions, 25% of normal training time, jugs only with large feet, relatively vertical walls</a:t>
            </a:r>
          </a:p>
          <a:p>
            <a:r>
              <a:rPr lang="en-US" sz="1800" b="0" i="0" dirty="0">
                <a:solidFill>
                  <a:srgbClr val="333333"/>
                </a:solidFill>
                <a:effectLst/>
                <a:latin typeface="Fira Sans" panose="020B0503050000020004" pitchFamily="34" charset="0"/>
              </a:rPr>
              <a:t>Week 2-3: 3 sessions per week, 50% of normal training time, steeper walls allowed</a:t>
            </a:r>
          </a:p>
          <a:p>
            <a:r>
              <a:rPr lang="en-US" sz="1800" b="0" i="0" dirty="0">
                <a:solidFill>
                  <a:srgbClr val="333333"/>
                </a:solidFill>
                <a:effectLst/>
                <a:latin typeface="Fira Sans" panose="020B0503050000020004" pitchFamily="34" charset="0"/>
              </a:rPr>
              <a:t>Week 4-5: 4 sessions per week, 75% of normal training time, large edge half crimps and easy dynos</a:t>
            </a:r>
          </a:p>
          <a:p>
            <a:r>
              <a:rPr lang="en-US" sz="1800" b="0" i="0" dirty="0">
                <a:solidFill>
                  <a:srgbClr val="333333"/>
                </a:solidFill>
                <a:effectLst/>
                <a:latin typeface="Fira Sans" panose="020B0503050000020004" pitchFamily="34" charset="0"/>
              </a:rPr>
              <a:t>Week 6-8:  &gt;4 sessions per week, 100% of normal training time, small crimps, kilter, comps</a:t>
            </a:r>
            <a:endParaRPr lang="en-US" sz="1800" dirty="0"/>
          </a:p>
        </p:txBody>
      </p:sp>
      <p:sp>
        <p:nvSpPr>
          <p:cNvPr id="13" name="TextBox 12">
            <a:extLst>
              <a:ext uri="{FF2B5EF4-FFF2-40B4-BE49-F238E27FC236}">
                <a16:creationId xmlns:a16="http://schemas.microsoft.com/office/drawing/2014/main" id="{6EAF61AF-0D83-8DD6-DD78-35301B8EAE3A}"/>
              </a:ext>
            </a:extLst>
          </p:cNvPr>
          <p:cNvSpPr txBox="1"/>
          <p:nvPr/>
        </p:nvSpPr>
        <p:spPr>
          <a:xfrm>
            <a:off x="7814949" y="3862699"/>
            <a:ext cx="4209513" cy="246221"/>
          </a:xfrm>
          <a:prstGeom prst="rect">
            <a:avLst/>
          </a:prstGeom>
          <a:noFill/>
        </p:spPr>
        <p:txBody>
          <a:bodyPr wrap="square">
            <a:spAutoFit/>
          </a:bodyPr>
          <a:lstStyle/>
          <a:p>
            <a:r>
              <a:rPr lang="en-US" sz="1000" dirty="0">
                <a:hlinkClick r:id="rId4"/>
              </a:rPr>
              <a:t>https://www.thebmc.co.uk/growth-plate-stress-fractures-in-teenage-climbers</a:t>
            </a:r>
            <a:endParaRPr lang="en-US" sz="1000" dirty="0"/>
          </a:p>
        </p:txBody>
      </p:sp>
    </p:spTree>
    <p:extLst>
      <p:ext uri="{BB962C8B-B14F-4D97-AF65-F5344CB8AC3E}">
        <p14:creationId xmlns:p14="http://schemas.microsoft.com/office/powerpoint/2010/main" val="66615131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1">
      <a:majorFont>
        <a:latin typeface="Calibri"/>
        <a:ea typeface="맑은 고딕"/>
        <a:cs typeface=""/>
      </a:majorFont>
      <a:minorFont>
        <a:latin typeface="Calibri Light"/>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13319</TotalTime>
  <Words>2838</Words>
  <Application>Microsoft Office PowerPoint</Application>
  <PresentationFormat>Custom</PresentationFormat>
  <Paragraphs>232</Paragraphs>
  <Slides>17</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BlinkMacSystemFont</vt:lpstr>
      <vt:lpstr>Fira Sans</vt:lpstr>
      <vt:lpstr>Arial</vt:lpstr>
      <vt:lpstr>맑은 고딕</vt:lpstr>
      <vt:lpstr>Noto Sans</vt:lpstr>
      <vt:lpstr>Roboto</vt:lpstr>
      <vt:lpstr>Calibri Light</vt:lpstr>
      <vt:lpstr>굴림체</vt:lpstr>
      <vt:lpstr>Calibri</vt:lpstr>
      <vt:lpstr>Times New Roman</vt:lpstr>
      <vt:lpstr>Courier New</vt:lpstr>
      <vt:lpstr>Office 테마</vt:lpstr>
      <vt:lpstr>Rock Climbing Injuries</vt:lpstr>
      <vt:lpstr>PowerPoint Presentation</vt:lpstr>
      <vt:lpstr>Injury Prevalence2</vt:lpstr>
      <vt:lpstr>Climbing Injuries by Location3</vt:lpstr>
      <vt:lpstr>Knee Injury Prevalence1</vt:lpstr>
      <vt:lpstr>Risk Factors4,8</vt:lpstr>
      <vt:lpstr>Pulleys3,4,7,17</vt:lpstr>
      <vt:lpstr>Lumbrical Strain6,18</vt:lpstr>
      <vt:lpstr>Epiphyseal Finger Stress Fracture9,10,19</vt:lpstr>
      <vt:lpstr>Finger Flexor Tenosynovitis11,12</vt:lpstr>
      <vt:lpstr>Collateral Ligament/Joint Capsule/Palmar Plate Injury</vt:lpstr>
      <vt:lpstr>Prevention</vt:lpstr>
      <vt:lpstr>Prevention cont.</vt:lpstr>
      <vt:lpstr>When to see a PT</vt:lpstr>
      <vt:lpstr>References</vt:lpstr>
      <vt:lpstr>Resources</vt:lpstr>
      <vt:lpstr>THANK YOU</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 Diagram, Chart, Google slides, Keynote</dc:subject>
  <dc:creator>Slide Members by HS.SEO</dc:creator>
  <cp:keywords>SlideMembers, ppt, PPT Templates, Presentation, Diagram, Chart, Yesform, Google slides, Keynote, Free Slides</cp:keywords>
  <dc:description>The copyright of this document is at Slide Members. Unauthorized copying may result in legal sanctions.</dc:description>
  <cp:lastModifiedBy>Sammi Iannucci</cp:lastModifiedBy>
  <cp:revision>21</cp:revision>
  <dcterms:created xsi:type="dcterms:W3CDTF">2010-02-01T08:03:16Z</dcterms:created>
  <dcterms:modified xsi:type="dcterms:W3CDTF">2023-04-27T21:14:55Z</dcterms:modified>
  <cp:category>www.slidemembers.com</cp:category>
</cp:coreProperties>
</file>